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347" r:id="rId3"/>
    <p:sldId id="348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586" r:id="rId27"/>
    <p:sldId id="587" r:id="rId28"/>
    <p:sldId id="588" r:id="rId29"/>
    <p:sldId id="589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389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0"/>
    <p:restoredTop sz="88905" autoAdjust="0"/>
  </p:normalViewPr>
  <p:slideViewPr>
    <p:cSldViewPr snapToGrid="0" snapToObjects="1">
      <p:cViewPr varScale="1">
        <p:scale>
          <a:sx n="103" d="100"/>
          <a:sy n="103" d="100"/>
        </p:scale>
        <p:origin x="175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37883-E1AA-4D4E-A21C-BA6505C05C1B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53B91-D171-8346-AE3B-D8D83773B9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87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3B91-D171-8346-AE3B-D8D83773B9F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351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14:00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79C00-4F44-B740-AAC9-CD0639998735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419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12:00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79C00-4F44-B740-AAC9-CD063999873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953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79C00-4F44-B740-AAC9-CD063999873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433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3B91-D171-8346-AE3B-D8D83773B9F7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33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3B91-D171-8346-AE3B-D8D83773B9F7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567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14:00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79C00-4F44-B740-AAC9-CD0639998735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036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14:00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79C00-4F44-B740-AAC9-CD0639998735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347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14:00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79C00-4F44-B740-AAC9-CD0639998735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871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14:00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79C00-4F44-B740-AAC9-CD0639998735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63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C38F-F305-D443-8D23-6472E1ACD884}" type="datetimeFigureOut">
              <a:rPr lang="en-US" smtClean="0"/>
              <a:t>10/30/23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4CB8-47F9-CA40-85FE-020047EC34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30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C38F-F305-D443-8D23-6472E1ACD884}" type="datetimeFigureOut">
              <a:rPr lang="en-US" smtClean="0"/>
              <a:t>10/30/23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4CB8-47F9-CA40-85FE-020047EC34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00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C38F-F305-D443-8D23-6472E1ACD884}" type="datetimeFigureOut">
              <a:rPr lang="en-US" smtClean="0"/>
              <a:t>10/30/23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4CB8-47F9-CA40-85FE-020047EC34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09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C38F-F305-D443-8D23-6472E1ACD884}" type="datetimeFigureOut">
              <a:rPr lang="en-US" smtClean="0"/>
              <a:t>10/30/23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4CB8-47F9-CA40-85FE-020047EC34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91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C38F-F305-D443-8D23-6472E1ACD884}" type="datetimeFigureOut">
              <a:rPr lang="en-US" smtClean="0"/>
              <a:t>10/30/23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4CB8-47F9-CA40-85FE-020047EC34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98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C38F-F305-D443-8D23-6472E1ACD884}" type="datetimeFigureOut">
              <a:rPr lang="en-US" smtClean="0"/>
              <a:t>10/30/23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4CB8-47F9-CA40-85FE-020047EC34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27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C38F-F305-D443-8D23-6472E1ACD884}" type="datetimeFigureOut">
              <a:rPr lang="en-US" smtClean="0"/>
              <a:t>10/30/23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4CB8-47F9-CA40-85FE-020047EC34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29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C38F-F305-D443-8D23-6472E1ACD884}" type="datetimeFigureOut">
              <a:rPr lang="en-US" smtClean="0"/>
              <a:t>10/30/23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4CB8-47F9-CA40-85FE-020047EC34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83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C38F-F305-D443-8D23-6472E1ACD884}" type="datetimeFigureOut">
              <a:rPr lang="en-US" smtClean="0"/>
              <a:t>10/30/23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4CB8-47F9-CA40-85FE-020047EC34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84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C38F-F305-D443-8D23-6472E1ACD884}" type="datetimeFigureOut">
              <a:rPr lang="en-US" smtClean="0"/>
              <a:t>10/30/23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4CB8-47F9-CA40-85FE-020047EC34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20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C38F-F305-D443-8D23-6472E1ACD884}" type="datetimeFigureOut">
              <a:rPr lang="en-US" smtClean="0"/>
              <a:t>10/30/23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4CB8-47F9-CA40-85FE-020047EC34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23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7C38F-F305-D443-8D23-6472E1ACD884}" type="datetimeFigureOut">
              <a:rPr lang="en-US" smtClean="0"/>
              <a:t>10/30/23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24CB8-47F9-CA40-85FE-020047EC34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21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Revis</a:t>
            </a:r>
            <a:r>
              <a:rPr lang="en-US" dirty="0" err="1"/>
              <a:t>ão</a:t>
            </a:r>
            <a:r>
              <a:rPr lang="en-US" dirty="0"/>
              <a:t> de </a:t>
            </a:r>
            <a:r>
              <a:rPr lang="en-US" dirty="0" err="1"/>
              <a:t>Custos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428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608491"/>
              </p:ext>
            </p:extLst>
          </p:nvPr>
        </p:nvGraphicFramePr>
        <p:xfrm>
          <a:off x="179100" y="1371538"/>
          <a:ext cx="8747998" cy="2268667"/>
        </p:xfrm>
        <a:graphic>
          <a:graphicData uri="http://schemas.openxmlformats.org/drawingml/2006/table">
            <a:tbl>
              <a:tblPr/>
              <a:tblGrid>
                <a:gridCol w="152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Mat. Indireto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159,00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Energia Elétrica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2.400,00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1.340,00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148,00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MOI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672,00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896,00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Aluguel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3.091,00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1.161,00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1.776,00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522,00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4.580,00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11.600,00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Repasse AGP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1.603,00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1.374,00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(4.580,00)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Administração Geral da Produção</a:t>
            </a:r>
          </a:p>
        </p:txBody>
      </p:sp>
    </p:spTree>
    <p:extLst>
      <p:ext uri="{BB962C8B-B14F-4D97-AF65-F5344CB8AC3E}">
        <p14:creationId xmlns:p14="http://schemas.microsoft.com/office/powerpoint/2010/main" val="124251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278174"/>
              </p:ext>
            </p:extLst>
          </p:nvPr>
        </p:nvGraphicFramePr>
        <p:xfrm>
          <a:off x="179100" y="1371538"/>
          <a:ext cx="8747998" cy="2268667"/>
        </p:xfrm>
        <a:graphic>
          <a:graphicData uri="http://schemas.openxmlformats.org/drawingml/2006/table">
            <a:tbl>
              <a:tblPr/>
              <a:tblGrid>
                <a:gridCol w="152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Mat. Indireto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159,00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Energia Elétrica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2.400,00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1.340,00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148,00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MOI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672,00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896,00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Aluguel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3.091,00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1.161,00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1.776,00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522,00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4.580,00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11.600,00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1.603,00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1.374,00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(4.580,00)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577148"/>
              </p:ext>
            </p:extLst>
          </p:nvPr>
        </p:nvGraphicFramePr>
        <p:xfrm>
          <a:off x="179100" y="3819228"/>
          <a:ext cx="3098800" cy="1435100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Deptos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Hmaq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Estamparia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4.800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Montagem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3.000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Furação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4.200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1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Total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12.000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772782"/>
              </p:ext>
            </p:extLst>
          </p:nvPr>
        </p:nvGraphicFramePr>
        <p:xfrm>
          <a:off x="179100" y="5679308"/>
          <a:ext cx="8747998" cy="567092"/>
        </p:xfrm>
        <a:graphic>
          <a:graphicData uri="http://schemas.openxmlformats.org/drawingml/2006/table">
            <a:tbl>
              <a:tblPr/>
              <a:tblGrid>
                <a:gridCol w="152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Rateio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5847309" y="3226743"/>
            <a:ext cx="994183" cy="58325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7" name="Oval 6"/>
          <p:cNvSpPr/>
          <p:nvPr/>
        </p:nvSpPr>
        <p:spPr>
          <a:xfrm>
            <a:off x="3446298" y="3947854"/>
            <a:ext cx="994183" cy="58325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9" name="Rounded Rectangle 30"/>
          <p:cNvSpPr/>
          <p:nvPr/>
        </p:nvSpPr>
        <p:spPr>
          <a:xfrm>
            <a:off x="6500332" y="3812059"/>
            <a:ext cx="682319" cy="4409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b="1" dirty="0" err="1">
                <a:solidFill>
                  <a:srgbClr val="FF0000"/>
                </a:solidFill>
                <a:latin typeface="Tw Cen MT"/>
                <a:cs typeface="Tw Cen MT"/>
              </a:rPr>
              <a:t>x</a:t>
            </a:r>
            <a:endParaRPr lang="pt-BR" sz="4000" b="1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  <p:cxnSp>
        <p:nvCxnSpPr>
          <p:cNvPr id="13" name="Curved Connector 12"/>
          <p:cNvCxnSpPr>
            <a:stCxn id="6" idx="5"/>
            <a:endCxn id="7" idx="5"/>
          </p:cNvCxnSpPr>
          <p:nvPr/>
        </p:nvCxnSpPr>
        <p:spPr>
          <a:xfrm rot="5400000">
            <a:off x="5134837" y="2884633"/>
            <a:ext cx="721111" cy="2401011"/>
          </a:xfrm>
          <a:prstGeom prst="curvedConnector3">
            <a:avLst>
              <a:gd name="adj1" fmla="val 143546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Manutenção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277900" y="3816823"/>
          <a:ext cx="1371600" cy="14351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Proporção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25%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35%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08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354608"/>
              </p:ext>
            </p:extLst>
          </p:nvPr>
        </p:nvGraphicFramePr>
        <p:xfrm>
          <a:off x="179100" y="1371538"/>
          <a:ext cx="8747998" cy="2268667"/>
        </p:xfrm>
        <a:graphic>
          <a:graphicData uri="http://schemas.openxmlformats.org/drawingml/2006/table">
            <a:tbl>
              <a:tblPr/>
              <a:tblGrid>
                <a:gridCol w="152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Mat. Indireto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159,00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Energia Elétrica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2.400,00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1.340,00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148,00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MOI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672,00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896,00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Aluguel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3.091,00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1.161,00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1.776,00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522,00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4.580,00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11.600,00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1.603,00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1.374,00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(4.580,00)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215832"/>
              </p:ext>
            </p:extLst>
          </p:nvPr>
        </p:nvGraphicFramePr>
        <p:xfrm>
          <a:off x="179100" y="3819228"/>
          <a:ext cx="4470400" cy="1435100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Deptos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Hmaq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Proporção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Estamparia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4.800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Montagem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3.000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25%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Furação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4.200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35%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1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Total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12.000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417518"/>
              </p:ext>
            </p:extLst>
          </p:nvPr>
        </p:nvGraphicFramePr>
        <p:xfrm>
          <a:off x="179100" y="5679308"/>
          <a:ext cx="8747998" cy="567092"/>
        </p:xfrm>
        <a:graphic>
          <a:graphicData uri="http://schemas.openxmlformats.org/drawingml/2006/table">
            <a:tbl>
              <a:tblPr/>
              <a:tblGrid>
                <a:gridCol w="152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Rateio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5847309" y="3226743"/>
            <a:ext cx="994183" cy="58325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7" name="Oval 6"/>
          <p:cNvSpPr/>
          <p:nvPr/>
        </p:nvSpPr>
        <p:spPr>
          <a:xfrm>
            <a:off x="3446298" y="3947854"/>
            <a:ext cx="994183" cy="58325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8" name="Oval 7"/>
          <p:cNvSpPr/>
          <p:nvPr/>
        </p:nvSpPr>
        <p:spPr>
          <a:xfrm>
            <a:off x="1777637" y="5841381"/>
            <a:ext cx="994183" cy="58325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9" name="Rounded Rectangle 30"/>
          <p:cNvSpPr/>
          <p:nvPr/>
        </p:nvSpPr>
        <p:spPr>
          <a:xfrm>
            <a:off x="6500332" y="3812059"/>
            <a:ext cx="682319" cy="4409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b="1" dirty="0" err="1">
                <a:solidFill>
                  <a:srgbClr val="FF0000"/>
                </a:solidFill>
                <a:latin typeface="Tw Cen MT"/>
                <a:cs typeface="Tw Cen MT"/>
              </a:rPr>
              <a:t>x</a:t>
            </a:r>
            <a:endParaRPr lang="pt-BR" sz="4000" b="1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  <p:cxnSp>
        <p:nvCxnSpPr>
          <p:cNvPr id="10" name="Curved Connector 9"/>
          <p:cNvCxnSpPr>
            <a:stCxn id="7" idx="4"/>
            <a:endCxn id="8" idx="6"/>
          </p:cNvCxnSpPr>
          <p:nvPr/>
        </p:nvCxnSpPr>
        <p:spPr>
          <a:xfrm rot="5400000">
            <a:off x="2556656" y="4746274"/>
            <a:ext cx="1601899" cy="1171570"/>
          </a:xfrm>
          <a:prstGeom prst="curved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ounded Rectangle 30"/>
          <p:cNvSpPr/>
          <p:nvPr/>
        </p:nvSpPr>
        <p:spPr>
          <a:xfrm>
            <a:off x="3684002" y="5099327"/>
            <a:ext cx="682319" cy="4409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rgbClr val="FF0000"/>
                </a:solidFill>
                <a:latin typeface="Tw Cen MT"/>
                <a:cs typeface="Tw Cen MT"/>
              </a:rPr>
              <a:t>=</a:t>
            </a:r>
          </a:p>
        </p:txBody>
      </p:sp>
      <p:cxnSp>
        <p:nvCxnSpPr>
          <p:cNvPr id="13" name="Curved Connector 12"/>
          <p:cNvCxnSpPr>
            <a:stCxn id="6" idx="5"/>
            <a:endCxn id="7" idx="5"/>
          </p:cNvCxnSpPr>
          <p:nvPr/>
        </p:nvCxnSpPr>
        <p:spPr>
          <a:xfrm rot="5400000">
            <a:off x="5134837" y="2884633"/>
            <a:ext cx="721111" cy="2401011"/>
          </a:xfrm>
          <a:prstGeom prst="curvedConnector3">
            <a:avLst>
              <a:gd name="adj1" fmla="val 143546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Manutenção</a:t>
            </a:r>
          </a:p>
        </p:txBody>
      </p:sp>
    </p:spTree>
    <p:extLst>
      <p:ext uri="{BB962C8B-B14F-4D97-AF65-F5344CB8AC3E}">
        <p14:creationId xmlns:p14="http://schemas.microsoft.com/office/powerpoint/2010/main" val="184101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449274"/>
              </p:ext>
            </p:extLst>
          </p:nvPr>
        </p:nvGraphicFramePr>
        <p:xfrm>
          <a:off x="179100" y="1371538"/>
          <a:ext cx="8747998" cy="2268667"/>
        </p:xfrm>
        <a:graphic>
          <a:graphicData uri="http://schemas.openxmlformats.org/drawingml/2006/table">
            <a:tbl>
              <a:tblPr/>
              <a:tblGrid>
                <a:gridCol w="152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Mat. Indireto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159,00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Energia Elétrica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2.400,00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1.340,00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148,00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MOI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672,00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896,00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Aluguel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3.091,00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1.161,00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1.776,00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522,00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4.580,00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11.600,00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1.603,00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1.374,00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(4.580,00)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257231"/>
              </p:ext>
            </p:extLst>
          </p:nvPr>
        </p:nvGraphicFramePr>
        <p:xfrm>
          <a:off x="179100" y="3819228"/>
          <a:ext cx="4470400" cy="1435100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Deptos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Hmaq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Proporção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Estamparia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4.800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Montagem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3.000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25%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Furação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4.200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35%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1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Total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12.000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702197"/>
              </p:ext>
            </p:extLst>
          </p:nvPr>
        </p:nvGraphicFramePr>
        <p:xfrm>
          <a:off x="179100" y="5679308"/>
          <a:ext cx="8747998" cy="567092"/>
        </p:xfrm>
        <a:graphic>
          <a:graphicData uri="http://schemas.openxmlformats.org/drawingml/2006/table">
            <a:tbl>
              <a:tblPr/>
              <a:tblGrid>
                <a:gridCol w="152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Rateio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343,00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(980,00)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Manutenção</a:t>
            </a:r>
          </a:p>
        </p:txBody>
      </p:sp>
    </p:spTree>
    <p:extLst>
      <p:ext uri="{BB962C8B-B14F-4D97-AF65-F5344CB8AC3E}">
        <p14:creationId xmlns:p14="http://schemas.microsoft.com/office/powerpoint/2010/main" val="1825156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009039"/>
              </p:ext>
            </p:extLst>
          </p:nvPr>
        </p:nvGraphicFramePr>
        <p:xfrm>
          <a:off x="179100" y="1371538"/>
          <a:ext cx="8747998" cy="2836058"/>
        </p:xfrm>
        <a:graphic>
          <a:graphicData uri="http://schemas.openxmlformats.org/drawingml/2006/table">
            <a:tbl>
              <a:tblPr/>
              <a:tblGrid>
                <a:gridCol w="152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Mat. Indireto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159,00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Energia Elétrica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2.400,00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1.340,00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148,00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MOI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672,00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896,00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Aluguel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3.091,00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1.161,00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1.776,00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522,00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4.580,00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11.600,00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1.603,00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1.374,00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(4.580,00)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343,00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(980,00)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11.600,00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Manutenção</a:t>
            </a:r>
          </a:p>
        </p:txBody>
      </p:sp>
    </p:spTree>
    <p:extLst>
      <p:ext uri="{BB962C8B-B14F-4D97-AF65-F5344CB8AC3E}">
        <p14:creationId xmlns:p14="http://schemas.microsoft.com/office/powerpoint/2010/main" val="747638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26626"/>
              </p:ext>
            </p:extLst>
          </p:nvPr>
        </p:nvGraphicFramePr>
        <p:xfrm>
          <a:off x="179100" y="1371538"/>
          <a:ext cx="8747998" cy="2836058"/>
        </p:xfrm>
        <a:graphic>
          <a:graphicData uri="http://schemas.openxmlformats.org/drawingml/2006/table">
            <a:tbl>
              <a:tblPr/>
              <a:tblGrid>
                <a:gridCol w="152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Mat. Indireto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159,00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Energia Elétrica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2.400,00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1.340,00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148,00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MOI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672,00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896,00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Aluguel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3.091,00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1.161,00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1.776,00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522,00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4.580,00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11.600,00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1.603,00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1.374,00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(4.580,00)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343,00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(980,00)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11.600,00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719901"/>
              </p:ext>
            </p:extLst>
          </p:nvPr>
        </p:nvGraphicFramePr>
        <p:xfrm>
          <a:off x="179100" y="4329133"/>
          <a:ext cx="3098800" cy="1435100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Deptos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Requisições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Estamparia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600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Montagem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300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Furação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300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1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Total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1.200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842154"/>
              </p:ext>
            </p:extLst>
          </p:nvPr>
        </p:nvGraphicFramePr>
        <p:xfrm>
          <a:off x="179100" y="5948167"/>
          <a:ext cx="8747998" cy="567092"/>
        </p:xfrm>
        <a:graphic>
          <a:graphicData uri="http://schemas.openxmlformats.org/drawingml/2006/table">
            <a:tbl>
              <a:tblPr/>
              <a:tblGrid>
                <a:gridCol w="152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Rateio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4883229" y="3820087"/>
            <a:ext cx="994183" cy="58325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8" name="Oval 7"/>
          <p:cNvSpPr/>
          <p:nvPr/>
        </p:nvSpPr>
        <p:spPr>
          <a:xfrm>
            <a:off x="3446298" y="4457759"/>
            <a:ext cx="994183" cy="58325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0" name="Rounded Rectangle 30"/>
          <p:cNvSpPr/>
          <p:nvPr/>
        </p:nvSpPr>
        <p:spPr>
          <a:xfrm>
            <a:off x="5039162" y="4735139"/>
            <a:ext cx="682319" cy="4409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b="1" dirty="0" err="1">
                <a:solidFill>
                  <a:srgbClr val="FF0000"/>
                </a:solidFill>
                <a:latin typeface="Tw Cen MT"/>
                <a:cs typeface="Tw Cen MT"/>
              </a:rPr>
              <a:t>x</a:t>
            </a:r>
            <a:endParaRPr lang="pt-BR" sz="4000" b="1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  <p:cxnSp>
        <p:nvCxnSpPr>
          <p:cNvPr id="14" name="Curved Connector 13"/>
          <p:cNvCxnSpPr>
            <a:stCxn id="7" idx="4"/>
            <a:endCxn id="8" idx="5"/>
          </p:cNvCxnSpPr>
          <p:nvPr/>
        </p:nvCxnSpPr>
        <p:spPr>
          <a:xfrm rot="5400000">
            <a:off x="4561476" y="4136754"/>
            <a:ext cx="552256" cy="1085435"/>
          </a:xfrm>
          <a:prstGeom prst="curvedConnector3">
            <a:avLst>
              <a:gd name="adj1" fmla="val 124966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Almoxarifado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277900" y="4330289"/>
          <a:ext cx="1371600" cy="14351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Proporção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50%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25%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25%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6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123038"/>
              </p:ext>
            </p:extLst>
          </p:nvPr>
        </p:nvGraphicFramePr>
        <p:xfrm>
          <a:off x="179100" y="1371538"/>
          <a:ext cx="8747998" cy="2836058"/>
        </p:xfrm>
        <a:graphic>
          <a:graphicData uri="http://schemas.openxmlformats.org/drawingml/2006/table">
            <a:tbl>
              <a:tblPr/>
              <a:tblGrid>
                <a:gridCol w="152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Mat. Indireto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159,00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Energia Elétrica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2.400,00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1.340,00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148,00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MOI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672,00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896,00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Aluguel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3.091,00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1.161,00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1.776,00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522,00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4.580,00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11.600,00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1.603,00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1.374,00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(4.580,00)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343,00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(980,00)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11.600,00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230476"/>
              </p:ext>
            </p:extLst>
          </p:nvPr>
        </p:nvGraphicFramePr>
        <p:xfrm>
          <a:off x="179100" y="4329133"/>
          <a:ext cx="4470400" cy="1435100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Deptos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Requisições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Proporção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Estamparia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600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50%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Montagem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300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25%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Furação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300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25%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Total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1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1.200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139788"/>
              </p:ext>
            </p:extLst>
          </p:nvPr>
        </p:nvGraphicFramePr>
        <p:xfrm>
          <a:off x="179100" y="5948167"/>
          <a:ext cx="8747998" cy="567092"/>
        </p:xfrm>
        <a:graphic>
          <a:graphicData uri="http://schemas.openxmlformats.org/drawingml/2006/table">
            <a:tbl>
              <a:tblPr/>
              <a:tblGrid>
                <a:gridCol w="152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Rateio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4883229" y="3820087"/>
            <a:ext cx="994183" cy="58325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8" name="Oval 7"/>
          <p:cNvSpPr/>
          <p:nvPr/>
        </p:nvSpPr>
        <p:spPr>
          <a:xfrm>
            <a:off x="3446298" y="4457759"/>
            <a:ext cx="994183" cy="58325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9" name="Oval 8"/>
          <p:cNvSpPr/>
          <p:nvPr/>
        </p:nvSpPr>
        <p:spPr>
          <a:xfrm>
            <a:off x="1777637" y="6110240"/>
            <a:ext cx="994183" cy="58325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0" name="Rounded Rectangle 30"/>
          <p:cNvSpPr/>
          <p:nvPr/>
        </p:nvSpPr>
        <p:spPr>
          <a:xfrm>
            <a:off x="5039162" y="4735139"/>
            <a:ext cx="682319" cy="4409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b="1" dirty="0" err="1">
                <a:solidFill>
                  <a:srgbClr val="FF0000"/>
                </a:solidFill>
                <a:latin typeface="Tw Cen MT"/>
                <a:cs typeface="Tw Cen MT"/>
              </a:rPr>
              <a:t>x</a:t>
            </a:r>
            <a:endParaRPr lang="pt-BR" sz="4000" b="1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  <p:cxnSp>
        <p:nvCxnSpPr>
          <p:cNvPr id="11" name="Curved Connector 10"/>
          <p:cNvCxnSpPr>
            <a:stCxn id="8" idx="4"/>
            <a:endCxn id="9" idx="6"/>
          </p:cNvCxnSpPr>
          <p:nvPr/>
        </p:nvCxnSpPr>
        <p:spPr>
          <a:xfrm rot="5400000">
            <a:off x="2677179" y="5135656"/>
            <a:ext cx="1360853" cy="1171570"/>
          </a:xfrm>
          <a:prstGeom prst="curved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ounded Rectangle 30"/>
          <p:cNvSpPr/>
          <p:nvPr/>
        </p:nvSpPr>
        <p:spPr>
          <a:xfrm>
            <a:off x="3739622" y="5460896"/>
            <a:ext cx="682319" cy="4409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rgbClr val="FF0000"/>
                </a:solidFill>
                <a:latin typeface="Tw Cen MT"/>
                <a:cs typeface="Tw Cen MT"/>
              </a:rPr>
              <a:t>=</a:t>
            </a:r>
          </a:p>
        </p:txBody>
      </p:sp>
      <p:cxnSp>
        <p:nvCxnSpPr>
          <p:cNvPr id="14" name="Curved Connector 13"/>
          <p:cNvCxnSpPr>
            <a:stCxn id="7" idx="4"/>
            <a:endCxn id="8" idx="5"/>
          </p:cNvCxnSpPr>
          <p:nvPr/>
        </p:nvCxnSpPr>
        <p:spPr>
          <a:xfrm rot="5400000">
            <a:off x="4561476" y="4136754"/>
            <a:ext cx="552256" cy="1085435"/>
          </a:xfrm>
          <a:prstGeom prst="curvedConnector3">
            <a:avLst>
              <a:gd name="adj1" fmla="val 124966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Almoxarifado</a:t>
            </a:r>
          </a:p>
        </p:txBody>
      </p:sp>
    </p:spTree>
    <p:extLst>
      <p:ext uri="{BB962C8B-B14F-4D97-AF65-F5344CB8AC3E}">
        <p14:creationId xmlns:p14="http://schemas.microsoft.com/office/powerpoint/2010/main" val="695924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181620"/>
              </p:ext>
            </p:extLst>
          </p:nvPr>
        </p:nvGraphicFramePr>
        <p:xfrm>
          <a:off x="179100" y="1371538"/>
          <a:ext cx="8747998" cy="2836058"/>
        </p:xfrm>
        <a:graphic>
          <a:graphicData uri="http://schemas.openxmlformats.org/drawingml/2006/table">
            <a:tbl>
              <a:tblPr/>
              <a:tblGrid>
                <a:gridCol w="152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Mat. Indireto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159,00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Energia Elétrica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2.400,00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1.340,00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148,00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MOI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672,00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896,00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Aluguel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3.091,00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1.161,00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1.776,00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522,00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4.580,00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11.600,00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1.603,00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1.374,00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(4.580,00)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343,00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(980,00)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11.600,00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401100"/>
              </p:ext>
            </p:extLst>
          </p:nvPr>
        </p:nvGraphicFramePr>
        <p:xfrm>
          <a:off x="179100" y="4329133"/>
          <a:ext cx="4470400" cy="1435100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Deptos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Requisições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Proporção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Estamparia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600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50%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Furação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300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25%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Montagem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300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25%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1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Total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1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1.200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834348"/>
              </p:ext>
            </p:extLst>
          </p:nvPr>
        </p:nvGraphicFramePr>
        <p:xfrm>
          <a:off x="179100" y="5948167"/>
          <a:ext cx="8747998" cy="567092"/>
        </p:xfrm>
        <a:graphic>
          <a:graphicData uri="http://schemas.openxmlformats.org/drawingml/2006/table">
            <a:tbl>
              <a:tblPr/>
              <a:tblGrid>
                <a:gridCol w="152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Rateio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(928,00)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Almoxarifado</a:t>
            </a:r>
          </a:p>
        </p:txBody>
      </p:sp>
    </p:spTree>
    <p:extLst>
      <p:ext uri="{BB962C8B-B14F-4D97-AF65-F5344CB8AC3E}">
        <p14:creationId xmlns:p14="http://schemas.microsoft.com/office/powerpoint/2010/main" val="1215113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426505"/>
              </p:ext>
            </p:extLst>
          </p:nvPr>
        </p:nvGraphicFramePr>
        <p:xfrm>
          <a:off x="179100" y="1371538"/>
          <a:ext cx="8747998" cy="3403449"/>
        </p:xfrm>
        <a:graphic>
          <a:graphicData uri="http://schemas.openxmlformats.org/drawingml/2006/table">
            <a:tbl>
              <a:tblPr/>
              <a:tblGrid>
                <a:gridCol w="152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Mat. Indireto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159,00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Energia Elétrica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2.400,00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1.340,00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148,00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MOI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672,00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896,00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Aluguel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3.091,00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1.161,00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1.776,00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522,00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4.580,00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11.600,00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1.603,00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1.374,00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(4.580,00)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343,00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(980,00)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11.600,00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14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(928,00)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4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11.600,00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Almoxarifado</a:t>
            </a:r>
          </a:p>
        </p:txBody>
      </p:sp>
    </p:spTree>
    <p:extLst>
      <p:ext uri="{BB962C8B-B14F-4D97-AF65-F5344CB8AC3E}">
        <p14:creationId xmlns:p14="http://schemas.microsoft.com/office/powerpoint/2010/main" val="1986611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32274"/>
              </p:ext>
            </p:extLst>
          </p:nvPr>
        </p:nvGraphicFramePr>
        <p:xfrm>
          <a:off x="179100" y="1371538"/>
          <a:ext cx="8747998" cy="3403449"/>
        </p:xfrm>
        <a:graphic>
          <a:graphicData uri="http://schemas.openxmlformats.org/drawingml/2006/table">
            <a:tbl>
              <a:tblPr/>
              <a:tblGrid>
                <a:gridCol w="152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Mat. Indireto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159,00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Energia Elétrica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2.400,00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1.340,00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148,00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MOI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672,00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896,00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Aluguel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3.091,00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1.161,00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1.776,00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522,00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4.580,00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11.600,00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1.603,00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1.374,00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(4.580,00)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343,00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(980,00)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11.600,00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(928,00)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4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11.600,00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42242" y="5053098"/>
          <a:ext cx="4470400" cy="574040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Maçanetas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Trancas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Material Direto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60%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221123"/>
              </p:ext>
            </p:extLst>
          </p:nvPr>
        </p:nvGraphicFramePr>
        <p:xfrm>
          <a:off x="308386" y="5827639"/>
          <a:ext cx="8747998" cy="857586"/>
        </p:xfrm>
        <a:graphic>
          <a:graphicData uri="http://schemas.openxmlformats.org/drawingml/2006/table">
            <a:tbl>
              <a:tblPr/>
              <a:tblGrid>
                <a:gridCol w="152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1740591" y="4372344"/>
            <a:ext cx="994183" cy="58325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cxnSp>
        <p:nvCxnSpPr>
          <p:cNvPr id="7" name="Curved Connector 6"/>
          <p:cNvCxnSpPr>
            <a:stCxn id="6" idx="6"/>
            <a:endCxn id="8" idx="1"/>
          </p:cNvCxnSpPr>
          <p:nvPr/>
        </p:nvCxnSpPr>
        <p:spPr>
          <a:xfrm>
            <a:off x="2734774" y="4663972"/>
            <a:ext cx="2618507" cy="618882"/>
          </a:xfrm>
          <a:prstGeom prst="curved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207686" y="5197438"/>
            <a:ext cx="994183" cy="58325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Produção </a:t>
            </a:r>
            <a:r>
              <a:rPr lang="pt-BR" dirty="0" err="1"/>
              <a:t>p</a:t>
            </a:r>
            <a:r>
              <a:rPr lang="pt-BR" dirty="0"/>
              <a:t>/ Produtos</a:t>
            </a:r>
          </a:p>
        </p:txBody>
      </p:sp>
    </p:spTree>
    <p:extLst>
      <p:ext uri="{BB962C8B-B14F-4D97-AF65-F5344CB8AC3E}">
        <p14:creationId xmlns:p14="http://schemas.microsoft.com/office/powerpoint/2010/main" val="205824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Departamentalização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2265674" y="1751179"/>
            <a:ext cx="4212000" cy="4212000"/>
          </a:xfrm>
          <a:prstGeom prst="ellipse">
            <a:avLst/>
          </a:prstGeom>
          <a:solidFill>
            <a:schemeClr val="dk1">
              <a:shade val="80000"/>
              <a:alpha val="36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833339" y="2174544"/>
            <a:ext cx="1217299" cy="12172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016776" y="1857022"/>
            <a:ext cx="1217299" cy="12172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027023" y="2571509"/>
            <a:ext cx="1217299" cy="12172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084740" y="3827296"/>
            <a:ext cx="1217299" cy="12172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141830" y="4638007"/>
            <a:ext cx="1217299" cy="12172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2905289" y="4407084"/>
            <a:ext cx="1217299" cy="12172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2330520" y="3305249"/>
            <a:ext cx="1217299" cy="12172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809724" y="3218646"/>
            <a:ext cx="1217299" cy="12172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5" descr="hammer_wrench_800_clr_208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11" y="4694045"/>
            <a:ext cx="587813" cy="574587"/>
          </a:xfrm>
          <a:prstGeom prst="rect">
            <a:avLst/>
          </a:prstGeom>
        </p:spPr>
      </p:pic>
      <p:pic>
        <p:nvPicPr>
          <p:cNvPr id="15" name="Picture 14" descr="helmet_blue_print_tools_800_clr_858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183" y="2857701"/>
            <a:ext cx="859782" cy="698573"/>
          </a:xfrm>
          <a:prstGeom prst="rect">
            <a:avLst/>
          </a:prstGeom>
        </p:spPr>
      </p:pic>
      <p:pic>
        <p:nvPicPr>
          <p:cNvPr id="17" name="Picture 16" descr="lady_scientist_and_microscope_1600_clr_1238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138" y="4867203"/>
            <a:ext cx="567885" cy="757180"/>
          </a:xfrm>
          <a:prstGeom prst="rect">
            <a:avLst/>
          </a:prstGeom>
        </p:spPr>
      </p:pic>
      <p:pic>
        <p:nvPicPr>
          <p:cNvPr id="18" name="Picture 17" descr="oil_rig_PA_500_clr_2563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61" y="4030823"/>
            <a:ext cx="944761" cy="663222"/>
          </a:xfrm>
          <a:prstGeom prst="rect">
            <a:avLst/>
          </a:prstGeom>
        </p:spPr>
      </p:pic>
      <p:pic>
        <p:nvPicPr>
          <p:cNvPr id="23" name="Picture 22" descr="world_transportation_shipment_800_clr_968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27" y="3664502"/>
            <a:ext cx="731414" cy="548561"/>
          </a:xfrm>
          <a:prstGeom prst="rect">
            <a:avLst/>
          </a:prstGeom>
        </p:spPr>
      </p:pic>
      <p:pic>
        <p:nvPicPr>
          <p:cNvPr id="24" name="Picture 23" descr="waiting_on_examination_table_anim_300_clr_6542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043" y="2414723"/>
            <a:ext cx="588719" cy="698086"/>
          </a:xfrm>
          <a:prstGeom prst="rect">
            <a:avLst/>
          </a:prstGeom>
        </p:spPr>
      </p:pic>
      <p:pic>
        <p:nvPicPr>
          <p:cNvPr id="25" name="Picture 24" descr="business_figure_writing_drafts_at_desk_anim_300_clr_14456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48" y="3527404"/>
            <a:ext cx="623541" cy="623541"/>
          </a:xfrm>
          <a:prstGeom prst="rect">
            <a:avLst/>
          </a:prstGeom>
        </p:spPr>
      </p:pic>
      <p:pic>
        <p:nvPicPr>
          <p:cNvPr id="26" name="Picture 25" descr="figure_looking_observing_500_clr_13769.g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234" y="2072537"/>
            <a:ext cx="392582" cy="7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511905"/>
              </p:ext>
            </p:extLst>
          </p:nvPr>
        </p:nvGraphicFramePr>
        <p:xfrm>
          <a:off x="179100" y="1371538"/>
          <a:ext cx="8747998" cy="3403449"/>
        </p:xfrm>
        <a:graphic>
          <a:graphicData uri="http://schemas.openxmlformats.org/drawingml/2006/table">
            <a:tbl>
              <a:tblPr/>
              <a:tblGrid>
                <a:gridCol w="152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Mat. Indireto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159,00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Energia Elétrica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2.400,00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1.340,00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148,00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MOI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672,00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896,00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Aluguel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3.091,00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1.161,00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1.776,00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522,00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4.580,00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11.600,00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1.603,00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1.374,00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(4.580,00)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343,00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(980,00)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11.600,00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(928,00)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4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11.600,00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42242" y="5053098"/>
          <a:ext cx="4470400" cy="574040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Maçanetas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Trancas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Material Direto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60%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424727"/>
              </p:ext>
            </p:extLst>
          </p:nvPr>
        </p:nvGraphicFramePr>
        <p:xfrm>
          <a:off x="308386" y="5827639"/>
          <a:ext cx="8747998" cy="857586"/>
        </p:xfrm>
        <a:graphic>
          <a:graphicData uri="http://schemas.openxmlformats.org/drawingml/2006/table">
            <a:tbl>
              <a:tblPr/>
              <a:tblGrid>
                <a:gridCol w="152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Maçanetas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3.330,00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Trancas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1740591" y="4372344"/>
            <a:ext cx="994183" cy="58325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cxnSp>
        <p:nvCxnSpPr>
          <p:cNvPr id="7" name="Curved Connector 6"/>
          <p:cNvCxnSpPr>
            <a:stCxn id="6" idx="6"/>
            <a:endCxn id="8" idx="1"/>
          </p:cNvCxnSpPr>
          <p:nvPr/>
        </p:nvCxnSpPr>
        <p:spPr>
          <a:xfrm>
            <a:off x="2734774" y="4663972"/>
            <a:ext cx="2618507" cy="618882"/>
          </a:xfrm>
          <a:prstGeom prst="curved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207686" y="5197438"/>
            <a:ext cx="994183" cy="58325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9" name="Oval 8"/>
          <p:cNvSpPr/>
          <p:nvPr/>
        </p:nvSpPr>
        <p:spPr>
          <a:xfrm>
            <a:off x="1861106" y="5948363"/>
            <a:ext cx="994183" cy="58325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cxnSp>
        <p:nvCxnSpPr>
          <p:cNvPr id="15" name="Curved Connector 14"/>
          <p:cNvCxnSpPr>
            <a:stCxn id="9" idx="5"/>
            <a:endCxn id="8" idx="4"/>
          </p:cNvCxnSpPr>
          <p:nvPr/>
        </p:nvCxnSpPr>
        <p:spPr>
          <a:xfrm rot="5400000" flipH="1" flipV="1">
            <a:off x="3874481" y="4615907"/>
            <a:ext cx="665509" cy="2995084"/>
          </a:xfrm>
          <a:prstGeom prst="curvedConnector3">
            <a:avLst>
              <a:gd name="adj1" fmla="val -47184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Produção </a:t>
            </a:r>
            <a:r>
              <a:rPr lang="pt-BR" dirty="0" err="1"/>
              <a:t>p</a:t>
            </a:r>
            <a:r>
              <a:rPr lang="pt-BR" dirty="0"/>
              <a:t>/ Produtos</a:t>
            </a:r>
          </a:p>
        </p:txBody>
      </p:sp>
    </p:spTree>
    <p:extLst>
      <p:ext uri="{BB962C8B-B14F-4D97-AF65-F5344CB8AC3E}">
        <p14:creationId xmlns:p14="http://schemas.microsoft.com/office/powerpoint/2010/main" val="1272541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285890"/>
              </p:ext>
            </p:extLst>
          </p:nvPr>
        </p:nvGraphicFramePr>
        <p:xfrm>
          <a:off x="179100" y="1371538"/>
          <a:ext cx="8747998" cy="3403449"/>
        </p:xfrm>
        <a:graphic>
          <a:graphicData uri="http://schemas.openxmlformats.org/drawingml/2006/table">
            <a:tbl>
              <a:tblPr/>
              <a:tblGrid>
                <a:gridCol w="152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Mat. Indireto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159,00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Energia Elétrica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2.400,00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1.340,00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148,00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MOI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672,00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896,00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Aluguel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3.091,00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1.161,00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1.776,00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522,00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4.580,00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11.600,00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1.603,00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1.374,00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(4.580,00)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343,00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(980,00)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11.600,00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(928,00)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4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11.600,00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42242" y="5053098"/>
          <a:ext cx="4470400" cy="574040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Maçanetas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Trancas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Material Direto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60%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716819"/>
              </p:ext>
            </p:extLst>
          </p:nvPr>
        </p:nvGraphicFramePr>
        <p:xfrm>
          <a:off x="308386" y="5827639"/>
          <a:ext cx="8747998" cy="857586"/>
        </p:xfrm>
        <a:graphic>
          <a:graphicData uri="http://schemas.openxmlformats.org/drawingml/2006/table">
            <a:tbl>
              <a:tblPr/>
              <a:tblGrid>
                <a:gridCol w="152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Maçanetas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3.330,00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Trancas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1740591" y="4372344"/>
            <a:ext cx="994183" cy="58325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cxnSp>
        <p:nvCxnSpPr>
          <p:cNvPr id="7" name="Curved Connector 6"/>
          <p:cNvCxnSpPr>
            <a:stCxn id="6" idx="6"/>
            <a:endCxn id="8" idx="1"/>
          </p:cNvCxnSpPr>
          <p:nvPr/>
        </p:nvCxnSpPr>
        <p:spPr>
          <a:xfrm>
            <a:off x="2734774" y="4663972"/>
            <a:ext cx="4101707" cy="618882"/>
          </a:xfrm>
          <a:prstGeom prst="curved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690886" y="5197438"/>
            <a:ext cx="994183" cy="58325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Produção </a:t>
            </a:r>
            <a:r>
              <a:rPr lang="pt-BR" dirty="0" err="1"/>
              <a:t>p</a:t>
            </a:r>
            <a:r>
              <a:rPr lang="pt-BR" dirty="0"/>
              <a:t>/ Produtos</a:t>
            </a:r>
          </a:p>
        </p:txBody>
      </p:sp>
    </p:spTree>
    <p:extLst>
      <p:ext uri="{BB962C8B-B14F-4D97-AF65-F5344CB8AC3E}">
        <p14:creationId xmlns:p14="http://schemas.microsoft.com/office/powerpoint/2010/main" val="80934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742853"/>
              </p:ext>
            </p:extLst>
          </p:nvPr>
        </p:nvGraphicFramePr>
        <p:xfrm>
          <a:off x="179100" y="1371538"/>
          <a:ext cx="8747998" cy="3403449"/>
        </p:xfrm>
        <a:graphic>
          <a:graphicData uri="http://schemas.openxmlformats.org/drawingml/2006/table">
            <a:tbl>
              <a:tblPr/>
              <a:tblGrid>
                <a:gridCol w="152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Mat. Indireto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159,00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Energia Elétrica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2.400,00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1.340,00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148,00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MOI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672,00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896,00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Aluguel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3.091,00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1.161,00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1.776,00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522,00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4.580,00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11.600,00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1.603,00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1.374,00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(4.580,00)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343,00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(980,00)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11.600,00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(928,00)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4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11.600,00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42242" y="5053098"/>
          <a:ext cx="4470400" cy="574040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Maçanetas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Trancas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Material Direto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60%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758193"/>
              </p:ext>
            </p:extLst>
          </p:nvPr>
        </p:nvGraphicFramePr>
        <p:xfrm>
          <a:off x="308386" y="5827639"/>
          <a:ext cx="8747998" cy="857586"/>
        </p:xfrm>
        <a:graphic>
          <a:graphicData uri="http://schemas.openxmlformats.org/drawingml/2006/table">
            <a:tbl>
              <a:tblPr/>
              <a:tblGrid>
                <a:gridCol w="152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Maçanetas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3.330,00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Trancas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2.220,00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1740591" y="4372344"/>
            <a:ext cx="994183" cy="58325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cxnSp>
        <p:nvCxnSpPr>
          <p:cNvPr id="7" name="Curved Connector 6"/>
          <p:cNvCxnSpPr>
            <a:stCxn id="6" idx="6"/>
            <a:endCxn id="8" idx="1"/>
          </p:cNvCxnSpPr>
          <p:nvPr/>
        </p:nvCxnSpPr>
        <p:spPr>
          <a:xfrm>
            <a:off x="2734774" y="4663972"/>
            <a:ext cx="4101707" cy="618882"/>
          </a:xfrm>
          <a:prstGeom prst="curved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690886" y="5197438"/>
            <a:ext cx="994183" cy="58325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9" name="Oval 8"/>
          <p:cNvSpPr/>
          <p:nvPr/>
        </p:nvSpPr>
        <p:spPr>
          <a:xfrm>
            <a:off x="1861106" y="6272848"/>
            <a:ext cx="994183" cy="58325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cxnSp>
        <p:nvCxnSpPr>
          <p:cNvPr id="10" name="Curved Connector 9"/>
          <p:cNvCxnSpPr>
            <a:stCxn id="9" idx="5"/>
            <a:endCxn id="8" idx="4"/>
          </p:cNvCxnSpPr>
          <p:nvPr/>
        </p:nvCxnSpPr>
        <p:spPr>
          <a:xfrm rot="5400000" flipH="1" flipV="1">
            <a:off x="4453839" y="4036549"/>
            <a:ext cx="989994" cy="4478284"/>
          </a:xfrm>
          <a:prstGeom prst="curvedConnector3">
            <a:avLst>
              <a:gd name="adj1" fmla="val 4709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Produção </a:t>
            </a:r>
            <a:r>
              <a:rPr lang="pt-BR" dirty="0" err="1"/>
              <a:t>p</a:t>
            </a:r>
            <a:r>
              <a:rPr lang="pt-BR" dirty="0"/>
              <a:t>/ Produtos</a:t>
            </a:r>
          </a:p>
        </p:txBody>
      </p:sp>
    </p:spTree>
    <p:extLst>
      <p:ext uri="{BB962C8B-B14F-4D97-AF65-F5344CB8AC3E}">
        <p14:creationId xmlns:p14="http://schemas.microsoft.com/office/powerpoint/2010/main" val="582819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492714"/>
              </p:ext>
            </p:extLst>
          </p:nvPr>
        </p:nvGraphicFramePr>
        <p:xfrm>
          <a:off x="179100" y="1371538"/>
          <a:ext cx="8747998" cy="3403449"/>
        </p:xfrm>
        <a:graphic>
          <a:graphicData uri="http://schemas.openxmlformats.org/drawingml/2006/table">
            <a:tbl>
              <a:tblPr/>
              <a:tblGrid>
                <a:gridCol w="152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Mat. Indireto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159,00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Energia Elétrica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2.400,00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1.340,00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148,00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MOI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672,00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896,00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Aluguel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3.091,00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1.161,00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1.776,00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522,00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4.580,00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11.600,00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1.603,00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1.374,00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(4.580,00)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343,00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(980,00)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11.600,00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(928,00)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4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11.600,00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42242" y="5053098"/>
          <a:ext cx="4470400" cy="574040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Maçanetas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Trancas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65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Material Direto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60%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2786"/>
              </p:ext>
            </p:extLst>
          </p:nvPr>
        </p:nvGraphicFramePr>
        <p:xfrm>
          <a:off x="308386" y="5827639"/>
          <a:ext cx="8747998" cy="857586"/>
        </p:xfrm>
        <a:graphic>
          <a:graphicData uri="http://schemas.openxmlformats.org/drawingml/2006/table">
            <a:tbl>
              <a:tblPr/>
              <a:tblGrid>
                <a:gridCol w="152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Maçanetas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3.330,00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3.725,00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8.450,00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Trancas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2.220,00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3.150,00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Produção </a:t>
            </a:r>
            <a:r>
              <a:rPr lang="pt-BR" dirty="0" err="1"/>
              <a:t>p</a:t>
            </a:r>
            <a:r>
              <a:rPr lang="pt-BR" dirty="0"/>
              <a:t>/ Produtos</a:t>
            </a:r>
          </a:p>
        </p:txBody>
      </p:sp>
    </p:spTree>
    <p:extLst>
      <p:ext uri="{BB962C8B-B14F-4D97-AF65-F5344CB8AC3E}">
        <p14:creationId xmlns:p14="http://schemas.microsoft.com/office/powerpoint/2010/main" val="779431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173937"/>
              </p:ext>
            </p:extLst>
          </p:nvPr>
        </p:nvGraphicFramePr>
        <p:xfrm>
          <a:off x="179100" y="1371538"/>
          <a:ext cx="8747998" cy="3403449"/>
        </p:xfrm>
        <a:graphic>
          <a:graphicData uri="http://schemas.openxmlformats.org/drawingml/2006/table">
            <a:tbl>
              <a:tblPr/>
              <a:tblGrid>
                <a:gridCol w="152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Mat. Indireto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159,00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Energia Elétrica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2.400,00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1.340,00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148,00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MOI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672,00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896,00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Aluguel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1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3.091,00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1.161,00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1.776,00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522,00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4.580,00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11.600,00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1.603,00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1.374,00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(4.580,00)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2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343,00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(980,00)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3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11.600,00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Repasse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(928,00)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4 – (a)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11.600,00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635630"/>
              </p:ext>
            </p:extLst>
          </p:nvPr>
        </p:nvGraphicFramePr>
        <p:xfrm>
          <a:off x="179100" y="5092757"/>
          <a:ext cx="8747998" cy="1141132"/>
        </p:xfrm>
        <a:graphic>
          <a:graphicData uri="http://schemas.openxmlformats.org/drawingml/2006/table">
            <a:tbl>
              <a:tblPr/>
              <a:tblGrid>
                <a:gridCol w="152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Produtos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60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Maçanetas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3.330,00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3.725,00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8.450,00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Trancas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2.220,00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3.150,00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5 – (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5.550,00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2.325,00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3.725,00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11.600,00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Produção </a:t>
            </a:r>
            <a:r>
              <a:rPr lang="pt-BR" dirty="0" err="1"/>
              <a:t>p</a:t>
            </a:r>
            <a:r>
              <a:rPr lang="pt-BR" dirty="0"/>
              <a:t>/ Produtos</a:t>
            </a:r>
          </a:p>
        </p:txBody>
      </p:sp>
    </p:spTree>
    <p:extLst>
      <p:ext uri="{BB962C8B-B14F-4D97-AF65-F5344CB8AC3E}">
        <p14:creationId xmlns:p14="http://schemas.microsoft.com/office/powerpoint/2010/main" val="246889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47053" y="3391877"/>
          <a:ext cx="5842000" cy="2009140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Maçanetas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Trancas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Custos Diretos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    Material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    MOD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CIP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Unitário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053" y="1952486"/>
          <a:ext cx="5842000" cy="574040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Dados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Maçanetas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Trancas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Volume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12.000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4.000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------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4078936" y="2707044"/>
            <a:ext cx="825058" cy="45426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Custo Unitário Produtos</a:t>
            </a:r>
          </a:p>
        </p:txBody>
      </p:sp>
    </p:spTree>
    <p:extLst>
      <p:ext uri="{BB962C8B-B14F-4D97-AF65-F5344CB8AC3E}">
        <p14:creationId xmlns:p14="http://schemas.microsoft.com/office/powerpoint/2010/main" val="53565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47053" y="3391877"/>
          <a:ext cx="5842000" cy="2009140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Maçanetas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Trancas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Custos Diretos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    Material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8.352,00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5.568,00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13.920,00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    MOD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6.048,00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4.032,00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10.080,00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CIP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Unitário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053" y="1952486"/>
          <a:ext cx="5842000" cy="574040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Dados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Maçanetas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Trancas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Volume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12.000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4.000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------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4078936" y="2707044"/>
            <a:ext cx="825058" cy="45426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Custo Unitário Produtos</a:t>
            </a:r>
          </a:p>
        </p:txBody>
      </p:sp>
    </p:spTree>
    <p:extLst>
      <p:ext uri="{BB962C8B-B14F-4D97-AF65-F5344CB8AC3E}">
        <p14:creationId xmlns:p14="http://schemas.microsoft.com/office/powerpoint/2010/main" val="599183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47053" y="3391877"/>
          <a:ext cx="5842000" cy="2009140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Maçanetas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Trancas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Custos Diretos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    Material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8.352,00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5.568,00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13.920,00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    MOD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6.048,00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4.032,00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10.080,00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CIP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+mn-ea"/>
                        </a:rPr>
                        <a:t>8.450,00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+mn-ea"/>
                        </a:rPr>
                        <a:t>3.150,00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+mn-ea"/>
                          <a:cs typeface="Tw Cen MT"/>
                        </a:rPr>
                        <a:t> 11.600,00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Unitário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053" y="1952486"/>
          <a:ext cx="5842000" cy="574040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Dados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Maçanetas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Trancas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Volume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12.000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4.000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------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4078936" y="2707044"/>
            <a:ext cx="825058" cy="45426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Custo Unitário Produtos</a:t>
            </a:r>
          </a:p>
        </p:txBody>
      </p:sp>
    </p:spTree>
    <p:extLst>
      <p:ext uri="{BB962C8B-B14F-4D97-AF65-F5344CB8AC3E}">
        <p14:creationId xmlns:p14="http://schemas.microsoft.com/office/powerpoint/2010/main" val="1941731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47053" y="3391877"/>
          <a:ext cx="5842000" cy="2009140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Maçanetas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Trancas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Custos Diretos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    Material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8.352,00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5.568,00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13.920,00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    MOD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6.048,00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4.032,00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10.080,00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CIP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i="0" u="sng" strike="noStrike" kern="1200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+mn-ea"/>
                        </a:rPr>
                        <a:t>8.450,00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i="0" u="sng" strike="noStrike" kern="1200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+mn-ea"/>
                        </a:rPr>
                        <a:t>3.150,00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i="0" u="sng" strike="noStrike" kern="1200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+mn-ea"/>
                          <a:cs typeface="Tw Cen MT"/>
                        </a:rPr>
                        <a:t> 11.600,00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+mn-ea"/>
                        </a:rPr>
                        <a:t>22.850,00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+mn-ea"/>
                        </a:rPr>
                        <a:t>12.750,00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+mn-ea"/>
                        </a:rPr>
                        <a:t>35.600,00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Unitário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053" y="1952486"/>
          <a:ext cx="5842000" cy="574040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Dados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Maçanetas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Trancas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Volume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12.000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4.000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------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4078936" y="2707044"/>
            <a:ext cx="825058" cy="45426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Custo Unitário Produtos</a:t>
            </a:r>
          </a:p>
        </p:txBody>
      </p:sp>
    </p:spTree>
    <p:extLst>
      <p:ext uri="{BB962C8B-B14F-4D97-AF65-F5344CB8AC3E}">
        <p14:creationId xmlns:p14="http://schemas.microsoft.com/office/powerpoint/2010/main" val="781618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47053" y="3391877"/>
          <a:ext cx="5842000" cy="2009140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Maçanetas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Trancas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Custos Diretos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    Material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8.352,00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5.568,00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13.920,00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    MOD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6.048,00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4.032,00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10.080,00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CIP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i="0" u="sng" strike="noStrike" kern="1200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+mn-ea"/>
                        </a:rPr>
                        <a:t>8.450,00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i="0" u="sng" strike="noStrike" kern="1200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+mn-ea"/>
                        </a:rPr>
                        <a:t>3.150,00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i="0" u="sng" strike="noStrike" kern="1200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+mn-ea"/>
                          <a:cs typeface="Tw Cen MT"/>
                        </a:rPr>
                        <a:t> 11.600,00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+mn-ea"/>
                        </a:rPr>
                        <a:t>22.850,00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+mn-ea"/>
                        </a:rPr>
                        <a:t>12.750,00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+mn-ea"/>
                        </a:rPr>
                        <a:t>35.600,00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Unitário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1,90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3,19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053" y="1952486"/>
          <a:ext cx="5842000" cy="574040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Dados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Maçanetas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Trancas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Volume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12.000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4.000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------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4078936" y="2707044"/>
            <a:ext cx="825058" cy="45426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Custo Unitário Produtos</a:t>
            </a:r>
          </a:p>
        </p:txBody>
      </p:sp>
    </p:spTree>
    <p:extLst>
      <p:ext uri="{BB962C8B-B14F-4D97-AF65-F5344CB8AC3E}">
        <p14:creationId xmlns:p14="http://schemas.microsoft.com/office/powerpoint/2010/main" val="138951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45360" y="2834640"/>
            <a:ext cx="914400" cy="914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RH</a:t>
            </a:r>
          </a:p>
        </p:txBody>
      </p:sp>
      <p:sp>
        <p:nvSpPr>
          <p:cNvPr id="56" name="Oval 55"/>
          <p:cNvSpPr/>
          <p:nvPr/>
        </p:nvSpPr>
        <p:spPr>
          <a:xfrm>
            <a:off x="2245360" y="4592320"/>
            <a:ext cx="914400" cy="914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TI</a:t>
            </a:r>
          </a:p>
        </p:txBody>
      </p:sp>
      <p:sp>
        <p:nvSpPr>
          <p:cNvPr id="59" name="Oval 58"/>
          <p:cNvSpPr/>
          <p:nvPr/>
        </p:nvSpPr>
        <p:spPr>
          <a:xfrm>
            <a:off x="5882640" y="3302000"/>
            <a:ext cx="2092960" cy="7416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Loja Física</a:t>
            </a:r>
          </a:p>
        </p:txBody>
      </p:sp>
      <p:sp>
        <p:nvSpPr>
          <p:cNvPr id="60" name="Oval 59"/>
          <p:cNvSpPr/>
          <p:nvPr/>
        </p:nvSpPr>
        <p:spPr>
          <a:xfrm>
            <a:off x="5882640" y="4282440"/>
            <a:ext cx="2092960" cy="7416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/>
              <a:t>E-commerce</a:t>
            </a:r>
          </a:p>
        </p:txBody>
      </p:sp>
      <p:cxnSp>
        <p:nvCxnSpPr>
          <p:cNvPr id="8" name="Straight Arrow Connector 7"/>
          <p:cNvCxnSpPr>
            <a:stCxn id="6" idx="6"/>
            <a:endCxn id="60" idx="2"/>
          </p:cNvCxnSpPr>
          <p:nvPr/>
        </p:nvCxnSpPr>
        <p:spPr>
          <a:xfrm>
            <a:off x="3159760" y="3291840"/>
            <a:ext cx="2722880" cy="1361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" idx="6"/>
            <a:endCxn id="59" idx="2"/>
          </p:cNvCxnSpPr>
          <p:nvPr/>
        </p:nvCxnSpPr>
        <p:spPr>
          <a:xfrm>
            <a:off x="3159760" y="3291840"/>
            <a:ext cx="272288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6" idx="6"/>
            <a:endCxn id="60" idx="2"/>
          </p:cNvCxnSpPr>
          <p:nvPr/>
        </p:nvCxnSpPr>
        <p:spPr>
          <a:xfrm flipV="1">
            <a:off x="3159760" y="4653280"/>
            <a:ext cx="2722880" cy="396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6" idx="6"/>
            <a:endCxn id="59" idx="2"/>
          </p:cNvCxnSpPr>
          <p:nvPr/>
        </p:nvCxnSpPr>
        <p:spPr>
          <a:xfrm flipV="1">
            <a:off x="3159760" y="3672840"/>
            <a:ext cx="2722880" cy="13766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Departamentalização</a:t>
            </a:r>
          </a:p>
        </p:txBody>
      </p:sp>
    </p:spTree>
    <p:extLst>
      <p:ext uri="{BB962C8B-B14F-4D97-AF65-F5344CB8AC3E}">
        <p14:creationId xmlns:p14="http://schemas.microsoft.com/office/powerpoint/2010/main" val="1849595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180" y="0"/>
            <a:ext cx="2302820" cy="171734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de Fixação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Laticínio Itália</a:t>
            </a:r>
          </a:p>
          <a:p>
            <a:endParaRPr lang="pt-BR"/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632" y="1186276"/>
            <a:ext cx="1727368" cy="2038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681" y="1108885"/>
            <a:ext cx="1483250" cy="148325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496537"/>
              </p:ext>
            </p:extLst>
          </p:nvPr>
        </p:nvGraphicFramePr>
        <p:xfrm>
          <a:off x="4222399" y="3093381"/>
          <a:ext cx="4314864" cy="1148080"/>
        </p:xfrm>
        <a:graphic>
          <a:graphicData uri="http://schemas.openxmlformats.org/drawingml/2006/table">
            <a:tbl>
              <a:tblPr/>
              <a:tblGrid>
                <a:gridCol w="984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1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Prato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Muçarela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Vol. Leite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489.786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163.262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Produção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448.160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146.935,80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CD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87.800,00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50.400,00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38435" y="2220000"/>
          <a:ext cx="3596585" cy="2009140"/>
        </p:xfrm>
        <a:graphic>
          <a:graphicData uri="http://schemas.openxmlformats.org/drawingml/2006/table">
            <a:tbl>
              <a:tblPr/>
              <a:tblGrid>
                <a:gridCol w="2110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CIP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 Aluguel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8.500,00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 Material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5.200,00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 Depreciação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4.720,00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 Energia elétrica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7.300,00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 Outros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6.600,00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32.320,00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69821" y="4807745"/>
          <a:ext cx="8578902" cy="1148080"/>
        </p:xfrm>
        <a:graphic>
          <a:graphicData uri="http://schemas.openxmlformats.org/drawingml/2006/table">
            <a:tbl>
              <a:tblPr/>
              <a:tblGrid>
                <a:gridCol w="208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5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8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 Pasteurização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 Embalagem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 Manutenção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 Adm. Produção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Área (m2)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1.100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955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170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275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2.500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Energia Elétrica (kwh)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17.000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14.280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1.700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1.020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34.000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Horas de MO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24.000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12.000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2.000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2.000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40.000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843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9829" y="1711801"/>
          <a:ext cx="8814132" cy="574040"/>
        </p:xfrm>
        <a:graphic>
          <a:graphicData uri="http://schemas.openxmlformats.org/drawingml/2006/table">
            <a:tbl>
              <a:tblPr/>
              <a:tblGrid>
                <a:gridCol w="2423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6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Custos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Pasteurização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Embalagem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Manutenção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Adm. Produção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Aluguel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Balão Retangular Arredondado 1"/>
          <p:cNvSpPr/>
          <p:nvPr/>
        </p:nvSpPr>
        <p:spPr>
          <a:xfrm>
            <a:off x="3133618" y="4253500"/>
            <a:ext cx="2743200" cy="996593"/>
          </a:xfrm>
          <a:prstGeom prst="wedgeRoundRectCallout">
            <a:avLst>
              <a:gd name="adj1" fmla="val -114091"/>
              <a:gd name="adj2" fmla="val -25665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Com base na área do departamento</a:t>
            </a:r>
          </a:p>
        </p:txBody>
      </p:sp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Rateio CIP</a:t>
            </a:r>
          </a:p>
        </p:txBody>
      </p:sp>
    </p:spTree>
    <p:extLst>
      <p:ext uri="{BB962C8B-B14F-4D97-AF65-F5344CB8AC3E}">
        <p14:creationId xmlns:p14="http://schemas.microsoft.com/office/powerpoint/2010/main" val="170081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9829" y="1711801"/>
          <a:ext cx="8814132" cy="574040"/>
        </p:xfrm>
        <a:graphic>
          <a:graphicData uri="http://schemas.openxmlformats.org/drawingml/2006/table">
            <a:tbl>
              <a:tblPr/>
              <a:tblGrid>
                <a:gridCol w="2423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6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Custos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Pasteurização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Embalagem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Manutenção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Adm. Produção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Aluguel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3.740,00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Balão Retangular Arredondado 1"/>
          <p:cNvSpPr/>
          <p:nvPr/>
        </p:nvSpPr>
        <p:spPr>
          <a:xfrm>
            <a:off x="3133618" y="4253500"/>
            <a:ext cx="2743200" cy="996593"/>
          </a:xfrm>
          <a:prstGeom prst="wedgeRoundRectCallout">
            <a:avLst>
              <a:gd name="adj1" fmla="val -114091"/>
              <a:gd name="adj2" fmla="val -25665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Com base na área do departamento</a:t>
            </a:r>
          </a:p>
        </p:txBody>
      </p:sp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Rateio CIP</a:t>
            </a:r>
          </a:p>
        </p:txBody>
      </p:sp>
    </p:spTree>
    <p:extLst>
      <p:ext uri="{BB962C8B-B14F-4D97-AF65-F5344CB8AC3E}">
        <p14:creationId xmlns:p14="http://schemas.microsoft.com/office/powerpoint/2010/main" val="4550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9829" y="1711801"/>
          <a:ext cx="8814132" cy="574040"/>
        </p:xfrm>
        <a:graphic>
          <a:graphicData uri="http://schemas.openxmlformats.org/drawingml/2006/table">
            <a:tbl>
              <a:tblPr/>
              <a:tblGrid>
                <a:gridCol w="2423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6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Custos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Pasteurização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Embalagem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Manutenção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Adm. Produção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Aluguel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3.740,00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3.247,00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578,00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935,00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8.500,00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Balão Retangular Arredondado 1"/>
          <p:cNvSpPr/>
          <p:nvPr/>
        </p:nvSpPr>
        <p:spPr>
          <a:xfrm>
            <a:off x="3133618" y="4253500"/>
            <a:ext cx="2743200" cy="996593"/>
          </a:xfrm>
          <a:prstGeom prst="wedgeRoundRectCallout">
            <a:avLst>
              <a:gd name="adj1" fmla="val -114091"/>
              <a:gd name="adj2" fmla="val -25665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Com base na área do departamento</a:t>
            </a:r>
          </a:p>
        </p:txBody>
      </p:sp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Rateio CIP</a:t>
            </a:r>
          </a:p>
        </p:txBody>
      </p:sp>
    </p:spTree>
    <p:extLst>
      <p:ext uri="{BB962C8B-B14F-4D97-AF65-F5344CB8AC3E}">
        <p14:creationId xmlns:p14="http://schemas.microsoft.com/office/powerpoint/2010/main" val="165075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9829" y="1711801"/>
          <a:ext cx="8814132" cy="1435100"/>
        </p:xfrm>
        <a:graphic>
          <a:graphicData uri="http://schemas.openxmlformats.org/drawingml/2006/table">
            <a:tbl>
              <a:tblPr/>
              <a:tblGrid>
                <a:gridCol w="2423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6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Custos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Pasteurização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Embalagem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Manutenção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Adm. Produção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Aluguel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3.740,00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3.247,00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578,00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935,00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8.500,00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Material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Depreciação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Outros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Balão Retangular Arredondado 4"/>
          <p:cNvSpPr/>
          <p:nvPr/>
        </p:nvSpPr>
        <p:spPr>
          <a:xfrm>
            <a:off x="3133618" y="4253500"/>
            <a:ext cx="2743200" cy="996593"/>
          </a:xfrm>
          <a:prstGeom prst="wedgeRoundRectCallout">
            <a:avLst>
              <a:gd name="adj1" fmla="val -96114"/>
              <a:gd name="adj2" fmla="val -20098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HMOD</a:t>
            </a:r>
          </a:p>
        </p:txBody>
      </p:sp>
      <p:sp>
        <p:nvSpPr>
          <p:cNvPr id="2" name="Chave Direita 1"/>
          <p:cNvSpPr/>
          <p:nvPr/>
        </p:nvSpPr>
        <p:spPr>
          <a:xfrm>
            <a:off x="1530850" y="2291137"/>
            <a:ext cx="256854" cy="855764"/>
          </a:xfrm>
          <a:prstGeom prst="rightBrace">
            <a:avLst>
              <a:gd name="adj1" fmla="val 4423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Rateio CIP</a:t>
            </a:r>
          </a:p>
        </p:txBody>
      </p:sp>
    </p:spTree>
    <p:extLst>
      <p:ext uri="{BB962C8B-B14F-4D97-AF65-F5344CB8AC3E}">
        <p14:creationId xmlns:p14="http://schemas.microsoft.com/office/powerpoint/2010/main" val="84656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9829" y="1711801"/>
          <a:ext cx="8814132" cy="1435100"/>
        </p:xfrm>
        <a:graphic>
          <a:graphicData uri="http://schemas.openxmlformats.org/drawingml/2006/table">
            <a:tbl>
              <a:tblPr/>
              <a:tblGrid>
                <a:gridCol w="2423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6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Custos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Pasteurização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Embalagem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Manutenção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Adm. Produção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Aluguel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3.740,00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3.247,00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578,00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935,00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8.500,00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Material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3.120,00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1.560,00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260,00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260,00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5.200,00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Depreciação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2.832,00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1.416,00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236,00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236,00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4.720,00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Outros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3.960,00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1.980,00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330,00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330,00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6.600,00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Balão Retangular Arredondado 4"/>
          <p:cNvSpPr/>
          <p:nvPr/>
        </p:nvSpPr>
        <p:spPr>
          <a:xfrm>
            <a:off x="3133618" y="4253500"/>
            <a:ext cx="2743200" cy="996593"/>
          </a:xfrm>
          <a:prstGeom prst="wedgeRoundRectCallout">
            <a:avLst>
              <a:gd name="adj1" fmla="val -96114"/>
              <a:gd name="adj2" fmla="val -20098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HMOD</a:t>
            </a:r>
          </a:p>
        </p:txBody>
      </p:sp>
      <p:sp>
        <p:nvSpPr>
          <p:cNvPr id="2" name="Chave Direita 1"/>
          <p:cNvSpPr/>
          <p:nvPr/>
        </p:nvSpPr>
        <p:spPr>
          <a:xfrm>
            <a:off x="1530850" y="2291137"/>
            <a:ext cx="256854" cy="855764"/>
          </a:xfrm>
          <a:prstGeom prst="rightBrace">
            <a:avLst>
              <a:gd name="adj1" fmla="val 4423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Rateio CIP</a:t>
            </a:r>
          </a:p>
        </p:txBody>
      </p:sp>
    </p:spTree>
    <p:extLst>
      <p:ext uri="{BB962C8B-B14F-4D97-AF65-F5344CB8AC3E}">
        <p14:creationId xmlns:p14="http://schemas.microsoft.com/office/powerpoint/2010/main" val="121553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9829" y="1711801"/>
          <a:ext cx="8814132" cy="1722120"/>
        </p:xfrm>
        <a:graphic>
          <a:graphicData uri="http://schemas.openxmlformats.org/drawingml/2006/table">
            <a:tbl>
              <a:tblPr/>
              <a:tblGrid>
                <a:gridCol w="2423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6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Custos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Pasteurização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Embalagem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Manutenção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Adm. Produção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Aluguel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3.740,00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3.247,00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578,00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935,00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8.500,00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Material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3.120,00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1.560,00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260,00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260,00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5.200,00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Depreciação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2.832,00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1.416,00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236,00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236,00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4.720,00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Outros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3.960,00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1.980,00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330,00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330,00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6.600,00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Energia elétrica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3.650,00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3.066,00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365,00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219,00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7.300,00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Rateio CIP</a:t>
            </a:r>
          </a:p>
        </p:txBody>
      </p:sp>
    </p:spTree>
    <p:extLst>
      <p:ext uri="{BB962C8B-B14F-4D97-AF65-F5344CB8AC3E}">
        <p14:creationId xmlns:p14="http://schemas.microsoft.com/office/powerpoint/2010/main" val="4745083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9829" y="1711801"/>
          <a:ext cx="8814132" cy="2009140"/>
        </p:xfrm>
        <a:graphic>
          <a:graphicData uri="http://schemas.openxmlformats.org/drawingml/2006/table">
            <a:tbl>
              <a:tblPr/>
              <a:tblGrid>
                <a:gridCol w="2423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6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Custos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Pasteurização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Embalagem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Manutenção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Adm. Produção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Aluguel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3.740,00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3.247,00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578,00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935,00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8.500,00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Material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3.120,00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1.560,00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260,00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260,00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5.200,00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Depreciação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2.832,00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1.416,00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236,00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236,00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4.720,00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Outros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3.960,00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1.980,00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330,00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330,00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6.600,00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Energia elétrica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3.650,00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3.066,00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365,00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219,00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7.300,00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17.302,00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11.269,00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1.769,00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1.980,00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32.320,00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Rateio CIP</a:t>
            </a:r>
          </a:p>
        </p:txBody>
      </p:sp>
    </p:spTree>
    <p:extLst>
      <p:ext uri="{BB962C8B-B14F-4D97-AF65-F5344CB8AC3E}">
        <p14:creationId xmlns:p14="http://schemas.microsoft.com/office/powerpoint/2010/main" val="14558638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9829" y="1711801"/>
          <a:ext cx="8814132" cy="2296160"/>
        </p:xfrm>
        <a:graphic>
          <a:graphicData uri="http://schemas.openxmlformats.org/drawingml/2006/table">
            <a:tbl>
              <a:tblPr/>
              <a:tblGrid>
                <a:gridCol w="2423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6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Custos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Pasteurização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Embalagem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Manutenção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Adm. Produção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Aluguel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3.740,00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3.247,00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578,00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935,00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8.500,00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Material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3.120,00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1.560,00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260,00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260,00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5.200,00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Depreciação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2.832,00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1.416,00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236,00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236,00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4.720,00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Outros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3.960,00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1.980,00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330,00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330,00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6.600,00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Energia elétrica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3.650,00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3.066,00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365,00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219,00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7.300,00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17.302,00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11.269,00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1.769,00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1.980,00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32.320,00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Rateio da Adm. Produção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792,00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792,00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396,00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(1.980,00)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-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92036" y="5047565"/>
            <a:ext cx="261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6">
                    <a:lumMod val="75000"/>
                  </a:schemeClr>
                </a:solidFill>
                <a:latin typeface="Tw Cen MT"/>
                <a:cs typeface="Tw Cen MT"/>
              </a:rPr>
              <a:t>Proporcional ao número de funcionários!!!!</a:t>
            </a:r>
          </a:p>
        </p:txBody>
      </p:sp>
      <p:sp>
        <p:nvSpPr>
          <p:cNvPr id="6" name="Oval 5"/>
          <p:cNvSpPr/>
          <p:nvPr/>
        </p:nvSpPr>
        <p:spPr>
          <a:xfrm>
            <a:off x="2549797" y="3606181"/>
            <a:ext cx="4054203" cy="58325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7" name="Up Arrow 6"/>
          <p:cNvSpPr/>
          <p:nvPr/>
        </p:nvSpPr>
        <p:spPr>
          <a:xfrm rot="1804934">
            <a:off x="3769360" y="4267200"/>
            <a:ext cx="314960" cy="5588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Repasse Adm. Produção</a:t>
            </a:r>
          </a:p>
        </p:txBody>
      </p:sp>
    </p:spTree>
    <p:extLst>
      <p:ext uri="{BB962C8B-B14F-4D97-AF65-F5344CB8AC3E}">
        <p14:creationId xmlns:p14="http://schemas.microsoft.com/office/powerpoint/2010/main" val="275473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9829" y="1711801"/>
          <a:ext cx="8814132" cy="2583180"/>
        </p:xfrm>
        <a:graphic>
          <a:graphicData uri="http://schemas.openxmlformats.org/drawingml/2006/table">
            <a:tbl>
              <a:tblPr/>
              <a:tblGrid>
                <a:gridCol w="2423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6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Custos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Pasteurização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Embalagem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Manutenção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Adm. Produção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Aluguel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3.740,00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3.247,00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578,00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935,00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8.500,00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Material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3.120,00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1.560,00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260,00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260,00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5.200,00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Depreciação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2.832,00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1.416,00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236,00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236,00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4.720,00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Outros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3.960,00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1.980,00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330,00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330,00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6.600,00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Energia elétrica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3.650,00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3.066,00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365,00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219,00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7.300,00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17.302,00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11.269,00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1.769,00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1.980,00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32.320,00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Rateio da Adm. Produção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792,00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792,00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396,00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(1.980,00)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-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Soma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18.094,00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12.061,00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2.165,00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-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32.320,00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Repasse Adm. Produção</a:t>
            </a:r>
          </a:p>
        </p:txBody>
      </p:sp>
    </p:spTree>
    <p:extLst>
      <p:ext uri="{BB962C8B-B14F-4D97-AF65-F5344CB8AC3E}">
        <p14:creationId xmlns:p14="http://schemas.microsoft.com/office/powerpoint/2010/main" val="205093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>
                <a:latin typeface="Tw Cen MT"/>
                <a:cs typeface="Tw Cen MT"/>
              </a:rPr>
              <a:t>Metalúrgica Sertãozinho</a:t>
            </a:r>
          </a:p>
          <a:p>
            <a:pPr marL="0" indent="0">
              <a:buNone/>
            </a:pPr>
            <a:endParaRPr lang="pt-BR" sz="2800" dirty="0">
              <a:latin typeface="Tw Cen MT"/>
              <a:cs typeface="Tw Cen MT"/>
            </a:endParaRPr>
          </a:p>
          <a:p>
            <a:pPr marL="0" indent="0">
              <a:buNone/>
            </a:pPr>
            <a:endParaRPr lang="pt-BR" sz="2800" dirty="0">
              <a:latin typeface="Tw Cen MT"/>
              <a:cs typeface="Tw Cen M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67274" y="2424802"/>
          <a:ext cx="5842000" cy="1026160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Dados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Maçanetas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Trancas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Volume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12.000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4.000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------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Material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8.352,00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5.568,00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13.920,00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Mão-de-Obra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6.048,00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4.032,00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10.080,00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Departamentalização</a:t>
            </a:r>
          </a:p>
        </p:txBody>
      </p:sp>
    </p:spTree>
    <p:extLst>
      <p:ext uri="{BB962C8B-B14F-4D97-AF65-F5344CB8AC3E}">
        <p14:creationId xmlns:p14="http://schemas.microsoft.com/office/powerpoint/2010/main" val="5573961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9829" y="1711801"/>
          <a:ext cx="8814132" cy="2870200"/>
        </p:xfrm>
        <a:graphic>
          <a:graphicData uri="http://schemas.openxmlformats.org/drawingml/2006/table">
            <a:tbl>
              <a:tblPr/>
              <a:tblGrid>
                <a:gridCol w="2423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6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Custos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Pasteurização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Embalagem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Manutenção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Adm. Produção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Aluguel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3.740,00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3.247,00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578,00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935,00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8.500,00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Material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3.120,00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1.560,00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260,00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260,00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5.200,00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Depreciação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2.832,00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1.416,00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236,00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236,00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4.720,00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Outros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3.960,00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1.980,00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330,00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330,00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6.600,00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Energia elétrica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3.650,00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3.066,00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365,00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219,00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7.300,00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17.302,00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11.269,00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1.769,00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1.980,00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32.320,00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Rateio da Adm. Produção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792,00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792,00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396,00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(1.980,00)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-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Soma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18.094,00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12.061,00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2.165,00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-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32.320,00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Rateio da Manutenção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1.732,00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433,00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(2.165,00)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-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-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92036" y="5626685"/>
            <a:ext cx="261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6">
                    <a:lumMod val="75000"/>
                  </a:schemeClr>
                </a:solidFill>
                <a:latin typeface="Tw Cen MT"/>
                <a:cs typeface="Tw Cen MT"/>
              </a:rPr>
              <a:t>20% para o </a:t>
            </a:r>
            <a:r>
              <a:rPr lang="pt-BR" sz="2000" dirty="0" err="1">
                <a:solidFill>
                  <a:schemeClr val="accent6">
                    <a:lumMod val="75000"/>
                  </a:schemeClr>
                </a:solidFill>
                <a:latin typeface="Tw Cen MT"/>
                <a:cs typeface="Tw Cen MT"/>
              </a:rPr>
              <a:t>Depto</a:t>
            </a:r>
            <a:r>
              <a:rPr lang="pt-BR" sz="2000" dirty="0">
                <a:solidFill>
                  <a:schemeClr val="accent6">
                    <a:lumMod val="75000"/>
                  </a:schemeClr>
                </a:solidFill>
                <a:latin typeface="Tw Cen MT"/>
                <a:cs typeface="Tw Cen MT"/>
              </a:rPr>
              <a:t>. Embalagem</a:t>
            </a:r>
          </a:p>
        </p:txBody>
      </p:sp>
      <p:sp>
        <p:nvSpPr>
          <p:cNvPr id="6" name="Oval 5"/>
          <p:cNvSpPr/>
          <p:nvPr/>
        </p:nvSpPr>
        <p:spPr>
          <a:xfrm>
            <a:off x="2549797" y="4185301"/>
            <a:ext cx="2621643" cy="58325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7" name="Up Arrow 6"/>
          <p:cNvSpPr/>
          <p:nvPr/>
        </p:nvSpPr>
        <p:spPr>
          <a:xfrm rot="1804934">
            <a:off x="3769360" y="4846320"/>
            <a:ext cx="314960" cy="5588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Repasse </a:t>
            </a:r>
            <a:r>
              <a:rPr lang="en-US" dirty="0"/>
              <a:t>Manutenção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33325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9829" y="1711801"/>
          <a:ext cx="8814132" cy="3157220"/>
        </p:xfrm>
        <a:graphic>
          <a:graphicData uri="http://schemas.openxmlformats.org/drawingml/2006/table">
            <a:tbl>
              <a:tblPr/>
              <a:tblGrid>
                <a:gridCol w="2423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6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Custos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Pasteurização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Embalagem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Manutenção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Adm. Produção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Aluguel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3.740,00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3.247,00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578,00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935,00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8.500,00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Material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3.120,00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1.560,00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260,00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260,00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5.200,00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Depreciação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2.832,00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1.416,00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236,00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236,00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4.720,00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Outros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3.960,00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1.980,00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330,00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330,00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6.600,00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Energia elétrica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3.650,00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3.066,00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365,00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219,00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7.300,00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17.302,00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11.269,00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1.769,00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1.980,00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32.320,00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Rateio da Adm. Produção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792,00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792,00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396,00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(1.980,00)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-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Soma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18.094,00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12.061,00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2.165,00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-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32.320,00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Rateio da Manutenção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1.732,00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433,00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(2.165,00)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-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-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19.826,00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12.494,00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-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- 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32.320,00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Custo</a:t>
            </a:r>
            <a:r>
              <a:rPr lang="en-US" dirty="0"/>
              <a:t> </a:t>
            </a:r>
            <a:r>
              <a:rPr lang="en-US" dirty="0" err="1"/>
              <a:t>Departamentos</a:t>
            </a:r>
            <a:r>
              <a:rPr lang="en-US" dirty="0"/>
              <a:t> </a:t>
            </a:r>
            <a:r>
              <a:rPr lang="en-US" dirty="0" err="1"/>
              <a:t>Produção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15345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90462" y="2105983"/>
          <a:ext cx="5647604" cy="1410335"/>
        </p:xfrm>
        <a:graphic>
          <a:graphicData uri="http://schemas.openxmlformats.org/drawingml/2006/table">
            <a:tbl>
              <a:tblPr/>
              <a:tblGrid>
                <a:gridCol w="208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Rateio com Base em Volume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7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Pasteurização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Embalagem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7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7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7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19.826,00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12.494,00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32.320,00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10"/>
          <p:cNvGraphicFramePr>
            <a:graphicFrameLocks noGrp="1" noChangeAspect="1"/>
          </p:cNvGraphicFramePr>
          <p:nvPr/>
        </p:nvGraphicFramePr>
        <p:xfrm>
          <a:off x="725995" y="4066613"/>
          <a:ext cx="4114535" cy="952500"/>
        </p:xfrm>
        <a:graphic>
          <a:graphicData uri="http://schemas.openxmlformats.org/drawingml/2006/table">
            <a:tbl>
              <a:tblPr/>
              <a:tblGrid>
                <a:gridCol w="873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Prato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Muçarela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Volume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448.160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146.936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CD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87.800,00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50.400,00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 noChangeAspect="1"/>
          </p:cNvGraphicFramePr>
          <p:nvPr/>
        </p:nvGraphicFramePr>
        <p:xfrm>
          <a:off x="725995" y="4066613"/>
          <a:ext cx="4114536" cy="952500"/>
        </p:xfrm>
        <a:graphic>
          <a:graphicData uri="http://schemas.openxmlformats.org/drawingml/2006/table">
            <a:tbl>
              <a:tblPr/>
              <a:tblGrid>
                <a:gridCol w="873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Prato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Muçarela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Volume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25%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CD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64%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36%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Custo</a:t>
            </a:r>
            <a:r>
              <a:rPr lang="en-US" dirty="0"/>
              <a:t> dos </a:t>
            </a:r>
            <a:r>
              <a:rPr lang="en-US" dirty="0" err="1"/>
              <a:t>Produtos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84044" y="5627808"/>
            <a:ext cx="8102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 custo dos </a:t>
            </a:r>
            <a:r>
              <a:rPr lang="pt-BR" sz="2400" b="1" dirty="0" err="1"/>
              <a:t>deptos</a:t>
            </a:r>
            <a:r>
              <a:rPr lang="pt-BR" sz="2400" b="1" dirty="0"/>
              <a:t>. de </a:t>
            </a:r>
            <a:r>
              <a:rPr lang="pt-BR" sz="2400" b="1" dirty="0" err="1"/>
              <a:t>produ</a:t>
            </a:r>
            <a:r>
              <a:rPr lang="en-US" sz="2400" b="1" dirty="0" err="1"/>
              <a:t>ção</a:t>
            </a:r>
            <a:r>
              <a:rPr lang="en-US" sz="2400" b="1" dirty="0"/>
              <a:t> </a:t>
            </a:r>
            <a:r>
              <a:rPr lang="en-US" sz="2400" b="1" dirty="0" err="1"/>
              <a:t>são</a:t>
            </a:r>
            <a:r>
              <a:rPr lang="en-US" sz="2400" b="1" dirty="0"/>
              <a:t> </a:t>
            </a:r>
            <a:r>
              <a:rPr lang="pt-BR" sz="2400" b="1" dirty="0"/>
              <a:t>alocados</a:t>
            </a:r>
            <a:r>
              <a:rPr lang="en-US" sz="2400" b="1" dirty="0"/>
              <a:t> com base no volume de </a:t>
            </a:r>
            <a:r>
              <a:rPr lang="en-US" sz="2400" b="1" dirty="0" err="1"/>
              <a:t>leite</a:t>
            </a:r>
            <a:r>
              <a:rPr lang="en-US" sz="2400" b="1" dirty="0"/>
              <a:t> </a:t>
            </a:r>
            <a:r>
              <a:rPr lang="en-US" sz="2400" b="1" dirty="0" err="1"/>
              <a:t>processado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57179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 noChangeAspect="1"/>
          </p:cNvGraphicFramePr>
          <p:nvPr/>
        </p:nvGraphicFramePr>
        <p:xfrm>
          <a:off x="725994" y="4066613"/>
          <a:ext cx="4263255" cy="952500"/>
        </p:xfrm>
        <a:graphic>
          <a:graphicData uri="http://schemas.openxmlformats.org/drawingml/2006/table">
            <a:tbl>
              <a:tblPr/>
              <a:tblGrid>
                <a:gridCol w="904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Prato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Muçarela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Volume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25%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CD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64%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36%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90462" y="2105983"/>
          <a:ext cx="5647604" cy="1410335"/>
        </p:xfrm>
        <a:graphic>
          <a:graphicData uri="http://schemas.openxmlformats.org/drawingml/2006/table">
            <a:tbl>
              <a:tblPr/>
              <a:tblGrid>
                <a:gridCol w="208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Rateio com Base em Volume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7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Pasteurização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Embalagem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7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Prato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14.869,50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9.370,50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24.240,00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Muçarela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4.956,50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3.123,50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8.080,00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19.826,00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12.494,00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32.320,00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Custo</a:t>
            </a:r>
            <a:r>
              <a:rPr lang="en-US" dirty="0"/>
              <a:t> dos </a:t>
            </a:r>
            <a:r>
              <a:rPr lang="en-US" dirty="0" err="1"/>
              <a:t>Produtos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84044" y="5627808"/>
            <a:ext cx="8102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 custo dos </a:t>
            </a:r>
            <a:r>
              <a:rPr lang="pt-BR" sz="2400" b="1" dirty="0" err="1"/>
              <a:t>deptos</a:t>
            </a:r>
            <a:r>
              <a:rPr lang="pt-BR" sz="2400" b="1" dirty="0"/>
              <a:t>. de </a:t>
            </a:r>
            <a:r>
              <a:rPr lang="pt-BR" sz="2400" b="1" dirty="0" err="1"/>
              <a:t>produ</a:t>
            </a:r>
            <a:r>
              <a:rPr lang="en-US" sz="2400" b="1" dirty="0" err="1"/>
              <a:t>ção</a:t>
            </a:r>
            <a:r>
              <a:rPr lang="en-US" sz="2400" b="1" dirty="0"/>
              <a:t> </a:t>
            </a:r>
            <a:r>
              <a:rPr lang="en-US" sz="2400" b="1" dirty="0" err="1"/>
              <a:t>são</a:t>
            </a:r>
            <a:r>
              <a:rPr lang="en-US" sz="2400" b="1" dirty="0"/>
              <a:t> </a:t>
            </a:r>
            <a:r>
              <a:rPr lang="pt-BR" sz="2400" b="1" dirty="0"/>
              <a:t>alocados</a:t>
            </a:r>
            <a:r>
              <a:rPr lang="en-US" sz="2400" b="1" dirty="0"/>
              <a:t> com base no volume de </a:t>
            </a:r>
            <a:r>
              <a:rPr lang="en-US" sz="2400" b="1" dirty="0" err="1"/>
              <a:t>leite</a:t>
            </a:r>
            <a:r>
              <a:rPr lang="en-US" sz="2400" b="1" dirty="0"/>
              <a:t> </a:t>
            </a:r>
            <a:r>
              <a:rPr lang="en-US" sz="2400" b="1" dirty="0" err="1"/>
              <a:t>processado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0188964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90462" y="3766857"/>
          <a:ext cx="5807488" cy="1374140"/>
        </p:xfrm>
        <a:graphic>
          <a:graphicData uri="http://schemas.openxmlformats.org/drawingml/2006/table">
            <a:tbl>
              <a:tblPr/>
              <a:tblGrid>
                <a:gridCol w="2094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7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Prato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Muçarela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Custos Diretos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87.800,00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50.400,00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138.200,00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CIP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24.240,00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8.080,00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32.320,00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112.139,83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58.380,17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170.520,00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Unitário (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≃</a:t>
                      </a:r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0,25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0,40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7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601211" y="2602690"/>
            <a:ext cx="1154696" cy="70891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6" name="Oval 5"/>
          <p:cNvSpPr/>
          <p:nvPr/>
        </p:nvSpPr>
        <p:spPr>
          <a:xfrm>
            <a:off x="3232230" y="4325141"/>
            <a:ext cx="1237028" cy="275390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7" name="Oval 6"/>
          <p:cNvSpPr/>
          <p:nvPr/>
        </p:nvSpPr>
        <p:spPr>
          <a:xfrm>
            <a:off x="4506226" y="4317659"/>
            <a:ext cx="1237028" cy="275390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cxnSp>
        <p:nvCxnSpPr>
          <p:cNvPr id="3" name="Conector de Seta Reta 2"/>
          <p:cNvCxnSpPr>
            <a:stCxn id="5" idx="3"/>
            <a:endCxn id="7" idx="0"/>
          </p:cNvCxnSpPr>
          <p:nvPr/>
        </p:nvCxnSpPr>
        <p:spPr>
          <a:xfrm flipH="1">
            <a:off x="5124740" y="3207788"/>
            <a:ext cx="645572" cy="11098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Conector de Seta Reta 8"/>
          <p:cNvCxnSpPr>
            <a:stCxn id="5" idx="3"/>
            <a:endCxn id="6" idx="7"/>
          </p:cNvCxnSpPr>
          <p:nvPr/>
        </p:nvCxnSpPr>
        <p:spPr>
          <a:xfrm flipH="1">
            <a:off x="4288099" y="3207788"/>
            <a:ext cx="1482213" cy="1157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84044" y="5627808"/>
            <a:ext cx="8102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 custo </a:t>
            </a:r>
            <a:r>
              <a:rPr lang="en-US" sz="2400" b="1" dirty="0" err="1"/>
              <a:t>unitário</a:t>
            </a:r>
            <a:r>
              <a:rPr lang="en-US" sz="2400" b="1" dirty="0"/>
              <a:t> </a:t>
            </a:r>
            <a:r>
              <a:rPr lang="en-US" sz="2400" b="1" dirty="0" err="1"/>
              <a:t>é</a:t>
            </a:r>
            <a:r>
              <a:rPr lang="en-US" sz="2400" b="1" dirty="0"/>
              <a:t> </a:t>
            </a:r>
            <a:r>
              <a:rPr lang="en-US" sz="2400" b="1" dirty="0" err="1"/>
              <a:t>calculado</a:t>
            </a:r>
            <a:r>
              <a:rPr lang="en-US" sz="2400" b="1" dirty="0"/>
              <a:t> com base no volume de </a:t>
            </a:r>
            <a:r>
              <a:rPr lang="en-US" sz="2400" b="1" dirty="0" err="1"/>
              <a:t>produção</a:t>
            </a:r>
            <a:r>
              <a:rPr lang="en-US" sz="2400" b="1" dirty="0"/>
              <a:t> </a:t>
            </a:r>
            <a:r>
              <a:rPr lang="en-US" sz="2400" b="1" dirty="0" err="1"/>
              <a:t>por</a:t>
            </a:r>
            <a:r>
              <a:rPr lang="en-US" sz="2400" b="1" dirty="0"/>
              <a:t> </a:t>
            </a:r>
            <a:r>
              <a:rPr lang="en-US" sz="2400" b="1" dirty="0" err="1"/>
              <a:t>produto</a:t>
            </a:r>
            <a:r>
              <a:rPr lang="en-US" sz="2400" b="1" dirty="0"/>
              <a:t> (kg)</a:t>
            </a:r>
            <a:endParaRPr lang="pt-BR" sz="2400" b="1" dirty="0"/>
          </a:p>
        </p:txBody>
      </p:sp>
      <p:sp>
        <p:nvSpPr>
          <p:cNvPr id="14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Custo</a:t>
            </a:r>
            <a:r>
              <a:rPr lang="en-US" dirty="0"/>
              <a:t> dos </a:t>
            </a:r>
            <a:r>
              <a:rPr lang="en-US" dirty="0" err="1"/>
              <a:t>Produtos</a:t>
            </a:r>
            <a:endParaRPr lang="pt-BR" dirty="0"/>
          </a:p>
        </p:txBody>
      </p:sp>
      <p:graphicFrame>
        <p:nvGraphicFramePr>
          <p:cNvPr id="15" name="Table 3"/>
          <p:cNvGraphicFramePr>
            <a:graphicFrameLocks noGrp="1"/>
          </p:cNvGraphicFramePr>
          <p:nvPr/>
        </p:nvGraphicFramePr>
        <p:xfrm>
          <a:off x="1090462" y="2105983"/>
          <a:ext cx="5647604" cy="1410335"/>
        </p:xfrm>
        <a:graphic>
          <a:graphicData uri="http://schemas.openxmlformats.org/drawingml/2006/table">
            <a:tbl>
              <a:tblPr/>
              <a:tblGrid>
                <a:gridCol w="208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Rateio com Base em Volume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7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Pasteurização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Embalagem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7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Prato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14.869,50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9.370,50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24.240,00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Muçarela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4.956,50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3.123,50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8.080,00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19.826,00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12.494,00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32.320,00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15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90462" y="2105983"/>
          <a:ext cx="5647604" cy="1410335"/>
        </p:xfrm>
        <a:graphic>
          <a:graphicData uri="http://schemas.openxmlformats.org/drawingml/2006/table">
            <a:tbl>
              <a:tblPr/>
              <a:tblGrid>
                <a:gridCol w="208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Rateio com Base em Custos Diretos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7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Pasteurização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Embalagem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7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7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7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19.826,00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12.494,00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32.320,00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10"/>
          <p:cNvGraphicFramePr>
            <a:graphicFrameLocks noGrp="1" noChangeAspect="1"/>
          </p:cNvGraphicFramePr>
          <p:nvPr/>
        </p:nvGraphicFramePr>
        <p:xfrm>
          <a:off x="725995" y="4066613"/>
          <a:ext cx="4114535" cy="952500"/>
        </p:xfrm>
        <a:graphic>
          <a:graphicData uri="http://schemas.openxmlformats.org/drawingml/2006/table">
            <a:tbl>
              <a:tblPr/>
              <a:tblGrid>
                <a:gridCol w="873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Prato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Muçarela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Volume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448.160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146.936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CD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87.800,00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50.400,00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 noChangeAspect="1"/>
          </p:cNvGraphicFramePr>
          <p:nvPr/>
        </p:nvGraphicFramePr>
        <p:xfrm>
          <a:off x="725995" y="4066613"/>
          <a:ext cx="4114536" cy="952500"/>
        </p:xfrm>
        <a:graphic>
          <a:graphicData uri="http://schemas.openxmlformats.org/drawingml/2006/table">
            <a:tbl>
              <a:tblPr/>
              <a:tblGrid>
                <a:gridCol w="873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Prato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Muçarela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Volume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25%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CD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64%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36%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Custo</a:t>
            </a:r>
            <a:r>
              <a:rPr lang="en-US" dirty="0"/>
              <a:t> dos </a:t>
            </a:r>
            <a:r>
              <a:rPr lang="en-US" dirty="0" err="1"/>
              <a:t>Produtos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572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 noChangeAspect="1"/>
          </p:cNvGraphicFramePr>
          <p:nvPr/>
        </p:nvGraphicFramePr>
        <p:xfrm>
          <a:off x="725995" y="4066613"/>
          <a:ext cx="4114536" cy="952500"/>
        </p:xfrm>
        <a:graphic>
          <a:graphicData uri="http://schemas.openxmlformats.org/drawingml/2006/table">
            <a:tbl>
              <a:tblPr/>
              <a:tblGrid>
                <a:gridCol w="873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Prato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Muçarela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Volume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25%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CD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64%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36%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90462" y="2105983"/>
          <a:ext cx="5647604" cy="1435100"/>
        </p:xfrm>
        <a:graphic>
          <a:graphicData uri="http://schemas.openxmlformats.org/drawingml/2006/table">
            <a:tbl>
              <a:tblPr/>
              <a:tblGrid>
                <a:gridCol w="208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w Cen MT"/>
                        </a:rPr>
                        <a:t> Rateio com Base em Custos Diretos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w Cen MT"/>
                        </a:rPr>
                        <a:t>Pasteurização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w Cen MT"/>
                        </a:rPr>
                        <a:t>Embalagem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w Cen MT"/>
                        </a:rPr>
                        <a:t> Prato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w Cen MT"/>
                        </a:rPr>
                        <a:t> 12.595,68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w Cen MT"/>
                        </a:rPr>
                        <a:t> 7.937,58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w Cen MT"/>
                        </a:rPr>
                        <a:t> 20.533,26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w Cen MT"/>
                        </a:rPr>
                        <a:t> Muçarela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w Cen MT"/>
                        </a:rPr>
                        <a:t> 7.230,32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w Cen MT"/>
                        </a:rPr>
                        <a:t> 4.556,42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w Cen MT"/>
                        </a:rPr>
                        <a:t> 11.786,74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w Cen MT"/>
                        </a:rPr>
                        <a:t> TOTAL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w Cen MT"/>
                        </a:rPr>
                        <a:t> 19.826,00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w Cen MT"/>
                        </a:rPr>
                        <a:t> 12.494,00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w Cen MT"/>
                        </a:rPr>
                        <a:t> 32.320,00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Custo</a:t>
            </a:r>
            <a:r>
              <a:rPr lang="en-US" dirty="0"/>
              <a:t> dos </a:t>
            </a:r>
            <a:r>
              <a:rPr lang="en-US" dirty="0" err="1"/>
              <a:t>Produtos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84044" y="5627808"/>
            <a:ext cx="8102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 custo dos </a:t>
            </a:r>
            <a:r>
              <a:rPr lang="pt-BR" sz="2400" b="1" dirty="0" err="1"/>
              <a:t>deptos</a:t>
            </a:r>
            <a:r>
              <a:rPr lang="pt-BR" sz="2400" b="1" dirty="0"/>
              <a:t>. de </a:t>
            </a:r>
            <a:r>
              <a:rPr lang="pt-BR" sz="2400" b="1" dirty="0" err="1"/>
              <a:t>produ</a:t>
            </a:r>
            <a:r>
              <a:rPr lang="en-US" sz="2400" b="1" dirty="0" err="1"/>
              <a:t>ção</a:t>
            </a:r>
            <a:r>
              <a:rPr lang="en-US" sz="2400" b="1" dirty="0"/>
              <a:t> </a:t>
            </a:r>
            <a:r>
              <a:rPr lang="en-US" sz="2400" b="1" dirty="0" err="1"/>
              <a:t>são</a:t>
            </a:r>
            <a:r>
              <a:rPr lang="en-US" sz="2400" b="1" dirty="0"/>
              <a:t> </a:t>
            </a:r>
            <a:r>
              <a:rPr lang="pt-BR" sz="2400" b="1" dirty="0"/>
              <a:t>alocados</a:t>
            </a:r>
            <a:r>
              <a:rPr lang="en-US" sz="2400" b="1" dirty="0"/>
              <a:t> com base no volume de </a:t>
            </a:r>
            <a:r>
              <a:rPr lang="en-US" sz="2400" b="1" dirty="0" err="1"/>
              <a:t>leite</a:t>
            </a:r>
            <a:r>
              <a:rPr lang="en-US" sz="2400" b="1" dirty="0"/>
              <a:t> </a:t>
            </a:r>
            <a:r>
              <a:rPr lang="en-US" sz="2400" b="1" dirty="0" err="1"/>
              <a:t>processado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4492568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90462" y="3766857"/>
          <a:ext cx="5807488" cy="1374140"/>
        </p:xfrm>
        <a:graphic>
          <a:graphicData uri="http://schemas.openxmlformats.org/drawingml/2006/table">
            <a:tbl>
              <a:tblPr/>
              <a:tblGrid>
                <a:gridCol w="2094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7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Prato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Muçarela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Custos Diretos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87.800,00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50.400,00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138.200,00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CIP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20.533,26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11.786,74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32.320,00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108.333,26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62.186,74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170.520,00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Unitário (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≃</a:t>
                      </a:r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0,24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0,42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7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601211" y="2602690"/>
            <a:ext cx="1154696" cy="70891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6" name="Oval 5"/>
          <p:cNvSpPr/>
          <p:nvPr/>
        </p:nvSpPr>
        <p:spPr>
          <a:xfrm>
            <a:off x="3232230" y="4325141"/>
            <a:ext cx="1237028" cy="275390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7" name="Oval 6"/>
          <p:cNvSpPr/>
          <p:nvPr/>
        </p:nvSpPr>
        <p:spPr>
          <a:xfrm>
            <a:off x="4506226" y="4317659"/>
            <a:ext cx="1237028" cy="275390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cxnSp>
        <p:nvCxnSpPr>
          <p:cNvPr id="3" name="Conector de Seta Reta 2"/>
          <p:cNvCxnSpPr>
            <a:stCxn id="5" idx="3"/>
            <a:endCxn id="7" idx="0"/>
          </p:cNvCxnSpPr>
          <p:nvPr/>
        </p:nvCxnSpPr>
        <p:spPr>
          <a:xfrm flipH="1">
            <a:off x="5124740" y="3207788"/>
            <a:ext cx="645572" cy="11098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Conector de Seta Reta 8"/>
          <p:cNvCxnSpPr>
            <a:stCxn id="5" idx="3"/>
            <a:endCxn id="6" idx="7"/>
          </p:cNvCxnSpPr>
          <p:nvPr/>
        </p:nvCxnSpPr>
        <p:spPr>
          <a:xfrm flipH="1">
            <a:off x="4288099" y="3207788"/>
            <a:ext cx="1482213" cy="1157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84044" y="5627808"/>
            <a:ext cx="8102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 custo </a:t>
            </a:r>
            <a:r>
              <a:rPr lang="en-US" sz="2400" b="1" dirty="0" err="1"/>
              <a:t>unitário</a:t>
            </a:r>
            <a:r>
              <a:rPr lang="en-US" sz="2400" b="1" dirty="0"/>
              <a:t> </a:t>
            </a:r>
            <a:r>
              <a:rPr lang="en-US" sz="2400" b="1" dirty="0" err="1"/>
              <a:t>é</a:t>
            </a:r>
            <a:r>
              <a:rPr lang="en-US" sz="2400" b="1" dirty="0"/>
              <a:t> </a:t>
            </a:r>
            <a:r>
              <a:rPr lang="en-US" sz="2400" b="1" dirty="0" err="1"/>
              <a:t>calculado</a:t>
            </a:r>
            <a:r>
              <a:rPr lang="en-US" sz="2400" b="1" dirty="0"/>
              <a:t> com base no volume de </a:t>
            </a:r>
            <a:r>
              <a:rPr lang="en-US" sz="2400" b="1" dirty="0" err="1"/>
              <a:t>produção</a:t>
            </a:r>
            <a:r>
              <a:rPr lang="en-US" sz="2400" b="1" dirty="0"/>
              <a:t> </a:t>
            </a:r>
            <a:r>
              <a:rPr lang="en-US" sz="2400" b="1" dirty="0" err="1"/>
              <a:t>por</a:t>
            </a:r>
            <a:r>
              <a:rPr lang="en-US" sz="2400" b="1" dirty="0"/>
              <a:t> </a:t>
            </a:r>
            <a:r>
              <a:rPr lang="en-US" sz="2400" b="1" dirty="0" err="1"/>
              <a:t>produto</a:t>
            </a:r>
            <a:r>
              <a:rPr lang="en-US" sz="2400" b="1" dirty="0"/>
              <a:t> (kg)</a:t>
            </a:r>
            <a:endParaRPr lang="pt-BR" sz="2400" b="1" dirty="0"/>
          </a:p>
        </p:txBody>
      </p:sp>
      <p:sp>
        <p:nvSpPr>
          <p:cNvPr id="14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Custo</a:t>
            </a:r>
            <a:r>
              <a:rPr lang="en-US" dirty="0"/>
              <a:t> dos </a:t>
            </a:r>
            <a:r>
              <a:rPr lang="en-US" dirty="0" err="1"/>
              <a:t>Produtos</a:t>
            </a:r>
            <a:endParaRPr lang="pt-BR" dirty="0"/>
          </a:p>
        </p:txBody>
      </p:sp>
      <p:graphicFrame>
        <p:nvGraphicFramePr>
          <p:cNvPr id="15" name="Table 3"/>
          <p:cNvGraphicFramePr>
            <a:graphicFrameLocks noGrp="1"/>
          </p:cNvGraphicFramePr>
          <p:nvPr/>
        </p:nvGraphicFramePr>
        <p:xfrm>
          <a:off x="1090462" y="2105983"/>
          <a:ext cx="5647604" cy="1395095"/>
        </p:xfrm>
        <a:graphic>
          <a:graphicData uri="http://schemas.openxmlformats.org/drawingml/2006/table">
            <a:tbl>
              <a:tblPr/>
              <a:tblGrid>
                <a:gridCol w="208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Tw Cen MT"/>
                        </a:rPr>
                        <a:t> Rateio com Base em Custos Diretos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7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Pasteurização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Embalagem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7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Prato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14.869,50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9.370,50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24.240,00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Muçarela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4.956,50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3.123,50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8.080,00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19.826,00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12.494,00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32.320,00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62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67274" y="2424802"/>
          <a:ext cx="5842000" cy="1026160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Dados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Maçanetas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Trancas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Volume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12.000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4.000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------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Material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8.352,00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5.568,00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13.920,00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Mão-de-Obra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6.048,00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4.032,00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10.080,00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215116"/>
              </p:ext>
            </p:extLst>
          </p:nvPr>
        </p:nvGraphicFramePr>
        <p:xfrm>
          <a:off x="1067274" y="4106366"/>
          <a:ext cx="7674504" cy="1548876"/>
        </p:xfrm>
        <a:graphic>
          <a:graphicData uri="http://schemas.openxmlformats.org/drawingml/2006/table">
            <a:tbl>
              <a:tblPr/>
              <a:tblGrid>
                <a:gridCol w="1675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9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12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60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 Informados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Mat. Indireto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159,00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Energia Elétrica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2.400,00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1.340,00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148,00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MOI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672,00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896,00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Aluguel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3.091,00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1.161,00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1.776,00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522,00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4.580,00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11.600,00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6687341" y="4971935"/>
            <a:ext cx="994183" cy="58325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9380" y="6137808"/>
            <a:ext cx="1178807" cy="470753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Aluguel</a:t>
            </a:r>
          </a:p>
        </p:txBody>
      </p:sp>
      <p:cxnSp>
        <p:nvCxnSpPr>
          <p:cNvPr id="9" name="Straight Arrow Connector 8"/>
          <p:cNvCxnSpPr>
            <a:stCxn id="8" idx="3"/>
            <a:endCxn id="7" idx="3"/>
          </p:cNvCxnSpPr>
          <p:nvPr/>
        </p:nvCxnSpPr>
        <p:spPr>
          <a:xfrm flipV="1">
            <a:off x="5888187" y="5469775"/>
            <a:ext cx="944749" cy="9034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pt-BR" sz="2800" dirty="0">
                <a:latin typeface="Tw Cen MT"/>
                <a:cs typeface="Tw Cen MT"/>
              </a:rPr>
              <a:t>Metalúrgica Sertãozinho</a:t>
            </a:r>
          </a:p>
          <a:p>
            <a:pPr marL="0" indent="0">
              <a:buNone/>
            </a:pPr>
            <a:endParaRPr lang="pt-BR" sz="2800" dirty="0">
              <a:latin typeface="Tw Cen MT"/>
              <a:cs typeface="Tw Cen MT"/>
            </a:endParaRPr>
          </a:p>
          <a:p>
            <a:pPr marL="0" indent="0">
              <a:buNone/>
            </a:pPr>
            <a:endParaRPr lang="pt-BR" sz="2800" dirty="0">
              <a:latin typeface="Tw Cen MT"/>
              <a:cs typeface="Tw Cen MT"/>
            </a:endParaRPr>
          </a:p>
        </p:txBody>
      </p:sp>
      <p:sp>
        <p:nvSpPr>
          <p:cNvPr id="11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Departamentalização</a:t>
            </a:r>
          </a:p>
        </p:txBody>
      </p:sp>
    </p:spTree>
    <p:extLst>
      <p:ext uri="{BB962C8B-B14F-4D97-AF65-F5344CB8AC3E}">
        <p14:creationId xmlns:p14="http://schemas.microsoft.com/office/powerpoint/2010/main" val="83323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306477"/>
              </p:ext>
            </p:extLst>
          </p:nvPr>
        </p:nvGraphicFramePr>
        <p:xfrm>
          <a:off x="179100" y="1371538"/>
          <a:ext cx="8682228" cy="1701276"/>
        </p:xfrm>
        <a:graphic>
          <a:graphicData uri="http://schemas.openxmlformats.org/drawingml/2006/table">
            <a:tbl>
              <a:tblPr/>
              <a:tblGrid>
                <a:gridCol w="1509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Mat. Indireto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159,00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Energia Elétrica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2.400,00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1.340,00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148,00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MOI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672,00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896,00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Aluguel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3.091,00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1.161,00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1.776,00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522,00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4.580,00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11.600,00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Administração Geral da Produção</a:t>
            </a:r>
          </a:p>
        </p:txBody>
      </p:sp>
    </p:spTree>
    <p:extLst>
      <p:ext uri="{BB962C8B-B14F-4D97-AF65-F5344CB8AC3E}">
        <p14:creationId xmlns:p14="http://schemas.microsoft.com/office/powerpoint/2010/main" val="52312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882932"/>
              </p:ext>
            </p:extLst>
          </p:nvPr>
        </p:nvGraphicFramePr>
        <p:xfrm>
          <a:off x="179100" y="1371538"/>
          <a:ext cx="8682228" cy="1701276"/>
        </p:xfrm>
        <a:graphic>
          <a:graphicData uri="http://schemas.openxmlformats.org/drawingml/2006/table">
            <a:tbl>
              <a:tblPr/>
              <a:tblGrid>
                <a:gridCol w="1509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Mat. Indireto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159,00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Energia Elétrica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2.400,00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1.340,00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148,00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MOI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672,00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896,00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Aluguel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3.091,00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1.161,00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1.776,00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522,00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4.580,00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11.600,00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593829"/>
              </p:ext>
            </p:extLst>
          </p:nvPr>
        </p:nvGraphicFramePr>
        <p:xfrm>
          <a:off x="179100" y="3214211"/>
          <a:ext cx="3140174" cy="2009140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Departamentos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Nº Funcionários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Estamparia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Montagem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Furação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Almoxarifado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Manutenção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313253"/>
              </p:ext>
            </p:extLst>
          </p:nvPr>
        </p:nvGraphicFramePr>
        <p:xfrm>
          <a:off x="179100" y="5679308"/>
          <a:ext cx="8682228" cy="567092"/>
        </p:xfrm>
        <a:graphic>
          <a:graphicData uri="http://schemas.openxmlformats.org/drawingml/2006/table">
            <a:tbl>
              <a:tblPr/>
              <a:tblGrid>
                <a:gridCol w="1509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Rateio AGP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6867037" y="2680072"/>
            <a:ext cx="994183" cy="58325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74104" y="3329021"/>
            <a:ext cx="994183" cy="58325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cxnSp>
        <p:nvCxnSpPr>
          <p:cNvPr id="16" name="Curved Connector 15"/>
          <p:cNvCxnSpPr>
            <a:stCxn id="10" idx="4"/>
            <a:endCxn id="14" idx="6"/>
          </p:cNvCxnSpPr>
          <p:nvPr/>
        </p:nvCxnSpPr>
        <p:spPr>
          <a:xfrm rot="5400000">
            <a:off x="5737548" y="1994067"/>
            <a:ext cx="357321" cy="2895842"/>
          </a:xfrm>
          <a:prstGeom prst="curved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ounded Rectangle 30"/>
          <p:cNvSpPr/>
          <p:nvPr/>
        </p:nvSpPr>
        <p:spPr>
          <a:xfrm>
            <a:off x="5775300" y="3478583"/>
            <a:ext cx="682319" cy="4409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b="1" dirty="0" err="1">
                <a:solidFill>
                  <a:srgbClr val="FF0000"/>
                </a:solidFill>
                <a:latin typeface="Tw Cen MT"/>
                <a:cs typeface="Tw Cen MT"/>
              </a:rPr>
              <a:t>x</a:t>
            </a:r>
            <a:endParaRPr lang="pt-BR" sz="4000" b="1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Administração Geral da Produção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315619" y="3214211"/>
          <a:ext cx="1371600" cy="200914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Proporção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15%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30%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10%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2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10%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2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54910"/>
              </p:ext>
            </p:extLst>
          </p:nvPr>
        </p:nvGraphicFramePr>
        <p:xfrm>
          <a:off x="179100" y="1371538"/>
          <a:ext cx="8682228" cy="1701276"/>
        </p:xfrm>
        <a:graphic>
          <a:graphicData uri="http://schemas.openxmlformats.org/drawingml/2006/table">
            <a:tbl>
              <a:tblPr/>
              <a:tblGrid>
                <a:gridCol w="1509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Mat. Indireto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159,00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Energia Elétrica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2.400,00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1.340,00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148,00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MOI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672,00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896,00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Aluguel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3.091,00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1.161,00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1.776,00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522,00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4.580,00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11.600,00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269517"/>
              </p:ext>
            </p:extLst>
          </p:nvPr>
        </p:nvGraphicFramePr>
        <p:xfrm>
          <a:off x="179100" y="3214211"/>
          <a:ext cx="4511774" cy="2009140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Departamentos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Nº Funcionários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Proporção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Estamparia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Montagem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15%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Furação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30%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Almoxarifado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10%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Manutenção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10%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9826"/>
              </p:ext>
            </p:extLst>
          </p:nvPr>
        </p:nvGraphicFramePr>
        <p:xfrm>
          <a:off x="179100" y="5679308"/>
          <a:ext cx="8682228" cy="567092"/>
        </p:xfrm>
        <a:graphic>
          <a:graphicData uri="http://schemas.openxmlformats.org/drawingml/2006/table">
            <a:tbl>
              <a:tblPr/>
              <a:tblGrid>
                <a:gridCol w="1509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Rateio AGP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1.603,00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6867037" y="2680072"/>
            <a:ext cx="994183" cy="58325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74104" y="3329021"/>
            <a:ext cx="994183" cy="58325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77637" y="5841381"/>
            <a:ext cx="994183" cy="583256"/>
          </a:xfrm>
          <a:prstGeom prst="ellipse">
            <a:avLst/>
          </a:prstGeom>
          <a:solidFill>
            <a:srgbClr val="FFFF66">
              <a:alpha val="37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cxnSp>
        <p:nvCxnSpPr>
          <p:cNvPr id="16" name="Curved Connector 15"/>
          <p:cNvCxnSpPr>
            <a:stCxn id="10" idx="4"/>
            <a:endCxn id="14" idx="6"/>
          </p:cNvCxnSpPr>
          <p:nvPr/>
        </p:nvCxnSpPr>
        <p:spPr>
          <a:xfrm rot="5400000">
            <a:off x="5737548" y="1994067"/>
            <a:ext cx="357321" cy="2895842"/>
          </a:xfrm>
          <a:prstGeom prst="curved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ounded Rectangle 30"/>
          <p:cNvSpPr/>
          <p:nvPr/>
        </p:nvSpPr>
        <p:spPr>
          <a:xfrm>
            <a:off x="5775300" y="3478583"/>
            <a:ext cx="682319" cy="4409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b="1" dirty="0" err="1">
                <a:solidFill>
                  <a:srgbClr val="FF0000"/>
                </a:solidFill>
                <a:latin typeface="Tw Cen MT"/>
                <a:cs typeface="Tw Cen MT"/>
              </a:rPr>
              <a:t>x</a:t>
            </a:r>
            <a:endParaRPr lang="pt-BR" sz="4000" b="1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  <p:cxnSp>
        <p:nvCxnSpPr>
          <p:cNvPr id="22" name="Curved Connector 21"/>
          <p:cNvCxnSpPr>
            <a:stCxn id="14" idx="4"/>
            <a:endCxn id="15" idx="6"/>
          </p:cNvCxnSpPr>
          <p:nvPr/>
        </p:nvCxnSpPr>
        <p:spPr>
          <a:xfrm rot="5400000">
            <a:off x="2261142" y="4422955"/>
            <a:ext cx="2220732" cy="1199376"/>
          </a:xfrm>
          <a:prstGeom prst="curved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Rounded Rectangle 30"/>
          <p:cNvSpPr/>
          <p:nvPr/>
        </p:nvSpPr>
        <p:spPr>
          <a:xfrm>
            <a:off x="3684002" y="5099327"/>
            <a:ext cx="682319" cy="4409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rgbClr val="FF0000"/>
                </a:solidFill>
                <a:latin typeface="Tw Cen MT"/>
                <a:cs typeface="Tw Cen MT"/>
              </a:rPr>
              <a:t>=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Administração Geral da Produção</a:t>
            </a:r>
          </a:p>
        </p:txBody>
      </p:sp>
    </p:spTree>
    <p:extLst>
      <p:ext uri="{BB962C8B-B14F-4D97-AF65-F5344CB8AC3E}">
        <p14:creationId xmlns:p14="http://schemas.microsoft.com/office/powerpoint/2010/main" val="1473112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897575"/>
              </p:ext>
            </p:extLst>
          </p:nvPr>
        </p:nvGraphicFramePr>
        <p:xfrm>
          <a:off x="179100" y="1371538"/>
          <a:ext cx="8682228" cy="1701276"/>
        </p:xfrm>
        <a:graphic>
          <a:graphicData uri="http://schemas.openxmlformats.org/drawingml/2006/table">
            <a:tbl>
              <a:tblPr/>
              <a:tblGrid>
                <a:gridCol w="1509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Mat. Indireto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159,00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Energia Elétrica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2.400,00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1.340,00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148,00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MOI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532,00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672,00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896,00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2.800,00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Aluguel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3.091,00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1.161,00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1.776,00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470,00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522,00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4.580,00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11.600,00 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357600"/>
              </p:ext>
            </p:extLst>
          </p:nvPr>
        </p:nvGraphicFramePr>
        <p:xfrm>
          <a:off x="179100" y="3214211"/>
          <a:ext cx="4511774" cy="2009140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Departamentos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Nº Funcionários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Proporção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Estamparia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Montagem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15%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Furação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30%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Almoxarifado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10%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Manutenção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10%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152243"/>
              </p:ext>
            </p:extLst>
          </p:nvPr>
        </p:nvGraphicFramePr>
        <p:xfrm>
          <a:off x="179100" y="5679308"/>
          <a:ext cx="8682228" cy="567092"/>
        </p:xfrm>
        <a:graphic>
          <a:graphicData uri="http://schemas.openxmlformats.org/drawingml/2006/table">
            <a:tbl>
              <a:tblPr/>
              <a:tblGrid>
                <a:gridCol w="1509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4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Estamp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Furação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226" marR="9226" marT="9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Rateio AGP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1.603,00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1.374,00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458,00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(4.580,00)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226" marR="9226" marT="9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Administração Geral da Produção</a:t>
            </a:r>
          </a:p>
        </p:txBody>
      </p:sp>
    </p:spTree>
    <p:extLst>
      <p:ext uri="{BB962C8B-B14F-4D97-AF65-F5344CB8AC3E}">
        <p14:creationId xmlns:p14="http://schemas.microsoft.com/office/powerpoint/2010/main" val="256064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3322</TotalTime>
  <Words>5094</Words>
  <Application>Microsoft Macintosh PowerPoint</Application>
  <PresentationFormat>Apresentação na tela (4:3)</PresentationFormat>
  <Paragraphs>2717</Paragraphs>
  <Slides>47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1" baseType="lpstr">
      <vt:lpstr>Arial</vt:lpstr>
      <vt:lpstr>Calibri</vt:lpstr>
      <vt:lpstr>Tw Cen MT</vt:lpstr>
      <vt:lpstr>Office Theme</vt:lpstr>
      <vt:lpstr>Revisão de Custos</vt:lpstr>
      <vt:lpstr>Departamentalização</vt:lpstr>
      <vt:lpstr>Departamentalização</vt:lpstr>
      <vt:lpstr>Departamentalização</vt:lpstr>
      <vt:lpstr>Departamentalização</vt:lpstr>
      <vt:lpstr>Administração Geral da Produção</vt:lpstr>
      <vt:lpstr>Administração Geral da Produção</vt:lpstr>
      <vt:lpstr>Administração Geral da Produção</vt:lpstr>
      <vt:lpstr>Administração Geral da Produção</vt:lpstr>
      <vt:lpstr>Administração Geral da Produção</vt:lpstr>
      <vt:lpstr>Manutenção</vt:lpstr>
      <vt:lpstr>Manutenção</vt:lpstr>
      <vt:lpstr>Manutenção</vt:lpstr>
      <vt:lpstr>Manutenção</vt:lpstr>
      <vt:lpstr>Almoxarifado</vt:lpstr>
      <vt:lpstr>Almoxarifado</vt:lpstr>
      <vt:lpstr>Almoxarifado</vt:lpstr>
      <vt:lpstr>Almoxarifado</vt:lpstr>
      <vt:lpstr>Produção p/ Produtos</vt:lpstr>
      <vt:lpstr>Produção p/ Produtos</vt:lpstr>
      <vt:lpstr>Produção p/ Produtos</vt:lpstr>
      <vt:lpstr>Produção p/ Produtos</vt:lpstr>
      <vt:lpstr>Produção p/ Produtos</vt:lpstr>
      <vt:lpstr>Produção p/ Produtos</vt:lpstr>
      <vt:lpstr>Custo Unitário Produtos</vt:lpstr>
      <vt:lpstr>Custo Unitário Produtos</vt:lpstr>
      <vt:lpstr>Custo Unitário Produtos</vt:lpstr>
      <vt:lpstr>Custo Unitário Produtos</vt:lpstr>
      <vt:lpstr>Custo Unitário Produtos</vt:lpstr>
      <vt:lpstr>Exercício de Fixação</vt:lpstr>
      <vt:lpstr>Rateio CIP</vt:lpstr>
      <vt:lpstr>Rateio CIP</vt:lpstr>
      <vt:lpstr>Rateio CIP</vt:lpstr>
      <vt:lpstr>Rateio CIP</vt:lpstr>
      <vt:lpstr>Rateio CIP</vt:lpstr>
      <vt:lpstr>Rateio CIP</vt:lpstr>
      <vt:lpstr>Rateio CIP</vt:lpstr>
      <vt:lpstr>Repasse Adm. Produção</vt:lpstr>
      <vt:lpstr>Repasse Adm. Produção</vt:lpstr>
      <vt:lpstr>Repasse Manutenção</vt:lpstr>
      <vt:lpstr>Custo Departamentos Produção</vt:lpstr>
      <vt:lpstr>Custo dos Produtos</vt:lpstr>
      <vt:lpstr>Custo dos Produtos</vt:lpstr>
      <vt:lpstr>Custo dos Produtos</vt:lpstr>
      <vt:lpstr>Custo dos Produtos</vt:lpstr>
      <vt:lpstr>Custo dos Produtos</vt:lpstr>
      <vt:lpstr>Custo dos Produtos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Metodologias de Custeio</dc:title>
  <dc:creator>Bitti , Eugenio</dc:creator>
  <cp:lastModifiedBy>Eugenio Jose Silva Bitti</cp:lastModifiedBy>
  <cp:revision>86</cp:revision>
  <dcterms:created xsi:type="dcterms:W3CDTF">2015-07-31T23:01:28Z</dcterms:created>
  <dcterms:modified xsi:type="dcterms:W3CDTF">2023-10-30T18:08:40Z</dcterms:modified>
</cp:coreProperties>
</file>