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Robot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FBF3FB-FEA1-4DDA-9DB8-16C7C875C093}">
  <a:tblStyle styleId="{C1FBF3FB-FEA1-4DDA-9DB8-16C7C875C09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regular.fntdata"/><Relationship Id="rId47" Type="http://schemas.openxmlformats.org/officeDocument/2006/relationships/slide" Target="slides/slide41.xml"/><Relationship Id="rId49" Type="http://schemas.openxmlformats.org/officeDocument/2006/relationships/font" Target="fonts/Robo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Italic.fntdata"/><Relationship Id="rId50" Type="http://schemas.openxmlformats.org/officeDocument/2006/relationships/font" Target="fonts/Robot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7f8989716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f8989716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7248dd34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248dd34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72e39981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2e39981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73f413f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73f413f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873f413f2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73f413f2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2e399812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2e399812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881d1d48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881d1d48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6da81eb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6da81eb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72e399812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72e399812c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f8989716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f8989716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9e5462d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9e5462d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881d1d483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881d1d483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72e399812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72e399812c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72e399812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72e399812c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72de386b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2de386b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7f812c04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f812c04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72e399812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72e399812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7f8989716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f8989716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8f79a46e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8f79a46e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8f79a46e5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8f79a46e5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7248dd34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7248dd34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doi.org/10.1101/2020.02.07.93786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cdc.gov/coronavirus/2019-ncov/about/symptom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medscape.com/viewarticle/934154?src=wnl_tp10n_200807_mscpedit&amp;uac=98969EN&amp;impID=2494176&amp;faf=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jamanetwork.com/journals/jamapediatrics/fullarticle/2763787" TargetMode="External"/><Relationship Id="rId4" Type="http://schemas.openxmlformats.org/officeDocument/2006/relationships/hyperlink" Target="https://jamanetwork.com/journals/jama/fullarticle/276385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newslab.com.br/infeccao-pelo-coronavirus-sars-cov-2-em-obstetricia-enfrentando-o-desconhecid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saude.gov.br/noticias/agencia-saude/46555-todos-os-laboratorios-publicos-do-pais-podem-realizar-exame-para-coronavir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medscape.com/viewarticle/928094?src=wnl_edit_tpal&amp;uac=98969EN&amp;impID=2336186&amp;faf=1#vp_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brasil.elpais.com/brasil/2020/03/12/ciencia/1584026924_318538.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hyperlink" Target="https://doi.org/10.3389/fmicb.2020.0029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doi.org/10.1101/2020.02.07.937862" TargetMode="External"/><Relationship Id="rId4" Type="http://schemas.openxmlformats.org/officeDocument/2006/relationships/hyperlink" Target="https://www.who.int/docs/default-source/coronaviruse/situation-reports/20200211-sitrep-22-ncov.pdf?sfvrsn=fb6d49b1_2" TargetMode="External"/><Relationship Id="rId9" Type="http://schemas.openxmlformats.org/officeDocument/2006/relationships/image" Target="../media/image22.jpg"/><Relationship Id="rId5" Type="http://schemas.openxmlformats.org/officeDocument/2006/relationships/hyperlink" Target="https://www.worldometers.info/coronavirus/coronavirus-death-rate/" TargetMode="External"/><Relationship Id="rId6" Type="http://schemas.openxmlformats.org/officeDocument/2006/relationships/hyperlink" Target="https://doi.org/10.3389/fmicb.2020.00298" TargetMode="External"/><Relationship Id="rId7" Type="http://schemas.openxmlformats.org/officeDocument/2006/relationships/hyperlink" Target="https://newslab.com.br/infeccao-pelo-coronavirus-sars-cov-2-em-obstetricia-enfrentando-o-desconhecido/" TargetMode="External"/><Relationship Id="rId8" Type="http://schemas.openxmlformats.org/officeDocument/2006/relationships/hyperlink" Target="https://www.cdc.gov/coronavirus/2019-ncov/about/symptom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s://revistapesquisa.fapesp.br/2020/03/26/a-pesquisa-cientifica-sobre-coronaviru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oi.org/10.3389/fmicb.2020.0029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hyperlink" Target="https://doi.org/10.3389/fmicb.2020.0029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terra.com.br/vida-e-estilo/saude/surto-de-coronavirus-pode-ter-se-originado-de-morcegos,68ef751fc0e37a569a669f45a56c11a4j7882mh7.html" TargetMode="External"/><Relationship Id="rId4" Type="http://schemas.openxmlformats.org/officeDocument/2006/relationships/hyperlink" Target="https://muckrack.com/jimgorman" TargetMode="External"/><Relationship Id="rId5" Type="http://schemas.openxmlformats.org/officeDocument/2006/relationships/hyperlink" Target="https://www.terra.com.br/vida-e-estilo/saude/surto-de-coronavirus-pode-ter-se-originado-de-morcegos,68ef751fc0e37a569a669f45a56c11a4j7882mh7.html" TargetMode="External"/><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12400" y="1732250"/>
            <a:ext cx="8520600" cy="748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2400">
                <a:solidFill>
                  <a:srgbClr val="980000"/>
                </a:solidFill>
              </a:rPr>
              <a:t>Aspectos clínicos e </a:t>
            </a:r>
            <a:r>
              <a:rPr b="1" lang="en" sz="2400">
                <a:solidFill>
                  <a:srgbClr val="980000"/>
                </a:solidFill>
              </a:rPr>
              <a:t>diagnósticos </a:t>
            </a:r>
            <a:r>
              <a:rPr b="1" lang="en" sz="2400">
                <a:solidFill>
                  <a:srgbClr val="980000"/>
                </a:solidFill>
              </a:rPr>
              <a:t>relacionados a pandemia pelo </a:t>
            </a:r>
            <a:r>
              <a:rPr b="1" lang="en" sz="2400">
                <a:solidFill>
                  <a:srgbClr val="980000"/>
                </a:solidFill>
                <a:highlight>
                  <a:srgbClr val="FFFFFF"/>
                </a:highlight>
              </a:rPr>
              <a:t>SARS-CoV-2/COVID-19 </a:t>
            </a:r>
            <a:endParaRPr b="1" sz="2400">
              <a:solidFill>
                <a:srgbClr val="980000"/>
              </a:solidFill>
            </a:endParaRPr>
          </a:p>
        </p:txBody>
      </p:sp>
      <p:sp>
        <p:nvSpPr>
          <p:cNvPr id="55" name="Google Shape;55;p13"/>
          <p:cNvSpPr txBox="1"/>
          <p:nvPr>
            <p:ph idx="1" type="subTitle"/>
          </p:nvPr>
        </p:nvSpPr>
        <p:spPr>
          <a:xfrm>
            <a:off x="267300" y="28193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400"/>
              <a:t>Jorge Casseb</a:t>
            </a:r>
            <a:endParaRPr sz="1400"/>
          </a:p>
          <a:p>
            <a:pPr indent="0" lvl="0" marL="0" rtl="0" algn="ctr">
              <a:lnSpc>
                <a:spcPct val="100000"/>
              </a:lnSpc>
              <a:spcBef>
                <a:spcPts val="0"/>
              </a:spcBef>
              <a:spcAft>
                <a:spcPts val="0"/>
              </a:spcAft>
              <a:buSzPts val="2800"/>
              <a:buNone/>
            </a:pPr>
            <a:r>
              <a:rPr lang="en" sz="1400"/>
              <a:t>Prof. Associado</a:t>
            </a:r>
            <a:endParaRPr sz="1400"/>
          </a:p>
          <a:p>
            <a:pPr indent="0" lvl="0" marL="0" rtl="0" algn="ctr">
              <a:lnSpc>
                <a:spcPct val="100000"/>
              </a:lnSpc>
              <a:spcBef>
                <a:spcPts val="0"/>
              </a:spcBef>
              <a:spcAft>
                <a:spcPts val="0"/>
              </a:spcAft>
              <a:buSzPts val="2800"/>
              <a:buNone/>
            </a:pPr>
            <a:r>
              <a:rPr lang="en" sz="1400"/>
              <a:t>Faculdade de Medicina /Instituto de Medicina Tropical de São Paulo</a:t>
            </a:r>
            <a:endParaRPr sz="1400"/>
          </a:p>
          <a:p>
            <a:pPr indent="0" lvl="0" marL="0" rtl="0" algn="ctr">
              <a:lnSpc>
                <a:spcPct val="100000"/>
              </a:lnSpc>
              <a:spcBef>
                <a:spcPts val="0"/>
              </a:spcBef>
              <a:spcAft>
                <a:spcPts val="0"/>
              </a:spcAft>
              <a:buSzPts val="2800"/>
              <a:buNone/>
            </a:pPr>
            <a:r>
              <a:rPr lang="en" sz="1400"/>
              <a:t>Universidade de São Paulo</a:t>
            </a:r>
            <a:endParaRPr sz="1400"/>
          </a:p>
          <a:p>
            <a:pPr indent="0" lvl="0" marL="0" rtl="0" algn="ctr">
              <a:lnSpc>
                <a:spcPct val="100000"/>
              </a:lnSpc>
              <a:spcBef>
                <a:spcPts val="0"/>
              </a:spcBef>
              <a:spcAft>
                <a:spcPts val="0"/>
              </a:spcAft>
              <a:buSzPts val="2800"/>
              <a:buNone/>
            </a:pPr>
            <a:r>
              <a:t/>
            </a:r>
            <a:endParaRPr sz="1400"/>
          </a:p>
          <a:p>
            <a:pPr indent="0" lvl="0" marL="0" rtl="0" algn="ctr">
              <a:lnSpc>
                <a:spcPct val="100000"/>
              </a:lnSpc>
              <a:spcBef>
                <a:spcPts val="0"/>
              </a:spcBef>
              <a:spcAft>
                <a:spcPts val="0"/>
              </a:spcAft>
              <a:buSzPts val="2800"/>
              <a:buNone/>
            </a:pPr>
            <a:r>
              <a:t/>
            </a:r>
            <a:endParaRPr sz="1400"/>
          </a:p>
          <a:p>
            <a:pPr indent="0" lvl="0" marL="0" rtl="0" algn="ctr">
              <a:lnSpc>
                <a:spcPct val="100000"/>
              </a:lnSpc>
              <a:spcBef>
                <a:spcPts val="0"/>
              </a:spcBef>
              <a:spcAft>
                <a:spcPts val="0"/>
              </a:spcAft>
              <a:buSzPts val="2800"/>
              <a:buNone/>
            </a:pPr>
            <a:r>
              <a:t/>
            </a:r>
            <a:endParaRPr sz="1400"/>
          </a:p>
          <a:p>
            <a:pPr indent="0" lvl="0" marL="0" rtl="0" algn="ctr">
              <a:lnSpc>
                <a:spcPct val="100000"/>
              </a:lnSpc>
              <a:spcBef>
                <a:spcPts val="0"/>
              </a:spcBef>
              <a:spcAft>
                <a:spcPts val="0"/>
              </a:spcAft>
              <a:buSzPts val="2800"/>
              <a:buNone/>
            </a:pPr>
            <a:r>
              <a:t/>
            </a:r>
            <a:endParaRPr sz="1400"/>
          </a:p>
          <a:p>
            <a:pPr indent="0" lvl="0" marL="0" rtl="0" algn="ctr">
              <a:lnSpc>
                <a:spcPct val="100000"/>
              </a:lnSpc>
              <a:spcBef>
                <a:spcPts val="0"/>
              </a:spcBef>
              <a:spcAft>
                <a:spcPts val="0"/>
              </a:spcAft>
              <a:buSzPts val="2800"/>
              <a:buNone/>
            </a:pPr>
            <a:r>
              <a:rPr lang="en" sz="1400"/>
              <a:t>2020</a:t>
            </a:r>
            <a:endParaRPr sz="1400"/>
          </a:p>
        </p:txBody>
      </p:sp>
      <p:pic>
        <p:nvPicPr>
          <p:cNvPr id="56" name="Google Shape;56;p13"/>
          <p:cNvPicPr preferRelativeResize="0"/>
          <p:nvPr/>
        </p:nvPicPr>
        <p:blipFill>
          <a:blip r:embed="rId3">
            <a:alphaModFix/>
          </a:blip>
          <a:stretch>
            <a:fillRect/>
          </a:stretch>
        </p:blipFill>
        <p:spPr>
          <a:xfrm>
            <a:off x="199050" y="76200"/>
            <a:ext cx="1839251" cy="1122650"/>
          </a:xfrm>
          <a:prstGeom prst="rect">
            <a:avLst/>
          </a:prstGeom>
          <a:noFill/>
          <a:ln>
            <a:noFill/>
          </a:ln>
        </p:spPr>
      </p:pic>
      <p:pic>
        <p:nvPicPr>
          <p:cNvPr id="57" name="Google Shape;57;p13"/>
          <p:cNvPicPr preferRelativeResize="0"/>
          <p:nvPr/>
        </p:nvPicPr>
        <p:blipFill>
          <a:blip r:embed="rId4">
            <a:alphaModFix/>
          </a:blip>
          <a:stretch>
            <a:fillRect/>
          </a:stretch>
        </p:blipFill>
        <p:spPr>
          <a:xfrm>
            <a:off x="7325281" y="246475"/>
            <a:ext cx="1324869" cy="114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275200"/>
            <a:ext cx="8520600" cy="573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Aspectos virológicos </a:t>
            </a:r>
            <a:endParaRPr b="1" sz="2400">
              <a:solidFill>
                <a:srgbClr val="980000"/>
              </a:solidFill>
            </a:endParaRPr>
          </a:p>
        </p:txBody>
      </p:sp>
      <p:sp>
        <p:nvSpPr>
          <p:cNvPr id="121" name="Google Shape;121;p22"/>
          <p:cNvSpPr txBox="1"/>
          <p:nvPr>
            <p:ph idx="1" type="body"/>
          </p:nvPr>
        </p:nvSpPr>
        <p:spPr>
          <a:xfrm>
            <a:off x="311700" y="737000"/>
            <a:ext cx="8520600" cy="2304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26262"/>
              </a:buClr>
              <a:buSzPts val="1800"/>
              <a:buChar char="●"/>
            </a:pPr>
            <a:r>
              <a:rPr lang="en">
                <a:solidFill>
                  <a:srgbClr val="626262"/>
                </a:solidFill>
              </a:rPr>
              <a:t>O SARS-CoV-2 é um RNA vírus pertencente à família </a:t>
            </a:r>
            <a:r>
              <a:rPr i="1" lang="en">
                <a:solidFill>
                  <a:srgbClr val="626262"/>
                </a:solidFill>
              </a:rPr>
              <a:t>coronaviridae</a:t>
            </a:r>
            <a:r>
              <a:rPr lang="en">
                <a:solidFill>
                  <a:srgbClr val="626262"/>
                </a:solidFill>
              </a:rPr>
              <a:t> e da linhagem C do gênero</a:t>
            </a:r>
            <a:r>
              <a:rPr i="1" lang="en">
                <a:solidFill>
                  <a:srgbClr val="626262"/>
                </a:solidFill>
              </a:rPr>
              <a:t> Betacoronavirus</a:t>
            </a:r>
            <a:r>
              <a:rPr lang="en">
                <a:solidFill>
                  <a:srgbClr val="626262"/>
                </a:solidFill>
              </a:rPr>
              <a:t>. </a:t>
            </a:r>
            <a:endParaRPr>
              <a:solidFill>
                <a:srgbClr val="626262"/>
              </a:solidFill>
            </a:endParaRPr>
          </a:p>
          <a:p>
            <a:pPr indent="-342900" lvl="0" marL="457200" rtl="0" algn="l">
              <a:lnSpc>
                <a:spcPct val="115000"/>
              </a:lnSpc>
              <a:spcBef>
                <a:spcPts val="0"/>
              </a:spcBef>
              <a:spcAft>
                <a:spcPts val="0"/>
              </a:spcAft>
              <a:buClr>
                <a:srgbClr val="626262"/>
              </a:buClr>
              <a:buSzPts val="1800"/>
              <a:buChar char="●"/>
            </a:pPr>
            <a:r>
              <a:rPr lang="en">
                <a:solidFill>
                  <a:srgbClr val="626262"/>
                </a:solidFill>
              </a:rPr>
              <a:t>CDC da China, o SARS-CoV-2 é o resultado de recombinações virais que lhe facultam a capacidade de quebrar a barreira biológica e escapar do ciclo animal-animal. </a:t>
            </a:r>
            <a:endParaRPr>
              <a:solidFill>
                <a:srgbClr val="626262"/>
              </a:solidFill>
            </a:endParaRPr>
          </a:p>
          <a:p>
            <a:pPr indent="-342900" lvl="0" marL="457200" rtl="0" algn="l">
              <a:lnSpc>
                <a:spcPct val="115000"/>
              </a:lnSpc>
              <a:spcBef>
                <a:spcPts val="0"/>
              </a:spcBef>
              <a:spcAft>
                <a:spcPts val="0"/>
              </a:spcAft>
              <a:buClr>
                <a:srgbClr val="626262"/>
              </a:buClr>
              <a:buSzPts val="1800"/>
              <a:buChar char="●"/>
            </a:pPr>
            <a:r>
              <a:rPr lang="en">
                <a:solidFill>
                  <a:srgbClr val="626262"/>
                </a:solidFill>
              </a:rPr>
              <a:t>Assim, infectar seres humanos caracterizando uma zoonose que, hipoteticamente, tem o morcego como o hospedeiro primário. </a:t>
            </a:r>
            <a:endParaRPr>
              <a:solidFill>
                <a:srgbClr val="626262"/>
              </a:solidFill>
            </a:endParaRPr>
          </a:p>
          <a:p>
            <a:pPr indent="-342900" lvl="0" marL="457200" rtl="0" algn="l">
              <a:lnSpc>
                <a:spcPct val="115000"/>
              </a:lnSpc>
              <a:spcBef>
                <a:spcPts val="0"/>
              </a:spcBef>
              <a:spcAft>
                <a:spcPts val="0"/>
              </a:spcAft>
              <a:buClr>
                <a:srgbClr val="626262"/>
              </a:buClr>
              <a:buSzPts val="1800"/>
              <a:buChar char="●"/>
            </a:pPr>
            <a:r>
              <a:rPr lang="en">
                <a:solidFill>
                  <a:srgbClr val="626262"/>
                </a:solidFill>
              </a:rPr>
              <a:t>Entretanto, a transmissão entre humanos é que potencializa a característica epidêmica destas infecções, a exemplo das epidemias causadas pelo SARS-CoV e MERS-CoV</a:t>
            </a:r>
            <a:r>
              <a:rPr i="1" lang="en">
                <a:solidFill>
                  <a:srgbClr val="626262"/>
                </a:solidFill>
              </a:rPr>
              <a:t>.</a:t>
            </a:r>
            <a:endParaRPr i="1">
              <a:solidFill>
                <a:srgbClr val="626262"/>
              </a:solidFill>
            </a:endParaRPr>
          </a:p>
          <a:p>
            <a:pPr indent="0" lvl="0" marL="0" rtl="0" algn="ctr">
              <a:lnSpc>
                <a:spcPct val="115000"/>
              </a:lnSpc>
              <a:spcBef>
                <a:spcPts val="1600"/>
              </a:spcBef>
              <a:spcAft>
                <a:spcPts val="0"/>
              </a:spcAft>
              <a:buClr>
                <a:schemeClr val="dk1"/>
              </a:buClr>
              <a:buSzPts val="1100"/>
              <a:buFont typeface="Arial"/>
              <a:buNone/>
            </a:pPr>
            <a:r>
              <a:t/>
            </a:r>
            <a:endParaRPr b="1">
              <a:solidFill>
                <a:srgbClr val="626262"/>
              </a:solidFill>
            </a:endParaRPr>
          </a:p>
          <a:p>
            <a:pPr indent="0" lvl="0" marL="0" rtl="0" algn="l">
              <a:lnSpc>
                <a:spcPct val="115000"/>
              </a:lnSpc>
              <a:spcBef>
                <a:spcPts val="1100"/>
              </a:spcBef>
              <a:spcAft>
                <a:spcPts val="1600"/>
              </a:spcAft>
              <a:buSzPts val="1800"/>
              <a:buNone/>
            </a:pPr>
            <a:r>
              <a:t/>
            </a:r>
            <a:endParaRPr i="1">
              <a:solidFill>
                <a:srgbClr val="626262"/>
              </a:solidFill>
            </a:endParaRPr>
          </a:p>
        </p:txBody>
      </p:sp>
      <p:sp>
        <p:nvSpPr>
          <p:cNvPr id="122" name="Google Shape;122;p22"/>
          <p:cNvSpPr txBox="1"/>
          <p:nvPr/>
        </p:nvSpPr>
        <p:spPr>
          <a:xfrm>
            <a:off x="5929100" y="4345600"/>
            <a:ext cx="3254700" cy="67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100"/>
              </a:spcAft>
              <a:buClr>
                <a:srgbClr val="000000"/>
              </a:buClr>
              <a:buSzPts val="900"/>
              <a:buFont typeface="Arial"/>
              <a:buNone/>
            </a:pPr>
            <a:r>
              <a:rPr b="0" i="0" lang="en" sz="900" u="none" cap="none" strike="noStrike">
                <a:solidFill>
                  <a:srgbClr val="737E86"/>
                </a:solidFill>
                <a:latin typeface="Roboto"/>
                <a:ea typeface="Roboto"/>
                <a:cs typeface="Roboto"/>
                <a:sym typeface="Roboto"/>
              </a:rPr>
              <a:t>Gorbalenya AE; et al. BioRevxiv preprint. Acessado em 18/02/2020, </a:t>
            </a:r>
            <a:r>
              <a:rPr b="0" i="0" lang="en" sz="900" u="none" cap="none" strike="noStrike">
                <a:solidFill>
                  <a:schemeClr val="hlink"/>
                </a:solidFill>
                <a:uFill>
                  <a:noFill/>
                </a:uFill>
                <a:latin typeface="Roboto"/>
                <a:ea typeface="Roboto"/>
                <a:cs typeface="Roboto"/>
                <a:sym typeface="Roboto"/>
                <a:hlinkClick r:id="rId3"/>
              </a:rPr>
              <a:t>https://doi.org/10.1101/2020.02.07.937862</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238850"/>
            <a:ext cx="8520600" cy="77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80000"/>
                </a:solidFill>
              </a:rPr>
              <a:t>Classificação da família do </a:t>
            </a:r>
            <a:r>
              <a:rPr b="1" lang="en" sz="2400">
                <a:solidFill>
                  <a:srgbClr val="980000"/>
                </a:solidFill>
              </a:rPr>
              <a:t>Coronavírus</a:t>
            </a:r>
            <a:endParaRPr b="1" sz="2400">
              <a:solidFill>
                <a:srgbClr val="980000"/>
              </a:solidFill>
            </a:endParaRPr>
          </a:p>
        </p:txBody>
      </p:sp>
      <p:pic>
        <p:nvPicPr>
          <p:cNvPr id="128" name="Google Shape;128;p23"/>
          <p:cNvPicPr preferRelativeResize="0"/>
          <p:nvPr/>
        </p:nvPicPr>
        <p:blipFill>
          <a:blip r:embed="rId3">
            <a:alphaModFix/>
          </a:blip>
          <a:stretch>
            <a:fillRect/>
          </a:stretch>
        </p:blipFill>
        <p:spPr>
          <a:xfrm>
            <a:off x="2293075" y="869650"/>
            <a:ext cx="4689674" cy="4215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980000"/>
                </a:solidFill>
              </a:rPr>
              <a:t>Aspectos clínicos</a:t>
            </a:r>
            <a:endParaRPr b="1">
              <a:solidFill>
                <a:srgbClr val="980000"/>
              </a:solidFill>
            </a:endParaRPr>
          </a:p>
        </p:txBody>
      </p:sp>
      <p:sp>
        <p:nvSpPr>
          <p:cNvPr id="134" name="Google Shape;134;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23850" lvl="0" marL="457200" rtl="0" algn="just">
              <a:lnSpc>
                <a:spcPct val="115000"/>
              </a:lnSpc>
              <a:spcBef>
                <a:spcPts val="0"/>
              </a:spcBef>
              <a:spcAft>
                <a:spcPts val="0"/>
              </a:spcAft>
              <a:buClr>
                <a:srgbClr val="222222"/>
              </a:buClr>
              <a:buSzPts val="1500"/>
              <a:buChar char="●"/>
            </a:pPr>
            <a:r>
              <a:rPr lang="en" sz="1500">
                <a:solidFill>
                  <a:srgbClr val="222222"/>
                </a:solidFill>
              </a:rPr>
              <a:t>Os coronavírus estão entre o espectro de vírus que causam o resfriado comum em humanos, bem como as doenças respiratórias mais graves, especificamente a síndrome respiratória aguda grave (SARS, sigla do inglês, </a:t>
            </a:r>
            <a:r>
              <a:rPr i="1" lang="en" sz="1500">
                <a:solidFill>
                  <a:srgbClr val="222222"/>
                </a:solidFill>
              </a:rPr>
              <a:t>Severe Acute Respiratory Syndrome</a:t>
            </a:r>
            <a:r>
              <a:rPr lang="en" sz="1500">
                <a:solidFill>
                  <a:srgbClr val="222222"/>
                </a:solidFill>
              </a:rPr>
              <a:t>) e a síndrome respiratória do Oriente Médio (MERS, sigla do inglês, </a:t>
            </a:r>
            <a:r>
              <a:rPr i="1" lang="en" sz="1500">
                <a:solidFill>
                  <a:srgbClr val="222222"/>
                </a:solidFill>
              </a:rPr>
              <a:t>Middle East Respiratory Syndrome</a:t>
            </a:r>
            <a:r>
              <a:rPr lang="en" sz="1500">
                <a:solidFill>
                  <a:srgbClr val="222222"/>
                </a:solidFill>
              </a:rPr>
              <a:t>), com taxas de mortalidade de 10% e 37%, respectivamente.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5"/>
          <p:cNvPicPr preferRelativeResize="0"/>
          <p:nvPr/>
        </p:nvPicPr>
        <p:blipFill>
          <a:blip r:embed="rId3">
            <a:alphaModFix/>
          </a:blip>
          <a:stretch>
            <a:fillRect/>
          </a:stretch>
        </p:blipFill>
        <p:spPr>
          <a:xfrm>
            <a:off x="622175" y="1090800"/>
            <a:ext cx="3812700" cy="3113175"/>
          </a:xfrm>
          <a:prstGeom prst="rect">
            <a:avLst/>
          </a:prstGeom>
          <a:noFill/>
          <a:ln>
            <a:noFill/>
          </a:ln>
        </p:spPr>
      </p:pic>
      <p:pic>
        <p:nvPicPr>
          <p:cNvPr id="140" name="Google Shape;140;p25"/>
          <p:cNvPicPr preferRelativeResize="0"/>
          <p:nvPr/>
        </p:nvPicPr>
        <p:blipFill>
          <a:blip r:embed="rId4">
            <a:alphaModFix/>
          </a:blip>
          <a:stretch>
            <a:fillRect/>
          </a:stretch>
        </p:blipFill>
        <p:spPr>
          <a:xfrm>
            <a:off x="5024719" y="1090800"/>
            <a:ext cx="3243781" cy="3113174"/>
          </a:xfrm>
          <a:prstGeom prst="rect">
            <a:avLst/>
          </a:prstGeom>
          <a:noFill/>
          <a:ln>
            <a:noFill/>
          </a:ln>
        </p:spPr>
      </p:pic>
      <p:sp>
        <p:nvSpPr>
          <p:cNvPr id="141" name="Google Shape;141;p25"/>
          <p:cNvSpPr txBox="1"/>
          <p:nvPr/>
        </p:nvSpPr>
        <p:spPr>
          <a:xfrm>
            <a:off x="805650" y="192600"/>
            <a:ext cx="7084800" cy="89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80000"/>
                </a:solidFill>
              </a:rPr>
              <a:t>O gene </a:t>
            </a:r>
            <a:r>
              <a:rPr b="1" i="1" lang="en">
                <a:solidFill>
                  <a:srgbClr val="980000"/>
                </a:solidFill>
              </a:rPr>
              <a:t>ACE-2</a:t>
            </a:r>
            <a:r>
              <a:rPr b="1" lang="en">
                <a:solidFill>
                  <a:srgbClr val="980000"/>
                </a:solidFill>
              </a:rPr>
              <a:t> expressa o RNAm orienta a produção da enzima conversora de angiotensina 2 - molécula usada pelo SARS-CoV2 para infectar as células do pulmão </a:t>
            </a:r>
            <a:endParaRPr b="1">
              <a:solidFill>
                <a:srgbClr val="980000"/>
              </a:solidFill>
            </a:endParaRPr>
          </a:p>
        </p:txBody>
      </p:sp>
      <p:sp>
        <p:nvSpPr>
          <p:cNvPr id="142" name="Google Shape;142;p25"/>
          <p:cNvSpPr txBox="1"/>
          <p:nvPr/>
        </p:nvSpPr>
        <p:spPr>
          <a:xfrm>
            <a:off x="5493850" y="4687350"/>
            <a:ext cx="3000000" cy="3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666666"/>
                </a:solidFill>
              </a:rPr>
              <a:t>imagem: Wikimedia Commons, 2020 </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Estrutura da glicoproteína SARS-CoV-2 com parte polipeptídica em cinza e glicanos em cores</a:t>
            </a:r>
            <a:endParaRPr b="1" sz="1800"/>
          </a:p>
        </p:txBody>
      </p:sp>
      <p:pic>
        <p:nvPicPr>
          <p:cNvPr id="148" name="Google Shape;148;p26"/>
          <p:cNvPicPr preferRelativeResize="0"/>
          <p:nvPr/>
        </p:nvPicPr>
        <p:blipFill>
          <a:blip r:embed="rId3">
            <a:alphaModFix/>
          </a:blip>
          <a:stretch>
            <a:fillRect/>
          </a:stretch>
        </p:blipFill>
        <p:spPr>
          <a:xfrm>
            <a:off x="2798300" y="1255550"/>
            <a:ext cx="2193925" cy="3894550"/>
          </a:xfrm>
          <a:prstGeom prst="rect">
            <a:avLst/>
          </a:prstGeom>
          <a:noFill/>
          <a:ln>
            <a:noFill/>
          </a:ln>
        </p:spPr>
      </p:pic>
      <p:sp>
        <p:nvSpPr>
          <p:cNvPr id="149" name="Google Shape;149;p26"/>
          <p:cNvSpPr txBox="1"/>
          <p:nvPr/>
        </p:nvSpPr>
        <p:spPr>
          <a:xfrm>
            <a:off x="6250225" y="4442825"/>
            <a:ext cx="2316900" cy="7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000">
                <a:solidFill>
                  <a:schemeClr val="dk1"/>
                </a:solidFill>
              </a:rPr>
              <a:t> Lorenzo Casalino, Zied Gaieb e Rommie Amaro, UC San Diego</a:t>
            </a:r>
            <a:endParaRPr b="1" sz="1000">
              <a:solidFill>
                <a:schemeClr val="dk1"/>
              </a:solidFill>
            </a:endParaRPr>
          </a:p>
          <a:p>
            <a:pPr indent="0" lvl="0" marL="0" rtl="0" algn="l">
              <a:spcBef>
                <a:spcPts val="0"/>
              </a:spcBef>
              <a:spcAft>
                <a:spcPts val="0"/>
              </a:spcAft>
              <a:buNone/>
            </a:pPr>
            <a:r>
              <a:t/>
            </a:r>
            <a:endParaRPr b="1"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55" name="Google Shape;155;p27"/>
          <p:cNvPicPr preferRelativeResize="0"/>
          <p:nvPr/>
        </p:nvPicPr>
        <p:blipFill>
          <a:blip r:embed="rId3">
            <a:alphaModFix/>
          </a:blip>
          <a:stretch>
            <a:fillRect/>
          </a:stretch>
        </p:blipFill>
        <p:spPr>
          <a:xfrm>
            <a:off x="152400" y="152400"/>
            <a:ext cx="2373714" cy="2529324"/>
          </a:xfrm>
          <a:prstGeom prst="rect">
            <a:avLst/>
          </a:prstGeom>
          <a:noFill/>
          <a:ln>
            <a:noFill/>
          </a:ln>
        </p:spPr>
      </p:pic>
      <p:pic>
        <p:nvPicPr>
          <p:cNvPr id="156" name="Google Shape;156;p27"/>
          <p:cNvPicPr preferRelativeResize="0"/>
          <p:nvPr/>
        </p:nvPicPr>
        <p:blipFill>
          <a:blip r:embed="rId4">
            <a:alphaModFix/>
          </a:blip>
          <a:stretch>
            <a:fillRect/>
          </a:stretch>
        </p:blipFill>
        <p:spPr>
          <a:xfrm>
            <a:off x="2789478" y="32950"/>
            <a:ext cx="4196799" cy="4548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idx="1" type="subTitle"/>
          </p:nvPr>
        </p:nvSpPr>
        <p:spPr>
          <a:xfrm>
            <a:off x="152450" y="38055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62" name="Google Shape;162;p28"/>
          <p:cNvPicPr preferRelativeResize="0"/>
          <p:nvPr/>
        </p:nvPicPr>
        <p:blipFill>
          <a:blip r:embed="rId3">
            <a:alphaModFix/>
          </a:blip>
          <a:stretch>
            <a:fillRect/>
          </a:stretch>
        </p:blipFill>
        <p:spPr>
          <a:xfrm>
            <a:off x="1788801" y="293150"/>
            <a:ext cx="4963050" cy="3715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246825"/>
            <a:ext cx="8520600" cy="5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100"/>
              </a:spcAft>
              <a:buClr>
                <a:schemeClr val="dk1"/>
              </a:buClr>
              <a:buSzPts val="1100"/>
              <a:buFont typeface="Arial"/>
              <a:buNone/>
            </a:pPr>
            <a:r>
              <a:rPr b="1" lang="en" sz="2400">
                <a:solidFill>
                  <a:srgbClr val="980000"/>
                </a:solidFill>
                <a:latin typeface="Calibri"/>
                <a:ea typeface="Calibri"/>
                <a:cs typeface="Calibri"/>
                <a:sym typeface="Calibri"/>
              </a:rPr>
              <a:t>Período de incubação e transmissão viral</a:t>
            </a:r>
            <a:endParaRPr sz="2400">
              <a:solidFill>
                <a:srgbClr val="980000"/>
              </a:solidFill>
              <a:latin typeface="Calibri"/>
              <a:ea typeface="Calibri"/>
              <a:cs typeface="Calibri"/>
              <a:sym typeface="Calibri"/>
            </a:endParaRPr>
          </a:p>
        </p:txBody>
      </p:sp>
      <p:sp>
        <p:nvSpPr>
          <p:cNvPr id="168" name="Google Shape;168;p29"/>
          <p:cNvSpPr txBox="1"/>
          <p:nvPr>
            <p:ph idx="1" type="body"/>
          </p:nvPr>
        </p:nvSpPr>
        <p:spPr>
          <a:xfrm>
            <a:off x="311700" y="836025"/>
            <a:ext cx="8520600" cy="37329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rgbClr val="626262"/>
              </a:buClr>
              <a:buSzPts val="1400"/>
              <a:buChar char="●"/>
            </a:pPr>
            <a:r>
              <a:rPr lang="en" sz="1400">
                <a:solidFill>
                  <a:srgbClr val="626262"/>
                </a:solidFill>
              </a:rPr>
              <a:t>Segundo os CDC, o período de incubação do SARS-CoV-2 varia de 2 a 14 dias. Este tem sido o padrão para o</a:t>
            </a:r>
            <a:r>
              <a:rPr b="1" lang="en" sz="1400">
                <a:solidFill>
                  <a:srgbClr val="626262"/>
                </a:solidFill>
              </a:rPr>
              <a:t> período de quarentena na maioria</a:t>
            </a:r>
            <a:r>
              <a:rPr lang="en" sz="1400">
                <a:solidFill>
                  <a:srgbClr val="626262"/>
                </a:solidFill>
              </a:rPr>
              <a:t> das situações onde esta estratégia foi ou está sendo instituída; </a:t>
            </a:r>
            <a:endParaRPr sz="1400">
              <a:solidFill>
                <a:srgbClr val="626262"/>
              </a:solidFill>
            </a:endParaRPr>
          </a:p>
          <a:p>
            <a:pPr indent="-317500" lvl="0" marL="457200" rtl="0" algn="just">
              <a:lnSpc>
                <a:spcPct val="115000"/>
              </a:lnSpc>
              <a:spcBef>
                <a:spcPts val="0"/>
              </a:spcBef>
              <a:spcAft>
                <a:spcPts val="0"/>
              </a:spcAft>
              <a:buClr>
                <a:srgbClr val="626262"/>
              </a:buClr>
              <a:buSzPts val="1400"/>
              <a:buChar char="●"/>
            </a:pPr>
            <a:r>
              <a:rPr lang="en" sz="1400">
                <a:solidFill>
                  <a:srgbClr val="626262"/>
                </a:solidFill>
              </a:rPr>
              <a:t>As formas mais efetivas de disseminação deste vírus se dá por meio de secreções e excreções respiratórias veiculadas direta ou indiretamente por: </a:t>
            </a:r>
            <a:endParaRPr sz="1400">
              <a:solidFill>
                <a:srgbClr val="626262"/>
              </a:solidFill>
            </a:endParaRPr>
          </a:p>
          <a:p>
            <a:pPr indent="-317500" lvl="0" marL="457200" rtl="0" algn="just">
              <a:lnSpc>
                <a:spcPct val="115000"/>
              </a:lnSpc>
              <a:spcBef>
                <a:spcPts val="0"/>
              </a:spcBef>
              <a:spcAft>
                <a:spcPts val="0"/>
              </a:spcAft>
              <a:buClr>
                <a:srgbClr val="626262"/>
              </a:buClr>
              <a:buSzPts val="1400"/>
              <a:buChar char="-"/>
            </a:pPr>
            <a:r>
              <a:rPr lang="en" sz="1400">
                <a:solidFill>
                  <a:srgbClr val="626262"/>
                </a:solidFill>
              </a:rPr>
              <a:t>Espirro, tosse, contato pessoal direto ou próximo com pessoa infectada (&lt;1-2 metros, sala fechada, e sem equipamento de segurança), colocar objeto contaminado à boca, olhos ou nariz (fômites).</a:t>
            </a:r>
            <a:endParaRPr sz="1400">
              <a:solidFill>
                <a:srgbClr val="626262"/>
              </a:solidFill>
            </a:endParaRPr>
          </a:p>
          <a:p>
            <a:pPr indent="-317500" lvl="0" marL="457200" rtl="0" algn="just">
              <a:lnSpc>
                <a:spcPct val="115000"/>
              </a:lnSpc>
              <a:spcBef>
                <a:spcPts val="0"/>
              </a:spcBef>
              <a:spcAft>
                <a:spcPts val="0"/>
              </a:spcAft>
              <a:buClr>
                <a:srgbClr val="626262"/>
              </a:buClr>
              <a:buSzPts val="1400"/>
              <a:buChar char="-"/>
            </a:pPr>
            <a:r>
              <a:rPr lang="en" sz="1400">
                <a:solidFill>
                  <a:srgbClr val="980000"/>
                </a:solidFill>
              </a:rPr>
              <a:t>Levar a mão à boca </a:t>
            </a:r>
            <a:r>
              <a:rPr lang="en" sz="1400">
                <a:solidFill>
                  <a:srgbClr val="626262"/>
                </a:solidFill>
              </a:rPr>
              <a:t>antes de higienização adequada principalmente após c</a:t>
            </a:r>
            <a:r>
              <a:rPr lang="en" sz="1400">
                <a:solidFill>
                  <a:srgbClr val="980000"/>
                </a:solidFill>
              </a:rPr>
              <a:t>umprimentar pessoas infectadas</a:t>
            </a:r>
            <a:r>
              <a:rPr lang="en" sz="1400">
                <a:solidFill>
                  <a:srgbClr val="626262"/>
                </a:solidFill>
              </a:rPr>
              <a:t> e tocar em superfícies ou objetos contaminados;</a:t>
            </a:r>
            <a:endParaRPr sz="1400">
              <a:solidFill>
                <a:srgbClr val="626262"/>
              </a:solidFill>
            </a:endParaRPr>
          </a:p>
          <a:p>
            <a:pPr indent="-317500" lvl="0" marL="457200" rtl="0" algn="just">
              <a:lnSpc>
                <a:spcPct val="115000"/>
              </a:lnSpc>
              <a:spcBef>
                <a:spcPts val="1100"/>
              </a:spcBef>
              <a:spcAft>
                <a:spcPts val="0"/>
              </a:spcAft>
              <a:buClr>
                <a:srgbClr val="626262"/>
              </a:buClr>
              <a:buSzPts val="1400"/>
              <a:buFont typeface="Roboto"/>
              <a:buChar char="●"/>
            </a:pPr>
            <a:r>
              <a:rPr lang="en" sz="1400">
                <a:solidFill>
                  <a:srgbClr val="626262"/>
                </a:solidFill>
              </a:rPr>
              <a:t>Sobre a distância considerada como de risco para a contaminação por este vírus ainda não existe consenso: WHO considera </a:t>
            </a:r>
            <a:r>
              <a:rPr b="1" lang="en" sz="1400">
                <a:solidFill>
                  <a:srgbClr val="980000"/>
                </a:solidFill>
              </a:rPr>
              <a:t>UM metro,</a:t>
            </a:r>
            <a:r>
              <a:rPr lang="en" sz="1400">
                <a:solidFill>
                  <a:srgbClr val="626262"/>
                </a:solidFill>
              </a:rPr>
              <a:t> enquanto o Ministério da Saúde e CDC consideram</a:t>
            </a:r>
            <a:r>
              <a:rPr b="1" lang="en" sz="1400">
                <a:solidFill>
                  <a:srgbClr val="980000"/>
                </a:solidFill>
              </a:rPr>
              <a:t> DOIS metros</a:t>
            </a:r>
            <a:r>
              <a:rPr lang="en" sz="1400">
                <a:solidFill>
                  <a:srgbClr val="626262"/>
                </a:solidFill>
              </a:rPr>
              <a:t>.</a:t>
            </a:r>
            <a:endParaRPr sz="1400">
              <a:solidFill>
                <a:srgbClr val="626262"/>
              </a:solidFill>
            </a:endParaRPr>
          </a:p>
          <a:p>
            <a:pPr indent="0" lvl="0" marL="457200" rtl="0" algn="l">
              <a:lnSpc>
                <a:spcPct val="100000"/>
              </a:lnSpc>
              <a:spcBef>
                <a:spcPts val="1100"/>
              </a:spcBef>
              <a:spcAft>
                <a:spcPts val="0"/>
              </a:spcAft>
              <a:buSzPts val="1800"/>
              <a:buNone/>
            </a:pPr>
            <a:r>
              <a:rPr lang="en" sz="1050">
                <a:solidFill>
                  <a:srgbClr val="626262"/>
                </a:solidFill>
                <a:latin typeface="Roboto"/>
                <a:ea typeface="Roboto"/>
                <a:cs typeface="Roboto"/>
                <a:sym typeface="Roboto"/>
              </a:rPr>
              <a:t>Centers for Disease Control and Prevention (CDC). 2019 Novel Coronavirus – Symptoms. Acessado em 3/2/2020, no </a:t>
            </a:r>
            <a:r>
              <a:rPr lang="en" sz="1050">
                <a:solidFill>
                  <a:schemeClr val="hlink"/>
                </a:solidFill>
                <a:uFill>
                  <a:noFill/>
                </a:uFill>
                <a:latin typeface="Roboto"/>
                <a:ea typeface="Roboto"/>
                <a:cs typeface="Roboto"/>
                <a:sym typeface="Roboto"/>
                <a:hlinkClick r:id="rId3"/>
              </a:rPr>
              <a:t>https://www.cdc.gov/coronavirus/2019-ncov/about/symptoms.html</a:t>
            </a:r>
            <a:endParaRPr sz="1050">
              <a:solidFill>
                <a:srgbClr val="626262"/>
              </a:solidFill>
              <a:highlight>
                <a:srgbClr val="FCFCFC"/>
              </a:highlight>
              <a:latin typeface="Roboto"/>
              <a:ea typeface="Roboto"/>
              <a:cs typeface="Roboto"/>
              <a:sym typeface="Roboto"/>
            </a:endParaRPr>
          </a:p>
          <a:p>
            <a:pPr indent="0" lvl="0" marL="0" rtl="0" algn="just">
              <a:lnSpc>
                <a:spcPct val="115000"/>
              </a:lnSpc>
              <a:spcBef>
                <a:spcPts val="0"/>
              </a:spcBef>
              <a:spcAft>
                <a:spcPts val="1600"/>
              </a:spcAft>
              <a:buSzPts val="1800"/>
              <a:buNone/>
            </a:pPr>
            <a:r>
              <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100"/>
              </a:spcAft>
              <a:buClr>
                <a:schemeClr val="dk1"/>
              </a:buClr>
              <a:buSzPts val="1100"/>
              <a:buFont typeface="Arial"/>
              <a:buNone/>
            </a:pPr>
            <a:r>
              <a:rPr b="1" lang="en" sz="1800">
                <a:solidFill>
                  <a:srgbClr val="980000"/>
                </a:solidFill>
                <a:latin typeface="Roboto"/>
                <a:ea typeface="Roboto"/>
                <a:cs typeface="Roboto"/>
                <a:sym typeface="Roboto"/>
              </a:rPr>
              <a:t>Definição de quadro suspeito e diagnóstico clínico da COVID-19</a:t>
            </a:r>
            <a:endParaRPr b="1" sz="1800">
              <a:solidFill>
                <a:srgbClr val="980000"/>
              </a:solidFill>
              <a:latin typeface="Roboto"/>
              <a:ea typeface="Roboto"/>
              <a:cs typeface="Roboto"/>
              <a:sym typeface="Roboto"/>
            </a:endParaRPr>
          </a:p>
        </p:txBody>
      </p:sp>
      <p:sp>
        <p:nvSpPr>
          <p:cNvPr id="174" name="Google Shape;174;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rgbClr val="626262"/>
              </a:buClr>
              <a:buSzPts val="1400"/>
              <a:buChar char="●"/>
            </a:pPr>
            <a:r>
              <a:rPr lang="en" sz="1400">
                <a:solidFill>
                  <a:srgbClr val="626262"/>
                </a:solidFill>
              </a:rPr>
              <a:t>Diagnóstico da infecção pelo SARS-CoV-2 deverá considerar inicialmente às consideradas de risco ou convivência com pessoa infectada nos últimos 14 dias anteriores ao aparecimento dos sinais ou sintomas; </a:t>
            </a:r>
            <a:endParaRPr sz="1400">
              <a:solidFill>
                <a:srgbClr val="626262"/>
              </a:solidFill>
            </a:endParaRPr>
          </a:p>
          <a:p>
            <a:pPr indent="-317500" lvl="0" marL="457200" rtl="0" algn="just">
              <a:lnSpc>
                <a:spcPct val="115000"/>
              </a:lnSpc>
              <a:spcBef>
                <a:spcPts val="0"/>
              </a:spcBef>
              <a:spcAft>
                <a:spcPts val="0"/>
              </a:spcAft>
              <a:buClr>
                <a:srgbClr val="626262"/>
              </a:buClr>
              <a:buSzPts val="1400"/>
              <a:buChar char="●"/>
            </a:pPr>
            <a:r>
              <a:rPr lang="en" sz="1400">
                <a:solidFill>
                  <a:srgbClr val="626262"/>
                </a:solidFill>
              </a:rPr>
              <a:t>Assim, serão suspeitas desta infecção pacientes com febre, tosse, dispneia de intensidade progressiva, dor torácica, sinais de baixa oxigenação por insuficiência respiratória e choque nos casos de pior evolução;</a:t>
            </a:r>
            <a:endParaRPr sz="1400">
              <a:solidFill>
                <a:srgbClr val="626262"/>
              </a:solidFill>
            </a:endParaRPr>
          </a:p>
          <a:p>
            <a:pPr indent="-317500" lvl="0" marL="457200" rtl="0" algn="just">
              <a:lnSpc>
                <a:spcPct val="115000"/>
              </a:lnSpc>
              <a:spcBef>
                <a:spcPts val="0"/>
              </a:spcBef>
              <a:spcAft>
                <a:spcPts val="0"/>
              </a:spcAft>
              <a:buClr>
                <a:srgbClr val="626262"/>
              </a:buClr>
              <a:buSzPts val="1400"/>
              <a:buChar char="●"/>
            </a:pPr>
            <a:r>
              <a:rPr lang="en" sz="1400">
                <a:solidFill>
                  <a:srgbClr val="626262"/>
                </a:solidFill>
              </a:rPr>
              <a:t>Diagnóstico diferencial com a infecção pelo H1N1. Considerando as variáveis referidas é possível definir, de forma esquemática, pelo menos três cenários para considerar um caso como suspeito da infecção.</a:t>
            </a:r>
            <a:endParaRPr sz="1400">
              <a:solidFill>
                <a:srgbClr val="626262"/>
              </a:solidFill>
            </a:endParaRPr>
          </a:p>
          <a:p>
            <a:pPr indent="-317500" lvl="0" marL="457200" rtl="0" algn="just">
              <a:lnSpc>
                <a:spcPct val="115000"/>
              </a:lnSpc>
              <a:spcBef>
                <a:spcPts val="0"/>
              </a:spcBef>
              <a:spcAft>
                <a:spcPts val="0"/>
              </a:spcAft>
              <a:buClr>
                <a:srgbClr val="626262"/>
              </a:buClr>
              <a:buSzPts val="1400"/>
              <a:buChar char="●"/>
            </a:pPr>
            <a:r>
              <a:rPr lang="en" sz="1400">
                <a:solidFill>
                  <a:srgbClr val="626262"/>
                </a:solidFill>
                <a:highlight>
                  <a:srgbClr val="FFFF00"/>
                </a:highlight>
              </a:rPr>
              <a:t>Conceito de imunidade coletiva</a:t>
            </a:r>
            <a:endParaRPr sz="1400">
              <a:solidFill>
                <a:srgbClr val="626262"/>
              </a:solidFill>
              <a:highlight>
                <a:srgbClr val="FFFF00"/>
              </a:highlight>
            </a:endParaRPr>
          </a:p>
        </p:txBody>
      </p:sp>
      <p:sp>
        <p:nvSpPr>
          <p:cNvPr id="175" name="Google Shape;175;p30"/>
          <p:cNvSpPr txBox="1"/>
          <p:nvPr/>
        </p:nvSpPr>
        <p:spPr>
          <a:xfrm>
            <a:off x="5525675" y="4568875"/>
            <a:ext cx="3000000" cy="50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100"/>
              </a:spcAft>
              <a:buClr>
                <a:srgbClr val="000000"/>
              </a:buClr>
              <a:buSzPts val="1050"/>
              <a:buFont typeface="Arial"/>
              <a:buNone/>
            </a:pPr>
            <a:r>
              <a:rPr b="0" i="0" lang="en" sz="850" u="none" cap="none" strike="noStrike">
                <a:solidFill>
                  <a:srgbClr val="626262"/>
                </a:solidFill>
                <a:latin typeface="Roboto"/>
                <a:ea typeface="Roboto"/>
                <a:cs typeface="Roboto"/>
                <a:sym typeface="Roboto"/>
              </a:rPr>
              <a:t>Com base nas orientações do CDC e do Ministério da Saúde, 2020</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42100" y="62675"/>
            <a:ext cx="8520600" cy="8580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Clr>
                <a:schemeClr val="dk1"/>
              </a:buClr>
              <a:buSzPts val="1100"/>
              <a:buFont typeface="Arial"/>
              <a:buNone/>
            </a:pPr>
            <a:r>
              <a:rPr b="1" lang="en" sz="1200">
                <a:solidFill>
                  <a:srgbClr val="980000"/>
                </a:solidFill>
              </a:rPr>
              <a:t>WHO-China Joint Mission Report of COVID-19 Symptoms</a:t>
            </a:r>
            <a:endParaRPr>
              <a:solidFill>
                <a:srgbClr val="980000"/>
              </a:solidFill>
            </a:endParaRPr>
          </a:p>
        </p:txBody>
      </p:sp>
      <p:graphicFrame>
        <p:nvGraphicFramePr>
          <p:cNvPr id="181" name="Google Shape;181;p31"/>
          <p:cNvGraphicFramePr/>
          <p:nvPr/>
        </p:nvGraphicFramePr>
        <p:xfrm>
          <a:off x="982900" y="662350"/>
          <a:ext cx="3000000" cy="3000000"/>
        </p:xfrm>
        <a:graphic>
          <a:graphicData uri="http://schemas.openxmlformats.org/drawingml/2006/table">
            <a:tbl>
              <a:tblPr>
                <a:noFill/>
                <a:tableStyleId>{C1FBF3FB-FEA1-4DDA-9DB8-16C7C875C093}</a:tableStyleId>
              </a:tblPr>
              <a:tblGrid>
                <a:gridCol w="3619500"/>
                <a:gridCol w="3619500"/>
              </a:tblGrid>
              <a:tr h="381000">
                <a:tc>
                  <a:txBody>
                    <a:bodyPr/>
                    <a:lstStyle/>
                    <a:p>
                      <a:pPr indent="0" lvl="0" marL="0" rtl="0" algn="l">
                        <a:spcBef>
                          <a:spcPts val="0"/>
                        </a:spcBef>
                        <a:spcAft>
                          <a:spcPts val="0"/>
                        </a:spcAft>
                        <a:buNone/>
                      </a:pPr>
                      <a:r>
                        <a:rPr lang="en"/>
                        <a:t>Sintoma/Sinal</a:t>
                      </a:r>
                      <a:endParaRPr/>
                    </a:p>
                  </a:txBody>
                  <a:tcPr marT="91425" marB="91425" marR="91425" marL="91425"/>
                </a:tc>
                <a:tc>
                  <a:txBody>
                    <a:bodyPr/>
                    <a:lstStyle/>
                    <a:p>
                      <a:pPr indent="0" lvl="0" marL="0" rtl="0" algn="ctr">
                        <a:spcBef>
                          <a:spcPts val="0"/>
                        </a:spcBef>
                        <a:spcAft>
                          <a:spcPts val="0"/>
                        </a:spcAft>
                        <a:buNone/>
                      </a:pPr>
                      <a:r>
                        <a:rPr lang="en"/>
                        <a:t>%</a:t>
                      </a:r>
                      <a:endParaRPr/>
                    </a:p>
                  </a:txBody>
                  <a:tcPr marT="91425" marB="91425" marR="91425" marL="91425"/>
                </a:tc>
              </a:tr>
              <a:tr h="381000">
                <a:tc>
                  <a:txBody>
                    <a:bodyPr/>
                    <a:lstStyle/>
                    <a:p>
                      <a:pPr indent="0" lvl="0" marL="0" rtl="0" algn="l">
                        <a:spcBef>
                          <a:spcPts val="0"/>
                        </a:spcBef>
                        <a:spcAft>
                          <a:spcPts val="0"/>
                        </a:spcAft>
                        <a:buNone/>
                      </a:pPr>
                      <a:r>
                        <a:rPr lang="en"/>
                        <a:t>Febre</a:t>
                      </a:r>
                      <a:endParaRPr/>
                    </a:p>
                  </a:txBody>
                  <a:tcPr marT="91425" marB="91425" marR="91425" marL="91425"/>
                </a:tc>
                <a:tc>
                  <a:txBody>
                    <a:bodyPr/>
                    <a:lstStyle/>
                    <a:p>
                      <a:pPr indent="0" lvl="0" marL="0" rtl="0" algn="ctr">
                        <a:spcBef>
                          <a:spcPts val="0"/>
                        </a:spcBef>
                        <a:spcAft>
                          <a:spcPts val="0"/>
                        </a:spcAft>
                        <a:buNone/>
                      </a:pPr>
                      <a:r>
                        <a:rPr lang="en"/>
                        <a:t>88</a:t>
                      </a:r>
                      <a:endParaRPr/>
                    </a:p>
                  </a:txBody>
                  <a:tcPr marT="91425" marB="91425" marR="91425" marL="91425"/>
                </a:tc>
              </a:tr>
              <a:tr h="381000">
                <a:tc>
                  <a:txBody>
                    <a:bodyPr/>
                    <a:lstStyle/>
                    <a:p>
                      <a:pPr indent="0" lvl="0" marL="0" rtl="0" algn="l">
                        <a:spcBef>
                          <a:spcPts val="0"/>
                        </a:spcBef>
                        <a:spcAft>
                          <a:spcPts val="0"/>
                        </a:spcAft>
                        <a:buNone/>
                      </a:pPr>
                      <a:r>
                        <a:rPr lang="en"/>
                        <a:t>Tosse seca</a:t>
                      </a:r>
                      <a:endParaRPr/>
                    </a:p>
                  </a:txBody>
                  <a:tcPr marT="91425" marB="91425" marR="91425" marL="91425"/>
                </a:tc>
                <a:tc>
                  <a:txBody>
                    <a:bodyPr/>
                    <a:lstStyle/>
                    <a:p>
                      <a:pPr indent="0" lvl="0" marL="0" rtl="0" algn="ctr">
                        <a:spcBef>
                          <a:spcPts val="0"/>
                        </a:spcBef>
                        <a:spcAft>
                          <a:spcPts val="0"/>
                        </a:spcAft>
                        <a:buNone/>
                      </a:pPr>
                      <a:r>
                        <a:rPr lang="en"/>
                        <a:t>68</a:t>
                      </a:r>
                      <a:endParaRPr/>
                    </a:p>
                  </a:txBody>
                  <a:tcPr marT="91425" marB="91425" marR="91425" marL="91425"/>
                </a:tc>
              </a:tr>
              <a:tr h="381000">
                <a:tc>
                  <a:txBody>
                    <a:bodyPr/>
                    <a:lstStyle/>
                    <a:p>
                      <a:pPr indent="0" lvl="0" marL="0" rtl="0" algn="l">
                        <a:spcBef>
                          <a:spcPts val="0"/>
                        </a:spcBef>
                        <a:spcAft>
                          <a:spcPts val="0"/>
                        </a:spcAft>
                        <a:buNone/>
                      </a:pPr>
                      <a:r>
                        <a:rPr lang="en"/>
                        <a:t>Fadiga</a:t>
                      </a:r>
                      <a:endParaRPr/>
                    </a:p>
                  </a:txBody>
                  <a:tcPr marT="91425" marB="91425" marR="91425" marL="91425"/>
                </a:tc>
                <a:tc>
                  <a:txBody>
                    <a:bodyPr/>
                    <a:lstStyle/>
                    <a:p>
                      <a:pPr indent="0" lvl="0" marL="0" rtl="0" algn="ctr">
                        <a:spcBef>
                          <a:spcPts val="0"/>
                        </a:spcBef>
                        <a:spcAft>
                          <a:spcPts val="0"/>
                        </a:spcAft>
                        <a:buNone/>
                      </a:pPr>
                      <a:r>
                        <a:rPr lang="en"/>
                        <a:t>38</a:t>
                      </a:r>
                      <a:endParaRPr/>
                    </a:p>
                  </a:txBody>
                  <a:tcPr marT="91425" marB="91425" marR="91425" marL="91425"/>
                </a:tc>
              </a:tr>
              <a:tr h="381000">
                <a:tc>
                  <a:txBody>
                    <a:bodyPr/>
                    <a:lstStyle/>
                    <a:p>
                      <a:pPr indent="0" lvl="0" marL="0" rtl="0" algn="l">
                        <a:spcBef>
                          <a:spcPts val="0"/>
                        </a:spcBef>
                        <a:spcAft>
                          <a:spcPts val="0"/>
                        </a:spcAft>
                        <a:buNone/>
                      </a:pPr>
                      <a:r>
                        <a:rPr lang="en"/>
                        <a:t>Escarro </a:t>
                      </a:r>
                      <a:endParaRPr/>
                    </a:p>
                  </a:txBody>
                  <a:tcPr marT="91425" marB="91425" marR="91425" marL="91425"/>
                </a:tc>
                <a:tc>
                  <a:txBody>
                    <a:bodyPr/>
                    <a:lstStyle/>
                    <a:p>
                      <a:pPr indent="0" lvl="0" marL="0" rtl="0" algn="ctr">
                        <a:spcBef>
                          <a:spcPts val="0"/>
                        </a:spcBef>
                        <a:spcAft>
                          <a:spcPts val="0"/>
                        </a:spcAft>
                        <a:buNone/>
                      </a:pPr>
                      <a:r>
                        <a:rPr lang="en"/>
                        <a:t>33</a:t>
                      </a:r>
                      <a:endParaRPr/>
                    </a:p>
                  </a:txBody>
                  <a:tcPr marT="91425" marB="91425" marR="91425" marL="91425"/>
                </a:tc>
              </a:tr>
              <a:tr h="381000">
                <a:tc>
                  <a:txBody>
                    <a:bodyPr/>
                    <a:lstStyle/>
                    <a:p>
                      <a:pPr indent="0" lvl="0" marL="0" rtl="0" algn="l">
                        <a:spcBef>
                          <a:spcPts val="0"/>
                        </a:spcBef>
                        <a:spcAft>
                          <a:spcPts val="0"/>
                        </a:spcAft>
                        <a:buNone/>
                      </a:pPr>
                      <a:r>
                        <a:rPr lang="en"/>
                        <a:t>Respiração curta</a:t>
                      </a:r>
                      <a:endParaRPr/>
                    </a:p>
                  </a:txBody>
                  <a:tcPr marT="91425" marB="91425" marR="91425" marL="91425"/>
                </a:tc>
                <a:tc>
                  <a:txBody>
                    <a:bodyPr/>
                    <a:lstStyle/>
                    <a:p>
                      <a:pPr indent="0" lvl="0" marL="0" rtl="0" algn="ctr">
                        <a:spcBef>
                          <a:spcPts val="0"/>
                        </a:spcBef>
                        <a:spcAft>
                          <a:spcPts val="0"/>
                        </a:spcAft>
                        <a:buNone/>
                      </a:pPr>
                      <a:r>
                        <a:rPr lang="en"/>
                        <a:t>19</a:t>
                      </a:r>
                      <a:endParaRPr/>
                    </a:p>
                  </a:txBody>
                  <a:tcPr marT="91425" marB="91425" marR="91425" marL="91425"/>
                </a:tc>
              </a:tr>
              <a:tr h="381000">
                <a:tc>
                  <a:txBody>
                    <a:bodyPr/>
                    <a:lstStyle/>
                    <a:p>
                      <a:pPr indent="0" lvl="0" marL="0" rtl="0" algn="l">
                        <a:spcBef>
                          <a:spcPts val="0"/>
                        </a:spcBef>
                        <a:spcAft>
                          <a:spcPts val="0"/>
                        </a:spcAft>
                        <a:buNone/>
                      </a:pPr>
                      <a:r>
                        <a:rPr lang="en"/>
                        <a:t>Dor de garganta</a:t>
                      </a:r>
                      <a:endParaRPr/>
                    </a:p>
                  </a:txBody>
                  <a:tcPr marT="91425" marB="91425" marR="91425" marL="91425"/>
                </a:tc>
                <a:tc>
                  <a:txBody>
                    <a:bodyPr/>
                    <a:lstStyle/>
                    <a:p>
                      <a:pPr indent="0" lvl="0" marL="0" rtl="0" algn="ctr">
                        <a:spcBef>
                          <a:spcPts val="0"/>
                        </a:spcBef>
                        <a:spcAft>
                          <a:spcPts val="0"/>
                        </a:spcAft>
                        <a:buNone/>
                      </a:pPr>
                      <a:r>
                        <a:rPr lang="en"/>
                        <a:t>14</a:t>
                      </a:r>
                      <a:endParaRPr/>
                    </a:p>
                  </a:txBody>
                  <a:tcPr marT="91425" marB="91425" marR="91425" marL="91425"/>
                </a:tc>
              </a:tr>
              <a:tr h="381000">
                <a:tc>
                  <a:txBody>
                    <a:bodyPr/>
                    <a:lstStyle/>
                    <a:p>
                      <a:pPr indent="0" lvl="0" marL="0" rtl="0" algn="l">
                        <a:spcBef>
                          <a:spcPts val="0"/>
                        </a:spcBef>
                        <a:spcAft>
                          <a:spcPts val="0"/>
                        </a:spcAft>
                        <a:buNone/>
                      </a:pPr>
                      <a:r>
                        <a:rPr lang="en"/>
                        <a:t>Cefaléia; Tremores; mialgia/artralgia; náusea/vômitos; diarréia; conjuntivite</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3" name="Google Shape;63;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64" name="Google Shape;64;p14"/>
          <p:cNvPicPr preferRelativeResize="0"/>
          <p:nvPr/>
        </p:nvPicPr>
        <p:blipFill>
          <a:blip r:embed="rId3">
            <a:alphaModFix/>
          </a:blip>
          <a:stretch>
            <a:fillRect/>
          </a:stretch>
        </p:blipFill>
        <p:spPr>
          <a:xfrm>
            <a:off x="914400" y="652463"/>
            <a:ext cx="7315200" cy="383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48700" y="260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980000"/>
                </a:solidFill>
              </a:rPr>
              <a:t>Sintomas mais frequentes</a:t>
            </a:r>
            <a:endParaRPr b="1" sz="2300">
              <a:solidFill>
                <a:srgbClr val="980000"/>
              </a:solidFill>
            </a:endParaRPr>
          </a:p>
        </p:txBody>
      </p:sp>
      <p:sp>
        <p:nvSpPr>
          <p:cNvPr id="187" name="Google Shape;187;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96% dos pacientes </a:t>
            </a:r>
            <a:r>
              <a:rPr lang="en" sz="1400"/>
              <a:t>apresentava</a:t>
            </a:r>
            <a:r>
              <a:rPr lang="en" sz="1400"/>
              <a:t> </a:t>
            </a:r>
            <a:r>
              <a:rPr b="1" lang="en" sz="1400">
                <a:solidFill>
                  <a:srgbClr val="980000"/>
                </a:solidFill>
              </a:rPr>
              <a:t>febre, tosse ou falta de ar</a:t>
            </a:r>
            <a:r>
              <a:rPr lang="en" sz="1400"/>
              <a:t>. Cerca de 45% apresentavam os três sintomas.</a:t>
            </a:r>
            <a:endParaRPr sz="1400"/>
          </a:p>
          <a:p>
            <a:pPr indent="-317500" lvl="0" marL="457200" rtl="0" algn="l">
              <a:spcBef>
                <a:spcPts val="0"/>
              </a:spcBef>
              <a:spcAft>
                <a:spcPts val="0"/>
              </a:spcAft>
              <a:buSzPts val="1400"/>
              <a:buChar char="●"/>
            </a:pPr>
            <a:r>
              <a:rPr lang="en" sz="1400"/>
              <a:t>O sintoma mais comum foi </a:t>
            </a:r>
            <a:r>
              <a:rPr b="1" lang="en" sz="1400">
                <a:solidFill>
                  <a:srgbClr val="980000"/>
                </a:solidFill>
              </a:rPr>
              <a:t>tosse (84%) seguida por febre (80%)</a:t>
            </a:r>
            <a:r>
              <a:rPr lang="en" sz="1400"/>
              <a:t>.</a:t>
            </a:r>
            <a:endParaRPr sz="1400"/>
          </a:p>
          <a:p>
            <a:pPr indent="-317500" lvl="0" marL="457200" rtl="0" algn="l">
              <a:spcBef>
                <a:spcPts val="0"/>
              </a:spcBef>
              <a:spcAft>
                <a:spcPts val="0"/>
              </a:spcAft>
              <a:buSzPts val="1400"/>
              <a:buChar char="●"/>
            </a:pPr>
            <a:r>
              <a:rPr lang="en" sz="1400"/>
              <a:t>"Entre pacientes adultos, a falta de ar foi mais comumente relatada por pacientes hospitalizados do que por não-hospitalizados (82% versus 38%)", afirmou o CDC.</a:t>
            </a:r>
            <a:endParaRPr sz="1400"/>
          </a:p>
          <a:p>
            <a:pPr indent="-317500" lvl="0" marL="457200" rtl="0" algn="l">
              <a:spcBef>
                <a:spcPts val="0"/>
              </a:spcBef>
              <a:spcAft>
                <a:spcPts val="0"/>
              </a:spcAft>
              <a:buSzPts val="1400"/>
              <a:buChar char="●"/>
            </a:pPr>
            <a:r>
              <a:rPr lang="en" sz="1400"/>
              <a:t>Os pacientes também apresentaram</a:t>
            </a:r>
            <a:r>
              <a:rPr lang="en" sz="1400">
                <a:solidFill>
                  <a:srgbClr val="980000"/>
                </a:solidFill>
              </a:rPr>
              <a:t> calafrios, dores musculares, dores de cabeça, fadiga e problemas digestivos, como náusea, dor abdominal, vômito ou diarréia.</a:t>
            </a:r>
            <a:endParaRPr sz="1400">
              <a:solidFill>
                <a:srgbClr val="980000"/>
              </a:solidFill>
            </a:endParaRPr>
          </a:p>
          <a:p>
            <a:pPr indent="-317500" lvl="0" marL="457200" rtl="0" algn="l">
              <a:spcBef>
                <a:spcPts val="0"/>
              </a:spcBef>
              <a:spcAft>
                <a:spcPts val="0"/>
              </a:spcAft>
              <a:buSzPts val="1400"/>
              <a:buChar char="●"/>
            </a:pPr>
            <a:r>
              <a:rPr lang="en" sz="1400"/>
              <a:t>"Aproximadamente </a:t>
            </a:r>
            <a:r>
              <a:rPr b="1" lang="en" sz="1400">
                <a:solidFill>
                  <a:srgbClr val="980000"/>
                </a:solidFill>
              </a:rPr>
              <a:t>metade</a:t>
            </a:r>
            <a:r>
              <a:rPr lang="en" sz="1400"/>
              <a:t> relatou um ou mais sintomas gastrointestinais; entre eles, </a:t>
            </a:r>
            <a:r>
              <a:rPr b="1" lang="en" sz="1400">
                <a:solidFill>
                  <a:srgbClr val="980000"/>
                </a:solidFill>
              </a:rPr>
              <a:t>diarréia</a:t>
            </a:r>
            <a:r>
              <a:rPr lang="en" sz="1400"/>
              <a:t>  (38%) e vômitos  (13%)", afirmou o CDC.</a:t>
            </a:r>
            <a:endParaRPr sz="1400"/>
          </a:p>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000"/>
          </a:p>
          <a:p>
            <a:pPr indent="0" lvl="0" marL="457200" rtl="0" algn="l">
              <a:spcBef>
                <a:spcPts val="0"/>
              </a:spcBef>
              <a:spcAft>
                <a:spcPts val="0"/>
              </a:spcAft>
              <a:buNone/>
            </a:pPr>
            <a:r>
              <a:t/>
            </a:r>
            <a:endParaRPr sz="1000"/>
          </a:p>
          <a:p>
            <a:pPr indent="457200" lvl="0" marL="2286000" rtl="0" algn="l">
              <a:spcBef>
                <a:spcPts val="0"/>
              </a:spcBef>
              <a:spcAft>
                <a:spcPts val="0"/>
              </a:spcAft>
              <a:buNone/>
            </a:pPr>
            <a:r>
              <a:rPr lang="en" sz="1000"/>
              <a:t>Fonte:CDC, </a:t>
            </a:r>
            <a:r>
              <a:rPr lang="en" sz="700" u="sng">
                <a:solidFill>
                  <a:schemeClr val="hlink"/>
                </a:solidFill>
                <a:hlinkClick r:id="rId3"/>
              </a:rPr>
              <a:t>https://www.medscape.com/viewarticle/934154?src=wnl_tp10n_200807_mscpedit&amp;uac=98969EN&amp;impID=2494176&amp;faf=1</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idx="1" type="subTitle"/>
          </p:nvPr>
        </p:nvSpPr>
        <p:spPr>
          <a:xfrm>
            <a:off x="376700" y="307790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1800">
                <a:solidFill>
                  <a:srgbClr val="414141"/>
                </a:solidFill>
                <a:highlight>
                  <a:srgbClr val="FFFFFF"/>
                </a:highlight>
              </a:rPr>
              <a:t>SARS-CoV2</a:t>
            </a:r>
            <a:endParaRPr b="1" sz="1800"/>
          </a:p>
        </p:txBody>
      </p:sp>
      <p:pic>
        <p:nvPicPr>
          <p:cNvPr id="193" name="Google Shape;193;p33"/>
          <p:cNvPicPr preferRelativeResize="0"/>
          <p:nvPr/>
        </p:nvPicPr>
        <p:blipFill rotWithShape="1">
          <a:blip r:embed="rId3">
            <a:alphaModFix/>
          </a:blip>
          <a:srcRect b="0" l="0" r="0" t="0"/>
          <a:stretch/>
        </p:blipFill>
        <p:spPr>
          <a:xfrm>
            <a:off x="5852100" y="256900"/>
            <a:ext cx="2254925" cy="985298"/>
          </a:xfrm>
          <a:prstGeom prst="rect">
            <a:avLst/>
          </a:prstGeom>
          <a:noFill/>
          <a:ln>
            <a:noFill/>
          </a:ln>
        </p:spPr>
      </p:pic>
      <p:pic>
        <p:nvPicPr>
          <p:cNvPr id="194" name="Google Shape;194;p33"/>
          <p:cNvPicPr preferRelativeResize="0"/>
          <p:nvPr/>
        </p:nvPicPr>
        <p:blipFill>
          <a:blip r:embed="rId4">
            <a:alphaModFix/>
          </a:blip>
          <a:stretch>
            <a:fillRect/>
          </a:stretch>
        </p:blipFill>
        <p:spPr>
          <a:xfrm>
            <a:off x="915650" y="1289850"/>
            <a:ext cx="7376399" cy="37657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title"/>
          </p:nvPr>
        </p:nvSpPr>
        <p:spPr>
          <a:xfrm>
            <a:off x="486875" y="1902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Fisiopatologia da infecção pelo COVID-19</a:t>
            </a:r>
            <a:endParaRPr b="1" sz="2400">
              <a:solidFill>
                <a:srgbClr val="980000"/>
              </a:solidFill>
            </a:endParaRPr>
          </a:p>
        </p:txBody>
      </p:sp>
      <p:sp>
        <p:nvSpPr>
          <p:cNvPr id="200" name="Google Shape;200;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201" name="Google Shape;201;p34"/>
          <p:cNvPicPr preferRelativeResize="0"/>
          <p:nvPr/>
        </p:nvPicPr>
        <p:blipFill rotWithShape="1">
          <a:blip r:embed="rId3">
            <a:alphaModFix/>
          </a:blip>
          <a:srcRect b="0" l="0" r="0" t="0"/>
          <a:stretch/>
        </p:blipFill>
        <p:spPr>
          <a:xfrm>
            <a:off x="401850" y="946625"/>
            <a:ext cx="8053651" cy="4037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5"/>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80000"/>
                </a:solidFill>
              </a:rPr>
              <a:t>Diagnóstico</a:t>
            </a:r>
            <a:endParaRPr b="1">
              <a:solidFill>
                <a:srgbClr val="980000"/>
              </a:solidFill>
            </a:endParaRPr>
          </a:p>
        </p:txBody>
      </p:sp>
      <p:pic>
        <p:nvPicPr>
          <p:cNvPr id="207" name="Google Shape;207;p35"/>
          <p:cNvPicPr preferRelativeResize="0"/>
          <p:nvPr/>
        </p:nvPicPr>
        <p:blipFill>
          <a:blip r:embed="rId3">
            <a:alphaModFix/>
          </a:blip>
          <a:stretch>
            <a:fillRect/>
          </a:stretch>
        </p:blipFill>
        <p:spPr>
          <a:xfrm>
            <a:off x="1705025" y="858800"/>
            <a:ext cx="5296050" cy="39799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311700" y="371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980000"/>
                </a:solidFill>
              </a:rPr>
              <a:t>O Sars-Cov-2 </a:t>
            </a:r>
            <a:r>
              <a:rPr b="1" lang="en" sz="2500">
                <a:solidFill>
                  <a:srgbClr val="980000"/>
                </a:solidFill>
              </a:rPr>
              <a:t>pode </a:t>
            </a:r>
            <a:r>
              <a:rPr b="1" lang="en" sz="2500">
                <a:solidFill>
                  <a:srgbClr val="980000"/>
                </a:solidFill>
              </a:rPr>
              <a:t>atinge até 2 metros</a:t>
            </a:r>
            <a:endParaRPr b="1" sz="2500">
              <a:solidFill>
                <a:srgbClr val="980000"/>
              </a:solidFill>
            </a:endParaRPr>
          </a:p>
        </p:txBody>
      </p:sp>
      <p:pic>
        <p:nvPicPr>
          <p:cNvPr id="213" name="Google Shape;213;p36"/>
          <p:cNvPicPr preferRelativeResize="0"/>
          <p:nvPr/>
        </p:nvPicPr>
        <p:blipFill>
          <a:blip r:embed="rId3">
            <a:alphaModFix/>
          </a:blip>
          <a:stretch>
            <a:fillRect/>
          </a:stretch>
        </p:blipFill>
        <p:spPr>
          <a:xfrm>
            <a:off x="1091925" y="1050700"/>
            <a:ext cx="7278048" cy="382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383150" y="2937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solidFill>
                  <a:srgbClr val="980000"/>
                </a:solidFill>
              </a:rPr>
              <a:t>Diagnóstico radiológico</a:t>
            </a:r>
            <a:endParaRPr b="1">
              <a:solidFill>
                <a:srgbClr val="980000"/>
              </a:solidFill>
            </a:endParaRPr>
          </a:p>
        </p:txBody>
      </p:sp>
      <p:sp>
        <p:nvSpPr>
          <p:cNvPr id="219" name="Google Shape;219;p37"/>
          <p:cNvSpPr txBox="1"/>
          <p:nvPr>
            <p:ph idx="1" type="body"/>
          </p:nvPr>
        </p:nvSpPr>
        <p:spPr>
          <a:xfrm>
            <a:off x="383150" y="1074875"/>
            <a:ext cx="8520600" cy="3080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222222"/>
              </a:buClr>
              <a:buSzPts val="1500"/>
              <a:buChar char="●"/>
            </a:pPr>
            <a:r>
              <a:rPr lang="en" sz="1500">
                <a:solidFill>
                  <a:srgbClr val="222222"/>
                </a:solidFill>
              </a:rPr>
              <a:t>Infecção por SARS-CoV-2 não foi diagnosticada na primeira TC em dois pacientes com doença subjacente. A pneumonia viral foi diagnosticada corretamente no estudo inicial de TC dos 49 pacientes restantes com Covid-19 e em dois pacientes com adenovírus;</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Opacidades em vidro fosco, consolidações com ou sem aumento vascular, espessamento septal interlobular e broncogramas aéreos são achados de imagem comuns na TC de pacientes com Covid-19;</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O sinal do "halo reverso" e os nódulos pulmonares com sinal do halo são achados tomográficos raros. Os achados tomográficos da Covid-19 se sobrepõem aos achados tomográficos da infecção por adenovírus;</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Existem diferenças e semelhanças nas características tomográficas da infecção por SARS-CoV-2 em comparação com as da infecção por SARS.</a:t>
            </a:r>
            <a:endParaRPr sz="1500">
              <a:solidFill>
                <a:srgbClr val="222222"/>
              </a:solidFill>
            </a:endParaRPr>
          </a:p>
          <a:p>
            <a:pPr indent="0" lvl="0" marL="0" rtl="0" algn="l">
              <a:lnSpc>
                <a:spcPct val="115000"/>
              </a:lnSpc>
              <a:spcBef>
                <a:spcPts val="0"/>
              </a:spcBef>
              <a:spcAft>
                <a:spcPts val="0"/>
              </a:spcAft>
              <a:buSzPts val="1800"/>
              <a:buNone/>
            </a:pPr>
            <a:r>
              <a:t/>
            </a:r>
            <a:endParaRPr sz="1000">
              <a:solidFill>
                <a:srgbClr val="222222"/>
              </a:solidFill>
            </a:endParaRPr>
          </a:p>
          <a:p>
            <a:pPr indent="0" lvl="0" marL="0" rtl="0" algn="l">
              <a:lnSpc>
                <a:spcPct val="115000"/>
              </a:lnSpc>
              <a:spcBef>
                <a:spcPts val="0"/>
              </a:spcBef>
              <a:spcAft>
                <a:spcPts val="0"/>
              </a:spcAft>
              <a:buSzPts val="1800"/>
              <a:buNone/>
            </a:pPr>
            <a:r>
              <a:t/>
            </a:r>
            <a:endParaRPr sz="1000">
              <a:solidFill>
                <a:srgbClr val="222222"/>
              </a:solidFill>
            </a:endParaRPr>
          </a:p>
          <a:p>
            <a:pPr indent="0" lvl="0" marL="0" rtl="0" algn="r">
              <a:lnSpc>
                <a:spcPct val="115000"/>
              </a:lnSpc>
              <a:spcBef>
                <a:spcPts val="0"/>
              </a:spcBef>
              <a:spcAft>
                <a:spcPts val="0"/>
              </a:spcAft>
              <a:buSzPts val="1800"/>
              <a:buNone/>
            </a:pPr>
            <a:r>
              <a:rPr lang="en" sz="1000">
                <a:solidFill>
                  <a:srgbClr val="222222"/>
                </a:solidFill>
              </a:rPr>
              <a:t>Li Y, Xia L. </a:t>
            </a:r>
            <a:r>
              <a:rPr i="1" lang="en" sz="1000">
                <a:solidFill>
                  <a:srgbClr val="222222"/>
                </a:solidFill>
              </a:rPr>
              <a:t>American Journal of Roentgenology.</a:t>
            </a:r>
            <a:endParaRPr i="1" sz="1000">
              <a:solidFill>
                <a:srgbClr val="222222"/>
              </a:solidFill>
            </a:endParaRPr>
          </a:p>
          <a:p>
            <a:pPr indent="0" lvl="0" marL="0" rtl="0" algn="r">
              <a:lnSpc>
                <a:spcPct val="115000"/>
              </a:lnSpc>
              <a:spcBef>
                <a:spcPts val="0"/>
              </a:spcBef>
              <a:spcAft>
                <a:spcPts val="0"/>
              </a:spcAft>
              <a:buSzPts val="1800"/>
              <a:buNone/>
            </a:pPr>
            <a:r>
              <a:rPr lang="en" sz="1000">
                <a:solidFill>
                  <a:srgbClr val="222222"/>
                </a:solidFill>
              </a:rPr>
              <a:t> 2020:1-7. doi:10.2214/ajr.20.22954</a:t>
            </a:r>
            <a:endParaRPr sz="1000">
              <a:solidFill>
                <a:srgbClr val="222222"/>
              </a:solidFill>
            </a:endParaRPr>
          </a:p>
          <a:p>
            <a:pPr indent="0" lvl="0" marL="0" rtl="0" algn="l">
              <a:lnSpc>
                <a:spcPct val="115000"/>
              </a:lnSpc>
              <a:spcBef>
                <a:spcPts val="0"/>
              </a:spcBef>
              <a:spcAft>
                <a:spcPts val="1600"/>
              </a:spcAft>
              <a:buSzPts val="1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Aspectos pediátricos</a:t>
            </a:r>
            <a:endParaRPr b="1" sz="2400">
              <a:solidFill>
                <a:srgbClr val="980000"/>
              </a:solidFill>
            </a:endParaRPr>
          </a:p>
        </p:txBody>
      </p:sp>
      <p:sp>
        <p:nvSpPr>
          <p:cNvPr id="225" name="Google Shape;225;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100"/>
              </a:spcBef>
              <a:spcAft>
                <a:spcPts val="0"/>
              </a:spcAft>
              <a:buClr>
                <a:schemeClr val="dk1"/>
              </a:buClr>
              <a:buSzPts val="1100"/>
              <a:buFont typeface="Arial"/>
              <a:buNone/>
            </a:pPr>
            <a:r>
              <a:rPr lang="en" sz="1400">
                <a:solidFill>
                  <a:srgbClr val="757475"/>
                </a:solidFill>
                <a:highlight>
                  <a:srgbClr val="FFFFFF"/>
                </a:highlight>
              </a:rPr>
              <a:t>NEW YORK -- March 26, 2020 -- Clinical symptoms and outcomes from neonates born to mothers with coronavirus disease 2019 (COVID-19) in Wuhan, China, and the possibility of vertical transmission of severe acute respiratory syndrome coronavirus 2 (SARS-CoV-2).</a:t>
            </a:r>
            <a:endParaRPr sz="1400">
              <a:solidFill>
                <a:srgbClr val="757475"/>
              </a:solidFill>
              <a:highlight>
                <a:srgbClr val="FFFFFF"/>
              </a:highlight>
            </a:endParaRPr>
          </a:p>
          <a:p>
            <a:pPr indent="0" lvl="0" marL="0" rtl="0" algn="l">
              <a:lnSpc>
                <a:spcPct val="120000"/>
              </a:lnSpc>
              <a:spcBef>
                <a:spcPts val="1100"/>
              </a:spcBef>
              <a:spcAft>
                <a:spcPts val="0"/>
              </a:spcAft>
              <a:buClr>
                <a:schemeClr val="dk1"/>
              </a:buClr>
              <a:buSzPts val="1100"/>
              <a:buFont typeface="Arial"/>
              <a:buNone/>
            </a:pPr>
            <a:r>
              <a:rPr lang="en" sz="1400">
                <a:solidFill>
                  <a:srgbClr val="757475"/>
                </a:solidFill>
                <a:highlight>
                  <a:srgbClr val="FFFFFF"/>
                </a:highlight>
              </a:rPr>
              <a:t>The clinical symptoms from 33 neonates with, or at risk, of COVID-19 were mild and outcomes were favourable, with only 3 (10%) of the infants showing symptoms of SARS-CoV-2 infection, according to a </a:t>
            </a:r>
            <a:r>
              <a:rPr lang="en" sz="1400">
                <a:solidFill>
                  <a:schemeClr val="hlink"/>
                </a:solidFill>
                <a:highlight>
                  <a:srgbClr val="FFFFFF"/>
                </a:highlight>
                <a:uFill>
                  <a:noFill/>
                </a:uFill>
                <a:hlinkClick r:id="rId3"/>
              </a:rPr>
              <a:t>study</a:t>
            </a:r>
            <a:r>
              <a:rPr lang="en" sz="1400">
                <a:solidFill>
                  <a:srgbClr val="757475"/>
                </a:solidFill>
                <a:highlight>
                  <a:srgbClr val="FFFFFF"/>
                </a:highlight>
              </a:rPr>
              <a:t> published in </a:t>
            </a:r>
            <a:r>
              <a:rPr i="1" lang="en" sz="1400">
                <a:solidFill>
                  <a:srgbClr val="757475"/>
                </a:solidFill>
                <a:highlight>
                  <a:srgbClr val="FFFFFF"/>
                </a:highlight>
              </a:rPr>
              <a:t>JAMA Pediatrics</a:t>
            </a:r>
            <a:r>
              <a:rPr lang="en" sz="1400">
                <a:solidFill>
                  <a:srgbClr val="757475"/>
                </a:solidFill>
                <a:highlight>
                  <a:srgbClr val="FFFFFF"/>
                </a:highlight>
              </a:rPr>
              <a:t>.</a:t>
            </a:r>
            <a:endParaRPr sz="1400">
              <a:solidFill>
                <a:srgbClr val="757475"/>
              </a:solidFill>
              <a:highlight>
                <a:srgbClr val="FFFFFF"/>
              </a:highlight>
            </a:endParaRPr>
          </a:p>
          <a:p>
            <a:pPr indent="0" lvl="0" marL="0" rtl="0" algn="l">
              <a:lnSpc>
                <a:spcPct val="115000"/>
              </a:lnSpc>
              <a:spcBef>
                <a:spcPts val="1100"/>
              </a:spcBef>
              <a:spcAft>
                <a:spcPts val="1600"/>
              </a:spcAft>
              <a:buSzPts val="1800"/>
              <a:buNone/>
            </a:pPr>
            <a:r>
              <a:t/>
            </a:r>
            <a:endParaRPr sz="1400"/>
          </a:p>
        </p:txBody>
      </p:sp>
      <p:sp>
        <p:nvSpPr>
          <p:cNvPr id="226" name="Google Shape;226;p38"/>
          <p:cNvSpPr txBox="1"/>
          <p:nvPr/>
        </p:nvSpPr>
        <p:spPr>
          <a:xfrm>
            <a:off x="5661025" y="4108450"/>
            <a:ext cx="3000000" cy="382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100"/>
              </a:spcAft>
              <a:buClr>
                <a:srgbClr val="000000"/>
              </a:buClr>
              <a:buSzPts val="1150"/>
              <a:buFont typeface="Arial"/>
              <a:buNone/>
            </a:pPr>
            <a:r>
              <a:rPr b="0" i="0" lang="en" sz="1150" u="none" cap="none" strike="noStrike">
                <a:solidFill>
                  <a:srgbClr val="757475"/>
                </a:solidFill>
                <a:highlight>
                  <a:srgbClr val="FFFFFF"/>
                </a:highlight>
                <a:latin typeface="Arial"/>
                <a:ea typeface="Arial"/>
                <a:cs typeface="Arial"/>
                <a:sym typeface="Arial"/>
              </a:rPr>
              <a:t>Denise Baez</a:t>
            </a:r>
            <a:endParaRPr b="0" i="0" sz="1400" u="none" cap="none" strike="noStrike">
              <a:solidFill>
                <a:srgbClr val="000000"/>
              </a:solidFill>
              <a:latin typeface="Arial"/>
              <a:ea typeface="Arial"/>
              <a:cs typeface="Arial"/>
              <a:sym typeface="Arial"/>
            </a:endParaRPr>
          </a:p>
        </p:txBody>
      </p:sp>
      <p:sp>
        <p:nvSpPr>
          <p:cNvPr id="227" name="Google Shape;227;p38"/>
          <p:cNvSpPr txBox="1"/>
          <p:nvPr/>
        </p:nvSpPr>
        <p:spPr>
          <a:xfrm>
            <a:off x="4610050" y="4248150"/>
            <a:ext cx="3000000" cy="1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757475"/>
                </a:solidFill>
                <a:highlight>
                  <a:srgbClr val="FFFFFF"/>
                </a:highlight>
                <a:latin typeface="Arial"/>
                <a:ea typeface="Arial"/>
                <a:cs typeface="Arial"/>
                <a:sym typeface="Arial"/>
              </a:rPr>
              <a:t>Reference: </a:t>
            </a:r>
            <a:r>
              <a:rPr b="0" i="0" lang="en" sz="1200" u="none" cap="none" strike="noStrike">
                <a:solidFill>
                  <a:schemeClr val="hlink"/>
                </a:solidFill>
                <a:highlight>
                  <a:srgbClr val="FFFFFF"/>
                </a:highlight>
                <a:uFill>
                  <a:noFill/>
                </a:uFill>
                <a:latin typeface="Arial"/>
                <a:ea typeface="Arial"/>
                <a:cs typeface="Arial"/>
                <a:sym typeface="Arial"/>
                <a:hlinkClick r:id="rId4"/>
              </a:rPr>
              <a:t>https://jamanetwork.com/journals/jama/fullarticle/2763853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311700" y="2825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solidFill>
                  <a:srgbClr val="980000"/>
                </a:solidFill>
              </a:rPr>
              <a:t>O que fazer?</a:t>
            </a:r>
            <a:endParaRPr b="1">
              <a:solidFill>
                <a:srgbClr val="980000"/>
              </a:solidFill>
            </a:endParaRPr>
          </a:p>
        </p:txBody>
      </p:sp>
      <p:pic>
        <p:nvPicPr>
          <p:cNvPr id="233" name="Google Shape;233;p39"/>
          <p:cNvPicPr preferRelativeResize="0"/>
          <p:nvPr/>
        </p:nvPicPr>
        <p:blipFill rotWithShape="1">
          <a:blip r:embed="rId3">
            <a:alphaModFix/>
          </a:blip>
          <a:srcRect b="0" l="0" r="0" t="0"/>
          <a:stretch/>
        </p:blipFill>
        <p:spPr>
          <a:xfrm>
            <a:off x="1324475" y="975075"/>
            <a:ext cx="5988551" cy="4016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0"/>
          <p:cNvSpPr txBox="1"/>
          <p:nvPr>
            <p:ph type="title"/>
          </p:nvPr>
        </p:nvSpPr>
        <p:spPr>
          <a:xfrm>
            <a:off x="311700" y="256475"/>
            <a:ext cx="8520600" cy="761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100"/>
              </a:spcAft>
              <a:buClr>
                <a:schemeClr val="dk1"/>
              </a:buClr>
              <a:buSzPts val="1100"/>
              <a:buFont typeface="Arial"/>
              <a:buNone/>
            </a:pPr>
            <a:r>
              <a:rPr b="1" lang="en" sz="1800">
                <a:solidFill>
                  <a:srgbClr val="980000"/>
                </a:solidFill>
                <a:latin typeface="Roboto"/>
                <a:ea typeface="Roboto"/>
                <a:cs typeface="Roboto"/>
                <a:sym typeface="Roboto"/>
              </a:rPr>
              <a:t>Coleta de amostras para realização do RT-PCR</a:t>
            </a:r>
            <a:endParaRPr sz="1800">
              <a:solidFill>
                <a:srgbClr val="980000"/>
              </a:solidFill>
            </a:endParaRPr>
          </a:p>
        </p:txBody>
      </p:sp>
      <p:sp>
        <p:nvSpPr>
          <p:cNvPr id="239" name="Google Shape;239;p40"/>
          <p:cNvSpPr txBox="1"/>
          <p:nvPr>
            <p:ph idx="1" type="body"/>
          </p:nvPr>
        </p:nvSpPr>
        <p:spPr>
          <a:xfrm>
            <a:off x="409225" y="652075"/>
            <a:ext cx="8520600" cy="3041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b="1" sz="1400">
              <a:solidFill>
                <a:srgbClr val="626262"/>
              </a:solidFill>
              <a:latin typeface="Roboto"/>
              <a:ea typeface="Roboto"/>
              <a:cs typeface="Roboto"/>
              <a:sym typeface="Roboto"/>
            </a:endParaRPr>
          </a:p>
          <a:p>
            <a:pPr indent="-317500" lvl="0" marL="457200" rtl="0" algn="just">
              <a:lnSpc>
                <a:spcPct val="115000"/>
              </a:lnSpc>
              <a:spcBef>
                <a:spcPts val="1100"/>
              </a:spcBef>
              <a:spcAft>
                <a:spcPts val="0"/>
              </a:spcAft>
              <a:buClr>
                <a:srgbClr val="626262"/>
              </a:buClr>
              <a:buSzPts val="1400"/>
              <a:buFont typeface="Roboto"/>
              <a:buChar char="●"/>
            </a:pPr>
            <a:r>
              <a:rPr lang="en" sz="1400">
                <a:solidFill>
                  <a:srgbClr val="626262"/>
                </a:solidFill>
                <a:latin typeface="Roboto"/>
                <a:ea typeface="Roboto"/>
                <a:cs typeface="Roboto"/>
                <a:sym typeface="Roboto"/>
              </a:rPr>
              <a:t>A OMS recomenda colher escarro, aspirado endotraqueal ou lavado brônquio alveolar. Caso o paciente não tenha secreções no trato respiratório inferior, poderão ser colhidos aspirados de secreção de nasofaringe ou </a:t>
            </a:r>
            <a:r>
              <a:rPr i="1" lang="en" sz="1400">
                <a:solidFill>
                  <a:srgbClr val="626262"/>
                </a:solidFill>
                <a:latin typeface="Roboto"/>
                <a:ea typeface="Roboto"/>
                <a:cs typeface="Roboto"/>
                <a:sym typeface="Roboto"/>
              </a:rPr>
              <a:t>swabs</a:t>
            </a:r>
            <a:r>
              <a:rPr lang="en" sz="1400">
                <a:solidFill>
                  <a:srgbClr val="626262"/>
                </a:solidFill>
                <a:latin typeface="Roboto"/>
                <a:ea typeface="Roboto"/>
                <a:cs typeface="Roboto"/>
                <a:sym typeface="Roboto"/>
              </a:rPr>
              <a:t> combinados de nasofaringe e orofaringe. </a:t>
            </a:r>
            <a:endParaRPr sz="1400">
              <a:solidFill>
                <a:srgbClr val="626262"/>
              </a:solidFill>
              <a:latin typeface="Roboto"/>
              <a:ea typeface="Roboto"/>
              <a:cs typeface="Roboto"/>
              <a:sym typeface="Roboto"/>
            </a:endParaRPr>
          </a:p>
          <a:p>
            <a:pPr indent="-317500" lvl="0" marL="457200" rtl="0" algn="just">
              <a:lnSpc>
                <a:spcPct val="115000"/>
              </a:lnSpc>
              <a:spcBef>
                <a:spcPts val="0"/>
              </a:spcBef>
              <a:spcAft>
                <a:spcPts val="0"/>
              </a:spcAft>
              <a:buClr>
                <a:srgbClr val="626262"/>
              </a:buClr>
              <a:buSzPts val="1400"/>
              <a:buFont typeface="Roboto"/>
              <a:buChar char="●"/>
            </a:pPr>
            <a:r>
              <a:rPr lang="en" sz="1400">
                <a:solidFill>
                  <a:srgbClr val="626262"/>
                </a:solidFill>
                <a:latin typeface="Roboto"/>
                <a:ea typeface="Roboto"/>
                <a:cs typeface="Roboto"/>
                <a:sym typeface="Roboto"/>
              </a:rPr>
              <a:t>O Ministério da Saúde do Brasil recomenda a coleta de duas amostras que deverão ser encaminhadas para os laboratórios de referência</a:t>
            </a:r>
            <a:r>
              <a:rPr baseline="30000" lang="en" sz="1400">
                <a:solidFill>
                  <a:srgbClr val="626262"/>
                </a:solidFill>
                <a:latin typeface="Roboto"/>
                <a:ea typeface="Roboto"/>
                <a:cs typeface="Roboto"/>
                <a:sym typeface="Roboto"/>
              </a:rPr>
              <a:t>17</a:t>
            </a:r>
            <a:r>
              <a:rPr lang="en" sz="1400">
                <a:solidFill>
                  <a:srgbClr val="626262"/>
                </a:solidFill>
                <a:latin typeface="Roboto"/>
                <a:ea typeface="Roboto"/>
                <a:cs typeface="Roboto"/>
                <a:sym typeface="Roboto"/>
              </a:rPr>
              <a:t>. Em São Paulo é o Instituto Adolfo Lutz.</a:t>
            </a:r>
            <a:endParaRPr sz="1400">
              <a:solidFill>
                <a:srgbClr val="626262"/>
              </a:solidFill>
              <a:latin typeface="Roboto"/>
              <a:ea typeface="Roboto"/>
              <a:cs typeface="Roboto"/>
              <a:sym typeface="Roboto"/>
            </a:endParaRPr>
          </a:p>
          <a:p>
            <a:pPr indent="-317500" lvl="0" marL="457200" rtl="0" algn="just">
              <a:lnSpc>
                <a:spcPct val="115000"/>
              </a:lnSpc>
              <a:spcBef>
                <a:spcPts val="0"/>
              </a:spcBef>
              <a:spcAft>
                <a:spcPts val="0"/>
              </a:spcAft>
              <a:buClr>
                <a:srgbClr val="626262"/>
              </a:buClr>
              <a:buSzPts val="1400"/>
              <a:buFont typeface="Roboto"/>
              <a:buChar char="●"/>
            </a:pPr>
            <a:r>
              <a:rPr lang="en" sz="1400">
                <a:solidFill>
                  <a:srgbClr val="626262"/>
                </a:solidFill>
                <a:latin typeface="Roboto"/>
                <a:ea typeface="Roboto"/>
                <a:cs typeface="Roboto"/>
                <a:sym typeface="Roboto"/>
              </a:rPr>
              <a:t>As amostras deverão ser guardadas em geladeira (4 a 8ºC) e deverão ser encaminhadas dentro de 24-48h após a coleta. Nos finais de semana ou feriados prolongados, as amostras respiratórias deverão ficar guardadas em </a:t>
            </a:r>
            <a:r>
              <a:rPr i="1" lang="en" sz="1400">
                <a:solidFill>
                  <a:srgbClr val="626262"/>
                </a:solidFill>
                <a:latin typeface="Roboto"/>
                <a:ea typeface="Roboto"/>
                <a:cs typeface="Roboto"/>
                <a:sym typeface="Roboto"/>
              </a:rPr>
              <a:t>freezer</a:t>
            </a:r>
            <a:r>
              <a:rPr lang="en" sz="1400">
                <a:solidFill>
                  <a:srgbClr val="626262"/>
                </a:solidFill>
                <a:latin typeface="Roboto"/>
                <a:ea typeface="Roboto"/>
                <a:cs typeface="Roboto"/>
                <a:sym typeface="Roboto"/>
              </a:rPr>
              <a:t> a (-)70ºC.</a:t>
            </a:r>
            <a:endParaRPr sz="1400">
              <a:solidFill>
                <a:srgbClr val="626262"/>
              </a:solidFill>
              <a:latin typeface="Roboto"/>
              <a:ea typeface="Roboto"/>
              <a:cs typeface="Roboto"/>
              <a:sym typeface="Roboto"/>
            </a:endParaRPr>
          </a:p>
          <a:p>
            <a:pPr indent="-317500" lvl="0" marL="457200" rtl="0" algn="just">
              <a:lnSpc>
                <a:spcPct val="115000"/>
              </a:lnSpc>
              <a:spcBef>
                <a:spcPts val="0"/>
              </a:spcBef>
              <a:spcAft>
                <a:spcPts val="0"/>
              </a:spcAft>
              <a:buClr>
                <a:srgbClr val="626262"/>
              </a:buClr>
              <a:buSzPts val="1400"/>
              <a:buFont typeface="Roboto"/>
              <a:buChar char="●"/>
            </a:pPr>
            <a:r>
              <a:rPr lang="en" sz="1400">
                <a:solidFill>
                  <a:srgbClr val="626262"/>
                </a:solidFill>
                <a:latin typeface="Roboto"/>
                <a:ea typeface="Roboto"/>
                <a:cs typeface="Roboto"/>
                <a:sym typeface="Roboto"/>
              </a:rPr>
              <a:t>A embalagem de transporte das amostras respiratórias deverá seguir os regulamentos de remessa para Substância Biológica UN3373 Categoria B, contendo gelo</a:t>
            </a:r>
            <a:r>
              <a:rPr baseline="30000" lang="en" sz="1400">
                <a:solidFill>
                  <a:srgbClr val="626262"/>
                </a:solidFill>
                <a:latin typeface="Roboto"/>
                <a:ea typeface="Roboto"/>
                <a:cs typeface="Roboto"/>
                <a:sym typeface="Roboto"/>
              </a:rPr>
              <a:t>6</a:t>
            </a:r>
            <a:r>
              <a:rPr lang="en" sz="1400">
                <a:solidFill>
                  <a:srgbClr val="626262"/>
                </a:solidFill>
                <a:latin typeface="Roboto"/>
                <a:ea typeface="Roboto"/>
                <a:cs typeface="Roboto"/>
                <a:sym typeface="Roboto"/>
              </a:rPr>
              <a:t>.</a:t>
            </a:r>
            <a:endParaRPr sz="1400">
              <a:solidFill>
                <a:srgbClr val="626262"/>
              </a:solidFill>
              <a:latin typeface="Roboto"/>
              <a:ea typeface="Roboto"/>
              <a:cs typeface="Roboto"/>
              <a:sym typeface="Roboto"/>
            </a:endParaRPr>
          </a:p>
        </p:txBody>
      </p:sp>
      <p:sp>
        <p:nvSpPr>
          <p:cNvPr id="240" name="Google Shape;240;p40"/>
          <p:cNvSpPr txBox="1"/>
          <p:nvPr/>
        </p:nvSpPr>
        <p:spPr>
          <a:xfrm>
            <a:off x="3347425" y="4168425"/>
            <a:ext cx="5582400" cy="796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3"/>
              </a:rPr>
              <a:t>https://newslab.com.br/infeccao-pelo-coronavirus-sars-cov-2-em-obstetricia-enfrentando-o-desconhecido/</a:t>
            </a:r>
            <a:r>
              <a:rPr b="0" i="0" lang="en" sz="800" u="none" cap="none" strike="noStrike">
                <a:solidFill>
                  <a:srgbClr val="626262"/>
                </a:solidFill>
                <a:highlight>
                  <a:srgbClr val="FCFCFC"/>
                </a:highlight>
                <a:latin typeface="Roboto"/>
                <a:ea typeface="Roboto"/>
                <a:cs typeface="Roboto"/>
                <a:sym typeface="Roboto"/>
              </a:rPr>
              <a:t>Prof. Dr. Geraldo Duarte</a:t>
            </a:r>
            <a:r>
              <a:rPr b="0" baseline="30000" i="0" lang="en" sz="800" u="none" cap="none" strike="noStrike">
                <a:solidFill>
                  <a:srgbClr val="626262"/>
                </a:solidFill>
                <a:highlight>
                  <a:srgbClr val="FCFCFC"/>
                </a:highlight>
                <a:latin typeface="Roboto"/>
                <a:ea typeface="Roboto"/>
                <a:cs typeface="Roboto"/>
                <a:sym typeface="Roboto"/>
              </a:rPr>
              <a:t>. </a:t>
            </a:r>
            <a:r>
              <a:rPr b="0" i="1" lang="en" sz="800" u="none" cap="none" strike="noStrike">
                <a:solidFill>
                  <a:srgbClr val="626262"/>
                </a:solidFill>
                <a:highlight>
                  <a:srgbClr val="FCFCFC"/>
                </a:highlight>
                <a:latin typeface="Roboto"/>
                <a:ea typeface="Roboto"/>
                <a:cs typeface="Roboto"/>
                <a:sym typeface="Roboto"/>
              </a:rPr>
              <a:t>e</a:t>
            </a:r>
            <a:r>
              <a:rPr b="0" i="0" lang="en" sz="800" u="none" cap="none" strike="noStrike">
                <a:solidFill>
                  <a:srgbClr val="626262"/>
                </a:solidFill>
                <a:highlight>
                  <a:srgbClr val="FCFCFC"/>
                </a:highlight>
                <a:latin typeface="Roboto"/>
                <a:ea typeface="Roboto"/>
                <a:cs typeface="Roboto"/>
                <a:sym typeface="Roboto"/>
              </a:rPr>
              <a:t> Silvana Maria Quintana</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311700" y="225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Diagnóstico</a:t>
            </a:r>
            <a:endParaRPr b="1" sz="2400">
              <a:solidFill>
                <a:srgbClr val="980000"/>
              </a:solidFill>
            </a:endParaRPr>
          </a:p>
        </p:txBody>
      </p:sp>
      <p:sp>
        <p:nvSpPr>
          <p:cNvPr id="246" name="Google Shape;246;p41"/>
          <p:cNvSpPr txBox="1"/>
          <p:nvPr>
            <p:ph idx="1" type="body"/>
          </p:nvPr>
        </p:nvSpPr>
        <p:spPr>
          <a:xfrm>
            <a:off x="311700" y="798325"/>
            <a:ext cx="8520600" cy="253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50">
                <a:solidFill>
                  <a:srgbClr val="414141"/>
                </a:solidFill>
                <a:highlight>
                  <a:srgbClr val="FFFFFF"/>
                </a:highlight>
              </a:rPr>
              <a:t>Testes rápidos aprovados:  </a:t>
            </a:r>
            <a:endParaRPr b="1" sz="1050">
              <a:solidFill>
                <a:srgbClr val="414141"/>
              </a:solidFill>
              <a:highlight>
                <a:srgbClr val="FFFFFF"/>
              </a:highlight>
            </a:endParaRPr>
          </a:p>
          <a:p>
            <a:pPr indent="-295275" lvl="0" marL="596900" rtl="0" algn="l">
              <a:lnSpc>
                <a:spcPct val="115000"/>
              </a:lnSpc>
              <a:spcBef>
                <a:spcPts val="1500"/>
              </a:spcBef>
              <a:spcAft>
                <a:spcPts val="0"/>
              </a:spcAft>
              <a:buClr>
                <a:srgbClr val="414141"/>
              </a:buClr>
              <a:buSzPts val="1050"/>
              <a:buChar char="●"/>
            </a:pPr>
            <a:r>
              <a:rPr lang="en" sz="1050">
                <a:solidFill>
                  <a:srgbClr val="414141"/>
                </a:solidFill>
                <a:highlight>
                  <a:srgbClr val="FFFFFF"/>
                </a:highlight>
              </a:rPr>
              <a:t>One Step Covid-2019 Test;</a:t>
            </a:r>
            <a:endParaRPr sz="1050">
              <a:solidFill>
                <a:srgbClr val="414141"/>
              </a:solidFill>
              <a:highlight>
                <a:srgbClr val="FFFFFF"/>
              </a:highlight>
            </a:endParaRPr>
          </a:p>
          <a:p>
            <a:pPr indent="-295275" lvl="0" marL="596900" rtl="0" algn="l">
              <a:lnSpc>
                <a:spcPct val="115000"/>
              </a:lnSpc>
              <a:spcBef>
                <a:spcPts val="0"/>
              </a:spcBef>
              <a:spcAft>
                <a:spcPts val="0"/>
              </a:spcAft>
              <a:buClr>
                <a:srgbClr val="414141"/>
              </a:buClr>
              <a:buSzPts val="1050"/>
              <a:buChar char="●"/>
            </a:pPr>
            <a:r>
              <a:rPr lang="en" sz="1050">
                <a:solidFill>
                  <a:srgbClr val="414141"/>
                </a:solidFill>
                <a:highlight>
                  <a:srgbClr val="FFFFFF"/>
                </a:highlight>
              </a:rPr>
              <a:t>Coronavírus Rapid Test;</a:t>
            </a:r>
            <a:endParaRPr sz="1050">
              <a:solidFill>
                <a:srgbClr val="414141"/>
              </a:solidFill>
              <a:highlight>
                <a:srgbClr val="FFFFFF"/>
              </a:highlight>
            </a:endParaRPr>
          </a:p>
          <a:p>
            <a:pPr indent="-295275" lvl="0" marL="596900" rtl="0" algn="l">
              <a:lnSpc>
                <a:spcPct val="115000"/>
              </a:lnSpc>
              <a:spcBef>
                <a:spcPts val="0"/>
              </a:spcBef>
              <a:spcAft>
                <a:spcPts val="0"/>
              </a:spcAft>
              <a:buClr>
                <a:srgbClr val="414141"/>
              </a:buClr>
              <a:buSzPts val="1050"/>
              <a:buChar char="●"/>
            </a:pPr>
            <a:r>
              <a:rPr lang="en" sz="1050">
                <a:solidFill>
                  <a:srgbClr val="414141"/>
                </a:solidFill>
                <a:highlight>
                  <a:srgbClr val="FFFFFF"/>
                </a:highlight>
              </a:rPr>
              <a:t>Coronavírus IgG/IgM (Covid-19);</a:t>
            </a:r>
            <a:endParaRPr sz="1050">
              <a:solidFill>
                <a:srgbClr val="414141"/>
              </a:solidFill>
              <a:highlight>
                <a:srgbClr val="FFFFFF"/>
              </a:highlight>
            </a:endParaRPr>
          </a:p>
          <a:p>
            <a:pPr indent="-295275" lvl="0" marL="596900" rtl="0" algn="l">
              <a:lnSpc>
                <a:spcPct val="115000"/>
              </a:lnSpc>
              <a:spcBef>
                <a:spcPts val="0"/>
              </a:spcBef>
              <a:spcAft>
                <a:spcPts val="0"/>
              </a:spcAft>
              <a:buClr>
                <a:srgbClr val="414141"/>
              </a:buClr>
              <a:buSzPts val="1050"/>
              <a:buChar char="●"/>
            </a:pPr>
            <a:r>
              <a:rPr lang="en" sz="1050">
                <a:solidFill>
                  <a:srgbClr val="414141"/>
                </a:solidFill>
                <a:highlight>
                  <a:srgbClr val="FFFFFF"/>
                </a:highlight>
              </a:rPr>
              <a:t>Medteste Coronavírus 2019-nCoV IgG/IgM;</a:t>
            </a:r>
            <a:endParaRPr sz="1050">
              <a:solidFill>
                <a:srgbClr val="414141"/>
              </a:solidFill>
              <a:highlight>
                <a:srgbClr val="FFFFFF"/>
              </a:highlight>
            </a:endParaRPr>
          </a:p>
          <a:p>
            <a:pPr indent="-295275" lvl="0" marL="596900" rtl="0" algn="l">
              <a:lnSpc>
                <a:spcPct val="115000"/>
              </a:lnSpc>
              <a:spcBef>
                <a:spcPts val="0"/>
              </a:spcBef>
              <a:spcAft>
                <a:spcPts val="0"/>
              </a:spcAft>
              <a:buClr>
                <a:srgbClr val="414141"/>
              </a:buClr>
              <a:buSzPts val="1050"/>
              <a:buChar char="●"/>
            </a:pPr>
            <a:r>
              <a:rPr lang="en" sz="1050">
                <a:solidFill>
                  <a:srgbClr val="414141"/>
                </a:solidFill>
                <a:highlight>
                  <a:srgbClr val="FFFFFF"/>
                </a:highlight>
              </a:rPr>
              <a:t>Teste Rápido em Cassete (Covid-19) IgG/IgM;</a:t>
            </a:r>
            <a:endParaRPr sz="1050">
              <a:solidFill>
                <a:srgbClr val="414141"/>
              </a:solidFill>
              <a:highlight>
                <a:srgbClr val="FFFFFF"/>
              </a:highlight>
            </a:endParaRPr>
          </a:p>
          <a:p>
            <a:pPr indent="-295275" lvl="0" marL="596900" rtl="0" algn="l">
              <a:lnSpc>
                <a:spcPct val="115000"/>
              </a:lnSpc>
              <a:spcBef>
                <a:spcPts val="0"/>
              </a:spcBef>
              <a:spcAft>
                <a:spcPts val="0"/>
              </a:spcAft>
              <a:buClr>
                <a:srgbClr val="414141"/>
              </a:buClr>
              <a:buSzPts val="1050"/>
              <a:buChar char="●"/>
            </a:pPr>
            <a:r>
              <a:rPr lang="en" sz="1050">
                <a:solidFill>
                  <a:srgbClr val="414141"/>
                </a:solidFill>
                <a:highlight>
                  <a:srgbClr val="FFFFFF"/>
                </a:highlight>
              </a:rPr>
              <a:t>Covid-19 IgG/IgM Eco Teste.</a:t>
            </a:r>
            <a:endParaRPr sz="1050">
              <a:solidFill>
                <a:srgbClr val="414141"/>
              </a:solidFill>
              <a:highlight>
                <a:srgbClr val="FFFFFF"/>
              </a:highlight>
            </a:endParaRPr>
          </a:p>
          <a:p>
            <a:pPr indent="0" lvl="0" marL="457200" rtl="0" algn="l">
              <a:lnSpc>
                <a:spcPct val="115000"/>
              </a:lnSpc>
              <a:spcBef>
                <a:spcPts val="3400"/>
              </a:spcBef>
              <a:spcAft>
                <a:spcPts val="0"/>
              </a:spcAft>
              <a:buSzPts val="1800"/>
              <a:buNone/>
            </a:pPr>
            <a:r>
              <a:rPr lang="en" sz="1050">
                <a:solidFill>
                  <a:srgbClr val="414141"/>
                </a:solidFill>
                <a:highlight>
                  <a:srgbClr val="FFFFFF"/>
                </a:highlight>
              </a:rPr>
              <a:t>Outros dois utilizam um dispositivo semelhante a um cotonete (swab), que retira amostra das vias respiratórias dos pacientes, da nasofaringe e da orofaringe: Eco F Covid-19 Ag e Covid-19 Ag Eco Teste</a:t>
            </a:r>
            <a:endParaRPr sz="1050">
              <a:solidFill>
                <a:srgbClr val="414141"/>
              </a:solidFill>
              <a:highlight>
                <a:srgbClr val="FFFFFF"/>
              </a:highlight>
            </a:endParaRPr>
          </a:p>
          <a:p>
            <a:pPr indent="0" lvl="0" marL="457200" rtl="0" algn="l">
              <a:lnSpc>
                <a:spcPct val="115000"/>
              </a:lnSpc>
              <a:spcBef>
                <a:spcPts val="3400"/>
              </a:spcBef>
              <a:spcAft>
                <a:spcPts val="0"/>
              </a:spcAft>
              <a:buSzPts val="1800"/>
              <a:buNone/>
            </a:pPr>
            <a:r>
              <a:rPr lang="en" sz="1050">
                <a:solidFill>
                  <a:srgbClr val="414141"/>
                </a:solidFill>
                <a:highlight>
                  <a:srgbClr val="FFFFFF"/>
                </a:highlight>
              </a:rPr>
              <a:t>PCR em tempo real</a:t>
            </a:r>
            <a:endParaRPr sz="1050">
              <a:solidFill>
                <a:srgbClr val="414141"/>
              </a:solidFill>
              <a:highlight>
                <a:srgbClr val="FFFFFF"/>
              </a:highlight>
            </a:endParaRPr>
          </a:p>
          <a:p>
            <a:pPr indent="0" lvl="0" marL="0" rtl="0" algn="l">
              <a:lnSpc>
                <a:spcPct val="115000"/>
              </a:lnSpc>
              <a:spcBef>
                <a:spcPts val="3400"/>
              </a:spcBef>
              <a:spcAft>
                <a:spcPts val="1500"/>
              </a:spcAft>
              <a:buClr>
                <a:schemeClr val="dk1"/>
              </a:buClr>
              <a:buSzPts val="1100"/>
              <a:buFont typeface="Arial"/>
              <a:buNone/>
            </a:pPr>
            <a:r>
              <a:rPr lang="en" sz="1050">
                <a:solidFill>
                  <a:srgbClr val="414141"/>
                </a:solidFill>
                <a:highlight>
                  <a:srgbClr val="FFFFFF"/>
                </a:highlight>
              </a:rPr>
              <a:t>Fonte: </a:t>
            </a:r>
            <a:r>
              <a:rPr lang="en" sz="1050">
                <a:solidFill>
                  <a:schemeClr val="hlink"/>
                </a:solidFill>
                <a:highlight>
                  <a:srgbClr val="FFFFFF"/>
                </a:highlight>
                <a:uFill>
                  <a:noFill/>
                </a:uFill>
                <a:hlinkClick r:id="rId3"/>
              </a:rPr>
              <a:t>https://www.saude.gov.br/noticias/agencia-saude/46555-todos-os-laboratorios-publicos-do-pais-podem-realizar-exame-para-coronavirus</a:t>
            </a:r>
            <a:endParaRPr b="1" sz="1050">
              <a:solidFill>
                <a:srgbClr val="414141"/>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71" name="Google Shape;71;p15"/>
          <p:cNvPicPr preferRelativeResize="0"/>
          <p:nvPr/>
        </p:nvPicPr>
        <p:blipFill>
          <a:blip r:embed="rId3">
            <a:alphaModFix/>
          </a:blip>
          <a:stretch>
            <a:fillRect/>
          </a:stretch>
        </p:blipFill>
        <p:spPr>
          <a:xfrm>
            <a:off x="2284200" y="744575"/>
            <a:ext cx="6096000" cy="2857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Comorbidades que podem afetar o desfecho</a:t>
            </a:r>
            <a:endParaRPr b="1" sz="2400">
              <a:solidFill>
                <a:srgbClr val="980000"/>
              </a:solidFill>
            </a:endParaRPr>
          </a:p>
        </p:txBody>
      </p:sp>
      <p:sp>
        <p:nvSpPr>
          <p:cNvPr id="252" name="Google Shape;252;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222222"/>
              </a:buClr>
              <a:buSzPts val="1500"/>
              <a:buChar char="●"/>
            </a:pPr>
            <a:r>
              <a:rPr lang="en" sz="1500">
                <a:solidFill>
                  <a:srgbClr val="222222"/>
                </a:solidFill>
              </a:rPr>
              <a:t>Q</a:t>
            </a:r>
            <a:r>
              <a:rPr lang="en" sz="1500">
                <a:solidFill>
                  <a:srgbClr val="222222"/>
                </a:solidFill>
              </a:rPr>
              <a:t>uimioterapia ou cirurgia no mês anterior tiveram um risco de 75% de ter um evento clinicamente grave, em comparação com 43% para aqueles que não tinham recebido um tratamento recente.</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Fatores de risco, como idade e história de tabagismo, a idade mais avançada foi o único fator de risco de eventos graves (0,97 a 2,12; </a:t>
            </a:r>
            <a:r>
              <a:rPr i="1" lang="en" sz="1500">
                <a:solidFill>
                  <a:srgbClr val="222222"/>
                </a:solidFill>
              </a:rPr>
              <a:t>P</a:t>
            </a:r>
            <a:r>
              <a:rPr lang="en" sz="1500">
                <a:solidFill>
                  <a:srgbClr val="222222"/>
                </a:solidFill>
              </a:rPr>
              <a:t> = 0,072); </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Pacientes com câncer de pulmão não apresentaram maior probabilidade de eventos graves em comparação com outros tipos de câncer (20% </a:t>
            </a:r>
            <a:r>
              <a:rPr i="1" lang="en" sz="1500">
                <a:solidFill>
                  <a:srgbClr val="222222"/>
                </a:solidFill>
              </a:rPr>
              <a:t>vs</a:t>
            </a:r>
            <a:r>
              <a:rPr lang="en" sz="1500">
                <a:solidFill>
                  <a:srgbClr val="222222"/>
                </a:solidFill>
              </a:rPr>
              <a:t>. 62%, respectivamente; </a:t>
            </a:r>
            <a:r>
              <a:rPr i="1" lang="en" sz="1500">
                <a:solidFill>
                  <a:srgbClr val="222222"/>
                </a:solidFill>
              </a:rPr>
              <a:t>P</a:t>
            </a:r>
            <a:r>
              <a:rPr lang="en" sz="1500">
                <a:solidFill>
                  <a:srgbClr val="222222"/>
                </a:solidFill>
              </a:rPr>
              <a:t> = 0,294).</a:t>
            </a:r>
            <a:endParaRPr sz="1500">
              <a:solidFill>
                <a:srgbClr val="222222"/>
              </a:solidFill>
            </a:endParaRPr>
          </a:p>
        </p:txBody>
      </p:sp>
      <p:sp>
        <p:nvSpPr>
          <p:cNvPr id="253" name="Google Shape;253;p42"/>
          <p:cNvSpPr txBox="1"/>
          <p:nvPr/>
        </p:nvSpPr>
        <p:spPr>
          <a:xfrm>
            <a:off x="5669000" y="4403025"/>
            <a:ext cx="3000000" cy="3264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1600"/>
              </a:spcAft>
              <a:buClr>
                <a:srgbClr val="000000"/>
              </a:buClr>
              <a:buSzPts val="1100"/>
              <a:buFont typeface="Arial"/>
              <a:buNone/>
            </a:pPr>
            <a:r>
              <a:rPr b="0" i="0" lang="en" sz="1100" u="none" cap="none" strike="noStrike">
                <a:solidFill>
                  <a:srgbClr val="222222"/>
                </a:solidFill>
                <a:latin typeface="Arial"/>
                <a:ea typeface="Arial"/>
                <a:cs typeface="Arial"/>
                <a:sym typeface="Arial"/>
              </a:rPr>
              <a:t>Wenhua et al. </a:t>
            </a:r>
            <a:r>
              <a:rPr b="0" i="1" lang="en" sz="1100" u="none" cap="none" strike="noStrike">
                <a:solidFill>
                  <a:srgbClr val="222222"/>
                </a:solidFill>
                <a:latin typeface="Arial"/>
                <a:ea typeface="Arial"/>
                <a:cs typeface="Arial"/>
                <a:sym typeface="Arial"/>
              </a:rPr>
              <a:t>Lancet Oncology</a:t>
            </a:r>
            <a:r>
              <a:rPr b="0" i="0" lang="en" sz="1100" u="none" cap="none" strike="noStrike">
                <a:solidFill>
                  <a:srgbClr val="222222"/>
                </a:solidFill>
                <a:latin typeface="Arial"/>
                <a:ea typeface="Arial"/>
                <a:cs typeface="Arial"/>
                <a:sym typeface="Arial"/>
              </a:rPr>
              <a:t>, 2020</a:t>
            </a:r>
            <a:endParaRPr b="0" i="0" sz="1100" u="none" cap="none" strike="noStrike">
              <a:solidFill>
                <a:srgbClr val="22222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type="title"/>
          </p:nvPr>
        </p:nvSpPr>
        <p:spPr>
          <a:xfrm>
            <a:off x="240025" y="1345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500">
                <a:solidFill>
                  <a:srgbClr val="980000"/>
                </a:solidFill>
              </a:rPr>
              <a:t>Pacientes com câncer correm mais risco de Covid-19 </a:t>
            </a:r>
            <a:endParaRPr b="1" sz="1500">
              <a:solidFill>
                <a:srgbClr val="980000"/>
              </a:solidFill>
            </a:endParaRPr>
          </a:p>
          <a:p>
            <a:pPr indent="0" lvl="0" marL="0" rtl="0" algn="ctr">
              <a:lnSpc>
                <a:spcPct val="115000"/>
              </a:lnSpc>
              <a:spcBef>
                <a:spcPts val="1600"/>
              </a:spcBef>
              <a:spcAft>
                <a:spcPts val="1600"/>
              </a:spcAft>
              <a:buClr>
                <a:schemeClr val="dk1"/>
              </a:buClr>
              <a:buSzPts val="1100"/>
              <a:buFont typeface="Arial"/>
              <a:buNone/>
            </a:pPr>
            <a:r>
              <a:rPr b="1" lang="en" sz="1500">
                <a:solidFill>
                  <a:srgbClr val="980000"/>
                </a:solidFill>
              </a:rPr>
              <a:t>e têm pior prognóstico em caso de infecção por SARS-CoV-2</a:t>
            </a:r>
            <a:endParaRPr b="1">
              <a:solidFill>
                <a:srgbClr val="980000"/>
              </a:solidFill>
            </a:endParaRPr>
          </a:p>
        </p:txBody>
      </p:sp>
      <p:sp>
        <p:nvSpPr>
          <p:cNvPr id="259" name="Google Shape;259;p43"/>
          <p:cNvSpPr txBox="1"/>
          <p:nvPr>
            <p:ph idx="1" type="body"/>
          </p:nvPr>
        </p:nvSpPr>
        <p:spPr>
          <a:xfrm>
            <a:off x="311700" y="1288425"/>
            <a:ext cx="8520600" cy="3636600"/>
          </a:xfrm>
          <a:prstGeom prst="rect">
            <a:avLst/>
          </a:prstGeom>
          <a:noFill/>
          <a:ln>
            <a:noFill/>
          </a:ln>
        </p:spPr>
        <p:txBody>
          <a:bodyPr anchorCtr="0" anchor="t" bIns="91425" lIns="91425" spcFirstLastPara="1" rIns="91425" wrap="square" tIns="91425">
            <a:noAutofit/>
          </a:bodyPr>
          <a:lstStyle/>
          <a:p>
            <a:pPr indent="-323850" lvl="0" marL="457200" rtl="0" algn="just">
              <a:lnSpc>
                <a:spcPct val="115000"/>
              </a:lnSpc>
              <a:spcBef>
                <a:spcPts val="0"/>
              </a:spcBef>
              <a:spcAft>
                <a:spcPts val="0"/>
              </a:spcAft>
              <a:buClr>
                <a:srgbClr val="222222"/>
              </a:buClr>
              <a:buSzPts val="1500"/>
              <a:buChar char="●"/>
            </a:pPr>
            <a:r>
              <a:rPr lang="en" sz="1500">
                <a:solidFill>
                  <a:srgbClr val="222222"/>
                </a:solidFill>
              </a:rPr>
              <a:t>Coorte prospectiva de 1.590 pacientes com Covid-19. Houve 2.007 casos confirmados em laboratório de Covid-19 entre os 575 hospitais em toda a China até o dia 31 de janeiro 2020. </a:t>
            </a:r>
            <a:endParaRPr sz="1500">
              <a:solidFill>
                <a:srgbClr val="222222"/>
              </a:solidFill>
            </a:endParaRPr>
          </a:p>
          <a:p>
            <a:pPr indent="-323850" lvl="0" marL="457200" rtl="0" algn="just">
              <a:lnSpc>
                <a:spcPct val="115000"/>
              </a:lnSpc>
              <a:spcBef>
                <a:spcPts val="0"/>
              </a:spcBef>
              <a:spcAft>
                <a:spcPts val="0"/>
              </a:spcAft>
              <a:buClr>
                <a:srgbClr val="222222"/>
              </a:buClr>
              <a:buSzPts val="1500"/>
              <a:buChar char="●"/>
            </a:pPr>
            <a:r>
              <a:rPr lang="en" sz="1500">
                <a:solidFill>
                  <a:srgbClr val="222222"/>
                </a:solidFill>
              </a:rPr>
              <a:t>18 pacientes com câncer e Covid-19, 39% apresentaram risco significativamente maior de "eventos graves". Em comparação, dos 1.572 pacientes com Covid-19 que não tinham câncer, 8% estavam na mesma categoria de risco (</a:t>
            </a:r>
            <a:r>
              <a:rPr i="1" lang="en" sz="1500">
                <a:solidFill>
                  <a:srgbClr val="222222"/>
                </a:solidFill>
              </a:rPr>
              <a:t>P</a:t>
            </a:r>
            <a:r>
              <a:rPr lang="en" sz="1500">
                <a:solidFill>
                  <a:srgbClr val="222222"/>
                </a:solidFill>
              </a:rPr>
              <a:t> = 0,0003). Eventos considerados graves foram: rápida deterioração clínica com internação na unidade de terapia intensiva (UTI), ventilação invasiva ou morte.</a:t>
            </a:r>
            <a:endParaRPr sz="1500">
              <a:solidFill>
                <a:srgbClr val="222222"/>
              </a:solidFill>
            </a:endParaRPr>
          </a:p>
          <a:p>
            <a:pPr indent="-323850" lvl="0" marL="457200" rtl="0" algn="just">
              <a:lnSpc>
                <a:spcPct val="115000"/>
              </a:lnSpc>
              <a:spcBef>
                <a:spcPts val="0"/>
              </a:spcBef>
              <a:spcAft>
                <a:spcPts val="0"/>
              </a:spcAft>
              <a:buClr>
                <a:srgbClr val="222222"/>
              </a:buClr>
              <a:buSzPts val="1500"/>
              <a:buChar char="●"/>
            </a:pPr>
            <a:r>
              <a:rPr lang="en" sz="1500">
                <a:solidFill>
                  <a:srgbClr val="222222"/>
                </a:solidFill>
              </a:rPr>
              <a:t>Deterioração muito mais rápida do estado clínico do que os sem câncer. A mediana de tempo para eventos graves foi de 13 dias </a:t>
            </a:r>
            <a:r>
              <a:rPr i="1" lang="en" sz="1500">
                <a:solidFill>
                  <a:srgbClr val="222222"/>
                </a:solidFill>
              </a:rPr>
              <a:t>versus</a:t>
            </a:r>
            <a:r>
              <a:rPr lang="en" sz="1500">
                <a:solidFill>
                  <a:srgbClr val="222222"/>
                </a:solidFill>
              </a:rPr>
              <a:t> 43 dias (razão de risco ou </a:t>
            </a:r>
            <a:r>
              <a:rPr i="1" lang="en" sz="1500">
                <a:solidFill>
                  <a:srgbClr val="222222"/>
                </a:solidFill>
              </a:rPr>
              <a:t>hazard ratio</a:t>
            </a:r>
            <a:r>
              <a:rPr lang="en" sz="1500">
                <a:solidFill>
                  <a:srgbClr val="222222"/>
                </a:solidFill>
              </a:rPr>
              <a:t>, HR, ajustada para idade, de 3,56; </a:t>
            </a:r>
            <a:r>
              <a:rPr i="1" lang="en" sz="1500">
                <a:solidFill>
                  <a:srgbClr val="222222"/>
                </a:solidFill>
              </a:rPr>
              <a:t>P</a:t>
            </a:r>
            <a:r>
              <a:rPr lang="en" sz="1500">
                <a:solidFill>
                  <a:srgbClr val="222222"/>
                </a:solidFill>
              </a:rPr>
              <a:t> &lt; 0,0001).</a:t>
            </a:r>
            <a:endParaRPr sz="1500">
              <a:solidFill>
                <a:srgbClr val="222222"/>
              </a:solidFill>
            </a:endParaRPr>
          </a:p>
          <a:p>
            <a:pPr indent="0" lvl="0" marL="0" rtl="0" algn="r">
              <a:lnSpc>
                <a:spcPct val="115000"/>
              </a:lnSpc>
              <a:spcBef>
                <a:spcPts val="1600"/>
              </a:spcBef>
              <a:spcAft>
                <a:spcPts val="0"/>
              </a:spcAft>
              <a:buClr>
                <a:schemeClr val="dk1"/>
              </a:buClr>
              <a:buSzPts val="1100"/>
              <a:buFont typeface="Arial"/>
              <a:buNone/>
            </a:pPr>
            <a:r>
              <a:t/>
            </a:r>
            <a:endParaRPr sz="1500">
              <a:solidFill>
                <a:srgbClr val="222222"/>
              </a:solidFill>
            </a:endParaRPr>
          </a:p>
          <a:p>
            <a:pPr indent="0" lvl="0" marL="0" rtl="0" algn="r">
              <a:lnSpc>
                <a:spcPct val="115000"/>
              </a:lnSpc>
              <a:spcBef>
                <a:spcPts val="1600"/>
              </a:spcBef>
              <a:spcAft>
                <a:spcPts val="1600"/>
              </a:spcAft>
              <a:buClr>
                <a:schemeClr val="dk1"/>
              </a:buClr>
              <a:buSzPts val="1100"/>
              <a:buFont typeface="Arial"/>
              <a:buNone/>
            </a:pPr>
            <a:r>
              <a:rPr lang="en" sz="1100">
                <a:solidFill>
                  <a:srgbClr val="222222"/>
                </a:solidFill>
              </a:rPr>
              <a:t>Wenhua et al. </a:t>
            </a:r>
            <a:r>
              <a:rPr i="1" lang="en" sz="1100">
                <a:solidFill>
                  <a:srgbClr val="222222"/>
                </a:solidFill>
              </a:rPr>
              <a:t>Lancet Oncology</a:t>
            </a:r>
            <a:r>
              <a:rPr lang="en" sz="1100">
                <a:solidFill>
                  <a:srgbClr val="222222"/>
                </a:solidFill>
              </a:rPr>
              <a:t>, 2020</a:t>
            </a:r>
            <a:endParaRPr sz="1100">
              <a:solidFill>
                <a:srgbClr val="22222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980000"/>
                </a:solidFill>
              </a:rPr>
              <a:t>O que fazer para </a:t>
            </a:r>
            <a:r>
              <a:rPr b="1" lang="en" sz="1500">
                <a:solidFill>
                  <a:srgbClr val="980000"/>
                </a:solidFill>
              </a:rPr>
              <a:t>atenuar as consequências da quarentena?</a:t>
            </a:r>
            <a:r>
              <a:rPr b="1" lang="en">
                <a:solidFill>
                  <a:srgbClr val="980000"/>
                </a:solidFill>
              </a:rPr>
              <a:t>:</a:t>
            </a:r>
            <a:endParaRPr b="1">
              <a:solidFill>
                <a:srgbClr val="980000"/>
              </a:solidFill>
            </a:endParaRPr>
          </a:p>
        </p:txBody>
      </p:sp>
      <p:sp>
        <p:nvSpPr>
          <p:cNvPr id="265" name="Google Shape;265;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222222"/>
              </a:buClr>
              <a:buSzPts val="1500"/>
              <a:buChar char="●"/>
            </a:pPr>
            <a:r>
              <a:rPr lang="en" sz="1500">
                <a:solidFill>
                  <a:srgbClr val="222222"/>
                </a:solidFill>
              </a:rPr>
              <a:t>Fazer com que a quarentena seja o mais breve possível</a:t>
            </a:r>
            <a:endParaRPr sz="1500">
              <a:solidFill>
                <a:srgbClr val="222222"/>
              </a:solidFill>
            </a:endParaRPr>
          </a:p>
          <a:p>
            <a:pPr indent="0" lvl="0" marL="0" rtl="0" algn="l">
              <a:lnSpc>
                <a:spcPct val="115000"/>
              </a:lnSpc>
              <a:spcBef>
                <a:spcPts val="0"/>
              </a:spcBef>
              <a:spcAft>
                <a:spcPts val="0"/>
              </a:spcAft>
              <a:buSzPts val="1800"/>
              <a:buNone/>
            </a:pPr>
            <a:r>
              <a:rPr lang="en" sz="1500">
                <a:solidFill>
                  <a:srgbClr val="222222"/>
                </a:solidFill>
              </a:rPr>
              <a:t>As quarentenas mais longas estão associadas a desfechos psíquicos mais negativos. Entende-se que, para pessoas que já estão em quarentena, a decisão de estender ainda mais o período de isolamento pode causar ainda mais </a:t>
            </a:r>
            <a:r>
              <a:rPr lang="en" sz="1500">
                <a:solidFill>
                  <a:srgbClr val="222222"/>
                </a:solidFill>
              </a:rPr>
              <a:t>frustração</a:t>
            </a:r>
            <a:r>
              <a:rPr lang="en" sz="1500">
                <a:solidFill>
                  <a:srgbClr val="222222"/>
                </a:solidFill>
              </a:rPr>
              <a:t> e sensação de desmoralização. Quarentenas impostas a cidades inteiras, como ocorreu na China e Itália, podem ser ainda mais prejudiciais para a saúde mental.</a:t>
            </a:r>
            <a:endParaRPr sz="1500">
              <a:solidFill>
                <a:srgbClr val="222222"/>
              </a:solidFill>
            </a:endParaRPr>
          </a:p>
          <a:p>
            <a:pPr indent="0" lvl="0" marL="0" rtl="0" algn="l">
              <a:lnSpc>
                <a:spcPct val="115000"/>
              </a:lnSpc>
              <a:spcBef>
                <a:spcPts val="0"/>
              </a:spcBef>
              <a:spcAft>
                <a:spcPts val="0"/>
              </a:spcAft>
              <a:buSzPts val="1800"/>
              <a:buNone/>
            </a:pPr>
            <a:r>
              <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Fornecer o máximo de informações para a população</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Fornecer suprimentos adequados</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Reduzir o tédio e melhorar a comunicação</a:t>
            </a:r>
            <a:endParaRPr sz="1500">
              <a:solidFill>
                <a:srgbClr val="222222"/>
              </a:solidFill>
            </a:endParaRPr>
          </a:p>
          <a:p>
            <a:pPr indent="-323850" lvl="0" marL="457200" rtl="0" algn="l">
              <a:lnSpc>
                <a:spcPct val="115000"/>
              </a:lnSpc>
              <a:spcBef>
                <a:spcPts val="0"/>
              </a:spcBef>
              <a:spcAft>
                <a:spcPts val="0"/>
              </a:spcAft>
              <a:buClr>
                <a:srgbClr val="222222"/>
              </a:buClr>
              <a:buSzPts val="1500"/>
              <a:buChar char="●"/>
            </a:pPr>
            <a:r>
              <a:rPr lang="en" sz="1500">
                <a:solidFill>
                  <a:srgbClr val="222222"/>
                </a:solidFill>
              </a:rPr>
              <a:t>Profissionais de saúde merecem atenção especial</a:t>
            </a:r>
            <a:endParaRPr sz="1500">
              <a:solidFill>
                <a:srgbClr val="222222"/>
              </a:solidFill>
            </a:endParaRPr>
          </a:p>
        </p:txBody>
      </p:sp>
      <p:sp>
        <p:nvSpPr>
          <p:cNvPr id="266" name="Google Shape;266;p44"/>
          <p:cNvSpPr txBox="1"/>
          <p:nvPr/>
        </p:nvSpPr>
        <p:spPr>
          <a:xfrm>
            <a:off x="5310700" y="4660050"/>
            <a:ext cx="3382200" cy="9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222222"/>
                </a:solidFill>
                <a:highlight>
                  <a:srgbClr val="FFFFFF"/>
                </a:highlight>
                <a:latin typeface="Arial"/>
                <a:ea typeface="Arial"/>
                <a:cs typeface="Arial"/>
                <a:sym typeface="Arial"/>
              </a:rPr>
              <a:t>Brooks, S. K. </a:t>
            </a:r>
            <a:r>
              <a:rPr b="0" i="1" lang="en" sz="1100" u="none" cap="none" strike="noStrike">
                <a:solidFill>
                  <a:srgbClr val="222222"/>
                </a:solidFill>
                <a:highlight>
                  <a:srgbClr val="FFFFFF"/>
                </a:highlight>
                <a:latin typeface="Arial"/>
                <a:ea typeface="Arial"/>
                <a:cs typeface="Arial"/>
                <a:sym typeface="Arial"/>
              </a:rPr>
              <a:t>et al.</a:t>
            </a:r>
            <a:r>
              <a:rPr b="0" i="0" lang="en" sz="1100" u="none" cap="none" strike="noStrike">
                <a:solidFill>
                  <a:srgbClr val="222222"/>
                </a:solidFill>
                <a:highlight>
                  <a:srgbClr val="FFFFFF"/>
                </a:highlight>
                <a:latin typeface="Arial"/>
                <a:ea typeface="Arial"/>
                <a:cs typeface="Arial"/>
                <a:sym typeface="Arial"/>
              </a:rPr>
              <a:t> </a:t>
            </a:r>
            <a:r>
              <a:rPr b="0" i="1" lang="en" sz="1100" u="none" cap="none" strike="noStrike">
                <a:solidFill>
                  <a:srgbClr val="222222"/>
                </a:solidFill>
                <a:highlight>
                  <a:srgbClr val="FFFFFF"/>
                </a:highlight>
                <a:latin typeface="Arial"/>
                <a:ea typeface="Arial"/>
                <a:cs typeface="Arial"/>
                <a:sym typeface="Arial"/>
              </a:rPr>
              <a:t>Lancet</a:t>
            </a:r>
            <a:r>
              <a:rPr b="0" i="0" lang="en" sz="1100" u="none" cap="none" strike="noStrike">
                <a:solidFill>
                  <a:srgbClr val="222222"/>
                </a:solidFill>
                <a:highlight>
                  <a:srgbClr val="FFFFFF"/>
                </a:highlight>
                <a:latin typeface="Arial"/>
                <a:ea typeface="Arial"/>
                <a:cs typeface="Arial"/>
                <a:sym typeface="Arial"/>
              </a:rPr>
              <a:t> 395, 912–920 (2020).</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266700" marR="647700" rtl="0" algn="ctr">
              <a:lnSpc>
                <a:spcPct val="200000"/>
              </a:lnSpc>
              <a:spcBef>
                <a:spcPts val="0"/>
              </a:spcBef>
              <a:spcAft>
                <a:spcPts val="0"/>
              </a:spcAft>
              <a:buClr>
                <a:schemeClr val="dk1"/>
              </a:buClr>
              <a:buSzPts val="1100"/>
              <a:buFont typeface="Arial"/>
              <a:buNone/>
            </a:pPr>
            <a:r>
              <a:rPr lang="en" sz="1800">
                <a:solidFill>
                  <a:srgbClr val="777777"/>
                </a:solidFill>
                <a:highlight>
                  <a:srgbClr val="F5F5F5"/>
                </a:highlight>
                <a:latin typeface="Roboto"/>
                <a:ea typeface="Roboto"/>
                <a:cs typeface="Roboto"/>
                <a:sym typeface="Roboto"/>
              </a:rPr>
              <a:t>Enorme impulso global para os ensaios clínicos randomizados contra o COVID-19</a:t>
            </a:r>
            <a:endParaRPr sz="1800">
              <a:solidFill>
                <a:srgbClr val="777777"/>
              </a:solidFill>
              <a:highlight>
                <a:srgbClr val="F5F5F5"/>
              </a:highlight>
              <a:latin typeface="Roboto"/>
              <a:ea typeface="Roboto"/>
              <a:cs typeface="Roboto"/>
              <a:sym typeface="Roboto"/>
            </a:endParaRPr>
          </a:p>
          <a:p>
            <a:pPr indent="0" lvl="0" marL="266700" marR="571500" rtl="0" algn="ctr">
              <a:lnSpc>
                <a:spcPct val="115000"/>
              </a:lnSpc>
              <a:spcBef>
                <a:spcPts val="0"/>
              </a:spcBef>
              <a:spcAft>
                <a:spcPts val="0"/>
              </a:spcAft>
              <a:buClr>
                <a:schemeClr val="dk1"/>
              </a:buClr>
              <a:buSzPts val="1100"/>
              <a:buFont typeface="Arial"/>
              <a:buNone/>
            </a:pPr>
            <a:r>
              <a:t/>
            </a:r>
            <a:endParaRPr/>
          </a:p>
        </p:txBody>
      </p:sp>
      <p:sp>
        <p:nvSpPr>
          <p:cNvPr id="272" name="Google Shape;272;p45"/>
          <p:cNvSpPr txBox="1"/>
          <p:nvPr/>
        </p:nvSpPr>
        <p:spPr>
          <a:xfrm>
            <a:off x="818375" y="2460275"/>
            <a:ext cx="6777300" cy="19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https://www.medscape.com/viewarticle/928094?src=wnl_edit_tpal&amp;uac=98969EN&amp;impID=2336186&amp;faf=1#vp_4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80000"/>
                </a:solidFill>
              </a:rPr>
              <a:t>Exemplo do vírus influenza</a:t>
            </a:r>
            <a:endParaRPr b="1" sz="2400">
              <a:solidFill>
                <a:srgbClr val="980000"/>
              </a:solidFill>
            </a:endParaRPr>
          </a:p>
        </p:txBody>
      </p:sp>
      <p:pic>
        <p:nvPicPr>
          <p:cNvPr id="278" name="Google Shape;278;p46"/>
          <p:cNvPicPr preferRelativeResize="0"/>
          <p:nvPr/>
        </p:nvPicPr>
        <p:blipFill>
          <a:blip r:embed="rId3">
            <a:alphaModFix/>
          </a:blip>
          <a:stretch>
            <a:fillRect/>
          </a:stretch>
        </p:blipFill>
        <p:spPr>
          <a:xfrm>
            <a:off x="1370600" y="1138275"/>
            <a:ext cx="6062832" cy="3820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7"/>
          <p:cNvSpPr txBox="1"/>
          <p:nvPr>
            <p:ph type="title"/>
          </p:nvPr>
        </p:nvSpPr>
        <p:spPr>
          <a:xfrm>
            <a:off x="311700" y="3294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100" u="sng">
                <a:solidFill>
                  <a:schemeClr val="hlink"/>
                </a:solidFill>
                <a:hlinkClick r:id="rId3"/>
              </a:rPr>
              <a:t>https://brasil.elpais.com/brasil/2020/03/12/ciencia/1584026924_318538.html</a:t>
            </a:r>
            <a:endParaRPr/>
          </a:p>
        </p:txBody>
      </p:sp>
      <p:sp>
        <p:nvSpPr>
          <p:cNvPr id="284" name="Google Shape;284;p47"/>
          <p:cNvSpPr txBox="1"/>
          <p:nvPr/>
        </p:nvSpPr>
        <p:spPr>
          <a:xfrm>
            <a:off x="0" y="0"/>
            <a:ext cx="91770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2400"/>
              </a:spcBef>
              <a:spcAft>
                <a:spcPts val="0"/>
              </a:spcAft>
              <a:buClr>
                <a:srgbClr val="000000"/>
              </a:buClr>
              <a:buSzPts val="1950"/>
              <a:buFont typeface="Arial"/>
              <a:buNone/>
            </a:pPr>
            <a:r>
              <a:rPr b="0" i="0" lang="en" sz="1950" u="none" cap="none" strike="noStrike">
                <a:solidFill>
                  <a:srgbClr val="2D2D2D"/>
                </a:solidFill>
                <a:latin typeface="Arial"/>
                <a:ea typeface="Arial"/>
                <a:cs typeface="Arial"/>
                <a:sym typeface="Arial"/>
              </a:rPr>
              <a:t>O mapa do coronavírus: como aumentam os casos dia a dia no Brasil e no mundo</a:t>
            </a:r>
            <a:endParaRPr b="0" i="0" sz="1950" u="none" cap="none" strike="noStrike">
              <a:solidFill>
                <a:srgbClr val="2D2D2D"/>
              </a:solidFill>
              <a:latin typeface="Arial"/>
              <a:ea typeface="Arial"/>
              <a:cs typeface="Arial"/>
              <a:sym typeface="Arial"/>
            </a:endParaRPr>
          </a:p>
          <a:p>
            <a:pPr indent="0" lvl="0" marL="0" marR="0" rtl="0" algn="ctr">
              <a:lnSpc>
                <a:spcPct val="115000"/>
              </a:lnSpc>
              <a:spcBef>
                <a:spcPts val="600"/>
              </a:spcBef>
              <a:spcAft>
                <a:spcPts val="0"/>
              </a:spcAft>
              <a:buClr>
                <a:srgbClr val="000000"/>
              </a:buClr>
              <a:buSzPts val="1350"/>
              <a:buFont typeface="Arial"/>
              <a:buNone/>
            </a:pPr>
            <a:r>
              <a:rPr b="0" i="0" lang="en" sz="1350" u="none" cap="none" strike="noStrike">
                <a:solidFill>
                  <a:srgbClr val="333333"/>
                </a:solidFill>
                <a:latin typeface="Arial"/>
                <a:ea typeface="Arial"/>
                <a:cs typeface="Arial"/>
                <a:sym typeface="Arial"/>
              </a:rPr>
              <a:t>O ritmo de cada país é diferente. Japão, Hong Kong e Singapura viram crescer as infecções de maneira paulatina desde janeiro.</a:t>
            </a:r>
            <a:endParaRPr b="0" i="0" sz="1350" u="none" cap="none" strike="noStrike">
              <a:solidFill>
                <a:srgbClr val="333333"/>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350"/>
              <a:buFont typeface="Arial"/>
              <a:buNone/>
            </a:pPr>
            <a:r>
              <a:rPr b="0" i="0" lang="en" sz="1350" u="none" cap="none" strike="noStrike">
                <a:solidFill>
                  <a:srgbClr val="333333"/>
                </a:solidFill>
                <a:latin typeface="Arial"/>
                <a:ea typeface="Arial"/>
                <a:cs typeface="Arial"/>
                <a:sym typeface="Arial"/>
              </a:rPr>
              <a:t> Na Europa, os casos dispararam rapidamente. </a:t>
            </a:r>
            <a:endParaRPr b="0" i="0" sz="1350" u="none" cap="none" strike="noStrike">
              <a:solidFill>
                <a:srgbClr val="333333"/>
              </a:solidFill>
              <a:latin typeface="Arial"/>
              <a:ea typeface="Arial"/>
              <a:cs typeface="Arial"/>
              <a:sym typeface="Arial"/>
            </a:endParaRPr>
          </a:p>
          <a:p>
            <a:pPr indent="-342900" lvl="0" marL="457200" marR="0" rtl="0" algn="l">
              <a:lnSpc>
                <a:spcPct val="115000"/>
              </a:lnSpc>
              <a:spcBef>
                <a:spcPts val="0"/>
              </a:spcBef>
              <a:spcAft>
                <a:spcPts val="0"/>
              </a:spcAft>
              <a:buClr>
                <a:srgbClr val="626262"/>
              </a:buClr>
              <a:buSzPts val="1800"/>
              <a:buFont typeface="Arial"/>
              <a:buChar char="●"/>
            </a:pPr>
            <a:r>
              <a:rPr b="0" i="0" lang="en" sz="1800" u="none" cap="none" strike="noStrike">
                <a:solidFill>
                  <a:srgbClr val="626262"/>
                </a:solidFill>
                <a:latin typeface="Arial"/>
                <a:ea typeface="Arial"/>
                <a:cs typeface="Arial"/>
                <a:sym typeface="Arial"/>
              </a:rPr>
              <a:t>A COVID-19 adquiriu dimensões pandêmicas e até </a:t>
            </a:r>
            <a:r>
              <a:rPr b="0" i="0" lang="en" sz="1800" u="none" cap="none" strike="noStrike">
                <a:solidFill>
                  <a:srgbClr val="626262"/>
                </a:solidFill>
                <a:highlight>
                  <a:srgbClr val="FFFF00"/>
                </a:highlight>
                <a:latin typeface="Arial"/>
                <a:ea typeface="Arial"/>
                <a:cs typeface="Arial"/>
                <a:sym typeface="Arial"/>
              </a:rPr>
              <a:t>30/</a:t>
            </a:r>
            <a:r>
              <a:rPr lang="en" sz="1800">
                <a:solidFill>
                  <a:srgbClr val="626262"/>
                </a:solidFill>
                <a:highlight>
                  <a:srgbClr val="FFFF00"/>
                </a:highlight>
              </a:rPr>
              <a:t>5</a:t>
            </a:r>
            <a:r>
              <a:rPr b="0" i="0" lang="en" sz="1800" u="none" cap="none" strike="noStrike">
                <a:solidFill>
                  <a:srgbClr val="626262"/>
                </a:solidFill>
                <a:highlight>
                  <a:srgbClr val="FFFF00"/>
                </a:highlight>
                <a:latin typeface="Arial"/>
                <a:ea typeface="Arial"/>
                <a:cs typeface="Arial"/>
                <a:sym typeface="Arial"/>
              </a:rPr>
              <a:t>/2020 contabilizou </a:t>
            </a:r>
            <a:r>
              <a:rPr lang="en" sz="1800">
                <a:solidFill>
                  <a:srgbClr val="626262"/>
                </a:solidFill>
                <a:highlight>
                  <a:srgbClr val="FFFF00"/>
                </a:highlight>
              </a:rPr>
              <a:t>9 </a:t>
            </a:r>
            <a:r>
              <a:rPr b="0" i="0" lang="en" sz="1800" u="none" cap="none" strike="noStrike">
                <a:solidFill>
                  <a:srgbClr val="626262"/>
                </a:solidFill>
                <a:highlight>
                  <a:srgbClr val="FFFF00"/>
                </a:highlight>
                <a:latin typeface="Arial"/>
                <a:ea typeface="Arial"/>
                <a:cs typeface="Arial"/>
                <a:sym typeface="Arial"/>
              </a:rPr>
              <a:t>milhõ</a:t>
            </a:r>
            <a:r>
              <a:rPr lang="en" sz="1800">
                <a:solidFill>
                  <a:srgbClr val="626262"/>
                </a:solidFill>
                <a:highlight>
                  <a:srgbClr val="FFFF00"/>
                </a:highlight>
              </a:rPr>
              <a:t>es</a:t>
            </a:r>
            <a:r>
              <a:rPr b="0" i="0" lang="en" sz="1800" u="none" cap="none" strike="noStrike">
                <a:solidFill>
                  <a:srgbClr val="626262"/>
                </a:solidFill>
                <a:highlight>
                  <a:srgbClr val="FFFF00"/>
                </a:highlight>
                <a:latin typeface="Arial"/>
                <a:ea typeface="Arial"/>
                <a:cs typeface="Arial"/>
                <a:sym typeface="Arial"/>
              </a:rPr>
              <a:t> casos diagnosticados em +1</a:t>
            </a:r>
            <a:r>
              <a:rPr lang="en" sz="1800">
                <a:solidFill>
                  <a:srgbClr val="626262"/>
                </a:solidFill>
                <a:highlight>
                  <a:srgbClr val="FFFF00"/>
                </a:highlight>
              </a:rPr>
              <a:t>8</a:t>
            </a:r>
            <a:r>
              <a:rPr b="0" i="0" lang="en" sz="1800" u="none" cap="none" strike="noStrike">
                <a:solidFill>
                  <a:srgbClr val="626262"/>
                </a:solidFill>
                <a:highlight>
                  <a:srgbClr val="FFFF00"/>
                </a:highlight>
                <a:latin typeface="Arial"/>
                <a:ea typeface="Arial"/>
                <a:cs typeface="Arial"/>
                <a:sym typeface="Arial"/>
              </a:rPr>
              <a:t>0 países, com &gt;32.867 óbitos (500 mil hj).</a:t>
            </a:r>
            <a:endParaRPr b="0" i="0" sz="1800" u="none" cap="none" strike="noStrike">
              <a:solidFill>
                <a:srgbClr val="626262"/>
              </a:solidFill>
              <a:highlight>
                <a:srgbClr val="FFFF00"/>
              </a:highlight>
              <a:latin typeface="Arial"/>
              <a:ea typeface="Arial"/>
              <a:cs typeface="Arial"/>
              <a:sym typeface="Arial"/>
            </a:endParaRPr>
          </a:p>
          <a:p>
            <a:pPr indent="-342900" lvl="0" marL="457200" marR="0" rtl="0" algn="l">
              <a:lnSpc>
                <a:spcPct val="115000"/>
              </a:lnSpc>
              <a:spcBef>
                <a:spcPts val="0"/>
              </a:spcBef>
              <a:spcAft>
                <a:spcPts val="0"/>
              </a:spcAft>
              <a:buClr>
                <a:srgbClr val="626262"/>
              </a:buClr>
              <a:buSzPts val="1800"/>
              <a:buFont typeface="Arial"/>
              <a:buChar char="●"/>
            </a:pPr>
            <a:r>
              <a:rPr b="0" i="0" lang="en" sz="1800" u="none" cap="none" strike="noStrike">
                <a:solidFill>
                  <a:srgbClr val="626262"/>
                </a:solidFill>
                <a:highlight>
                  <a:srgbClr val="FFFF00"/>
                </a:highlight>
                <a:latin typeface="Arial"/>
                <a:ea typeface="Arial"/>
                <a:cs typeface="Arial"/>
                <a:sym typeface="Arial"/>
              </a:rPr>
              <a:t>Curados: </a:t>
            </a:r>
            <a:endParaRPr b="0" i="0" sz="1800" u="none" cap="none" strike="noStrike">
              <a:solidFill>
                <a:srgbClr val="626262"/>
              </a:solidFill>
              <a:highlight>
                <a:srgbClr val="FFFF00"/>
              </a:highlight>
              <a:latin typeface="Arial"/>
              <a:ea typeface="Arial"/>
              <a:cs typeface="Arial"/>
              <a:sym typeface="Arial"/>
            </a:endParaRPr>
          </a:p>
          <a:p>
            <a:pPr indent="-342900" lvl="0" marL="457200" marR="0" rtl="0" algn="l">
              <a:lnSpc>
                <a:spcPct val="115000"/>
              </a:lnSpc>
              <a:spcBef>
                <a:spcPts val="0"/>
              </a:spcBef>
              <a:spcAft>
                <a:spcPts val="0"/>
              </a:spcAft>
              <a:buClr>
                <a:srgbClr val="626262"/>
              </a:buClr>
              <a:buSzPts val="1800"/>
              <a:buFont typeface="Arial"/>
              <a:buChar char="●"/>
            </a:pPr>
            <a:r>
              <a:rPr b="1" i="0" lang="en" sz="1300" u="none" cap="none" strike="noStrike">
                <a:solidFill>
                  <a:srgbClr val="4A4A4A"/>
                </a:solidFill>
                <a:highlight>
                  <a:srgbClr val="FFFFFF"/>
                </a:highlight>
                <a:latin typeface="Arial"/>
                <a:ea typeface="Arial"/>
                <a:cs typeface="Arial"/>
                <a:sym typeface="Arial"/>
              </a:rPr>
              <a:t>Brasil confirma 4.256 infecções e 136 mortes por Covid-19 - </a:t>
            </a:r>
            <a:endParaRPr b="0" i="0" sz="1800" u="none" cap="none" strike="noStrike">
              <a:solidFill>
                <a:srgbClr val="626262"/>
              </a:solidFill>
              <a:highlight>
                <a:srgbClr val="FFFF00"/>
              </a:highlight>
              <a:latin typeface="Arial"/>
              <a:ea typeface="Arial"/>
              <a:cs typeface="Arial"/>
              <a:sym typeface="Arial"/>
            </a:endParaRPr>
          </a:p>
          <a:p>
            <a:pPr indent="0" lvl="0" marL="0" marR="0" rtl="0" algn="ctr">
              <a:lnSpc>
                <a:spcPct val="115000"/>
              </a:lnSpc>
              <a:spcBef>
                <a:spcPts val="1600"/>
              </a:spcBef>
              <a:spcAft>
                <a:spcPts val="0"/>
              </a:spcAft>
              <a:buClr>
                <a:srgbClr val="000000"/>
              </a:buClr>
              <a:buSzPts val="1350"/>
              <a:buFont typeface="Arial"/>
              <a:buNone/>
            </a:pPr>
            <a:r>
              <a:t/>
            </a:r>
            <a:endParaRPr b="0" i="0" sz="1350" u="none" cap="none" strike="noStrike">
              <a:solidFill>
                <a:srgbClr val="333333"/>
              </a:solidFill>
              <a:latin typeface="Arial"/>
              <a:ea typeface="Arial"/>
              <a:cs typeface="Arial"/>
              <a:sym typeface="Arial"/>
            </a:endParaRPr>
          </a:p>
        </p:txBody>
      </p:sp>
      <p:sp>
        <p:nvSpPr>
          <p:cNvPr id="285" name="Google Shape;285;p47"/>
          <p:cNvSpPr txBox="1"/>
          <p:nvPr/>
        </p:nvSpPr>
        <p:spPr>
          <a:xfrm>
            <a:off x="4832650" y="3704525"/>
            <a:ext cx="3000000" cy="1126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50"/>
              <a:buFont typeface="Arial"/>
              <a:buNone/>
            </a:pPr>
            <a:r>
              <a:rPr b="0" i="0" lang="en" sz="1350" u="none" cap="none" strike="noStrike">
                <a:solidFill>
                  <a:srgbClr val="333333"/>
                </a:solidFill>
                <a:latin typeface="Arial"/>
                <a:ea typeface="Arial"/>
                <a:cs typeface="Arial"/>
                <a:sym typeface="Arial"/>
              </a:rPr>
              <a:t>Os dados são da Universidade Johns Hopkins (EUA) </a:t>
            </a:r>
            <a:endParaRPr b="0" i="0" sz="1350" u="none" cap="none" strike="noStrike">
              <a:solidFill>
                <a:srgbClr val="33333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agora…...</a:t>
            </a:r>
            <a:endParaRPr/>
          </a:p>
        </p:txBody>
      </p:sp>
      <p:pic>
        <p:nvPicPr>
          <p:cNvPr id="291" name="Google Shape;291;p48"/>
          <p:cNvPicPr preferRelativeResize="0"/>
          <p:nvPr/>
        </p:nvPicPr>
        <p:blipFill>
          <a:blip r:embed="rId3">
            <a:alphaModFix/>
          </a:blip>
          <a:stretch>
            <a:fillRect/>
          </a:stretch>
        </p:blipFill>
        <p:spPr>
          <a:xfrm>
            <a:off x="152400" y="1170125"/>
            <a:ext cx="6862471" cy="3820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49"/>
          <p:cNvPicPr preferRelativeResize="0"/>
          <p:nvPr/>
        </p:nvPicPr>
        <p:blipFill>
          <a:blip r:embed="rId3">
            <a:alphaModFix/>
          </a:blip>
          <a:stretch>
            <a:fillRect/>
          </a:stretch>
        </p:blipFill>
        <p:spPr>
          <a:xfrm>
            <a:off x="0" y="1003"/>
            <a:ext cx="9144000" cy="51414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80000"/>
                </a:solidFill>
              </a:rPr>
              <a:t>Prevalência de anticorpos anticorpos anti-Sars-2 entre pessoas vivendo com HIV-1</a:t>
            </a:r>
            <a:endParaRPr b="1" sz="2400">
              <a:solidFill>
                <a:srgbClr val="980000"/>
              </a:solidFill>
            </a:endParaRPr>
          </a:p>
        </p:txBody>
      </p:sp>
      <p:sp>
        <p:nvSpPr>
          <p:cNvPr id="304" name="Google Shape;304;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txBox="1"/>
          <p:nvPr>
            <p:ph type="title"/>
          </p:nvPr>
        </p:nvSpPr>
        <p:spPr>
          <a:xfrm>
            <a:off x="389550" y="469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38461"/>
              </a:lnSpc>
              <a:spcBef>
                <a:spcPts val="0"/>
              </a:spcBef>
              <a:spcAft>
                <a:spcPts val="0"/>
              </a:spcAft>
              <a:buClr>
                <a:schemeClr val="dk1"/>
              </a:buClr>
              <a:buSzPts val="1100"/>
              <a:buFont typeface="Arial"/>
              <a:buNone/>
            </a:pPr>
            <a:r>
              <a:rPr b="1" lang="en" sz="1650">
                <a:solidFill>
                  <a:srgbClr val="980000"/>
                </a:solidFill>
                <a:highlight>
                  <a:srgbClr val="FFFFFF"/>
                </a:highlight>
              </a:rPr>
              <a:t>Subunit Vaccines Against </a:t>
            </a:r>
            <a:r>
              <a:rPr b="1" lang="en" sz="1350">
                <a:solidFill>
                  <a:srgbClr val="980000"/>
                </a:solidFill>
                <a:highlight>
                  <a:srgbClr val="FFFFFF"/>
                </a:highlight>
              </a:rPr>
              <a:t>SARS-CoV-2 virus</a:t>
            </a:r>
            <a:r>
              <a:rPr b="1" lang="en" sz="1650">
                <a:solidFill>
                  <a:srgbClr val="980000"/>
                </a:solidFill>
                <a:highlight>
                  <a:srgbClr val="FFFFFF"/>
                </a:highlight>
              </a:rPr>
              <a:t>:</a:t>
            </a:r>
            <a:r>
              <a:rPr b="1" lang="en" sz="1350">
                <a:solidFill>
                  <a:srgbClr val="980000"/>
                </a:solidFill>
                <a:highlight>
                  <a:srgbClr val="FFFFFF"/>
                </a:highlight>
              </a:rPr>
              <a:t> The majority of which use the S protein and/or its antigenic fragments, in particular, RBD, as the vaccine targets</a:t>
            </a:r>
            <a:endParaRPr b="1" sz="1350">
              <a:solidFill>
                <a:srgbClr val="980000"/>
              </a:solidFill>
              <a:highlight>
                <a:srgbClr val="FFFFFF"/>
              </a:highlight>
            </a:endParaRPr>
          </a:p>
          <a:p>
            <a:pPr indent="0" lvl="0" marL="0" rtl="0" algn="ctr">
              <a:lnSpc>
                <a:spcPct val="100000"/>
              </a:lnSpc>
              <a:spcBef>
                <a:spcPts val="0"/>
              </a:spcBef>
              <a:spcAft>
                <a:spcPts val="0"/>
              </a:spcAft>
              <a:buSzPts val="2800"/>
              <a:buNone/>
            </a:pPr>
            <a:r>
              <a:t/>
            </a:r>
            <a:endParaRPr b="1">
              <a:solidFill>
                <a:srgbClr val="980000"/>
              </a:solidFill>
            </a:endParaRPr>
          </a:p>
        </p:txBody>
      </p:sp>
      <p:pic>
        <p:nvPicPr>
          <p:cNvPr id="310" name="Google Shape;310;p51"/>
          <p:cNvPicPr preferRelativeResize="0"/>
          <p:nvPr/>
        </p:nvPicPr>
        <p:blipFill rotWithShape="1">
          <a:blip r:embed="rId3">
            <a:alphaModFix/>
          </a:blip>
          <a:srcRect b="0" l="0" r="0" t="0"/>
          <a:stretch/>
        </p:blipFill>
        <p:spPr>
          <a:xfrm>
            <a:off x="1918850" y="1170125"/>
            <a:ext cx="5462001" cy="3169202"/>
          </a:xfrm>
          <a:prstGeom prst="rect">
            <a:avLst/>
          </a:prstGeom>
          <a:noFill/>
          <a:ln>
            <a:noFill/>
          </a:ln>
        </p:spPr>
      </p:pic>
      <p:sp>
        <p:nvSpPr>
          <p:cNvPr id="311" name="Google Shape;311;p51"/>
          <p:cNvSpPr txBox="1"/>
          <p:nvPr/>
        </p:nvSpPr>
        <p:spPr>
          <a:xfrm>
            <a:off x="5748625" y="4530425"/>
            <a:ext cx="3805800" cy="5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20202"/>
                </a:solidFill>
                <a:highlight>
                  <a:srgbClr val="FFFFFF"/>
                </a:highlight>
                <a:latin typeface="Georgia"/>
                <a:ea typeface="Georgia"/>
                <a:cs typeface="Georgia"/>
                <a:sym typeface="Georgia"/>
              </a:rPr>
              <a:t>Wang L et al. Front. Microbiol., 28 February 2020  </a:t>
            </a:r>
            <a:r>
              <a:rPr b="0" i="0" lang="en" sz="900" u="none" cap="none" strike="noStrike">
                <a:solidFill>
                  <a:schemeClr val="hlink"/>
                </a:solidFill>
                <a:highlight>
                  <a:srgbClr val="FFFFFF"/>
                </a:highlight>
                <a:uFill>
                  <a:noFill/>
                </a:uFill>
                <a:latin typeface="Georgia"/>
                <a:ea typeface="Georgia"/>
                <a:cs typeface="Georgia"/>
                <a:sym typeface="Georgia"/>
                <a:hlinkClick r:id="rId4"/>
              </a:rPr>
              <a:t>https://doi.org/10.3389/fmicb.2020.00298</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11797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Roteiro</a:t>
            </a:r>
            <a:endParaRPr b="1" sz="2400">
              <a:solidFill>
                <a:srgbClr val="980000"/>
              </a:solidFill>
            </a:endParaRPr>
          </a:p>
        </p:txBody>
      </p:sp>
      <p:sp>
        <p:nvSpPr>
          <p:cNvPr id="77" name="Google Shape;77;p16"/>
          <p:cNvSpPr txBox="1"/>
          <p:nvPr>
            <p:ph idx="1" type="body"/>
          </p:nvPr>
        </p:nvSpPr>
        <p:spPr>
          <a:xfrm>
            <a:off x="240025" y="56050"/>
            <a:ext cx="8520600" cy="325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sz="2400" u="sng"/>
          </a:p>
          <a:p>
            <a:pPr indent="0" lvl="0" marL="0" rtl="0" algn="l">
              <a:lnSpc>
                <a:spcPct val="115000"/>
              </a:lnSpc>
              <a:spcBef>
                <a:spcPts val="1600"/>
              </a:spcBef>
              <a:spcAft>
                <a:spcPts val="0"/>
              </a:spcAft>
              <a:buSzPts val="1800"/>
              <a:buNone/>
            </a:pPr>
            <a:r>
              <a:rPr lang="en"/>
              <a:t>1- Introdução</a:t>
            </a:r>
            <a:endParaRPr/>
          </a:p>
          <a:p>
            <a:pPr indent="0" lvl="0" marL="0" rtl="0" algn="l">
              <a:lnSpc>
                <a:spcPct val="115000"/>
              </a:lnSpc>
              <a:spcBef>
                <a:spcPts val="1600"/>
              </a:spcBef>
              <a:spcAft>
                <a:spcPts val="0"/>
              </a:spcAft>
              <a:buSzPts val="1800"/>
              <a:buNone/>
            </a:pPr>
            <a:r>
              <a:rPr lang="en"/>
              <a:t>2- Agente etiológico</a:t>
            </a:r>
            <a:endParaRPr/>
          </a:p>
          <a:p>
            <a:pPr indent="0" lvl="0" marL="0" rtl="0" algn="l">
              <a:lnSpc>
                <a:spcPct val="115000"/>
              </a:lnSpc>
              <a:spcBef>
                <a:spcPts val="1600"/>
              </a:spcBef>
              <a:spcAft>
                <a:spcPts val="0"/>
              </a:spcAft>
              <a:buSzPts val="1800"/>
              <a:buNone/>
            </a:pPr>
            <a:r>
              <a:rPr lang="en"/>
              <a:t>3- Diagnóstico: Sorológico, molecular e testes rápidos</a:t>
            </a:r>
            <a:endParaRPr/>
          </a:p>
          <a:p>
            <a:pPr indent="0" lvl="0" marL="0" rtl="0" algn="l">
              <a:lnSpc>
                <a:spcPct val="115000"/>
              </a:lnSpc>
              <a:spcBef>
                <a:spcPts val="1600"/>
              </a:spcBef>
              <a:spcAft>
                <a:spcPts val="0"/>
              </a:spcAft>
              <a:buSzPts val="1800"/>
              <a:buNone/>
            </a:pPr>
            <a:r>
              <a:rPr lang="en"/>
              <a:t>4- Aspectos clínicos</a:t>
            </a:r>
            <a:endParaRPr/>
          </a:p>
          <a:p>
            <a:pPr indent="0" lvl="0" marL="0" rtl="0" algn="l">
              <a:lnSpc>
                <a:spcPct val="115000"/>
              </a:lnSpc>
              <a:spcBef>
                <a:spcPts val="1600"/>
              </a:spcBef>
              <a:spcAft>
                <a:spcPts val="0"/>
              </a:spcAft>
              <a:buSzPts val="1800"/>
              <a:buNone/>
            </a:pPr>
            <a:r>
              <a:rPr lang="en"/>
              <a:t>5- Abordagem preventivos</a:t>
            </a:r>
            <a:endParaRPr/>
          </a:p>
          <a:p>
            <a:pPr indent="0" lvl="0" marL="0" rtl="0" algn="l">
              <a:lnSpc>
                <a:spcPct val="115000"/>
              </a:lnSpc>
              <a:spcBef>
                <a:spcPts val="1600"/>
              </a:spcBef>
              <a:spcAft>
                <a:spcPts val="0"/>
              </a:spcAft>
              <a:buSzPts val="1800"/>
              <a:buNone/>
            </a:pPr>
            <a:r>
              <a:rPr lang="en"/>
              <a:t>6- Tratamento específico</a:t>
            </a:r>
            <a:endParaRPr/>
          </a:p>
          <a:p>
            <a:pPr indent="0" lvl="0" marL="0" rtl="0" algn="l">
              <a:lnSpc>
                <a:spcPct val="115000"/>
              </a:lnSpc>
              <a:spcBef>
                <a:spcPts val="1600"/>
              </a:spcBef>
              <a:spcAft>
                <a:spcPts val="1600"/>
              </a:spcAft>
              <a:buSzPts val="1800"/>
              <a:buNone/>
            </a:pPr>
            <a:r>
              <a:rPr lang="en"/>
              <a:t>7- Medidas de Saúde Pública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solidFill>
                  <a:srgbClr val="980000"/>
                </a:solidFill>
              </a:rPr>
              <a:t>Mensagem!</a:t>
            </a:r>
            <a:endParaRPr b="1">
              <a:solidFill>
                <a:srgbClr val="980000"/>
              </a:solidFill>
            </a:endParaRPr>
          </a:p>
        </p:txBody>
      </p:sp>
      <p:pic>
        <p:nvPicPr>
          <p:cNvPr id="317" name="Google Shape;317;p52"/>
          <p:cNvPicPr preferRelativeResize="0"/>
          <p:nvPr/>
        </p:nvPicPr>
        <p:blipFill rotWithShape="1">
          <a:blip r:embed="rId3">
            <a:alphaModFix/>
          </a:blip>
          <a:srcRect b="0" l="0" r="0" t="0"/>
          <a:stretch/>
        </p:blipFill>
        <p:spPr>
          <a:xfrm>
            <a:off x="1462600" y="1170125"/>
            <a:ext cx="6199824" cy="38209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3"/>
          <p:cNvSpPr txBox="1"/>
          <p:nvPr>
            <p:ph type="title"/>
          </p:nvPr>
        </p:nvSpPr>
        <p:spPr>
          <a:xfrm>
            <a:off x="311700" y="253950"/>
            <a:ext cx="8520600" cy="45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1800">
                <a:solidFill>
                  <a:srgbClr val="980000"/>
                </a:solidFill>
              </a:rPr>
              <a:t>Referências usadas na vídeo-aula</a:t>
            </a:r>
            <a:endParaRPr b="1" sz="1800">
              <a:solidFill>
                <a:srgbClr val="980000"/>
              </a:solidFill>
            </a:endParaRPr>
          </a:p>
        </p:txBody>
      </p:sp>
      <p:sp>
        <p:nvSpPr>
          <p:cNvPr id="323" name="Google Shape;323;p53"/>
          <p:cNvSpPr txBox="1"/>
          <p:nvPr>
            <p:ph idx="1" type="body"/>
          </p:nvPr>
        </p:nvSpPr>
        <p:spPr>
          <a:xfrm>
            <a:off x="311700" y="597150"/>
            <a:ext cx="8520600" cy="3971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800"/>
              <a:buNone/>
            </a:pPr>
            <a:r>
              <a:rPr lang="en" sz="1050">
                <a:solidFill>
                  <a:srgbClr val="737E86"/>
                </a:solidFill>
                <a:latin typeface="Roboto"/>
                <a:ea typeface="Roboto"/>
                <a:cs typeface="Roboto"/>
                <a:sym typeface="Roboto"/>
              </a:rPr>
              <a:t>Gorbalenya AE; Baker SC; Baric RS, et al. Severe acute respiratory syndrome-related coronavirus: The species and its viruses – a statement of the Coronavirus Study Group of the International Committee on Taxonomy of Viruses. BioRevxiv preprint. Acessado em 18/02/2020, no </a:t>
            </a:r>
            <a:r>
              <a:rPr lang="en" sz="1050">
                <a:solidFill>
                  <a:schemeClr val="hlink"/>
                </a:solidFill>
                <a:uFill>
                  <a:noFill/>
                </a:uFill>
                <a:latin typeface="Roboto"/>
                <a:ea typeface="Roboto"/>
                <a:cs typeface="Roboto"/>
                <a:sym typeface="Roboto"/>
                <a:hlinkClick r:id="rId3"/>
              </a:rPr>
              <a:t>https://doi.org/10.1101/2020.02.07.937862</a:t>
            </a:r>
            <a:endParaRPr sz="1050">
              <a:solidFill>
                <a:srgbClr val="737E86"/>
              </a:solidFill>
              <a:latin typeface="Roboto"/>
              <a:ea typeface="Roboto"/>
              <a:cs typeface="Roboto"/>
              <a:sym typeface="Roboto"/>
            </a:endParaRPr>
          </a:p>
          <a:p>
            <a:pPr indent="0" lvl="0" marL="457200" rtl="0" algn="l">
              <a:lnSpc>
                <a:spcPct val="115000"/>
              </a:lnSpc>
              <a:spcBef>
                <a:spcPts val="3000"/>
              </a:spcBef>
              <a:spcAft>
                <a:spcPts val="0"/>
              </a:spcAft>
              <a:buSzPts val="1800"/>
              <a:buNone/>
            </a:pPr>
            <a:r>
              <a:rPr lang="en" sz="1050">
                <a:solidFill>
                  <a:srgbClr val="737E86"/>
                </a:solidFill>
                <a:latin typeface="Roboto"/>
                <a:ea typeface="Roboto"/>
                <a:cs typeface="Roboto"/>
                <a:sym typeface="Roboto"/>
              </a:rPr>
              <a:t>World Health Organization (WHO). Novel Coronavirus (2019-nCoV; COVID-19). Situation Report – 22. February 11, 2020. Acessado em 12/2/2020, no </a:t>
            </a:r>
            <a:r>
              <a:rPr lang="en" sz="1050">
                <a:solidFill>
                  <a:schemeClr val="hlink"/>
                </a:solidFill>
                <a:uFill>
                  <a:noFill/>
                </a:uFill>
                <a:latin typeface="Roboto"/>
                <a:ea typeface="Roboto"/>
                <a:cs typeface="Roboto"/>
                <a:sym typeface="Roboto"/>
                <a:hlinkClick r:id="rId4"/>
              </a:rPr>
              <a:t>https://www.who.int/docs/default-source/coronaviruse/situation-reports/20200211-sitrep-22-ncov.pdf?sfvrsn=fb6d49b1_2</a:t>
            </a:r>
            <a:endParaRPr sz="1050">
              <a:solidFill>
                <a:srgbClr val="737E86"/>
              </a:solidFill>
              <a:latin typeface="Roboto"/>
              <a:ea typeface="Roboto"/>
              <a:cs typeface="Roboto"/>
              <a:sym typeface="Roboto"/>
            </a:endParaRPr>
          </a:p>
          <a:p>
            <a:pPr indent="0" lvl="0" marL="457200" rtl="0" algn="l">
              <a:lnSpc>
                <a:spcPct val="115000"/>
              </a:lnSpc>
              <a:spcBef>
                <a:spcPts val="3000"/>
              </a:spcBef>
              <a:spcAft>
                <a:spcPts val="0"/>
              </a:spcAft>
              <a:buSzPts val="1800"/>
              <a:buNone/>
            </a:pPr>
            <a:r>
              <a:rPr lang="en" sz="1050">
                <a:solidFill>
                  <a:srgbClr val="737E86"/>
                </a:solidFill>
                <a:latin typeface="Roboto"/>
                <a:ea typeface="Roboto"/>
                <a:cs typeface="Roboto"/>
                <a:sym typeface="Roboto"/>
              </a:rPr>
              <a:t>Wuhan Novel Coronavirus (2019-nCoV) Mortality Rate. National Health Commission (NHC) of China. Acessado em 18/2/2019, no </a:t>
            </a:r>
            <a:r>
              <a:rPr lang="en" sz="1050">
                <a:solidFill>
                  <a:schemeClr val="hlink"/>
                </a:solidFill>
                <a:uFill>
                  <a:noFill/>
                </a:uFill>
                <a:latin typeface="Roboto"/>
                <a:ea typeface="Roboto"/>
                <a:cs typeface="Roboto"/>
                <a:sym typeface="Roboto"/>
                <a:hlinkClick r:id="rId5"/>
              </a:rPr>
              <a:t>https://www.worldometers.info/coronavirus/coronavirus-death-rate/</a:t>
            </a:r>
            <a:r>
              <a:rPr lang="en" sz="1050">
                <a:solidFill>
                  <a:srgbClr val="1F2554"/>
                </a:solidFill>
                <a:latin typeface="Roboto"/>
                <a:ea typeface="Roboto"/>
                <a:cs typeface="Roboto"/>
                <a:sym typeface="Roboto"/>
              </a:rPr>
              <a:t>. </a:t>
            </a:r>
            <a:endParaRPr sz="1050">
              <a:solidFill>
                <a:srgbClr val="1F2554"/>
              </a:solidFill>
              <a:latin typeface="Roboto"/>
              <a:ea typeface="Roboto"/>
              <a:cs typeface="Roboto"/>
              <a:sym typeface="Roboto"/>
            </a:endParaRPr>
          </a:p>
          <a:p>
            <a:pPr indent="0" lvl="0" marL="457200" rtl="0" algn="l">
              <a:lnSpc>
                <a:spcPct val="115000"/>
              </a:lnSpc>
              <a:spcBef>
                <a:spcPts val="3000"/>
              </a:spcBef>
              <a:spcAft>
                <a:spcPts val="0"/>
              </a:spcAft>
              <a:buSzPts val="1800"/>
              <a:buNone/>
            </a:pPr>
            <a:r>
              <a:rPr lang="en" sz="900">
                <a:solidFill>
                  <a:srgbClr val="020202"/>
                </a:solidFill>
                <a:highlight>
                  <a:srgbClr val="FFFFFF"/>
                </a:highlight>
                <a:latin typeface="Roboto"/>
                <a:ea typeface="Roboto"/>
                <a:cs typeface="Roboto"/>
                <a:sym typeface="Roboto"/>
              </a:rPr>
              <a:t>Wang L et al. Subunit Vaccines Against Emerging Pathogenic Human Coronaviruses. Front. Microbiol., 28 February 2020 </a:t>
            </a:r>
            <a:r>
              <a:rPr lang="en" sz="900">
                <a:solidFill>
                  <a:schemeClr val="hlink"/>
                </a:solidFill>
                <a:highlight>
                  <a:srgbClr val="FFFFFF"/>
                </a:highlight>
                <a:uFill>
                  <a:noFill/>
                </a:uFill>
                <a:latin typeface="Roboto"/>
                <a:ea typeface="Roboto"/>
                <a:cs typeface="Roboto"/>
                <a:sym typeface="Roboto"/>
                <a:hlinkClick r:id="rId6"/>
              </a:rPr>
              <a:t>https://doi.org/10.3389/fmicb.2020.00298</a:t>
            </a:r>
            <a:endParaRPr sz="900">
              <a:solidFill>
                <a:srgbClr val="1F2554"/>
              </a:solidFill>
              <a:latin typeface="Roboto"/>
              <a:ea typeface="Roboto"/>
              <a:cs typeface="Roboto"/>
              <a:sym typeface="Roboto"/>
            </a:endParaRPr>
          </a:p>
          <a:p>
            <a:pPr indent="0" lvl="0" marL="457200" rtl="0" algn="l">
              <a:lnSpc>
                <a:spcPct val="100000"/>
              </a:lnSpc>
              <a:spcBef>
                <a:spcPts val="0"/>
              </a:spcBef>
              <a:spcAft>
                <a:spcPts val="0"/>
              </a:spcAft>
              <a:buSzPts val="1800"/>
              <a:buNone/>
            </a:pPr>
            <a:r>
              <a:t/>
            </a:r>
            <a:endParaRPr sz="900">
              <a:solidFill>
                <a:srgbClr val="1F2554"/>
              </a:solidFill>
              <a:latin typeface="Roboto"/>
              <a:ea typeface="Roboto"/>
              <a:cs typeface="Roboto"/>
              <a:sym typeface="Roboto"/>
            </a:endParaRPr>
          </a:p>
          <a:p>
            <a:pPr indent="0" lvl="0" marL="457200" rtl="0" algn="l">
              <a:lnSpc>
                <a:spcPct val="100000"/>
              </a:lnSpc>
              <a:spcBef>
                <a:spcPts val="0"/>
              </a:spcBef>
              <a:spcAft>
                <a:spcPts val="0"/>
              </a:spcAft>
              <a:buSzPts val="1800"/>
              <a:buNone/>
            </a:pPr>
            <a:r>
              <a:rPr lang="en" sz="1100" u="sng">
                <a:solidFill>
                  <a:schemeClr val="hlink"/>
                </a:solidFill>
                <a:hlinkClick r:id="rId7"/>
              </a:rPr>
              <a:t>https://newslab.com.br/infeccao-pelo-coronavirus-sars-cov-2-em-obstetricia-enfrentando-o-desconhecido/</a:t>
            </a:r>
            <a:r>
              <a:rPr lang="en" sz="1050">
                <a:solidFill>
                  <a:srgbClr val="626262"/>
                </a:solidFill>
                <a:highlight>
                  <a:srgbClr val="FCFCFC"/>
                </a:highlight>
                <a:latin typeface="Roboto"/>
                <a:ea typeface="Roboto"/>
                <a:cs typeface="Roboto"/>
                <a:sym typeface="Roboto"/>
              </a:rPr>
              <a:t>Prof. Dr. Geraldo Duarte</a:t>
            </a:r>
            <a:r>
              <a:rPr baseline="30000" lang="en" sz="1050">
                <a:solidFill>
                  <a:srgbClr val="626262"/>
                </a:solidFill>
                <a:highlight>
                  <a:srgbClr val="FCFCFC"/>
                </a:highlight>
                <a:latin typeface="Roboto"/>
                <a:ea typeface="Roboto"/>
                <a:cs typeface="Roboto"/>
                <a:sym typeface="Roboto"/>
              </a:rPr>
              <a:t>. </a:t>
            </a:r>
            <a:r>
              <a:rPr i="1" lang="en" sz="1050">
                <a:solidFill>
                  <a:srgbClr val="626262"/>
                </a:solidFill>
                <a:highlight>
                  <a:srgbClr val="FCFCFC"/>
                </a:highlight>
                <a:latin typeface="Roboto"/>
                <a:ea typeface="Roboto"/>
                <a:cs typeface="Roboto"/>
                <a:sym typeface="Roboto"/>
              </a:rPr>
              <a:t>Professor Titular do Departamento de Ginecologia e Obstetrícia da Faculdade de Medicina de Ribeirão Preto da Universidade de São Paulo e </a:t>
            </a:r>
            <a:r>
              <a:rPr lang="en" sz="1050">
                <a:solidFill>
                  <a:srgbClr val="626262"/>
                </a:solidFill>
                <a:highlight>
                  <a:srgbClr val="FCFCFC"/>
                </a:highlight>
                <a:latin typeface="Roboto"/>
                <a:ea typeface="Roboto"/>
                <a:cs typeface="Roboto"/>
                <a:sym typeface="Roboto"/>
              </a:rPr>
              <a:t>Profª. Draª. Silvana Maria Quintana</a:t>
            </a:r>
            <a:endParaRPr sz="1050">
              <a:solidFill>
                <a:srgbClr val="626262"/>
              </a:solidFill>
              <a:highlight>
                <a:srgbClr val="FCFCFC"/>
              </a:highlight>
              <a:latin typeface="Roboto"/>
              <a:ea typeface="Roboto"/>
              <a:cs typeface="Roboto"/>
              <a:sym typeface="Roboto"/>
            </a:endParaRPr>
          </a:p>
          <a:p>
            <a:pPr indent="0" lvl="0" marL="457200" rtl="0" algn="l">
              <a:lnSpc>
                <a:spcPct val="100000"/>
              </a:lnSpc>
              <a:spcBef>
                <a:spcPts val="0"/>
              </a:spcBef>
              <a:spcAft>
                <a:spcPts val="0"/>
              </a:spcAft>
              <a:buSzPts val="1800"/>
              <a:buNone/>
            </a:pPr>
            <a:r>
              <a:rPr lang="en" sz="1050">
                <a:solidFill>
                  <a:srgbClr val="626262"/>
                </a:solidFill>
                <a:latin typeface="Roboto"/>
                <a:ea typeface="Roboto"/>
                <a:cs typeface="Roboto"/>
                <a:sym typeface="Roboto"/>
              </a:rPr>
              <a:t>Centers for Disease Control and Prevention (CDC). 2019 Novel Coronavirus – Symptoms. Acessado em 3/2/2020, no </a:t>
            </a:r>
            <a:r>
              <a:rPr lang="en" sz="1050">
                <a:solidFill>
                  <a:schemeClr val="hlink"/>
                </a:solidFill>
                <a:uFill>
                  <a:noFill/>
                </a:uFill>
                <a:latin typeface="Roboto"/>
                <a:ea typeface="Roboto"/>
                <a:cs typeface="Roboto"/>
                <a:sym typeface="Roboto"/>
                <a:hlinkClick r:id="rId8"/>
              </a:rPr>
              <a:t>https://www.cdc.gov/coronavirus/2019-ncov/about/symptoms.html</a:t>
            </a:r>
            <a:endParaRPr sz="1050">
              <a:solidFill>
                <a:srgbClr val="626262"/>
              </a:solidFill>
              <a:highlight>
                <a:srgbClr val="FCFCFC"/>
              </a:highlight>
              <a:latin typeface="Roboto"/>
              <a:ea typeface="Roboto"/>
              <a:cs typeface="Roboto"/>
              <a:sym typeface="Roboto"/>
            </a:endParaRPr>
          </a:p>
          <a:p>
            <a:pPr indent="0" lvl="0" marL="457200" rtl="0" algn="l">
              <a:lnSpc>
                <a:spcPct val="100000"/>
              </a:lnSpc>
              <a:spcBef>
                <a:spcPts val="0"/>
              </a:spcBef>
              <a:spcAft>
                <a:spcPts val="0"/>
              </a:spcAft>
              <a:buSzPts val="1800"/>
              <a:buNone/>
            </a:pPr>
            <a:r>
              <a:rPr lang="en" sz="1050">
                <a:solidFill>
                  <a:srgbClr val="626262"/>
                </a:solidFill>
                <a:latin typeface="Roboto"/>
                <a:ea typeface="Roboto"/>
                <a:cs typeface="Roboto"/>
                <a:sym typeface="Roboto"/>
              </a:rPr>
              <a:t>World Health Organization (WHO). Clinical management of severe acute respiratory infection when novel coronavirus (2019-nCoV) infection is suspected. Interim guidance. January 28, 2020. WHO/nCoV/Clinical/2020.2.</a:t>
            </a:r>
            <a:endParaRPr sz="1050">
              <a:solidFill>
                <a:srgbClr val="626262"/>
              </a:solidFill>
              <a:latin typeface="Roboto"/>
              <a:ea typeface="Roboto"/>
              <a:cs typeface="Roboto"/>
              <a:sym typeface="Roboto"/>
            </a:endParaRPr>
          </a:p>
          <a:p>
            <a:pPr indent="0" lvl="0" marL="457200" rtl="0" algn="l">
              <a:lnSpc>
                <a:spcPct val="100000"/>
              </a:lnSpc>
              <a:spcBef>
                <a:spcPts val="0"/>
              </a:spcBef>
              <a:spcAft>
                <a:spcPts val="0"/>
              </a:spcAft>
              <a:buSzPts val="1800"/>
              <a:buNone/>
            </a:pPr>
            <a:r>
              <a:t/>
            </a:r>
            <a:endParaRPr sz="1050">
              <a:solidFill>
                <a:srgbClr val="626262"/>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t/>
            </a:r>
            <a:endParaRPr sz="900">
              <a:solidFill>
                <a:srgbClr val="1F2554"/>
              </a:solidFill>
              <a:latin typeface="Roboto"/>
              <a:ea typeface="Roboto"/>
              <a:cs typeface="Roboto"/>
              <a:sym typeface="Roboto"/>
            </a:endParaRPr>
          </a:p>
          <a:p>
            <a:pPr indent="0" lvl="0" marL="457200" rtl="0" algn="l">
              <a:lnSpc>
                <a:spcPct val="115000"/>
              </a:lnSpc>
              <a:spcBef>
                <a:spcPts val="0"/>
              </a:spcBef>
              <a:spcAft>
                <a:spcPts val="0"/>
              </a:spcAft>
              <a:buSzPts val="1800"/>
              <a:buNone/>
            </a:pPr>
            <a:r>
              <a:t/>
            </a:r>
            <a:endParaRPr sz="1050">
              <a:solidFill>
                <a:srgbClr val="1F2554"/>
              </a:solidFill>
              <a:latin typeface="Roboto"/>
              <a:ea typeface="Roboto"/>
              <a:cs typeface="Roboto"/>
              <a:sym typeface="Roboto"/>
            </a:endParaRPr>
          </a:p>
          <a:p>
            <a:pPr indent="0" lvl="0" marL="457200" rtl="0" algn="l">
              <a:lnSpc>
                <a:spcPct val="115000"/>
              </a:lnSpc>
              <a:spcBef>
                <a:spcPts val="3000"/>
              </a:spcBef>
              <a:spcAft>
                <a:spcPts val="0"/>
              </a:spcAft>
              <a:buSzPts val="1800"/>
              <a:buNone/>
            </a:pPr>
            <a:r>
              <a:t/>
            </a:r>
            <a:endParaRPr sz="1050">
              <a:solidFill>
                <a:srgbClr val="1F2554"/>
              </a:solidFill>
              <a:latin typeface="Roboto"/>
              <a:ea typeface="Roboto"/>
              <a:cs typeface="Roboto"/>
              <a:sym typeface="Roboto"/>
            </a:endParaRPr>
          </a:p>
          <a:p>
            <a:pPr indent="0" lvl="0" marL="0" rtl="0" algn="l">
              <a:lnSpc>
                <a:spcPct val="115000"/>
              </a:lnSpc>
              <a:spcBef>
                <a:spcPts val="3000"/>
              </a:spcBef>
              <a:spcAft>
                <a:spcPts val="1600"/>
              </a:spcAft>
              <a:buSzPts val="1800"/>
              <a:buNone/>
            </a:pPr>
            <a:r>
              <a:t/>
            </a:r>
            <a:endParaRPr>
              <a:latin typeface="Roboto"/>
              <a:ea typeface="Roboto"/>
              <a:cs typeface="Roboto"/>
              <a:sym typeface="Roboto"/>
            </a:endParaRPr>
          </a:p>
        </p:txBody>
      </p:sp>
      <p:pic>
        <p:nvPicPr>
          <p:cNvPr id="324" name="Google Shape;324;p53"/>
          <p:cNvPicPr preferRelativeResize="0"/>
          <p:nvPr/>
        </p:nvPicPr>
        <p:blipFill rotWithShape="1">
          <a:blip r:embed="rId9">
            <a:alphaModFix/>
          </a:blip>
          <a:srcRect b="0" l="0" r="0" t="0"/>
          <a:stretch/>
        </p:blipFill>
        <p:spPr>
          <a:xfrm>
            <a:off x="2395944" y="4874510"/>
            <a:ext cx="448709" cy="75490"/>
          </a:xfrm>
          <a:prstGeom prst="rect">
            <a:avLst/>
          </a:prstGeom>
          <a:noFill/>
          <a:ln>
            <a:noFill/>
          </a:ln>
        </p:spPr>
      </p:pic>
      <p:pic>
        <p:nvPicPr>
          <p:cNvPr id="325" name="Google Shape;325;p53"/>
          <p:cNvPicPr preferRelativeResize="0"/>
          <p:nvPr/>
        </p:nvPicPr>
        <p:blipFill rotWithShape="1">
          <a:blip r:embed="rId9">
            <a:alphaModFix/>
          </a:blip>
          <a:srcRect b="0" l="0" r="0" t="0"/>
          <a:stretch/>
        </p:blipFill>
        <p:spPr>
          <a:xfrm>
            <a:off x="1648096" y="4874510"/>
            <a:ext cx="448709" cy="75490"/>
          </a:xfrm>
          <a:prstGeom prst="rect">
            <a:avLst/>
          </a:prstGeom>
          <a:noFill/>
          <a:ln>
            <a:noFill/>
          </a:ln>
        </p:spPr>
      </p:pic>
      <p:pic>
        <p:nvPicPr>
          <p:cNvPr id="326" name="Google Shape;326;p53"/>
          <p:cNvPicPr preferRelativeResize="0"/>
          <p:nvPr/>
        </p:nvPicPr>
        <p:blipFill rotWithShape="1">
          <a:blip r:embed="rId9">
            <a:alphaModFix/>
          </a:blip>
          <a:srcRect b="0" l="0" r="0" t="0"/>
          <a:stretch/>
        </p:blipFill>
        <p:spPr>
          <a:xfrm>
            <a:off x="900248" y="4874510"/>
            <a:ext cx="448709" cy="75490"/>
          </a:xfrm>
          <a:prstGeom prst="rect">
            <a:avLst/>
          </a:prstGeom>
          <a:noFill/>
          <a:ln>
            <a:noFill/>
          </a:ln>
        </p:spPr>
      </p:pic>
      <p:pic>
        <p:nvPicPr>
          <p:cNvPr id="327" name="Google Shape;327;p53"/>
          <p:cNvPicPr preferRelativeResize="0"/>
          <p:nvPr/>
        </p:nvPicPr>
        <p:blipFill rotWithShape="1">
          <a:blip r:embed="rId9">
            <a:alphaModFix/>
          </a:blip>
          <a:srcRect b="0" l="0" r="0" t="0"/>
          <a:stretch/>
        </p:blipFill>
        <p:spPr>
          <a:xfrm>
            <a:off x="152400" y="4874510"/>
            <a:ext cx="448709" cy="754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271900" y="1982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80000"/>
                </a:solidFill>
              </a:rPr>
              <a:t>Importância científica</a:t>
            </a:r>
            <a:endParaRPr b="1">
              <a:solidFill>
                <a:srgbClr val="980000"/>
              </a:solidFill>
            </a:endParaRPr>
          </a:p>
        </p:txBody>
      </p:sp>
      <p:pic>
        <p:nvPicPr>
          <p:cNvPr id="83" name="Google Shape;83;p17"/>
          <p:cNvPicPr preferRelativeResize="0"/>
          <p:nvPr/>
        </p:nvPicPr>
        <p:blipFill>
          <a:blip r:embed="rId3">
            <a:alphaModFix/>
          </a:blip>
          <a:stretch>
            <a:fillRect/>
          </a:stretch>
        </p:blipFill>
        <p:spPr>
          <a:xfrm>
            <a:off x="152400" y="770900"/>
            <a:ext cx="7760050" cy="3716225"/>
          </a:xfrm>
          <a:prstGeom prst="rect">
            <a:avLst/>
          </a:prstGeom>
          <a:noFill/>
          <a:ln>
            <a:noFill/>
          </a:ln>
        </p:spPr>
      </p:pic>
      <p:sp>
        <p:nvSpPr>
          <p:cNvPr id="84" name="Google Shape;84;p17"/>
          <p:cNvSpPr txBox="1"/>
          <p:nvPr/>
        </p:nvSpPr>
        <p:spPr>
          <a:xfrm>
            <a:off x="6067100" y="4426375"/>
            <a:ext cx="3000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hlinkClick r:id="rId4"/>
              </a:rPr>
              <a:t>https://revistapesquisa.fapesp.br/2020/03/26/a-pesquisa-cientifica-sobre-coronavirus/</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2822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solidFill>
                  <a:srgbClr val="980000"/>
                </a:solidFill>
              </a:rPr>
              <a:t>Introdução</a:t>
            </a:r>
            <a:endParaRPr b="1">
              <a:solidFill>
                <a:srgbClr val="980000"/>
              </a:solidFill>
            </a:endParaRPr>
          </a:p>
        </p:txBody>
      </p:sp>
      <p:sp>
        <p:nvSpPr>
          <p:cNvPr id="90" name="Google Shape;90;p18"/>
          <p:cNvSpPr txBox="1"/>
          <p:nvPr>
            <p:ph idx="1" type="body"/>
          </p:nvPr>
        </p:nvSpPr>
        <p:spPr>
          <a:xfrm>
            <a:off x="311700" y="914450"/>
            <a:ext cx="8520600" cy="3448500"/>
          </a:xfrm>
          <a:prstGeom prst="rect">
            <a:avLst/>
          </a:prstGeom>
          <a:noFill/>
          <a:ln>
            <a:noFill/>
          </a:ln>
        </p:spPr>
        <p:txBody>
          <a:bodyPr anchorCtr="0" anchor="t" bIns="91425" lIns="91425" spcFirstLastPara="1" rIns="91425" wrap="square" tIns="91425">
            <a:noAutofit/>
          </a:bodyPr>
          <a:lstStyle/>
          <a:p>
            <a:pPr indent="-342900" lvl="0" marL="457200" rtl="0" algn="just">
              <a:lnSpc>
                <a:spcPct val="115000"/>
              </a:lnSpc>
              <a:spcBef>
                <a:spcPts val="0"/>
              </a:spcBef>
              <a:spcAft>
                <a:spcPts val="0"/>
              </a:spcAft>
              <a:buClr>
                <a:srgbClr val="626262"/>
              </a:buClr>
              <a:buSzPts val="1800"/>
              <a:buChar char="●"/>
            </a:pPr>
            <a:r>
              <a:rPr lang="en">
                <a:solidFill>
                  <a:srgbClr val="626262"/>
                </a:solidFill>
              </a:rPr>
              <a:t>Em dezembro de 2019,  a cidade de Wuhan, registrou os primeiros casos de pacientes acometidos por infecção respiratória grave por um</a:t>
            </a:r>
            <a:r>
              <a:rPr i="1" lang="en">
                <a:solidFill>
                  <a:srgbClr val="626262"/>
                </a:solidFill>
              </a:rPr>
              <a:t> </a:t>
            </a:r>
            <a:r>
              <a:rPr i="1" lang="en">
                <a:solidFill>
                  <a:srgbClr val="626262"/>
                </a:solidFill>
              </a:rPr>
              <a:t>Coronavírus. </a:t>
            </a:r>
            <a:endParaRPr i="1">
              <a:solidFill>
                <a:srgbClr val="626262"/>
              </a:solidFill>
            </a:endParaRPr>
          </a:p>
          <a:p>
            <a:pPr indent="-342900" lvl="0" marL="457200" rtl="0" algn="just">
              <a:lnSpc>
                <a:spcPct val="115000"/>
              </a:lnSpc>
              <a:spcBef>
                <a:spcPts val="0"/>
              </a:spcBef>
              <a:spcAft>
                <a:spcPts val="0"/>
              </a:spcAft>
              <a:buClr>
                <a:srgbClr val="626262"/>
              </a:buClr>
              <a:buSzPts val="1800"/>
              <a:buChar char="●"/>
            </a:pPr>
            <a:r>
              <a:rPr i="1" lang="en">
                <a:solidFill>
                  <a:srgbClr val="626262"/>
                </a:solidFill>
              </a:rPr>
              <a:t>International Committee on Taxonomy of Viruses</a:t>
            </a:r>
            <a:r>
              <a:rPr lang="en">
                <a:solidFill>
                  <a:srgbClr val="626262"/>
                </a:solidFill>
              </a:rPr>
              <a:t> decidiu que o nome deste novo coronavírus seria </a:t>
            </a:r>
            <a:r>
              <a:rPr i="1" lang="en">
                <a:solidFill>
                  <a:srgbClr val="626262"/>
                </a:solidFill>
              </a:rPr>
              <a:t>Severe Acute Respiratory Syndrome</a:t>
            </a:r>
            <a:r>
              <a:rPr lang="en">
                <a:solidFill>
                  <a:srgbClr val="626262"/>
                </a:solidFill>
              </a:rPr>
              <a:t> – </a:t>
            </a:r>
            <a:r>
              <a:rPr i="1" lang="en">
                <a:solidFill>
                  <a:srgbClr val="626262"/>
                </a:solidFill>
              </a:rPr>
              <a:t>Related Coronavirus 2 </a:t>
            </a:r>
            <a:r>
              <a:rPr lang="en">
                <a:solidFill>
                  <a:srgbClr val="626262"/>
                </a:solidFill>
              </a:rPr>
              <a:t>(SARS-CoV-2).</a:t>
            </a:r>
            <a:endParaRPr>
              <a:solidFill>
                <a:srgbClr val="626262"/>
              </a:solidFill>
            </a:endParaRPr>
          </a:p>
          <a:p>
            <a:pPr indent="0" lvl="0" marL="457200" rtl="0" algn="just">
              <a:lnSpc>
                <a:spcPct val="115000"/>
              </a:lnSpc>
              <a:spcBef>
                <a:spcPts val="0"/>
              </a:spcBef>
              <a:spcAft>
                <a:spcPts val="0"/>
              </a:spcAft>
              <a:buNone/>
            </a:pPr>
            <a:r>
              <a:t/>
            </a:r>
            <a:endParaRPr>
              <a:solidFill>
                <a:srgbClr val="626262"/>
              </a:solidFill>
            </a:endParaRPr>
          </a:p>
          <a:p>
            <a:pPr indent="-342900" lvl="0" marL="457200" rtl="0" algn="l">
              <a:lnSpc>
                <a:spcPct val="115000"/>
              </a:lnSpc>
              <a:spcBef>
                <a:spcPts val="0"/>
              </a:spcBef>
              <a:spcAft>
                <a:spcPts val="0"/>
              </a:spcAft>
              <a:buClr>
                <a:srgbClr val="626262"/>
              </a:buClr>
              <a:buSzPts val="1800"/>
              <a:buChar char="●"/>
            </a:pPr>
            <a:r>
              <a:rPr lang="en">
                <a:solidFill>
                  <a:srgbClr val="626262"/>
                </a:solidFill>
              </a:rPr>
              <a:t>Em 11/02/2020, a</a:t>
            </a:r>
            <a:r>
              <a:rPr i="1" lang="en">
                <a:solidFill>
                  <a:srgbClr val="626262"/>
                </a:solidFill>
              </a:rPr>
              <a:t> World Health Organization </a:t>
            </a:r>
            <a:r>
              <a:rPr lang="en">
                <a:solidFill>
                  <a:srgbClr val="626262"/>
                </a:solidFill>
              </a:rPr>
              <a:t>(WHO) definiu a nomenclatura oficial como </a:t>
            </a:r>
            <a:r>
              <a:rPr i="1" lang="en">
                <a:solidFill>
                  <a:srgbClr val="626262"/>
                </a:solidFill>
              </a:rPr>
              <a:t>Coronavírus</a:t>
            </a:r>
            <a:r>
              <a:rPr i="1" lang="en">
                <a:solidFill>
                  <a:srgbClr val="626262"/>
                </a:solidFill>
              </a:rPr>
              <a:t> Disease-2019</a:t>
            </a:r>
            <a:r>
              <a:rPr lang="en">
                <a:solidFill>
                  <a:srgbClr val="626262"/>
                </a:solidFill>
              </a:rPr>
              <a:t> (COVID-19).</a:t>
            </a:r>
            <a:endParaRPr>
              <a:solidFill>
                <a:srgbClr val="626262"/>
              </a:solidFill>
            </a:endParaRPr>
          </a:p>
          <a:p>
            <a:pPr indent="-342900" lvl="0" marL="457200" rtl="0" algn="l">
              <a:lnSpc>
                <a:spcPct val="115000"/>
              </a:lnSpc>
              <a:spcBef>
                <a:spcPts val="0"/>
              </a:spcBef>
              <a:spcAft>
                <a:spcPts val="0"/>
              </a:spcAft>
              <a:buClr>
                <a:srgbClr val="626262"/>
              </a:buClr>
              <a:buSzPts val="1800"/>
              <a:buChar char="●"/>
            </a:pPr>
            <a:r>
              <a:t/>
            </a:r>
            <a:endParaRPr>
              <a:solidFill>
                <a:srgbClr val="626262"/>
              </a:solidFill>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167200"/>
            <a:ext cx="8520600" cy="72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Taxonomia da família coronavírus</a:t>
            </a:r>
            <a:endParaRPr b="1" sz="2400">
              <a:solidFill>
                <a:srgbClr val="980000"/>
              </a:solidFill>
            </a:endParaRPr>
          </a:p>
        </p:txBody>
      </p:sp>
      <p:sp>
        <p:nvSpPr>
          <p:cNvPr id="96" name="Google Shape;96;p19"/>
          <p:cNvSpPr txBox="1"/>
          <p:nvPr/>
        </p:nvSpPr>
        <p:spPr>
          <a:xfrm>
            <a:off x="1090800" y="732500"/>
            <a:ext cx="6600600" cy="3694500"/>
          </a:xfrm>
          <a:prstGeom prst="rect">
            <a:avLst/>
          </a:prstGeom>
          <a:noFill/>
          <a:ln>
            <a:noFill/>
          </a:ln>
        </p:spPr>
        <p:txBody>
          <a:bodyPr anchorCtr="0" anchor="t" bIns="91425" lIns="91425" spcFirstLastPara="1" rIns="91425" wrap="square" tIns="91425">
            <a:noAutofit/>
          </a:bodyPr>
          <a:lstStyle/>
          <a:p>
            <a:pPr indent="-317500" lvl="0" marL="457200" marR="0" rtl="0" algn="just">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Sete tipos de coronavírus (CoVs) foram isolados em humanos até agora. Entre eles, três Co</a:t>
            </a:r>
            <a:r>
              <a:rPr lang="en"/>
              <a:t>v</a:t>
            </a:r>
            <a:r>
              <a:rPr b="0" i="0" lang="en" sz="1400" u="none" cap="none" strike="noStrike">
                <a:solidFill>
                  <a:srgbClr val="000000"/>
                </a:solidFill>
                <a:latin typeface="Arial"/>
                <a:ea typeface="Arial"/>
                <a:cs typeface="Arial"/>
                <a:sym typeface="Arial"/>
              </a:rPr>
              <a:t>ids patogênicos emergentes, incluindo coronavírus da síndrome respiratória aguda grave (SARS-CoV), coronavírus da síndrome respiratória do Oriente Médio (MERS-CoV) e recentemente identificado (Co</a:t>
            </a:r>
            <a:r>
              <a:rPr lang="en"/>
              <a:t>vid</a:t>
            </a:r>
            <a:r>
              <a:rPr b="0" i="0" lang="en" sz="1400" u="none" cap="none" strike="noStrike">
                <a:solidFill>
                  <a:srgbClr val="000000"/>
                </a:solidFill>
                <a:latin typeface="Arial"/>
                <a:ea typeface="Arial"/>
                <a:cs typeface="Arial"/>
                <a:sym typeface="Arial"/>
              </a:rPr>
              <a:t>-19);</a:t>
            </a:r>
            <a:endParaRPr b="0" i="0" sz="1400" u="none" cap="none" strike="noStrike">
              <a:solidFill>
                <a:srgbClr val="000000"/>
              </a:solidFill>
              <a:latin typeface="Arial"/>
              <a:ea typeface="Arial"/>
              <a:cs typeface="Arial"/>
              <a:sym typeface="Arial"/>
            </a:endParaRPr>
          </a:p>
          <a:p>
            <a:pPr indent="-317500" lvl="0" marL="457200" marR="0" rtl="0" algn="just">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Causaram ou continuam a causar infecções graves em humanos, representando ameaças significativas à saúde pública global;</a:t>
            </a:r>
            <a:endParaRPr b="0" i="0" sz="1400" u="none" cap="none" strike="noStrike">
              <a:solidFill>
                <a:srgbClr val="000000"/>
              </a:solidFill>
              <a:latin typeface="Arial"/>
              <a:ea typeface="Arial"/>
              <a:cs typeface="Arial"/>
              <a:sym typeface="Arial"/>
            </a:endParaRPr>
          </a:p>
          <a:p>
            <a:pPr indent="-317500" lvl="0" marL="457200" marR="0" rtl="0" algn="just">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 infecção por SARS-CoV em humanos (com cerca de 10% de taxa de letalidade): primeira vez na China em 2002, MERS-CoV em humanos (com cerca de 34,4% de letalidade</a:t>
            </a:r>
            <a:r>
              <a:rPr lang="en"/>
              <a:t>, </a:t>
            </a:r>
            <a:r>
              <a:rPr b="0" i="0" lang="en" sz="1400" u="none" cap="none" strike="noStrike">
                <a:solidFill>
                  <a:srgbClr val="000000"/>
                </a:solidFill>
                <a:latin typeface="Arial"/>
                <a:ea typeface="Arial"/>
                <a:cs typeface="Arial"/>
                <a:sym typeface="Arial"/>
              </a:rPr>
              <a:t>Arábia Saudita em junho de 2012;</a:t>
            </a:r>
            <a:endParaRPr b="0" i="0" sz="1400" u="none" cap="none" strike="noStrike">
              <a:solidFill>
                <a:srgbClr val="000000"/>
              </a:solidFill>
              <a:latin typeface="Arial"/>
              <a:ea typeface="Arial"/>
              <a:cs typeface="Arial"/>
              <a:sym typeface="Arial"/>
            </a:endParaRPr>
          </a:p>
          <a:p>
            <a:pPr indent="-317500" lvl="0" marL="457200" marR="0" rtl="0" algn="just">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COVID-19 primeira vez na China em dezembro de 2019 e atualmente está infectando mais de </a:t>
            </a:r>
            <a:r>
              <a:rPr lang="en">
                <a:solidFill>
                  <a:srgbClr val="FF0000"/>
                </a:solidFill>
              </a:rPr>
              <a:t>20 </a:t>
            </a:r>
            <a:r>
              <a:rPr lang="en">
                <a:solidFill>
                  <a:srgbClr val="FF0000"/>
                </a:solidFill>
              </a:rPr>
              <a:t>milhões</a:t>
            </a:r>
            <a:r>
              <a:rPr lang="en">
                <a:solidFill>
                  <a:srgbClr val="FF0000"/>
                </a:solidFill>
              </a:rPr>
              <a:t> de </a:t>
            </a:r>
            <a:r>
              <a:rPr b="0" i="0" lang="en" sz="1400" u="none" cap="none" strike="noStrike">
                <a:solidFill>
                  <a:srgbClr val="000000"/>
                </a:solidFill>
                <a:latin typeface="Arial"/>
                <a:ea typeface="Arial"/>
                <a:cs typeface="Arial"/>
                <a:sym typeface="Arial"/>
              </a:rPr>
              <a:t>pessoas (2,7-15% de taxa de mortalidade);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9"/>
          <p:cNvSpPr txBox="1"/>
          <p:nvPr/>
        </p:nvSpPr>
        <p:spPr>
          <a:xfrm>
            <a:off x="5748625" y="4530425"/>
            <a:ext cx="3805800" cy="5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20202"/>
                </a:solidFill>
                <a:highlight>
                  <a:srgbClr val="FFFFFF"/>
                </a:highlight>
                <a:latin typeface="Georgia"/>
                <a:ea typeface="Georgia"/>
                <a:cs typeface="Georgia"/>
                <a:sym typeface="Georgia"/>
              </a:rPr>
              <a:t>Wang L et al. Front. Microbiol., 28 February 2020  </a:t>
            </a:r>
            <a:r>
              <a:rPr b="0" i="0" lang="en" sz="900" u="none" cap="none" strike="noStrike">
                <a:solidFill>
                  <a:schemeClr val="hlink"/>
                </a:solidFill>
                <a:highlight>
                  <a:srgbClr val="FFFFFF"/>
                </a:highlight>
                <a:uFill>
                  <a:noFill/>
                </a:uFill>
                <a:latin typeface="Georgia"/>
                <a:ea typeface="Georgia"/>
                <a:cs typeface="Georgia"/>
                <a:sym typeface="Georgia"/>
                <a:hlinkClick r:id="rId3"/>
              </a:rPr>
              <a:t>https://doi.org/10.3389/fmicb.2020.00298</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187600"/>
            <a:ext cx="8520600" cy="64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050">
                <a:solidFill>
                  <a:srgbClr val="3E3D40"/>
                </a:solidFill>
                <a:highlight>
                  <a:srgbClr val="EEEEEE"/>
                </a:highlight>
                <a:latin typeface="Georgia"/>
                <a:ea typeface="Georgia"/>
                <a:cs typeface="Georgia"/>
                <a:sym typeface="Georgia"/>
              </a:rPr>
              <a:t>Phylogenetic tree of coronaviruses (CoVs) based on the nucleotide sequences of RNA dependent RNA polymerase (RdRp). The Tree, with 1,000 bootstrap values, was constructed by the maximum likelihood method using MEGA 6. The four main phylogenetic clusters correspond to genera alpha-CoV, beta-CoV, gamma-CoV, and delta-CoV. Each CoV genus contains different subgenera. The letters in blue indicate human CoVs.</a:t>
            </a:r>
            <a:endParaRPr/>
          </a:p>
        </p:txBody>
      </p:sp>
      <p:pic>
        <p:nvPicPr>
          <p:cNvPr id="103" name="Google Shape;103;p20"/>
          <p:cNvPicPr preferRelativeResize="0"/>
          <p:nvPr/>
        </p:nvPicPr>
        <p:blipFill rotWithShape="1">
          <a:blip r:embed="rId3">
            <a:alphaModFix/>
          </a:blip>
          <a:srcRect b="0" l="0" r="0" t="0"/>
          <a:stretch/>
        </p:blipFill>
        <p:spPr>
          <a:xfrm>
            <a:off x="152400" y="1170125"/>
            <a:ext cx="3959937" cy="3820977"/>
          </a:xfrm>
          <a:prstGeom prst="rect">
            <a:avLst/>
          </a:prstGeom>
          <a:noFill/>
          <a:ln>
            <a:noFill/>
          </a:ln>
        </p:spPr>
      </p:pic>
      <p:pic>
        <p:nvPicPr>
          <p:cNvPr id="104" name="Google Shape;104;p20"/>
          <p:cNvPicPr preferRelativeResize="0"/>
          <p:nvPr/>
        </p:nvPicPr>
        <p:blipFill rotWithShape="1">
          <a:blip r:embed="rId4">
            <a:alphaModFix/>
          </a:blip>
          <a:srcRect b="0" l="0" r="0" t="0"/>
          <a:stretch/>
        </p:blipFill>
        <p:spPr>
          <a:xfrm>
            <a:off x="4694675" y="915350"/>
            <a:ext cx="3741373" cy="3476228"/>
          </a:xfrm>
          <a:prstGeom prst="rect">
            <a:avLst/>
          </a:prstGeom>
          <a:noFill/>
          <a:ln>
            <a:noFill/>
          </a:ln>
        </p:spPr>
      </p:pic>
      <p:sp>
        <p:nvSpPr>
          <p:cNvPr id="105" name="Google Shape;105;p20"/>
          <p:cNvSpPr txBox="1"/>
          <p:nvPr/>
        </p:nvSpPr>
        <p:spPr>
          <a:xfrm>
            <a:off x="3702375" y="4391575"/>
            <a:ext cx="5271000" cy="45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3E3D40"/>
                </a:solidFill>
                <a:highlight>
                  <a:srgbClr val="EEEEEE"/>
                </a:highlight>
                <a:latin typeface="Georgia"/>
                <a:ea typeface="Georgia"/>
                <a:cs typeface="Georgia"/>
                <a:sym typeface="Georgia"/>
              </a:rPr>
              <a:t>Schematic structure of SARS-CoV, MERS-CoV, and 2019-nCoV. </a:t>
            </a:r>
            <a:r>
              <a:rPr b="1" i="0" lang="en" sz="900" u="none" cap="none" strike="noStrike">
                <a:solidFill>
                  <a:srgbClr val="3E3D40"/>
                </a:solidFill>
                <a:highlight>
                  <a:srgbClr val="EEEEEE"/>
                </a:highlight>
                <a:latin typeface="Georgia"/>
                <a:ea typeface="Georgia"/>
                <a:cs typeface="Georgia"/>
                <a:sym typeface="Georgia"/>
              </a:rPr>
              <a:t>(A)</a:t>
            </a:r>
            <a:r>
              <a:rPr b="0" i="0" lang="en" sz="900" u="none" cap="none" strike="noStrike">
                <a:solidFill>
                  <a:srgbClr val="3E3D40"/>
                </a:solidFill>
                <a:highlight>
                  <a:srgbClr val="EEEEEE"/>
                </a:highlight>
                <a:latin typeface="Georgia"/>
                <a:ea typeface="Georgia"/>
                <a:cs typeface="Georgia"/>
                <a:sym typeface="Georgia"/>
              </a:rPr>
              <a:t> Schematic diagram of genomic organization of SARS-CoV, MERS-CoV, and 2019-nCoV.</a:t>
            </a:r>
            <a:endParaRPr b="0" i="0" sz="900" u="none" cap="none" strike="noStrike">
              <a:solidFill>
                <a:srgbClr val="3E3D40"/>
              </a:solidFill>
              <a:highlight>
                <a:srgbClr val="EEEEEE"/>
              </a:highlight>
              <a:latin typeface="Georgia"/>
              <a:ea typeface="Georgia"/>
              <a:cs typeface="Georgia"/>
              <a:sym typeface="Georgia"/>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3E3D40"/>
                </a:solidFill>
                <a:highlight>
                  <a:srgbClr val="EEEEEE"/>
                </a:highlight>
                <a:latin typeface="Georgia"/>
                <a:ea typeface="Georgia"/>
                <a:cs typeface="Georgia"/>
                <a:sym typeface="Georgia"/>
              </a:rPr>
              <a:t>(B)</a:t>
            </a:r>
            <a:r>
              <a:rPr b="0" i="0" lang="en" sz="900" u="none" cap="none" strike="noStrike">
                <a:solidFill>
                  <a:srgbClr val="3E3D40"/>
                </a:solidFill>
                <a:highlight>
                  <a:srgbClr val="EEEEEE"/>
                </a:highlight>
                <a:latin typeface="Georgia"/>
                <a:ea typeface="Georgia"/>
                <a:cs typeface="Georgia"/>
                <a:sym typeface="Georgia"/>
              </a:rPr>
              <a:t> Schematic structure of virion of SARS-CoV, MERS-CoV, and 2019-nCoV and its major structural protein</a:t>
            </a:r>
            <a:endParaRPr b="0" i="0" sz="900" u="none" cap="none" strike="noStrike">
              <a:solidFill>
                <a:srgbClr val="000000"/>
              </a:solidFill>
              <a:latin typeface="Arial"/>
              <a:ea typeface="Arial"/>
              <a:cs typeface="Arial"/>
              <a:sym typeface="Arial"/>
            </a:endParaRPr>
          </a:p>
        </p:txBody>
      </p:sp>
      <p:sp>
        <p:nvSpPr>
          <p:cNvPr id="106" name="Google Shape;106;p20"/>
          <p:cNvSpPr txBox="1"/>
          <p:nvPr/>
        </p:nvSpPr>
        <p:spPr>
          <a:xfrm>
            <a:off x="5748625" y="4845425"/>
            <a:ext cx="3805800" cy="21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20202"/>
                </a:solidFill>
                <a:highlight>
                  <a:srgbClr val="FFFFFF"/>
                </a:highlight>
                <a:latin typeface="Georgia"/>
                <a:ea typeface="Georgia"/>
                <a:cs typeface="Georgia"/>
                <a:sym typeface="Georgia"/>
              </a:rPr>
              <a:t>Wang L et al. Front. Microbiol., 28 February 2020  </a:t>
            </a:r>
            <a:r>
              <a:rPr b="0" i="0" lang="en" sz="900" u="none" cap="none" strike="noStrike">
                <a:solidFill>
                  <a:schemeClr val="hlink"/>
                </a:solidFill>
                <a:highlight>
                  <a:srgbClr val="FFFFFF"/>
                </a:highlight>
                <a:uFill>
                  <a:noFill/>
                </a:uFill>
                <a:latin typeface="Georgia"/>
                <a:ea typeface="Georgia"/>
                <a:cs typeface="Georgia"/>
                <a:sym typeface="Georgia"/>
                <a:hlinkClick r:id="rId5"/>
              </a:rPr>
              <a:t>https://doi.org/10.3389/fmicb.2020.00298</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400">
                <a:solidFill>
                  <a:srgbClr val="980000"/>
                </a:solidFill>
              </a:rPr>
              <a:t>Porque os morcegos?</a:t>
            </a:r>
            <a:endParaRPr b="1" sz="2400">
              <a:solidFill>
                <a:srgbClr val="980000"/>
              </a:solidFill>
            </a:endParaRPr>
          </a:p>
        </p:txBody>
      </p:sp>
      <p:sp>
        <p:nvSpPr>
          <p:cNvPr id="112" name="Google Shape;112;p21"/>
          <p:cNvSpPr txBox="1"/>
          <p:nvPr>
            <p:ph idx="1" type="body"/>
          </p:nvPr>
        </p:nvSpPr>
        <p:spPr>
          <a:xfrm>
            <a:off x="311700" y="781250"/>
            <a:ext cx="8520600" cy="17019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400"/>
              </a:spcBef>
              <a:spcAft>
                <a:spcPts val="0"/>
              </a:spcAft>
              <a:buClr>
                <a:schemeClr val="dk1"/>
              </a:buClr>
              <a:buSzPts val="1100"/>
              <a:buFont typeface="Arial"/>
              <a:buNone/>
            </a:pPr>
            <a:r>
              <a:rPr b="1" lang="en" sz="1350">
                <a:solidFill>
                  <a:schemeClr val="hlink"/>
                </a:solidFill>
                <a:highlight>
                  <a:srgbClr val="FFFFFF"/>
                </a:highlight>
                <a:uFill>
                  <a:noFill/>
                </a:uFill>
                <a:hlinkClick r:id="rId3"/>
              </a:rPr>
              <a:t>Surto de coronavírus pode ter se originado de morcegos</a:t>
            </a:r>
            <a:endParaRPr b="1" sz="1350">
              <a:solidFill>
                <a:srgbClr val="333333"/>
              </a:solidFill>
              <a:highlight>
                <a:srgbClr val="FFFFFF"/>
              </a:highlight>
            </a:endParaRPr>
          </a:p>
          <a:p>
            <a:pPr indent="0" lvl="0" marL="12700" marR="12700" rtl="0" algn="l">
              <a:lnSpc>
                <a:spcPct val="115000"/>
              </a:lnSpc>
              <a:spcBef>
                <a:spcPts val="400"/>
              </a:spcBef>
              <a:spcAft>
                <a:spcPts val="0"/>
              </a:spcAft>
              <a:buClr>
                <a:schemeClr val="dk1"/>
              </a:buClr>
              <a:buSzPts val="1100"/>
              <a:buFont typeface="Arial"/>
              <a:buNone/>
            </a:pPr>
            <a:r>
              <a:rPr lang="en" sz="1050">
                <a:solidFill>
                  <a:srgbClr val="777777"/>
                </a:solidFill>
                <a:highlight>
                  <a:srgbClr val="FFFFFF"/>
                </a:highlight>
              </a:rPr>
              <a:t>By </a:t>
            </a:r>
            <a:r>
              <a:rPr lang="en" sz="1050">
                <a:solidFill>
                  <a:schemeClr val="hlink"/>
                </a:solidFill>
                <a:highlight>
                  <a:srgbClr val="FFFFFF"/>
                </a:highlight>
                <a:uFill>
                  <a:noFill/>
                </a:uFill>
                <a:hlinkClick r:id="rId4"/>
              </a:rPr>
              <a:t>James Gorman</a:t>
            </a:r>
            <a:endParaRPr sz="1050">
              <a:solidFill>
                <a:srgbClr val="337AB7"/>
              </a:solidFill>
              <a:highlight>
                <a:srgbClr val="FFFFFF"/>
              </a:highlight>
            </a:endParaRPr>
          </a:p>
          <a:p>
            <a:pPr indent="0" lvl="0" marL="12700" marR="12700" rtl="0" algn="l">
              <a:lnSpc>
                <a:spcPct val="115000"/>
              </a:lnSpc>
              <a:spcBef>
                <a:spcPts val="600"/>
              </a:spcBef>
              <a:spcAft>
                <a:spcPts val="0"/>
              </a:spcAft>
              <a:buClr>
                <a:schemeClr val="dk1"/>
              </a:buClr>
              <a:buSzPts val="1100"/>
              <a:buFont typeface="Arial"/>
              <a:buNone/>
            </a:pPr>
            <a:r>
              <a:rPr lang="en" sz="1050">
                <a:solidFill>
                  <a:srgbClr val="337AB7"/>
                </a:solidFill>
                <a:highlight>
                  <a:srgbClr val="FFFFFF"/>
                </a:highlight>
              </a:rPr>
              <a:t>www.</a:t>
            </a:r>
            <a:r>
              <a:rPr lang="en" sz="1050">
                <a:solidFill>
                  <a:schemeClr val="hlink"/>
                </a:solidFill>
                <a:highlight>
                  <a:srgbClr val="FFFFFF"/>
                </a:highlight>
                <a:uFill>
                  <a:noFill/>
                </a:uFill>
                <a:hlinkClick r:id="rId5"/>
              </a:rPr>
              <a:t>terra.com.br</a:t>
            </a:r>
            <a:r>
              <a:rPr lang="en" sz="1050">
                <a:solidFill>
                  <a:srgbClr val="333333"/>
                </a:solidFill>
                <a:highlight>
                  <a:srgbClr val="FFFFFF"/>
                </a:highlight>
              </a:rPr>
              <a:t> — Se os surtos anteriores de coronavírus servem de alguma indicação, a cepa de Wuhan que está atualmente se espalhando, pode ter-se originado de morcegos. Peter Daszak, presidente da EcoHealth Alliance, que estuda na China moléstias transmitidas por animais para seres humanos, disse: "</a:t>
            </a:r>
            <a:r>
              <a:rPr b="1" lang="en" sz="1050" u="sng">
                <a:solidFill>
                  <a:srgbClr val="333333"/>
                </a:solidFill>
                <a:highlight>
                  <a:srgbClr val="FFFFFF"/>
                </a:highlight>
              </a:rPr>
              <a:t>Ainda não conhecemos a fonte, mas existem evidências bastante significativas de que este seja um coronavírus originado em morcegos."</a:t>
            </a:r>
            <a:endParaRPr b="1" sz="1050" u="sng">
              <a:solidFill>
                <a:srgbClr val="333333"/>
              </a:solidFill>
              <a:highlight>
                <a:srgbClr val="FFFFFF"/>
              </a:highlight>
            </a:endParaRPr>
          </a:p>
          <a:p>
            <a:pPr indent="0" lvl="0" marL="0" rtl="0" algn="l">
              <a:lnSpc>
                <a:spcPct val="115000"/>
              </a:lnSpc>
              <a:spcBef>
                <a:spcPts val="400"/>
              </a:spcBef>
              <a:spcAft>
                <a:spcPts val="1600"/>
              </a:spcAft>
              <a:buSzPts val="1800"/>
              <a:buNone/>
            </a:pPr>
            <a:r>
              <a:t/>
            </a:r>
            <a:endParaRPr/>
          </a:p>
        </p:txBody>
      </p:sp>
      <p:pic>
        <p:nvPicPr>
          <p:cNvPr id="113" name="Google Shape;113;p21"/>
          <p:cNvPicPr preferRelativeResize="0"/>
          <p:nvPr/>
        </p:nvPicPr>
        <p:blipFill rotWithShape="1">
          <a:blip r:embed="rId6">
            <a:alphaModFix/>
          </a:blip>
          <a:srcRect b="0" l="0" r="0" t="0"/>
          <a:stretch/>
        </p:blipFill>
        <p:spPr>
          <a:xfrm>
            <a:off x="661975" y="2816375"/>
            <a:ext cx="2697096" cy="1797099"/>
          </a:xfrm>
          <a:prstGeom prst="rect">
            <a:avLst/>
          </a:prstGeom>
          <a:noFill/>
          <a:ln>
            <a:noFill/>
          </a:ln>
        </p:spPr>
      </p:pic>
      <p:sp>
        <p:nvSpPr>
          <p:cNvPr id="114" name="Google Shape;114;p21"/>
          <p:cNvSpPr txBox="1"/>
          <p:nvPr/>
        </p:nvSpPr>
        <p:spPr>
          <a:xfrm>
            <a:off x="549375" y="4379150"/>
            <a:ext cx="3000000" cy="80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 https://saude.estadao.com.br/noticias/geral,surto-de-coronavirus-pode-ter-se-originado-de-morcegos,70003181008</a:t>
            </a:r>
            <a:endParaRPr b="0" i="0" sz="900" u="none" cap="none" strike="noStrike">
              <a:solidFill>
                <a:srgbClr val="000000"/>
              </a:solidFill>
              <a:latin typeface="Arial"/>
              <a:ea typeface="Arial"/>
              <a:cs typeface="Arial"/>
              <a:sym typeface="Arial"/>
            </a:endParaRPr>
          </a:p>
        </p:txBody>
      </p:sp>
      <p:sp>
        <p:nvSpPr>
          <p:cNvPr id="115" name="Google Shape;115;p21"/>
          <p:cNvSpPr txBox="1"/>
          <p:nvPr/>
        </p:nvSpPr>
        <p:spPr>
          <a:xfrm>
            <a:off x="4255400" y="2346025"/>
            <a:ext cx="3000000" cy="3000000"/>
          </a:xfrm>
          <a:prstGeom prst="rect">
            <a:avLst/>
          </a:prstGeom>
          <a:noFill/>
          <a:ln>
            <a:noFill/>
          </a:ln>
        </p:spPr>
        <p:txBody>
          <a:bodyPr anchorCtr="0" anchor="t"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Tanto o SARS-CoV quanto o MERS-CoV são vírus zoonóticos, usando morcegos como reservatórios naturais e transmitindo através de hospedeiros intermediários, e levando à infecção humana.</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