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2" r:id="rId11"/>
    <p:sldId id="303" r:id="rId12"/>
    <p:sldId id="304" r:id="rId13"/>
    <p:sldId id="442" r:id="rId14"/>
    <p:sldId id="307" r:id="rId15"/>
    <p:sldId id="308" r:id="rId16"/>
    <p:sldId id="403" r:id="rId17"/>
    <p:sldId id="432" r:id="rId18"/>
    <p:sldId id="435" r:id="rId19"/>
    <p:sldId id="433" r:id="rId20"/>
    <p:sldId id="434" r:id="rId21"/>
    <p:sldId id="415" r:id="rId22"/>
    <p:sldId id="365" r:id="rId23"/>
    <p:sldId id="320" r:id="rId24"/>
    <p:sldId id="322" r:id="rId25"/>
    <p:sldId id="323" r:id="rId26"/>
    <p:sldId id="324" r:id="rId27"/>
    <p:sldId id="369" r:id="rId28"/>
    <p:sldId id="325" r:id="rId29"/>
    <p:sldId id="437" r:id="rId30"/>
    <p:sldId id="438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411" r:id="rId46"/>
    <p:sldId id="412" r:id="rId47"/>
    <p:sldId id="410" r:id="rId48"/>
    <p:sldId id="340" r:id="rId49"/>
    <p:sldId id="341" r:id="rId50"/>
    <p:sldId id="342" r:id="rId51"/>
    <p:sldId id="343" r:id="rId52"/>
    <p:sldId id="344" r:id="rId53"/>
    <p:sldId id="441" r:id="rId54"/>
    <p:sldId id="439" r:id="rId55"/>
    <p:sldId id="440" r:id="rId56"/>
    <p:sldId id="347" r:id="rId57"/>
    <p:sldId id="348" r:id="rId58"/>
    <p:sldId id="349" r:id="rId59"/>
    <p:sldId id="350" r:id="rId60"/>
    <p:sldId id="400" r:id="rId61"/>
    <p:sldId id="401" r:id="rId62"/>
    <p:sldId id="402" r:id="rId63"/>
  </p:sldIdLst>
  <p:sldSz cx="9144000" cy="6858000" type="screen4x3"/>
  <p:notesSz cx="6950075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7DA9DF"/>
    <a:srgbClr val="056F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14" autoAdjust="0"/>
    <p:restoredTop sz="94629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8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D1883-8551-400A-B22C-0FCAEC52B1AD}" type="doc">
      <dgm:prSet loTypeId="urn:microsoft.com/office/officeart/2005/8/layout/funnel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8A8CEF3-5630-4449-938C-1BF07CB696B9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tx1"/>
              </a:solidFill>
            </a:rPr>
            <a:t>Capacitação e desenvolvimento interno</a:t>
          </a:r>
          <a:endParaRPr lang="pt-BR" sz="1400" dirty="0">
            <a:solidFill>
              <a:schemeClr val="tx1"/>
            </a:solidFill>
          </a:endParaRPr>
        </a:p>
      </dgm:t>
    </dgm:pt>
    <dgm:pt modelId="{EFA181B1-9DCC-42AC-8A1E-13BC43D15FD3}" type="parTrans" cxnId="{BA1EDE10-15C7-4F64-BC8D-394EA7797258}">
      <dgm:prSet/>
      <dgm:spPr/>
      <dgm:t>
        <a:bodyPr/>
        <a:lstStyle/>
        <a:p>
          <a:endParaRPr lang="pt-BR"/>
        </a:p>
      </dgm:t>
    </dgm:pt>
    <dgm:pt modelId="{23260C16-BF12-450E-94DF-51BC06C5F938}" type="sibTrans" cxnId="{BA1EDE10-15C7-4F64-BC8D-394EA7797258}">
      <dgm:prSet/>
      <dgm:spPr/>
      <dgm:t>
        <a:bodyPr/>
        <a:lstStyle/>
        <a:p>
          <a:endParaRPr lang="pt-BR"/>
        </a:p>
      </dgm:t>
    </dgm:pt>
    <dgm:pt modelId="{79D761A2-D196-4ABB-A3A1-0509CB057F4C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tx1"/>
              </a:solidFill>
            </a:rPr>
            <a:t>Interações e redes</a:t>
          </a:r>
          <a:endParaRPr lang="pt-BR" sz="1400" dirty="0">
            <a:solidFill>
              <a:schemeClr val="tx1"/>
            </a:solidFill>
          </a:endParaRPr>
        </a:p>
      </dgm:t>
    </dgm:pt>
    <dgm:pt modelId="{BA71B9B7-F666-4F63-BACD-F9148719A802}" type="parTrans" cxnId="{FD632E73-ABDB-46F2-9447-26E078C65274}">
      <dgm:prSet/>
      <dgm:spPr/>
      <dgm:t>
        <a:bodyPr/>
        <a:lstStyle/>
        <a:p>
          <a:endParaRPr lang="pt-BR"/>
        </a:p>
      </dgm:t>
    </dgm:pt>
    <dgm:pt modelId="{94690842-D262-45F3-BE2D-107D77E3F1E3}" type="sibTrans" cxnId="{FD632E73-ABDB-46F2-9447-26E078C65274}">
      <dgm:prSet/>
      <dgm:spPr/>
      <dgm:t>
        <a:bodyPr/>
        <a:lstStyle/>
        <a:p>
          <a:endParaRPr lang="pt-BR"/>
        </a:p>
      </dgm:t>
    </dgm:pt>
    <dgm:pt modelId="{B71A0E2F-1548-4D37-8707-B7E6D1914ADF}">
      <dgm:prSet phldrT="[Texto]"/>
      <dgm:spPr/>
      <dgm:t>
        <a:bodyPr/>
        <a:lstStyle/>
        <a:p>
          <a:r>
            <a:rPr lang="pt-BR" dirty="0" smtClean="0"/>
            <a:t>Potencialização da Inovação radical</a:t>
          </a:r>
          <a:endParaRPr lang="pt-BR" dirty="0"/>
        </a:p>
      </dgm:t>
    </dgm:pt>
    <dgm:pt modelId="{8BE7AEA9-3BCA-4D74-B035-F613F07F2CEA}" type="sibTrans" cxnId="{D5827A7A-1573-4FC3-B2A9-C2CD1156C698}">
      <dgm:prSet/>
      <dgm:spPr/>
      <dgm:t>
        <a:bodyPr/>
        <a:lstStyle/>
        <a:p>
          <a:endParaRPr lang="pt-BR"/>
        </a:p>
      </dgm:t>
    </dgm:pt>
    <dgm:pt modelId="{554B0258-8E1A-447C-A7D7-1AA1029C0B36}" type="parTrans" cxnId="{D5827A7A-1573-4FC3-B2A9-C2CD1156C698}">
      <dgm:prSet/>
      <dgm:spPr/>
      <dgm:t>
        <a:bodyPr/>
        <a:lstStyle/>
        <a:p>
          <a:endParaRPr lang="pt-BR"/>
        </a:p>
      </dgm:t>
    </dgm:pt>
    <dgm:pt modelId="{44081105-6BBE-4036-A540-58F0F3B31ECB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tx1"/>
              </a:solidFill>
            </a:rPr>
            <a:t>Aprendizagem e equilíbrio entre modelo aberto e fechado</a:t>
          </a:r>
          <a:endParaRPr lang="pt-BR" sz="1400" dirty="0">
            <a:solidFill>
              <a:schemeClr val="tx1"/>
            </a:solidFill>
          </a:endParaRPr>
        </a:p>
      </dgm:t>
    </dgm:pt>
    <dgm:pt modelId="{1D620F04-05FD-4F61-9D35-6A9367018A15}" type="sibTrans" cxnId="{B54C95E6-F6A1-4779-B6DA-56E3E292E8B6}">
      <dgm:prSet/>
      <dgm:spPr/>
      <dgm:t>
        <a:bodyPr/>
        <a:lstStyle/>
        <a:p>
          <a:endParaRPr lang="pt-BR"/>
        </a:p>
      </dgm:t>
    </dgm:pt>
    <dgm:pt modelId="{5C4FEC59-2136-43C4-8D4A-9869E3FD11B5}" type="parTrans" cxnId="{B54C95E6-F6A1-4779-B6DA-56E3E292E8B6}">
      <dgm:prSet/>
      <dgm:spPr/>
      <dgm:t>
        <a:bodyPr/>
        <a:lstStyle/>
        <a:p>
          <a:endParaRPr lang="pt-BR"/>
        </a:p>
      </dgm:t>
    </dgm:pt>
    <dgm:pt modelId="{A559302A-0379-4F3A-8C05-70B229CEEA4B}" type="pres">
      <dgm:prSet presAssocID="{93ED1883-8551-400A-B22C-0FCAEC52B1A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80D5E7D-42D9-4885-B535-B23E5CC9A036}" type="pres">
      <dgm:prSet presAssocID="{93ED1883-8551-400A-B22C-0FCAEC52B1AD}" presName="ellipse" presStyleLbl="trBgShp" presStyleIdx="0" presStyleCnt="1" custLinFactNeighborX="-8834"/>
      <dgm:spPr/>
    </dgm:pt>
    <dgm:pt modelId="{0A8F957F-E52C-4939-8DD2-339B4F8F9C21}" type="pres">
      <dgm:prSet presAssocID="{93ED1883-8551-400A-B22C-0FCAEC52B1AD}" presName="arrow1" presStyleLbl="fgShp" presStyleIdx="0" presStyleCnt="1"/>
      <dgm:spPr/>
    </dgm:pt>
    <dgm:pt modelId="{BD3EEBFD-3159-471D-849B-9D6F18C89BBB}" type="pres">
      <dgm:prSet presAssocID="{93ED1883-8551-400A-B22C-0FCAEC52B1A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5CE923-92A4-4625-8A12-0CDE74D6E2E9}" type="pres">
      <dgm:prSet presAssocID="{79D761A2-D196-4ABB-A3A1-0509CB057F4C}" presName="item1" presStyleLbl="node1" presStyleIdx="0" presStyleCnt="3" custScaleX="1456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47316C-DE00-4DC4-BA14-E4A2E0829700}" type="pres">
      <dgm:prSet presAssocID="{44081105-6BBE-4036-A540-58F0F3B31ECB}" presName="item2" presStyleLbl="node1" presStyleIdx="1" presStyleCnt="3" custScaleX="137207" custLinFactNeighborX="-14147" custLinFactNeighborY="-73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2E679C-F850-4071-AFA8-90B0757AC6B0}" type="pres">
      <dgm:prSet presAssocID="{B71A0E2F-1548-4D37-8707-B7E6D1914ADF}" presName="item3" presStyleLbl="node1" presStyleIdx="2" presStyleCnt="3" custScaleX="144928" custLinFactNeighborX="30287" custLinFactNeighborY="15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D1E818-D8F5-4462-9F79-626743377A4A}" type="pres">
      <dgm:prSet presAssocID="{93ED1883-8551-400A-B22C-0FCAEC52B1AD}" presName="funnel" presStyleLbl="trAlignAcc1" presStyleIdx="0" presStyleCnt="1" custScaleX="114286" custLinFactNeighborX="1167" custLinFactNeighborY="718"/>
      <dgm:spPr>
        <a:solidFill>
          <a:schemeClr val="lt1">
            <a:hueOff val="0"/>
            <a:satOff val="0"/>
            <a:lumOff val="0"/>
            <a:alpha val="27000"/>
          </a:schemeClr>
        </a:solidFill>
      </dgm:spPr>
      <dgm:t>
        <a:bodyPr/>
        <a:lstStyle/>
        <a:p>
          <a:endParaRPr lang="pt-BR"/>
        </a:p>
      </dgm:t>
    </dgm:pt>
  </dgm:ptLst>
  <dgm:cxnLst>
    <dgm:cxn modelId="{7D86C785-68FB-4E46-AE75-352E8A56B24F}" type="presOf" srcId="{C8A8CEF3-5630-4449-938C-1BF07CB696B9}" destId="{DA2E679C-F850-4071-AFA8-90B0757AC6B0}" srcOrd="0" destOrd="0" presId="urn:microsoft.com/office/officeart/2005/8/layout/funnel1"/>
    <dgm:cxn modelId="{D10D2113-0001-40C2-AC28-55C6A6186793}" type="presOf" srcId="{B71A0E2F-1548-4D37-8707-B7E6D1914ADF}" destId="{BD3EEBFD-3159-471D-849B-9D6F18C89BBB}" srcOrd="0" destOrd="0" presId="urn:microsoft.com/office/officeart/2005/8/layout/funnel1"/>
    <dgm:cxn modelId="{BA1EDE10-15C7-4F64-BC8D-394EA7797258}" srcId="{93ED1883-8551-400A-B22C-0FCAEC52B1AD}" destId="{C8A8CEF3-5630-4449-938C-1BF07CB696B9}" srcOrd="0" destOrd="0" parTransId="{EFA181B1-9DCC-42AC-8A1E-13BC43D15FD3}" sibTransId="{23260C16-BF12-450E-94DF-51BC06C5F938}"/>
    <dgm:cxn modelId="{4F2A7E5A-1065-4219-B4E6-516E18131CE5}" type="presOf" srcId="{79D761A2-D196-4ABB-A3A1-0509CB057F4C}" destId="{6147316C-DE00-4DC4-BA14-E4A2E0829700}" srcOrd="0" destOrd="0" presId="urn:microsoft.com/office/officeart/2005/8/layout/funnel1"/>
    <dgm:cxn modelId="{3F3C0B0B-86E4-4808-BEC1-4AA6E53D7C80}" type="presOf" srcId="{44081105-6BBE-4036-A540-58F0F3B31ECB}" destId="{635CE923-92A4-4625-8A12-0CDE74D6E2E9}" srcOrd="0" destOrd="0" presId="urn:microsoft.com/office/officeart/2005/8/layout/funnel1"/>
    <dgm:cxn modelId="{D5827A7A-1573-4FC3-B2A9-C2CD1156C698}" srcId="{93ED1883-8551-400A-B22C-0FCAEC52B1AD}" destId="{B71A0E2F-1548-4D37-8707-B7E6D1914ADF}" srcOrd="3" destOrd="0" parTransId="{554B0258-8E1A-447C-A7D7-1AA1029C0B36}" sibTransId="{8BE7AEA9-3BCA-4D74-B035-F613F07F2CEA}"/>
    <dgm:cxn modelId="{FD632E73-ABDB-46F2-9447-26E078C65274}" srcId="{93ED1883-8551-400A-B22C-0FCAEC52B1AD}" destId="{79D761A2-D196-4ABB-A3A1-0509CB057F4C}" srcOrd="1" destOrd="0" parTransId="{BA71B9B7-F666-4F63-BACD-F9148719A802}" sibTransId="{94690842-D262-45F3-BE2D-107D77E3F1E3}"/>
    <dgm:cxn modelId="{9B9032EE-88DB-4686-B58D-D2A8AE723448}" type="presOf" srcId="{93ED1883-8551-400A-B22C-0FCAEC52B1AD}" destId="{A559302A-0379-4F3A-8C05-70B229CEEA4B}" srcOrd="0" destOrd="0" presId="urn:microsoft.com/office/officeart/2005/8/layout/funnel1"/>
    <dgm:cxn modelId="{B54C95E6-F6A1-4779-B6DA-56E3E292E8B6}" srcId="{93ED1883-8551-400A-B22C-0FCAEC52B1AD}" destId="{44081105-6BBE-4036-A540-58F0F3B31ECB}" srcOrd="2" destOrd="0" parTransId="{5C4FEC59-2136-43C4-8D4A-9869E3FD11B5}" sibTransId="{1D620F04-05FD-4F61-9D35-6A9367018A15}"/>
    <dgm:cxn modelId="{A294C7CB-C259-48A8-8CA1-111E8A364091}" type="presParOf" srcId="{A559302A-0379-4F3A-8C05-70B229CEEA4B}" destId="{480D5E7D-42D9-4885-B535-B23E5CC9A036}" srcOrd="0" destOrd="0" presId="urn:microsoft.com/office/officeart/2005/8/layout/funnel1"/>
    <dgm:cxn modelId="{587AAAAA-28D5-4A98-924D-9CE76C156612}" type="presParOf" srcId="{A559302A-0379-4F3A-8C05-70B229CEEA4B}" destId="{0A8F957F-E52C-4939-8DD2-339B4F8F9C21}" srcOrd="1" destOrd="0" presId="urn:microsoft.com/office/officeart/2005/8/layout/funnel1"/>
    <dgm:cxn modelId="{A098B5D1-B3D9-4513-8B2A-387A62995C10}" type="presParOf" srcId="{A559302A-0379-4F3A-8C05-70B229CEEA4B}" destId="{BD3EEBFD-3159-471D-849B-9D6F18C89BBB}" srcOrd="2" destOrd="0" presId="urn:microsoft.com/office/officeart/2005/8/layout/funnel1"/>
    <dgm:cxn modelId="{C6D84FDA-5C9B-45A1-BEED-0D5BA14CF792}" type="presParOf" srcId="{A559302A-0379-4F3A-8C05-70B229CEEA4B}" destId="{635CE923-92A4-4625-8A12-0CDE74D6E2E9}" srcOrd="3" destOrd="0" presId="urn:microsoft.com/office/officeart/2005/8/layout/funnel1"/>
    <dgm:cxn modelId="{C9729461-974B-40F8-A883-9F8A05C13541}" type="presParOf" srcId="{A559302A-0379-4F3A-8C05-70B229CEEA4B}" destId="{6147316C-DE00-4DC4-BA14-E4A2E0829700}" srcOrd="4" destOrd="0" presId="urn:microsoft.com/office/officeart/2005/8/layout/funnel1"/>
    <dgm:cxn modelId="{D47C0F3E-0219-41C2-B99D-7368AA766540}" type="presParOf" srcId="{A559302A-0379-4F3A-8C05-70B229CEEA4B}" destId="{DA2E679C-F850-4071-AFA8-90B0757AC6B0}" srcOrd="5" destOrd="0" presId="urn:microsoft.com/office/officeart/2005/8/layout/funnel1"/>
    <dgm:cxn modelId="{22F4C7F9-6A2B-4F14-9345-8234BDEFF846}" type="presParOf" srcId="{A559302A-0379-4F3A-8C05-70B229CEEA4B}" destId="{B0D1E818-D8F5-4462-9F79-626743377A4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7AE69-BC15-4061-B98B-C85AB6089401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2B15D8-904D-4DC9-B476-9FDD5082E945}">
      <dgm:prSet phldrT="[Texto]" custT="1"/>
      <dgm:spPr/>
      <dgm:t>
        <a:bodyPr/>
        <a:lstStyle/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Apoio da alta gerência</a:t>
          </a:r>
        </a:p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Criar uma cultura de IA</a:t>
          </a:r>
        </a:p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Mudanças estruturais adequadas</a:t>
          </a:r>
        </a:p>
        <a:p>
          <a:r>
            <a:rPr lang="pt-BR" sz="2000" i="1" dirty="0" smtClean="0">
              <a:latin typeface="Calibri" pitchFamily="34" charset="0"/>
              <a:cs typeface="Times New Roman" pitchFamily="18" charset="0"/>
            </a:rPr>
            <a:t>Fator relacionado a Procedimentos</a:t>
          </a:r>
        </a:p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Conhecimento da empresa</a:t>
          </a:r>
        </a:p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Combinação correta de habilidades</a:t>
          </a:r>
        </a:p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Motivação dos funcionários</a:t>
          </a:r>
          <a:endParaRPr lang="pt-BR" sz="2000" dirty="0"/>
        </a:p>
      </dgm:t>
    </dgm:pt>
    <dgm:pt modelId="{16A262C0-A413-4EEA-B625-AB079C833E41}" type="parTrans" cxnId="{16AA9710-6C4B-4208-B887-15BFDE0E8927}">
      <dgm:prSet/>
      <dgm:spPr/>
      <dgm:t>
        <a:bodyPr/>
        <a:lstStyle/>
        <a:p>
          <a:endParaRPr lang="pt-BR"/>
        </a:p>
      </dgm:t>
    </dgm:pt>
    <dgm:pt modelId="{C5149E3E-4EA8-414E-A641-41B7ADBA9D48}" type="sibTrans" cxnId="{16AA9710-6C4B-4208-B887-15BFDE0E8927}">
      <dgm:prSet/>
      <dgm:spPr/>
      <dgm:t>
        <a:bodyPr/>
        <a:lstStyle/>
        <a:p>
          <a:endParaRPr lang="pt-BR"/>
        </a:p>
      </dgm:t>
    </dgm:pt>
    <dgm:pt modelId="{3231A734-09E4-47D1-B443-BF11DBFD7123}">
      <dgm:prSet phldrT="[Texto]" custT="1"/>
      <dgm:spPr/>
      <dgm:t>
        <a:bodyPr/>
        <a:lstStyle/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Questões culturais internas</a:t>
          </a:r>
        </a:p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Falta das habilidades adequadas</a:t>
          </a:r>
        </a:p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Dificuldades operacionais</a:t>
          </a:r>
        </a:p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Falta de recursos</a:t>
          </a:r>
        </a:p>
        <a:p>
          <a:r>
            <a:rPr lang="pt-BR" sz="2000" dirty="0" smtClean="0">
              <a:latin typeface="Calibri" pitchFamily="34" charset="0"/>
              <a:cs typeface="Times New Roman" pitchFamily="18" charset="0"/>
            </a:rPr>
            <a:t>Questões culturais externas</a:t>
          </a:r>
          <a:endParaRPr lang="pt-BR" sz="2000" dirty="0"/>
        </a:p>
      </dgm:t>
    </dgm:pt>
    <dgm:pt modelId="{773A05B2-FC21-4500-AEBB-B3C9134B2FD5}" type="parTrans" cxnId="{909763FF-D40A-49AE-BCDB-935124A299DD}">
      <dgm:prSet/>
      <dgm:spPr/>
      <dgm:t>
        <a:bodyPr/>
        <a:lstStyle/>
        <a:p>
          <a:endParaRPr lang="pt-BR"/>
        </a:p>
      </dgm:t>
    </dgm:pt>
    <dgm:pt modelId="{A5435F52-3944-49CF-A581-C52F02E315A2}" type="sibTrans" cxnId="{909763FF-D40A-49AE-BCDB-935124A299DD}">
      <dgm:prSet/>
      <dgm:spPr/>
      <dgm:t>
        <a:bodyPr/>
        <a:lstStyle/>
        <a:p>
          <a:endParaRPr lang="pt-BR"/>
        </a:p>
      </dgm:t>
    </dgm:pt>
    <dgm:pt modelId="{8D7D9208-FAFC-49CF-A6DC-380F82B07C01}" type="pres">
      <dgm:prSet presAssocID="{34F7AE69-BC15-4061-B98B-C85AB608940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CD9256-6A6A-485E-AE90-BC90E826007D}" type="pres">
      <dgm:prSet presAssocID="{712B15D8-904D-4DC9-B476-9FDD5082E945}" presName="upArrow" presStyleLbl="node1" presStyleIdx="0" presStyleCnt="2" custScaleX="52499" custScaleY="98662"/>
      <dgm:spPr>
        <a:solidFill>
          <a:srgbClr val="00B050"/>
        </a:solidFill>
      </dgm:spPr>
    </dgm:pt>
    <dgm:pt modelId="{9FCE0A47-F36C-4882-94D0-8C63DEFA4A29}" type="pres">
      <dgm:prSet presAssocID="{712B15D8-904D-4DC9-B476-9FDD5082E945}" presName="upArrowText" presStyleLbl="revTx" presStyleIdx="0" presStyleCnt="2" custScaleX="12906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9EEE5A-8C85-480D-BA1C-71E367AEFBBC}" type="pres">
      <dgm:prSet presAssocID="{3231A734-09E4-47D1-B443-BF11DBFD7123}" presName="downArrow" presStyleLbl="node1" presStyleIdx="1" presStyleCnt="2" custScaleX="53141"/>
      <dgm:spPr>
        <a:solidFill>
          <a:srgbClr val="C00000"/>
        </a:solidFill>
      </dgm:spPr>
    </dgm:pt>
    <dgm:pt modelId="{3205FC5F-98B5-4D8D-BF8A-459C877C6103}" type="pres">
      <dgm:prSet presAssocID="{3231A734-09E4-47D1-B443-BF11DBFD712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AA9710-6C4B-4208-B887-15BFDE0E8927}" srcId="{34F7AE69-BC15-4061-B98B-C85AB6089401}" destId="{712B15D8-904D-4DC9-B476-9FDD5082E945}" srcOrd="0" destOrd="0" parTransId="{16A262C0-A413-4EEA-B625-AB079C833E41}" sibTransId="{C5149E3E-4EA8-414E-A641-41B7ADBA9D48}"/>
    <dgm:cxn modelId="{02E55109-32AF-425C-8376-CBB092C0D15D}" type="presOf" srcId="{712B15D8-904D-4DC9-B476-9FDD5082E945}" destId="{9FCE0A47-F36C-4882-94D0-8C63DEFA4A29}" srcOrd="0" destOrd="0" presId="urn:microsoft.com/office/officeart/2005/8/layout/arrow4"/>
    <dgm:cxn modelId="{909763FF-D40A-49AE-BCDB-935124A299DD}" srcId="{34F7AE69-BC15-4061-B98B-C85AB6089401}" destId="{3231A734-09E4-47D1-B443-BF11DBFD7123}" srcOrd="1" destOrd="0" parTransId="{773A05B2-FC21-4500-AEBB-B3C9134B2FD5}" sibTransId="{A5435F52-3944-49CF-A581-C52F02E315A2}"/>
    <dgm:cxn modelId="{30DFAFDA-232E-4A2A-A667-807EEB5EF7D3}" type="presOf" srcId="{3231A734-09E4-47D1-B443-BF11DBFD7123}" destId="{3205FC5F-98B5-4D8D-BF8A-459C877C6103}" srcOrd="0" destOrd="0" presId="urn:microsoft.com/office/officeart/2005/8/layout/arrow4"/>
    <dgm:cxn modelId="{A6251034-76B3-48E7-88C1-B4AFF0EDED54}" type="presOf" srcId="{34F7AE69-BC15-4061-B98B-C85AB6089401}" destId="{8D7D9208-FAFC-49CF-A6DC-380F82B07C01}" srcOrd="0" destOrd="0" presId="urn:microsoft.com/office/officeart/2005/8/layout/arrow4"/>
    <dgm:cxn modelId="{6117507D-FFDB-4838-9B2D-427BDE2D7983}" type="presParOf" srcId="{8D7D9208-FAFC-49CF-A6DC-380F82B07C01}" destId="{86CD9256-6A6A-485E-AE90-BC90E826007D}" srcOrd="0" destOrd="0" presId="urn:microsoft.com/office/officeart/2005/8/layout/arrow4"/>
    <dgm:cxn modelId="{D3A4F023-DD4A-4F08-B195-0218EEA7004F}" type="presParOf" srcId="{8D7D9208-FAFC-49CF-A6DC-380F82B07C01}" destId="{9FCE0A47-F36C-4882-94D0-8C63DEFA4A29}" srcOrd="1" destOrd="0" presId="urn:microsoft.com/office/officeart/2005/8/layout/arrow4"/>
    <dgm:cxn modelId="{7590E4A1-A60A-4BFA-B56C-7BBFE2558604}" type="presParOf" srcId="{8D7D9208-FAFC-49CF-A6DC-380F82B07C01}" destId="{369EEE5A-8C85-480D-BA1C-71E367AEFBBC}" srcOrd="2" destOrd="0" presId="urn:microsoft.com/office/officeart/2005/8/layout/arrow4"/>
    <dgm:cxn modelId="{6F15E040-7BEB-4EEB-A26E-8B9D0082E8DD}" type="presParOf" srcId="{8D7D9208-FAFC-49CF-A6DC-380F82B07C01}" destId="{3205FC5F-98B5-4D8D-BF8A-459C877C610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D5E7D-42D9-4885-B535-B23E5CC9A036}">
      <dsp:nvSpPr>
        <dsp:cNvPr id="0" name=""/>
        <dsp:cNvSpPr/>
      </dsp:nvSpPr>
      <dsp:spPr>
        <a:xfrm>
          <a:off x="1686879" y="209581"/>
          <a:ext cx="4159384" cy="144449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F957F-E52C-4939-8DD2-339B4F8F9C21}">
      <dsp:nvSpPr>
        <dsp:cNvPr id="0" name=""/>
        <dsp:cNvSpPr/>
      </dsp:nvSpPr>
      <dsp:spPr>
        <a:xfrm>
          <a:off x="3737418" y="3746670"/>
          <a:ext cx="806082" cy="51589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EEBFD-3159-471D-849B-9D6F18C89BBB}">
      <dsp:nvSpPr>
        <dsp:cNvPr id="0" name=""/>
        <dsp:cNvSpPr/>
      </dsp:nvSpPr>
      <dsp:spPr>
        <a:xfrm>
          <a:off x="2205862" y="4159384"/>
          <a:ext cx="3869194" cy="96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Potencialização da Inovação radical</a:t>
          </a:r>
          <a:endParaRPr lang="pt-BR" sz="2200" kern="1200" dirty="0"/>
        </a:p>
      </dsp:txBody>
      <dsp:txXfrm>
        <a:off x="2205862" y="4159384"/>
        <a:ext cx="3869194" cy="967298"/>
      </dsp:txXfrm>
    </dsp:sp>
    <dsp:sp modelId="{635CE923-92A4-4625-8A12-0CDE74D6E2E9}">
      <dsp:nvSpPr>
        <dsp:cNvPr id="0" name=""/>
        <dsp:cNvSpPr/>
      </dsp:nvSpPr>
      <dsp:spPr>
        <a:xfrm>
          <a:off x="3235074" y="1765642"/>
          <a:ext cx="2113857" cy="14509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Aprendizagem e equilíbrio entre modelo aberto e fechado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3544641" y="1978128"/>
        <a:ext cx="1494723" cy="1025975"/>
      </dsp:txXfrm>
    </dsp:sp>
    <dsp:sp modelId="{6147316C-DE00-4DC4-BA14-E4A2E0829700}">
      <dsp:nvSpPr>
        <dsp:cNvPr id="0" name=""/>
        <dsp:cNvSpPr/>
      </dsp:nvSpPr>
      <dsp:spPr>
        <a:xfrm>
          <a:off x="2053102" y="570856"/>
          <a:ext cx="1990802" cy="145094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Interações e redes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344648" y="783342"/>
        <a:ext cx="1407710" cy="1025975"/>
      </dsp:txXfrm>
    </dsp:sp>
    <dsp:sp modelId="{DA2E679C-F850-4071-AFA8-90B0757AC6B0}">
      <dsp:nvSpPr>
        <dsp:cNvPr id="0" name=""/>
        <dsp:cNvSpPr/>
      </dsp:nvSpPr>
      <dsp:spPr>
        <a:xfrm>
          <a:off x="4124994" y="349256"/>
          <a:ext cx="2102829" cy="145094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Capacitação e desenvolvimento interno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4432946" y="561742"/>
        <a:ext cx="1486925" cy="1025975"/>
      </dsp:txXfrm>
    </dsp:sp>
    <dsp:sp modelId="{B0D1E818-D8F5-4462-9F79-626743377A4A}">
      <dsp:nvSpPr>
        <dsp:cNvPr id="0" name=""/>
        <dsp:cNvSpPr/>
      </dsp:nvSpPr>
      <dsp:spPr>
        <a:xfrm>
          <a:off x="1613669" y="58172"/>
          <a:ext cx="5158938" cy="3611248"/>
        </a:xfrm>
        <a:prstGeom prst="funnel">
          <a:avLst/>
        </a:prstGeom>
        <a:solidFill>
          <a:schemeClr val="lt1">
            <a:hueOff val="0"/>
            <a:satOff val="0"/>
            <a:lumOff val="0"/>
            <a:alpha val="27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D9256-6A6A-485E-AE90-BC90E826007D}">
      <dsp:nvSpPr>
        <dsp:cNvPr id="0" name=""/>
        <dsp:cNvSpPr/>
      </dsp:nvSpPr>
      <dsp:spPr>
        <a:xfrm>
          <a:off x="329069" y="16648"/>
          <a:ext cx="1434642" cy="2455299"/>
        </a:xfrm>
        <a:prstGeom prst="up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E0A47-F36C-4882-94D0-8C63DEFA4A29}">
      <dsp:nvSpPr>
        <dsp:cNvPr id="0" name=""/>
        <dsp:cNvSpPr/>
      </dsp:nvSpPr>
      <dsp:spPr>
        <a:xfrm>
          <a:off x="1820713" y="0"/>
          <a:ext cx="5985336" cy="2488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Apoio da alta gerência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Criar uma cultura de IA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Mudanças estruturais adequadas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i="1" kern="1200" dirty="0" smtClean="0">
              <a:latin typeface="Calibri" pitchFamily="34" charset="0"/>
              <a:cs typeface="Times New Roman" pitchFamily="18" charset="0"/>
            </a:rPr>
            <a:t>Fator relacionado a Procedimentos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Conhecimento da empresa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Combinação correta de habilidades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Motivação dos funcionários</a:t>
          </a:r>
          <a:endParaRPr lang="pt-BR" sz="2000" kern="1200" dirty="0"/>
        </a:p>
      </dsp:txBody>
      <dsp:txXfrm>
        <a:off x="1820713" y="0"/>
        <a:ext cx="5985336" cy="2488596"/>
      </dsp:txXfrm>
    </dsp:sp>
    <dsp:sp modelId="{369EEE5A-8C85-480D-BA1C-71E367AEFBBC}">
      <dsp:nvSpPr>
        <dsp:cNvPr id="0" name=""/>
        <dsp:cNvSpPr/>
      </dsp:nvSpPr>
      <dsp:spPr>
        <a:xfrm>
          <a:off x="1140108" y="2695979"/>
          <a:ext cx="1452186" cy="2488596"/>
        </a:xfrm>
        <a:prstGeom prst="downArrow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5FC5F-98B5-4D8D-BF8A-459C877C6103}">
      <dsp:nvSpPr>
        <dsp:cNvPr id="0" name=""/>
        <dsp:cNvSpPr/>
      </dsp:nvSpPr>
      <dsp:spPr>
        <a:xfrm>
          <a:off x="3314534" y="2695979"/>
          <a:ext cx="4637315" cy="2488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Questões culturais internas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Falta das habilidades adequadas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Dificuldades operacionais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Falta de recursos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  <a:cs typeface="Times New Roman" pitchFamily="18" charset="0"/>
            </a:rPr>
            <a:t>Questões culturais externas</a:t>
          </a:r>
          <a:endParaRPr lang="pt-BR" sz="2000" kern="1200" dirty="0"/>
        </a:p>
      </dsp:txBody>
      <dsp:txXfrm>
        <a:off x="3314534" y="2695979"/>
        <a:ext cx="4637315" cy="2488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/>
          <a:lstStyle>
            <a:lvl1pPr algn="r">
              <a:defRPr sz="1200"/>
            </a:lvl1pPr>
          </a:lstStyle>
          <a:p>
            <a:fld id="{1FB6B0AE-0759-4A4B-85E4-C2B994E52D3D}" type="datetimeFigureOut">
              <a:rPr lang="pt-BR" smtClean="0"/>
              <a:pPr/>
              <a:t>06/04/2015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 anchor="b"/>
          <a:lstStyle>
            <a:lvl1pPr algn="r">
              <a:defRPr sz="12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/>
          <a:lstStyle>
            <a:lvl1pPr algn="r">
              <a:defRPr sz="1200"/>
            </a:lvl1pPr>
          </a:lstStyle>
          <a:p>
            <a:fld id="{CA4D33FA-1CE0-4C48-8F6B-B3E565C12C9E}" type="datetimeFigureOut">
              <a:rPr lang="pt-BR" smtClean="0"/>
              <a:pPr/>
              <a:t>06/04/2015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1" tIns="46241" rIns="92481" bIns="4624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vert="horz" lIns="92481" tIns="46241" rIns="92481" bIns="4624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 anchor="b"/>
          <a:lstStyle>
            <a:lvl1pPr algn="r">
              <a:defRPr sz="12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705921-0CCF-459B-8360-4CF6861E9A27}" type="slidenum">
              <a:rPr lang="pt-BR" smtClean="0">
                <a:latin typeface="Comic Sans MS" pitchFamily="66" charset="0"/>
              </a:rPr>
              <a:pPr eaLnBrk="1" hangingPunct="1"/>
              <a:t>23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0F1A-2024-4355-B82F-0A0B9141ED1C}" type="slidenum">
              <a:rPr lang="pt-BR" smtClean="0">
                <a:latin typeface="Comic Sans MS" pitchFamily="66" charset="0"/>
              </a:rPr>
              <a:pPr eaLnBrk="1" hangingPunct="1"/>
              <a:t>42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D1086C-B723-4C70-A6ED-1F7AAC87D968}" type="slidenum">
              <a:rPr lang="pt-BR" smtClean="0">
                <a:latin typeface="Comic Sans MS" pitchFamily="66" charset="0"/>
              </a:rPr>
              <a:pPr eaLnBrk="1" hangingPunct="1"/>
              <a:t>43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DBFC71-D6DE-41B4-A4A5-513208F0117D}" type="slidenum">
              <a:rPr lang="pt-BR" smtClean="0">
                <a:latin typeface="Comic Sans MS" pitchFamily="66" charset="0"/>
              </a:rPr>
              <a:pPr eaLnBrk="1" hangingPunct="1"/>
              <a:t>44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7949E3-79CF-4D18-8997-5E16BE2BD308}" type="slidenum">
              <a:rPr lang="pt-BR" smtClean="0">
                <a:latin typeface="Comic Sans MS" pitchFamily="66" charset="0"/>
              </a:rPr>
              <a:pPr eaLnBrk="1" hangingPunct="1"/>
              <a:t>45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7949E3-79CF-4D18-8997-5E16BE2BD308}" type="slidenum">
              <a:rPr lang="pt-BR" smtClean="0">
                <a:latin typeface="Comic Sans MS" pitchFamily="66" charset="0"/>
              </a:rPr>
              <a:pPr eaLnBrk="1" hangingPunct="1"/>
              <a:t>46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A3C895-09AE-4D60-B86A-68EB43086A31}" type="slidenum">
              <a:rPr lang="pt-BR" smtClean="0">
                <a:latin typeface="Comic Sans MS" pitchFamily="66" charset="0"/>
              </a:rPr>
              <a:pPr eaLnBrk="1" hangingPunct="1"/>
              <a:t>47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7609F0-8FB9-4E38-A95D-C96D3A24E7B6}" type="slidenum">
              <a:rPr lang="pt-BR" smtClean="0">
                <a:latin typeface="Comic Sans MS" pitchFamily="66" charset="0"/>
              </a:rPr>
              <a:pPr eaLnBrk="1" hangingPunct="1"/>
              <a:t>48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005886-DA6C-4CE3-9932-4FB2299970A8}" type="slidenum">
              <a:rPr lang="pt-BR" smtClean="0">
                <a:latin typeface="Comic Sans MS" pitchFamily="66" charset="0"/>
              </a:rPr>
              <a:pPr eaLnBrk="1" hangingPunct="1"/>
              <a:t>49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53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26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54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2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D84D13-C2D4-4BDD-B2DC-B30267D9FD06}" type="slidenum">
              <a:rPr lang="pt-BR" smtClean="0">
                <a:latin typeface="Comic Sans MS" pitchFamily="66" charset="0"/>
              </a:rPr>
              <a:pPr eaLnBrk="1" hangingPunct="1"/>
              <a:t>24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55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26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407" indent="-2890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012" indent="-2312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8417" indent="-2312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821" indent="-2312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62452-5F95-4604-AE09-61BD9016495A}" type="slidenum">
              <a:rPr lang="pt-BR" sz="1200"/>
              <a:pPr eaLnBrk="1" hangingPunct="1"/>
              <a:t>60</a:t>
            </a:fld>
            <a:endParaRPr lang="pt-BR" sz="1200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407" indent="-2890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012" indent="-2312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8417" indent="-2312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821" indent="-2312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1A4414-3144-4142-B3A6-6E316599CE8F}" type="slidenum">
              <a:rPr lang="pt-BR" sz="1200"/>
              <a:pPr eaLnBrk="1" hangingPunct="1"/>
              <a:t>61</a:t>
            </a:fld>
            <a:endParaRPr lang="pt-BR" sz="1200" dirty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407" indent="-2890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012" indent="-2312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8417" indent="-2312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821" indent="-2312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62452-5F95-4604-AE09-61BD9016495A}" type="slidenum">
              <a:rPr lang="pt-BR" sz="1200"/>
              <a:pPr eaLnBrk="1" hangingPunct="1"/>
              <a:t>62</a:t>
            </a:fld>
            <a:endParaRPr lang="pt-BR" sz="1200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9B5670-CDA4-4C5F-A3FD-21045C036267}" type="slidenum">
              <a:rPr lang="pt-BR" smtClean="0">
                <a:latin typeface="Comic Sans MS" pitchFamily="66" charset="0"/>
              </a:rPr>
              <a:pPr eaLnBrk="1" hangingPunct="1"/>
              <a:t>25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8037" cy="346233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7" y="4386460"/>
            <a:ext cx="5095864" cy="41563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182514-F1BE-45F2-B096-CD90A8051C55}" type="slidenum">
              <a:rPr lang="pt-BR" smtClean="0">
                <a:latin typeface="Comic Sans MS" pitchFamily="66" charset="0"/>
              </a:rPr>
              <a:pPr eaLnBrk="1" hangingPunct="1"/>
              <a:t>26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8037" cy="346233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7" y="4387964"/>
            <a:ext cx="5095864" cy="41548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0D8FD2-2030-4C14-AC48-B248DDF50D26}" type="slidenum">
              <a:rPr lang="pt-BR" smtClean="0">
                <a:latin typeface="Comic Sans MS" pitchFamily="66" charset="0"/>
              </a:rPr>
              <a:pPr eaLnBrk="1" hangingPunct="1"/>
              <a:t>28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A973E-1983-4D39-8A76-4C6F6469C3D8}" type="slidenum">
              <a:rPr lang="pt-BR" smtClean="0">
                <a:latin typeface="Comic Sans MS" pitchFamily="66" charset="0"/>
              </a:rPr>
              <a:pPr eaLnBrk="1" hangingPunct="1"/>
              <a:t>31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18B78-C39A-4F42-B633-755B18EAC4EB}" type="slidenum">
              <a:rPr lang="pt-BR" smtClean="0">
                <a:latin typeface="Comic Sans MS" pitchFamily="66" charset="0"/>
              </a:rPr>
              <a:pPr eaLnBrk="1" hangingPunct="1"/>
              <a:t>32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D4861C-6D0D-4AE2-B1A0-19A8932741BD}" type="slidenum">
              <a:rPr lang="pt-BR" smtClean="0">
                <a:latin typeface="Comic Sans MS" pitchFamily="66" charset="0"/>
              </a:rPr>
              <a:pPr eaLnBrk="1" hangingPunct="1"/>
              <a:t>40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07" indent="-2890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12" indent="-2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417" indent="-2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821" indent="-2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226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31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35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440" indent="-2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75A007-D2E2-465B-9AC0-91CDD3DC6304}" type="slidenum">
              <a:rPr lang="pt-BR" smtClean="0">
                <a:latin typeface="Comic Sans MS" pitchFamily="66" charset="0"/>
              </a:rPr>
              <a:pPr eaLnBrk="1" hangingPunct="1"/>
              <a:t>41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624736" cy="115212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923B-B088-4FCE-B1C7-FEDC7409F0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140968"/>
            <a:ext cx="6624736" cy="115212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070C0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ciane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t.gov.br/" TargetMode="External"/><Relationship Id="rId2" Type="http://schemas.openxmlformats.org/officeDocument/2006/relationships/hyperlink" Target="http://www.ipt.br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imantec.org.br/" TargetMode="External"/><Relationship Id="rId4" Type="http://schemas.openxmlformats.org/officeDocument/2006/relationships/hyperlink" Target="http://www.inovacao.usp.br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ortalinovacao.mct.gov.br/pi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ortalinovacao.mct.gov.br/pi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6624736" cy="1872208"/>
          </a:xfrm>
        </p:spPr>
        <p:txBody>
          <a:bodyPr/>
          <a:lstStyle/>
          <a:p>
            <a:r>
              <a:rPr lang="pt-BR" dirty="0" smtClean="0"/>
              <a:t>Abordagens da Inovação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smtClean="0"/>
              <a:t>leitura do capitulo 4 do livro texto</a:t>
            </a: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11560" y="3933056"/>
            <a:ext cx="5904656" cy="10081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sz="2400" dirty="0" err="1" smtClean="0">
                <a:solidFill>
                  <a:schemeClr val="accent1">
                    <a:lumMod val="75000"/>
                  </a:schemeClr>
                </a:solidFill>
              </a:rPr>
              <a:t>Profa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. Dra. </a:t>
            </a:r>
            <a:r>
              <a:rPr lang="pt-BR" sz="2400" dirty="0" err="1" smtClean="0">
                <a:solidFill>
                  <a:schemeClr val="accent1">
                    <a:lumMod val="75000"/>
                  </a:schemeClr>
                </a:solidFill>
              </a:rPr>
              <a:t>Geciane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Porto</a:t>
            </a:r>
          </a:p>
          <a:p>
            <a:pPr algn="ctr">
              <a:buNone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geciane@usp.br</a:t>
            </a:r>
            <a:endParaRPr lang="pt-B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16   3602 3914 </a:t>
            </a:r>
          </a:p>
          <a:p>
            <a:pPr algn="ctr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251395" y="0"/>
            <a:ext cx="9001125" cy="990600"/>
          </a:xfrm>
        </p:spPr>
        <p:txBody>
          <a:bodyPr/>
          <a:lstStyle/>
          <a:p>
            <a:r>
              <a:rPr lang="pt-BR" dirty="0" smtClean="0"/>
              <a:t>Impacto nas Receitas e Custos</a:t>
            </a:r>
          </a:p>
        </p:txBody>
      </p:sp>
      <p:sp>
        <p:nvSpPr>
          <p:cNvPr id="14341" name="Rectangle 25"/>
          <p:cNvSpPr>
            <a:spLocks noChangeArrowheads="1"/>
          </p:cNvSpPr>
          <p:nvPr/>
        </p:nvSpPr>
        <p:spPr bwMode="auto">
          <a:xfrm>
            <a:off x="5587762" y="1945359"/>
            <a:ext cx="1895871" cy="372081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4342" name="Rectangle 26"/>
          <p:cNvSpPr>
            <a:spLocks noChangeArrowheads="1"/>
          </p:cNvSpPr>
          <p:nvPr/>
        </p:nvSpPr>
        <p:spPr bwMode="auto">
          <a:xfrm>
            <a:off x="5587762" y="2391472"/>
            <a:ext cx="1895871" cy="373547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47182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4343" name="Rectangle 27"/>
          <p:cNvSpPr>
            <a:spLocks noChangeArrowheads="1"/>
          </p:cNvSpPr>
          <p:nvPr/>
        </p:nvSpPr>
        <p:spPr bwMode="auto">
          <a:xfrm>
            <a:off x="5598371" y="2839018"/>
            <a:ext cx="1885263" cy="372082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587762" y="3285111"/>
            <a:ext cx="1895871" cy="818160"/>
          </a:xfrm>
          <a:prstGeom prst="rect">
            <a:avLst/>
          </a:prstGeom>
          <a:gradFill>
            <a:gsLst>
              <a:gs pos="0">
                <a:schemeClr val="hlink">
                  <a:alpha val="57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650872" y="3285111"/>
            <a:ext cx="1894310" cy="819800"/>
          </a:xfrm>
          <a:prstGeom prst="rect">
            <a:avLst/>
          </a:prstGeom>
          <a:gradFill rotWithShape="1">
            <a:gsLst>
              <a:gs pos="0">
                <a:schemeClr val="hlink">
                  <a:alpha val="57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5587762" y="4257295"/>
            <a:ext cx="1895871" cy="96038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3329" name="Rectangle 14"/>
          <p:cNvSpPr>
            <a:spLocks noChangeArrowheads="1"/>
          </p:cNvSpPr>
          <p:nvPr/>
        </p:nvSpPr>
        <p:spPr bwMode="auto">
          <a:xfrm>
            <a:off x="2650872" y="4249399"/>
            <a:ext cx="1894310" cy="1255309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3330" name="AutoShape 5"/>
          <p:cNvSpPr>
            <a:spLocks noChangeArrowheads="1"/>
          </p:cNvSpPr>
          <p:nvPr/>
        </p:nvSpPr>
        <p:spPr bwMode="auto">
          <a:xfrm>
            <a:off x="1988444" y="1126240"/>
            <a:ext cx="188650" cy="5659944"/>
          </a:xfrm>
          <a:prstGeom prst="upDownArrow">
            <a:avLst>
              <a:gd name="adj1" fmla="val 50000"/>
              <a:gd name="adj2" fmla="val 766222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13331" name="Line 6"/>
          <p:cNvSpPr>
            <a:spLocks noChangeShapeType="1"/>
          </p:cNvSpPr>
          <p:nvPr/>
        </p:nvSpPr>
        <p:spPr bwMode="auto">
          <a:xfrm>
            <a:off x="2176463" y="4179888"/>
            <a:ext cx="597058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6652" name="Text Box 7"/>
          <p:cNvSpPr txBox="1">
            <a:spLocks noChangeArrowheads="1"/>
          </p:cNvSpPr>
          <p:nvPr/>
        </p:nvSpPr>
        <p:spPr bwMode="auto">
          <a:xfrm>
            <a:off x="1704975" y="4030663"/>
            <a:ext cx="377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500"/>
              <a:t>0</a:t>
            </a:r>
          </a:p>
        </p:txBody>
      </p:sp>
      <p:sp>
        <p:nvSpPr>
          <p:cNvPr id="26653" name="Text Box 8"/>
          <p:cNvSpPr txBox="1">
            <a:spLocks noChangeArrowheads="1"/>
          </p:cNvSpPr>
          <p:nvPr/>
        </p:nvSpPr>
        <p:spPr bwMode="auto">
          <a:xfrm>
            <a:off x="755650" y="2541588"/>
            <a:ext cx="1231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500" b="1"/>
              <a:t>Receitas</a:t>
            </a:r>
          </a:p>
        </p:txBody>
      </p:sp>
      <p:sp>
        <p:nvSpPr>
          <p:cNvPr id="26654" name="Text Box 9"/>
          <p:cNvSpPr txBox="1">
            <a:spLocks noChangeArrowheads="1"/>
          </p:cNvSpPr>
          <p:nvPr/>
        </p:nvSpPr>
        <p:spPr bwMode="auto">
          <a:xfrm>
            <a:off x="755650" y="5097463"/>
            <a:ext cx="1231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500" b="1"/>
              <a:t>Custos</a:t>
            </a:r>
          </a:p>
        </p:txBody>
      </p:sp>
      <p:sp>
        <p:nvSpPr>
          <p:cNvPr id="26655" name="Text Box 10"/>
          <p:cNvSpPr txBox="1">
            <a:spLocks noChangeArrowheads="1"/>
          </p:cNvSpPr>
          <p:nvPr/>
        </p:nvSpPr>
        <p:spPr bwMode="auto">
          <a:xfrm>
            <a:off x="2652713" y="3509963"/>
            <a:ext cx="19891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Receita de Mercado</a:t>
            </a:r>
          </a:p>
        </p:txBody>
      </p:sp>
      <p:sp>
        <p:nvSpPr>
          <p:cNvPr id="26656" name="Text Box 11"/>
          <p:cNvSpPr txBox="1">
            <a:spLocks noChangeArrowheads="1"/>
          </p:cNvSpPr>
          <p:nvPr/>
        </p:nvSpPr>
        <p:spPr bwMode="auto">
          <a:xfrm>
            <a:off x="5494338" y="3509963"/>
            <a:ext cx="19891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Receita de Mercado</a:t>
            </a:r>
          </a:p>
        </p:txBody>
      </p:sp>
      <p:sp>
        <p:nvSpPr>
          <p:cNvPr id="26657" name="Text Box 12"/>
          <p:cNvSpPr txBox="1">
            <a:spLocks noChangeArrowheads="1"/>
          </p:cNvSpPr>
          <p:nvPr/>
        </p:nvSpPr>
        <p:spPr bwMode="auto">
          <a:xfrm>
            <a:off x="2584450" y="4252913"/>
            <a:ext cx="19732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Custos de Desenvolvimento Interno</a:t>
            </a:r>
          </a:p>
        </p:txBody>
      </p:sp>
      <p:sp>
        <p:nvSpPr>
          <p:cNvPr id="26658" name="Text Box 13"/>
          <p:cNvSpPr txBox="1">
            <a:spLocks noChangeArrowheads="1"/>
          </p:cNvSpPr>
          <p:nvPr/>
        </p:nvSpPr>
        <p:spPr bwMode="auto">
          <a:xfrm>
            <a:off x="5589588" y="4252913"/>
            <a:ext cx="19891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Custos de Desenvolvimento Interno e externo</a:t>
            </a:r>
          </a:p>
        </p:txBody>
      </p:sp>
      <p:sp>
        <p:nvSpPr>
          <p:cNvPr id="26659" name="Text Box 16"/>
          <p:cNvSpPr txBox="1">
            <a:spLocks noChangeArrowheads="1"/>
          </p:cNvSpPr>
          <p:nvPr/>
        </p:nvSpPr>
        <p:spPr bwMode="auto">
          <a:xfrm>
            <a:off x="5494338" y="5221288"/>
            <a:ext cx="29352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500"/>
              <a:t>Economia de “tempo e custo” alavancados pelo desenvolvimento externo</a:t>
            </a:r>
          </a:p>
        </p:txBody>
      </p:sp>
      <p:sp>
        <p:nvSpPr>
          <p:cNvPr id="13340" name="AutoShape 17"/>
          <p:cNvSpPr>
            <a:spLocks noChangeArrowheads="1"/>
          </p:cNvSpPr>
          <p:nvPr/>
        </p:nvSpPr>
        <p:spPr bwMode="auto">
          <a:xfrm>
            <a:off x="4829997" y="5072756"/>
            <a:ext cx="567681" cy="744951"/>
          </a:xfrm>
          <a:prstGeom prst="upDownArrow">
            <a:avLst>
              <a:gd name="adj1" fmla="val 50000"/>
              <a:gd name="adj2" fmla="val 33382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26663" name="Text Box 20"/>
          <p:cNvSpPr txBox="1">
            <a:spLocks noChangeArrowheads="1"/>
          </p:cNvSpPr>
          <p:nvPr/>
        </p:nvSpPr>
        <p:spPr bwMode="auto">
          <a:xfrm>
            <a:off x="5589588" y="2852738"/>
            <a:ext cx="1989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Licenciamento</a:t>
            </a:r>
          </a:p>
        </p:txBody>
      </p:sp>
      <p:sp>
        <p:nvSpPr>
          <p:cNvPr id="26664" name="Text Box 21"/>
          <p:cNvSpPr txBox="1">
            <a:spLocks noChangeArrowheads="1"/>
          </p:cNvSpPr>
          <p:nvPr/>
        </p:nvSpPr>
        <p:spPr bwMode="auto">
          <a:xfrm>
            <a:off x="5589588" y="2392363"/>
            <a:ext cx="1989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Spin-off</a:t>
            </a:r>
          </a:p>
        </p:txBody>
      </p:sp>
      <p:sp>
        <p:nvSpPr>
          <p:cNvPr id="26665" name="Text Box 22"/>
          <p:cNvSpPr txBox="1">
            <a:spLocks noChangeArrowheads="1"/>
          </p:cNvSpPr>
          <p:nvPr/>
        </p:nvSpPr>
        <p:spPr bwMode="auto">
          <a:xfrm>
            <a:off x="5588000" y="2019300"/>
            <a:ext cx="1989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Venda</a:t>
            </a:r>
          </a:p>
        </p:txBody>
      </p:sp>
      <p:sp>
        <p:nvSpPr>
          <p:cNvPr id="2" name="AutoShape 28"/>
          <p:cNvSpPr>
            <a:spLocks noChangeArrowheads="1"/>
          </p:cNvSpPr>
          <p:nvPr/>
        </p:nvSpPr>
        <p:spPr bwMode="auto">
          <a:xfrm>
            <a:off x="4829997" y="1945378"/>
            <a:ext cx="567681" cy="1340376"/>
          </a:xfrm>
          <a:prstGeom prst="upDownArrow">
            <a:avLst>
              <a:gd name="adj1" fmla="val 50000"/>
              <a:gd name="adj2" fmla="val 60074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pt-BR" sz="1500"/>
          </a:p>
        </p:txBody>
      </p:sp>
      <p:sp>
        <p:nvSpPr>
          <p:cNvPr id="26669" name="Text Box 29"/>
          <p:cNvSpPr txBox="1">
            <a:spLocks noChangeArrowheads="1"/>
          </p:cNvSpPr>
          <p:nvPr/>
        </p:nvSpPr>
        <p:spPr bwMode="auto">
          <a:xfrm>
            <a:off x="3352800" y="2365375"/>
            <a:ext cx="11922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500"/>
              <a:t>Novas Receitas</a:t>
            </a:r>
          </a:p>
        </p:txBody>
      </p:sp>
      <p:sp>
        <p:nvSpPr>
          <p:cNvPr id="26670" name="Text Box 30"/>
          <p:cNvSpPr txBox="1">
            <a:spLocks noChangeArrowheads="1"/>
          </p:cNvSpPr>
          <p:nvPr/>
        </p:nvSpPr>
        <p:spPr bwMode="auto">
          <a:xfrm>
            <a:off x="2413000" y="6170613"/>
            <a:ext cx="230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Modelo de Negócio Fechado</a:t>
            </a:r>
          </a:p>
        </p:txBody>
      </p:sp>
      <p:sp>
        <p:nvSpPr>
          <p:cNvPr id="26671" name="Text Box 31"/>
          <p:cNvSpPr txBox="1">
            <a:spLocks noChangeArrowheads="1"/>
          </p:cNvSpPr>
          <p:nvPr/>
        </p:nvSpPr>
        <p:spPr bwMode="auto">
          <a:xfrm>
            <a:off x="5592763" y="6170613"/>
            <a:ext cx="19907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500" b="1"/>
              <a:t>Modelo de Negócio Aberto</a:t>
            </a:r>
          </a:p>
        </p:txBody>
      </p:sp>
      <p:sp>
        <p:nvSpPr>
          <p:cNvPr id="26672" name="Rectangle 35"/>
          <p:cNvSpPr>
            <a:spLocks noChangeArrowheads="1"/>
          </p:cNvSpPr>
          <p:nvPr/>
        </p:nvSpPr>
        <p:spPr bwMode="auto">
          <a:xfrm>
            <a:off x="-303435" y="6637338"/>
            <a:ext cx="2643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000" dirty="0">
                <a:cs typeface="Times New Roman" pitchFamily="18" charset="0"/>
              </a:rPr>
              <a:t>Fonte: </a:t>
            </a:r>
            <a:r>
              <a:rPr lang="pt-BR" sz="1000" dirty="0"/>
              <a:t>Chesbrough (2007, p. 27)</a:t>
            </a:r>
            <a:r>
              <a:rPr lang="pt-BR" sz="1000" baseline="30000" dirty="0"/>
              <a:t> </a:t>
            </a:r>
            <a:endParaRPr lang="pt-B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 smtClean="0">
                <a:solidFill>
                  <a:srgbClr val="262673"/>
                </a:solidFill>
              </a:rPr>
              <a:t>Potencializando as inovações radicais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611560" y="1484784"/>
          <a:ext cx="8280920" cy="515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5220072" y="6581775"/>
            <a:ext cx="208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>
                <a:latin typeface="Arial" charset="0"/>
              </a:rPr>
              <a:t>Fonte: </a:t>
            </a:r>
            <a:r>
              <a:rPr lang="pt-BR" sz="1200" dirty="0" err="1">
                <a:latin typeface="Arial" charset="0"/>
              </a:rPr>
              <a:t>O’CONNOR</a:t>
            </a:r>
            <a:r>
              <a:rPr lang="pt-BR" sz="1200" dirty="0">
                <a:latin typeface="Arial" charset="0"/>
              </a:rPr>
              <a:t>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488832" cy="1143000"/>
          </a:xfrm>
        </p:spPr>
        <p:txBody>
          <a:bodyPr/>
          <a:lstStyle/>
          <a:p>
            <a:r>
              <a:rPr lang="pt-BR" sz="3200" dirty="0" smtClean="0"/>
              <a:t>Questões importantes na implementação da IA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24013" y="1785938"/>
            <a:ext cx="5448300" cy="4643437"/>
            <a:chOff x="1814" y="633"/>
            <a:chExt cx="2844" cy="2849"/>
          </a:xfrm>
        </p:grpSpPr>
        <p:sp>
          <p:nvSpPr>
            <p:cNvPr id="2867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pt-BR" sz="1700" dirty="0">
                  <a:latin typeface="Arial" charset="0"/>
                </a:rPr>
                <a:t>Procedimentos</a:t>
              </a:r>
            </a:p>
          </p:txBody>
        </p:sp>
        <p:sp>
          <p:nvSpPr>
            <p:cNvPr id="2867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800" dirty="0">
                <a:latin typeface="Arial" charset="0"/>
              </a:endParaRPr>
            </a:p>
            <a:p>
              <a:pPr algn="ctr"/>
              <a:r>
                <a:rPr lang="pt-BR" sz="1800" dirty="0">
                  <a:latin typeface="Arial" charset="0"/>
                </a:rPr>
                <a:t>Motivação</a:t>
              </a:r>
            </a:p>
          </p:txBody>
        </p:sp>
        <p:sp>
          <p:nvSpPr>
            <p:cNvPr id="2867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1800">
                  <a:latin typeface="Arial" charset="0"/>
                </a:rPr>
                <a:t>Habilidades</a:t>
              </a:r>
            </a:p>
          </p:txBody>
        </p:sp>
        <p:sp>
          <p:nvSpPr>
            <p:cNvPr id="28679" name="Puzzle1"/>
            <p:cNvSpPr>
              <a:spLocks noEditPoints="1" noChangeArrowheads="1"/>
            </p:cNvSpPr>
            <p:nvPr/>
          </p:nvSpPr>
          <p:spPr bwMode="auto">
            <a:xfrm>
              <a:off x="1814" y="1053"/>
              <a:ext cx="1800" cy="1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77 h 21600"/>
                <a:gd name="T26" fmla="*/ 16128 w 21600"/>
                <a:gd name="T27" fmla="*/ 195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sz="1800">
                <a:latin typeface="Arial" charset="0"/>
              </a:endParaRPr>
            </a:p>
            <a:p>
              <a:pPr algn="ctr"/>
              <a:endParaRPr lang="pt-BR" sz="1800">
                <a:latin typeface="Arial" charset="0"/>
              </a:endParaRPr>
            </a:p>
            <a:p>
              <a:pPr algn="ctr"/>
              <a:r>
                <a:rPr lang="pt-BR" sz="1800">
                  <a:latin typeface="Arial" charset="0"/>
                </a:rPr>
                <a:t>Cultura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Facilitadores </a:t>
            </a:r>
            <a:r>
              <a:rPr lang="pt-BR" dirty="0" smtClean="0">
                <a:solidFill>
                  <a:schemeClr val="accent1"/>
                </a:solidFill>
              </a:rPr>
              <a:t> e Barreiras na </a:t>
            </a:r>
            <a:r>
              <a:rPr lang="pt-BR" dirty="0">
                <a:solidFill>
                  <a:schemeClr val="accent1"/>
                </a:solidFill>
              </a:rPr>
              <a:t>implementação da IA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31630713"/>
              </p:ext>
            </p:extLst>
          </p:nvPr>
        </p:nvGraphicFramePr>
        <p:xfrm>
          <a:off x="323528" y="1556792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22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Sem tí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712968" cy="3851740"/>
          </a:xfrm>
          <a:prstGeom prst="rect">
            <a:avLst/>
          </a:prstGeom>
          <a:noFill/>
        </p:spPr>
      </p:pic>
      <p:sp>
        <p:nvSpPr>
          <p:cNvPr id="30722" name="Título 1"/>
          <p:cNvSpPr>
            <a:spLocks noGrp="1"/>
          </p:cNvSpPr>
          <p:nvPr>
            <p:ph type="title" idx="4294967295"/>
          </p:nvPr>
        </p:nvSpPr>
        <p:spPr>
          <a:xfrm>
            <a:off x="523056" y="-27384"/>
            <a:ext cx="81534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400" dirty="0" smtClean="0">
                <a:solidFill>
                  <a:schemeClr val="accent1"/>
                </a:solidFill>
              </a:rPr>
              <a:t>Funções na empresa  e atitudes em relação à implementação da IA</a:t>
            </a:r>
          </a:p>
        </p:txBody>
      </p:sp>
      <p:sp>
        <p:nvSpPr>
          <p:cNvPr id="31748" name="Retângulo 4"/>
          <p:cNvSpPr>
            <a:spLocks noChangeArrowheads="1"/>
          </p:cNvSpPr>
          <p:nvPr/>
        </p:nvSpPr>
        <p:spPr bwMode="auto">
          <a:xfrm>
            <a:off x="7389813" y="6550025"/>
            <a:ext cx="175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400">
                <a:solidFill>
                  <a:srgbClr val="000000"/>
                </a:solidFill>
                <a:latin typeface="Arial" charset="0"/>
              </a:rPr>
              <a:t>Mortara et al (2009)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00313" y="3590701"/>
            <a:ext cx="6500812" cy="22145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5500688" y="578643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latin typeface="Arial" charset="0"/>
              </a:rPr>
              <a:t>Maior choque cultural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83568" y="2356297"/>
            <a:ext cx="1714500" cy="928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00063" y="2071688"/>
            <a:ext cx="2714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latin typeface="Arial" charset="0"/>
              </a:rPr>
              <a:t>Promotor da cultura da IA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286000" y="857250"/>
            <a:ext cx="4786313" cy="17859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</a:rPr>
              <a:t>Grupo multifuncional </a:t>
            </a:r>
          </a:p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</a:rPr>
              <a:t>Gerentes com grande conhecimento técnico e de negócios  e um profundo entendimento da empresa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em tí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37701"/>
            <a:ext cx="6696744" cy="5859651"/>
          </a:xfrm>
          <a:prstGeom prst="rect">
            <a:avLst/>
          </a:prstGeom>
          <a:noFill/>
        </p:spPr>
      </p:pic>
      <p:sp>
        <p:nvSpPr>
          <p:cNvPr id="31746" name="Título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400" dirty="0" smtClean="0">
                <a:solidFill>
                  <a:schemeClr val="accent1"/>
                </a:solidFill>
              </a:rPr>
              <a:t>Procedimentos: o papel do time de implementação da IA</a:t>
            </a:r>
          </a:p>
        </p:txBody>
      </p:sp>
      <p:sp>
        <p:nvSpPr>
          <p:cNvPr id="32772" name="Retângulo 4"/>
          <p:cNvSpPr>
            <a:spLocks noChangeArrowheads="1"/>
          </p:cNvSpPr>
          <p:nvPr/>
        </p:nvSpPr>
        <p:spPr bwMode="auto">
          <a:xfrm>
            <a:off x="7389813" y="6550025"/>
            <a:ext cx="175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1400">
                <a:solidFill>
                  <a:srgbClr val="000000"/>
                </a:solidFill>
                <a:latin typeface="Arial" charset="0"/>
              </a:rPr>
              <a:t>Mortara et al (2009)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85750" y="1785938"/>
            <a:ext cx="1928813" cy="2714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Convênios guarda chuva com </a:t>
            </a:r>
            <a:r>
              <a:rPr lang="pt-BR" sz="1600" dirty="0" err="1">
                <a:solidFill>
                  <a:schemeClr val="tx1"/>
                </a:solidFill>
              </a:rPr>
              <a:t>ICT´</a:t>
            </a:r>
            <a:r>
              <a:rPr lang="pt-BR" sz="1600" dirty="0">
                <a:solidFill>
                  <a:schemeClr val="tx1"/>
                </a:solidFill>
              </a:rPr>
              <a:t>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Apoio   na apropriabilidade de resultados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Alteração no esquema de bônus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000875" y="785813"/>
            <a:ext cx="1928813" cy="42148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Comunicar os novos valores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Identificar necessidades e buscar soluções externas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Encorajar o uso de fontes externas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Estabelecer pequenos grupos </a:t>
            </a:r>
            <a:r>
              <a:rPr lang="pt-BR" sz="1600" dirty="0" err="1">
                <a:solidFill>
                  <a:schemeClr val="tx1"/>
                </a:solidFill>
              </a:rPr>
              <a:t>multi-funcionais</a:t>
            </a:r>
            <a:r>
              <a:rPr lang="pt-BR" sz="1600" dirty="0">
                <a:solidFill>
                  <a:schemeClr val="tx1"/>
                </a:solidFill>
              </a:rPr>
              <a:t> que podem fazer “tudo” (contanto que atinjam as metas)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786313" y="642938"/>
            <a:ext cx="2214562" cy="4714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Ouvir os problemas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Conectar as pessoas certas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Ser a interface “amigável” interna e externamente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Criar uma linguagem de IA comum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Promover a troca de idéias técnicas (sessões de resolução de problemas)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Facilitação da troca de conhecimento online</a:t>
            </a:r>
          </a:p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Treinamento e </a:t>
            </a:r>
            <a:r>
              <a:rPr lang="pt-BR" sz="1600" i="1" dirty="0" err="1">
                <a:solidFill>
                  <a:schemeClr val="tx1"/>
                </a:solidFill>
              </a:rPr>
              <a:t>mentoring</a:t>
            </a:r>
            <a:endParaRPr lang="pt-BR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4"/>
          <p:cNvSpPr>
            <a:spLocks noChangeArrowheads="1"/>
          </p:cNvSpPr>
          <p:nvPr/>
        </p:nvSpPr>
        <p:spPr bwMode="auto">
          <a:xfrm>
            <a:off x="3357563" y="6581775"/>
            <a:ext cx="578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sz="1200"/>
              <a:t>Fonte: Mortara (2009, p. 51)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79438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aixaDeTexto 5"/>
          <p:cNvSpPr txBox="1">
            <a:spLocks noChangeArrowheads="1"/>
          </p:cNvSpPr>
          <p:nvPr/>
        </p:nvSpPr>
        <p:spPr bwMode="auto">
          <a:xfrm>
            <a:off x="5572125" y="2276475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99CC00"/>
                </a:solidFill>
              </a:rPr>
              <a:t>Orçamento</a:t>
            </a:r>
          </a:p>
        </p:txBody>
      </p:sp>
      <p:sp>
        <p:nvSpPr>
          <p:cNvPr id="17413" name="CaixaDeTexto 6"/>
          <p:cNvSpPr txBox="1">
            <a:spLocks noChangeArrowheads="1"/>
          </p:cNvSpPr>
          <p:nvPr/>
        </p:nvSpPr>
        <p:spPr bwMode="auto">
          <a:xfrm>
            <a:off x="6429375" y="2847975"/>
            <a:ext cx="2000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99CC00"/>
                </a:solidFill>
              </a:rPr>
              <a:t>Comprometimento</a:t>
            </a:r>
          </a:p>
        </p:txBody>
      </p:sp>
      <p:sp>
        <p:nvSpPr>
          <p:cNvPr id="17414" name="CaixaDeTexto 7"/>
          <p:cNvSpPr txBox="1">
            <a:spLocks noChangeArrowheads="1"/>
          </p:cNvSpPr>
          <p:nvPr/>
        </p:nvSpPr>
        <p:spPr bwMode="auto">
          <a:xfrm>
            <a:off x="2357438" y="2562225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99CC00"/>
                </a:solidFill>
              </a:rPr>
              <a:t>Estratégia</a:t>
            </a:r>
          </a:p>
        </p:txBody>
      </p:sp>
      <p:sp>
        <p:nvSpPr>
          <p:cNvPr id="17415" name="CaixaDeTexto 8"/>
          <p:cNvSpPr txBox="1">
            <a:spLocks noChangeArrowheads="1"/>
          </p:cNvSpPr>
          <p:nvPr/>
        </p:nvSpPr>
        <p:spPr bwMode="auto">
          <a:xfrm>
            <a:off x="857250" y="4375150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600" b="1">
                <a:solidFill>
                  <a:srgbClr val="99CC00"/>
                </a:solidFill>
              </a:rPr>
              <a:t>Envolvimento, treinamento e apoio</a:t>
            </a:r>
          </a:p>
        </p:txBody>
      </p:sp>
      <p:sp>
        <p:nvSpPr>
          <p:cNvPr id="17416" name="CaixaDeTexto 9"/>
          <p:cNvSpPr txBox="1">
            <a:spLocks noChangeArrowheads="1"/>
          </p:cNvSpPr>
          <p:nvPr/>
        </p:nvSpPr>
        <p:spPr bwMode="auto">
          <a:xfrm>
            <a:off x="3929063" y="2116138"/>
            <a:ext cx="1857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Alta Direção</a:t>
            </a:r>
          </a:p>
          <a:p>
            <a:pPr algn="ctr" eaLnBrk="1" hangingPunct="1"/>
            <a:r>
              <a:rPr lang="pt-BR" sz="1000" i="1"/>
              <a:t>Questões...</a:t>
            </a:r>
          </a:p>
          <a:p>
            <a:pPr algn="ctr" eaLnBrk="1" hangingPunct="1"/>
            <a:r>
              <a:rPr lang="pt-BR" sz="1100"/>
              <a:t>Nível de envolvimento</a:t>
            </a:r>
          </a:p>
          <a:p>
            <a:pPr algn="ctr" eaLnBrk="1" hangingPunct="1"/>
            <a:r>
              <a:rPr lang="pt-BR" sz="1100"/>
              <a:t>Políticas internas</a:t>
            </a:r>
          </a:p>
          <a:p>
            <a:pPr algn="ctr" eaLnBrk="1" hangingPunct="1"/>
            <a:r>
              <a:rPr lang="pt-BR" sz="1100"/>
              <a:t>Efeitos da mudança de pessoal</a:t>
            </a:r>
          </a:p>
        </p:txBody>
      </p:sp>
      <p:sp>
        <p:nvSpPr>
          <p:cNvPr id="17417" name="CaixaDeTexto 10"/>
          <p:cNvSpPr txBox="1">
            <a:spLocks noChangeArrowheads="1"/>
          </p:cNvSpPr>
          <p:nvPr/>
        </p:nvSpPr>
        <p:spPr bwMode="auto">
          <a:xfrm>
            <a:off x="3214688" y="4710113"/>
            <a:ext cx="37861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Funções/Sub-culturas da Empresa</a:t>
            </a:r>
          </a:p>
          <a:p>
            <a:pPr algn="ctr" eaLnBrk="1" hangingPunct="1"/>
            <a:r>
              <a:rPr lang="pt-BR" sz="1000" i="1"/>
              <a:t>Questões...</a:t>
            </a:r>
          </a:p>
          <a:p>
            <a:pPr algn="ctr" eaLnBrk="1" hangingPunct="1"/>
            <a:r>
              <a:rPr lang="pt-BR" sz="1100"/>
              <a:t>Identificação de necessidades e preocupações</a:t>
            </a:r>
          </a:p>
          <a:p>
            <a:pPr algn="ctr" eaLnBrk="1" hangingPunct="1"/>
            <a:r>
              <a:rPr lang="pt-BR" sz="1100"/>
              <a:t>Adequar treinamento para diferentes funções</a:t>
            </a:r>
          </a:p>
        </p:txBody>
      </p:sp>
      <p:sp>
        <p:nvSpPr>
          <p:cNvPr id="17418" name="CaixaDeTexto 11"/>
          <p:cNvSpPr txBox="1">
            <a:spLocks noChangeArrowheads="1"/>
          </p:cNvSpPr>
          <p:nvPr/>
        </p:nvSpPr>
        <p:spPr bwMode="auto">
          <a:xfrm>
            <a:off x="3000375" y="5491163"/>
            <a:ext cx="378618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Indivíduo</a:t>
            </a:r>
          </a:p>
          <a:p>
            <a:pPr algn="ctr" eaLnBrk="1" hangingPunct="1"/>
            <a:r>
              <a:rPr lang="pt-BR" sz="1000" i="1"/>
              <a:t>Questões...</a:t>
            </a:r>
          </a:p>
          <a:p>
            <a:pPr algn="ctr" eaLnBrk="1" hangingPunct="1"/>
            <a:r>
              <a:rPr lang="pt-BR" sz="1100"/>
              <a:t>Medo da mudança/fracasso</a:t>
            </a:r>
          </a:p>
          <a:p>
            <a:pPr algn="ctr" eaLnBrk="1" hangingPunct="1"/>
            <a:r>
              <a:rPr lang="pt-BR" sz="1100"/>
              <a:t>Implicações para a progressão da carreira</a:t>
            </a:r>
          </a:p>
          <a:p>
            <a:pPr algn="ctr" eaLnBrk="1" hangingPunct="1"/>
            <a:r>
              <a:rPr lang="pt-BR" sz="1100"/>
              <a:t>Criação de sentimento de “grupo de apoio”</a:t>
            </a:r>
          </a:p>
        </p:txBody>
      </p:sp>
      <p:sp>
        <p:nvSpPr>
          <p:cNvPr id="17419" name="CaixaDeTexto 12"/>
          <p:cNvSpPr txBox="1">
            <a:spLocks noChangeArrowheads="1"/>
          </p:cNvSpPr>
          <p:nvPr/>
        </p:nvSpPr>
        <p:spPr bwMode="auto">
          <a:xfrm>
            <a:off x="3571875" y="3341688"/>
            <a:ext cx="2286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600">
                <a:solidFill>
                  <a:schemeClr val="bg1"/>
                </a:solidFill>
              </a:rPr>
              <a:t>Time de IA</a:t>
            </a:r>
          </a:p>
          <a:p>
            <a:pPr algn="ctr" eaLnBrk="1" hangingPunct="1"/>
            <a:r>
              <a:rPr lang="pt-BR" sz="800" i="1">
                <a:solidFill>
                  <a:schemeClr val="bg1"/>
                </a:solidFill>
              </a:rPr>
              <a:t>Fornece...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Conjunto de competências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Treinamento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Gestão Estratégica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Suporte para “abertura interna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“Entusiasmo e crença na IA</a:t>
            </a:r>
          </a:p>
          <a:p>
            <a:pPr algn="ctr" eaLnBrk="1" hangingPunct="1"/>
            <a:r>
              <a:rPr lang="pt-BR" sz="900">
                <a:solidFill>
                  <a:schemeClr val="bg1"/>
                </a:solidFill>
              </a:rPr>
              <a:t>Face amigável e responsabilidade  IA</a:t>
            </a:r>
          </a:p>
        </p:txBody>
      </p:sp>
      <p:sp>
        <p:nvSpPr>
          <p:cNvPr id="46092" name="Título 1"/>
          <p:cNvSpPr>
            <a:spLocks noGrp="1"/>
          </p:cNvSpPr>
          <p:nvPr>
            <p:ph type="title"/>
          </p:nvPr>
        </p:nvSpPr>
        <p:spPr>
          <a:xfrm>
            <a:off x="468313" y="493713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Visão integrada de implementação centralizada da IA em grandes empresas</a:t>
            </a:r>
          </a:p>
        </p:txBody>
      </p:sp>
    </p:spTree>
    <p:extLst>
      <p:ext uri="{BB962C8B-B14F-4D97-AF65-F5344CB8AC3E}">
        <p14:creationId xmlns:p14="http://schemas.microsoft.com/office/powerpoint/2010/main" val="41131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280400" cy="874713"/>
          </a:xfrm>
        </p:spPr>
        <p:txBody>
          <a:bodyPr/>
          <a:lstStyle/>
          <a:p>
            <a:r>
              <a:rPr lang="pt-BR" dirty="0" smtClean="0"/>
              <a:t>Obtendo ajuda com IA </a:t>
            </a:r>
            <a:endParaRPr lang="pt-BR" b="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107504" y="1730053"/>
            <a:ext cx="9036496" cy="457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A velocidade das mudanças tecnológicas esta exigindo que as empresas cooperem entre si para lançar produtos e serviços líderes no mercado;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A cooperação exige que as empresas desenvolvam novas habilidades e recursos para o desenvolvimento da colaboração;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O surgimento de </a:t>
            </a:r>
            <a:r>
              <a:rPr lang="pt-BR" sz="2200" u="sng" dirty="0" smtClean="0">
                <a:solidFill>
                  <a:schemeClr val="accent1"/>
                </a:solidFill>
                <a:latin typeface="+mn-lt"/>
              </a:rPr>
              <a:t>intermediários ou serviços tecnológicos </a:t>
            </a:r>
            <a:r>
              <a:rPr lang="pt-BR" sz="2200" dirty="0" smtClean="0">
                <a:latin typeface="+mn-lt"/>
              </a:rPr>
              <a:t>é bastante natural, mas atualmente gera confusão em decidir quem procurar, quando ou qual ajuda é necessária;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Há necessidade dos intermediários serem claros quanto ao serviço oferecido, produzindo valor real com experiência robusta.</a:t>
            </a:r>
          </a:p>
        </p:txBody>
      </p:sp>
    </p:spTree>
    <p:extLst>
      <p:ext uri="{BB962C8B-B14F-4D97-AF65-F5344CB8AC3E}">
        <p14:creationId xmlns:p14="http://schemas.microsoft.com/office/powerpoint/2010/main" val="20219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428571" y="5301208"/>
            <a:ext cx="8280400" cy="1224136"/>
          </a:xfrm>
        </p:spPr>
        <p:txBody>
          <a:bodyPr/>
          <a:lstStyle/>
          <a:p>
            <a:pPr algn="just"/>
            <a:r>
              <a:rPr lang="pt-BR" sz="2400" i="1" dirty="0" smtClean="0">
                <a:solidFill>
                  <a:schemeClr val="accent1"/>
                </a:solidFill>
              </a:rPr>
              <a:t>	Intermediários podem acessar redes de contatos  distintas das atuais de uma empresa, expandindo enormemente o seu conhecimento...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7851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748712" cy="874713"/>
          </a:xfrm>
        </p:spPr>
        <p:txBody>
          <a:bodyPr/>
          <a:lstStyle/>
          <a:p>
            <a:pPr algn="r"/>
            <a:r>
              <a:rPr lang="pt-BR" dirty="0" smtClean="0"/>
              <a:t>Quem são Organizações Intermediarias?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496" y="1412776"/>
            <a:ext cx="9036496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t-BR" sz="2200" dirty="0">
                <a:latin typeface="+mn-lt"/>
              </a:rPr>
              <a:t> </a:t>
            </a:r>
            <a:r>
              <a:rPr lang="pt-BR" sz="2200" dirty="0" smtClean="0">
                <a:latin typeface="+mn-lt"/>
              </a:rPr>
              <a:t>    </a:t>
            </a:r>
            <a:r>
              <a:rPr lang="pt-BR" sz="2200" u="sng" dirty="0" smtClean="0">
                <a:latin typeface="+mn-lt"/>
              </a:rPr>
              <a:t>Uma ampla gama de possibilidades: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Consultorias técnicas e comerciais;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Departamentos governamentais;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Agências de Desenvolvimento local e regional;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Redes acadêmicas;</a:t>
            </a:r>
          </a:p>
          <a:p>
            <a:pPr marL="12573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+mn-lt"/>
              </a:rPr>
              <a:t>Escritórios de Transferência de Tecnologia.</a:t>
            </a:r>
          </a:p>
          <a:p>
            <a:pPr marL="354013" lvl="2" indent="560388">
              <a:lnSpc>
                <a:spcPct val="150000"/>
              </a:lnSpc>
              <a:spcAft>
                <a:spcPts val="1200"/>
              </a:spcAft>
            </a:pPr>
            <a:r>
              <a:rPr lang="pt-BR" sz="2200" dirty="0" smtClean="0">
                <a:solidFill>
                  <a:schemeClr val="accent1"/>
                </a:solidFill>
                <a:latin typeface="+mn-lt"/>
              </a:rPr>
              <a:t>Em comum: </a:t>
            </a:r>
            <a:r>
              <a:rPr lang="pt-BR" sz="2200" dirty="0" smtClean="0">
                <a:latin typeface="+mn-lt"/>
              </a:rPr>
              <a:t>habilidade de ajudar seus clientes a acessar uma variedade maior de </a:t>
            </a:r>
            <a:r>
              <a:rPr lang="pt-BR" sz="2200" dirty="0" smtClean="0">
                <a:solidFill>
                  <a:srgbClr val="0070C0"/>
                </a:solidFill>
                <a:latin typeface="+mn-lt"/>
              </a:rPr>
              <a:t>experiência, informação, capacidades ou serviços</a:t>
            </a:r>
            <a:r>
              <a:rPr lang="pt-BR" sz="2200" dirty="0" smtClean="0">
                <a:latin typeface="+mn-lt"/>
              </a:rPr>
              <a:t> do que podem ser fornecidos internamente.</a:t>
            </a:r>
          </a:p>
        </p:txBody>
      </p:sp>
    </p:spTree>
    <p:extLst>
      <p:ext uri="{BB962C8B-B14F-4D97-AF65-F5344CB8AC3E}">
        <p14:creationId xmlns:p14="http://schemas.microsoft.com/office/powerpoint/2010/main" val="22408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INOVAÇÃO ABERTA </a:t>
            </a:r>
            <a:br>
              <a:rPr lang="en-US" sz="4000" dirty="0" smtClean="0"/>
            </a:br>
            <a:r>
              <a:rPr lang="en-US" sz="4000" dirty="0" smtClean="0"/>
              <a:t>(OPEN INNOVATION)</a:t>
            </a:r>
            <a:endParaRPr lang="pt-BR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Novo paradigma de Gestão da Inovação na Empresa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A P&amp;D são tratados como sistemas abertos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Fluxos internos e externos de conhecimento são utilizados para acelerar a inovação interna;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8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Promove a expansão dos negócios por meio da colocação no mercado de uma inovação que não será necessariamente desenvolvida internamente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8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Permite às empresas obterem retorno de projetos que, em outros casos, seriam abandonados no funil da inovação, em função de não adequarem-se aos critérios técnicos e econômicos estabelecidos pela empresa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  <p:sp>
        <p:nvSpPr>
          <p:cNvPr id="16388" name="Retângulo 3"/>
          <p:cNvSpPr>
            <a:spLocks noChangeArrowheads="1"/>
          </p:cNvSpPr>
          <p:nvPr/>
        </p:nvSpPr>
        <p:spPr bwMode="auto">
          <a:xfrm>
            <a:off x="5148064" y="6553200"/>
            <a:ext cx="2119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/>
              <a:t>(CHESBROUGH, 2003).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Então como selecionar?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t-BR" sz="2200" dirty="0" smtClean="0"/>
              <a:t>Quais </a:t>
            </a:r>
            <a:r>
              <a:rPr lang="pt-BR" sz="2200" dirty="0"/>
              <a:t>capacidades são oferecidas</a:t>
            </a:r>
            <a:r>
              <a:rPr lang="pt-BR" sz="2200" dirty="0" smtClean="0"/>
              <a:t>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pt-BR" sz="2200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t-BR" sz="2200" dirty="0" smtClean="0"/>
              <a:t>Qual </a:t>
            </a:r>
            <a:r>
              <a:rPr lang="pt-BR" sz="2200" dirty="0"/>
              <a:t>a rede de contatos é acessada através desse </a:t>
            </a:r>
            <a:r>
              <a:rPr lang="pt-BR" sz="2200" dirty="0" smtClean="0"/>
              <a:t>intermediário?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pt-BR" sz="2200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t-BR" sz="2200" dirty="0" smtClean="0"/>
              <a:t>Qual </a:t>
            </a:r>
            <a:r>
              <a:rPr lang="pt-BR" sz="2200" dirty="0"/>
              <a:t>o modelo de negócio utilizam</a:t>
            </a:r>
            <a:r>
              <a:rPr lang="pt-BR" sz="2200" dirty="0" smtClean="0"/>
              <a:t>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pt-BR" sz="2200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t-BR" sz="2200" dirty="0" smtClean="0"/>
              <a:t>Qual </a:t>
            </a:r>
            <a:r>
              <a:rPr lang="pt-BR" sz="2200" dirty="0"/>
              <a:t>é a sua abordagem ou estilo de colaboração?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pt-BR" sz="2200" u="sng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pt-BR" sz="2200" u="sng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94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35"/>
          <p:cNvGrpSpPr>
            <a:grpSpLocks/>
          </p:cNvGrpSpPr>
          <p:nvPr/>
        </p:nvGrpSpPr>
        <p:grpSpPr bwMode="auto">
          <a:xfrm>
            <a:off x="0" y="404813"/>
            <a:ext cx="9144000" cy="5429250"/>
            <a:chOff x="347694" y="928708"/>
            <a:chExt cx="8724900" cy="5429250"/>
          </a:xfrm>
        </p:grpSpPr>
        <p:pic>
          <p:nvPicPr>
            <p:cNvPr id="194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94" y="928708"/>
              <a:ext cx="8724900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CaixaDeTexto 37"/>
            <p:cNvSpPr txBox="1"/>
            <p:nvPr/>
          </p:nvSpPr>
          <p:spPr>
            <a:xfrm>
              <a:off x="1857890" y="5702320"/>
              <a:ext cx="1213306" cy="522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Idéias e Tecnologia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6715659" y="2605108"/>
              <a:ext cx="2356935" cy="293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kern="0" dirty="0">
                  <a:solidFill>
                    <a:sysClr val="windowText" lastClr="000000"/>
                  </a:solidFill>
                </a:rPr>
                <a:t>Fronteiras da empresa</a:t>
              </a: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715659" y="4121170"/>
              <a:ext cx="2356935" cy="2921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300" kern="0" dirty="0">
                  <a:solidFill>
                    <a:sysClr val="windowText" lastClr="000000"/>
                  </a:solidFill>
                </a:rPr>
                <a:t>Fronteiras da empresa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715659" y="2928958"/>
              <a:ext cx="2356935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Mercado foco da empresa</a:t>
              </a: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3572575" y="4733945"/>
              <a:ext cx="164197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Licenciamento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3857346" y="2000270"/>
              <a:ext cx="164349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Internalização de Licenciamento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7500294" y="4714895"/>
              <a:ext cx="1214821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Tecnologia</a:t>
              </a:r>
              <a:endParaRPr lang="pt-BR" sz="1400" i="1" kern="0" dirty="0">
                <a:solidFill>
                  <a:sysClr val="windowText" lastClr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i="1" kern="0" dirty="0" err="1">
                  <a:solidFill>
                    <a:sysClr val="windowText" lastClr="000000"/>
                  </a:solidFill>
                </a:rPr>
                <a:t>Spin-outs</a:t>
              </a:r>
              <a:endParaRPr lang="pt-BR" sz="1400" i="1" kern="0" dirty="0">
                <a:solidFill>
                  <a:sysClr val="windowText" lastClr="000000"/>
                </a:solidFill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358181" y="1714520"/>
              <a:ext cx="2356935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Aquisição  de Produtos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ysClr val="windowText" lastClr="000000"/>
                  </a:solidFill>
                </a:rPr>
                <a:t>Marca compartilhada</a:t>
              </a:r>
            </a:p>
          </p:txBody>
        </p:sp>
      </p:grpSp>
      <p:sp>
        <p:nvSpPr>
          <p:cNvPr id="13" name="Título 1"/>
          <p:cNvSpPr txBox="1">
            <a:spLocks/>
          </p:cNvSpPr>
          <p:nvPr/>
        </p:nvSpPr>
        <p:spPr>
          <a:xfrm>
            <a:off x="-36513" y="-9525"/>
            <a:ext cx="9180513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2400" u="sng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Exemplos de catalisadores do processo de inovação </a:t>
            </a:r>
            <a:r>
              <a:rPr lang="pt-BR" sz="2400" u="sng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aberta no Brasil</a:t>
            </a:r>
            <a:endParaRPr lang="pt-BR" sz="2400" u="sng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971550" y="3789363"/>
            <a:ext cx="1296988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/>
              <a:t>Programa RHAE </a:t>
            </a:r>
          </a:p>
          <a:p>
            <a:pPr>
              <a:defRPr/>
            </a:pPr>
            <a:r>
              <a:rPr lang="pt-BR" sz="1200" dirty="0"/>
              <a:t>CNPq - Bolsas</a:t>
            </a: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1123950" y="2708275"/>
            <a:ext cx="927100" cy="649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PIPE I/II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PITE 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FAPESP</a:t>
            </a:r>
          </a:p>
        </p:txBody>
      </p:sp>
      <p:sp>
        <p:nvSpPr>
          <p:cNvPr id="16" name="Retângulo de cantos arredondados 15"/>
          <p:cNvSpPr>
            <a:spLocks noChangeArrowheads="1"/>
          </p:cNvSpPr>
          <p:nvPr/>
        </p:nvSpPr>
        <p:spPr bwMode="auto">
          <a:xfrm>
            <a:off x="3276600" y="981075"/>
            <a:ext cx="719138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r>
              <a:rPr lang="pt-BR" sz="1200"/>
              <a:t>NITs </a:t>
            </a:r>
          </a:p>
          <a:p>
            <a:r>
              <a:rPr lang="pt-BR" sz="1200"/>
              <a:t> de ICTs</a:t>
            </a:r>
          </a:p>
        </p:txBody>
      </p:sp>
      <p:sp>
        <p:nvSpPr>
          <p:cNvPr id="17" name="Retângulo de cantos arredondados 16"/>
          <p:cNvSpPr>
            <a:spLocks noChangeArrowheads="1"/>
          </p:cNvSpPr>
          <p:nvPr/>
        </p:nvSpPr>
        <p:spPr bwMode="auto">
          <a:xfrm>
            <a:off x="5148263" y="3709988"/>
            <a:ext cx="1655762" cy="511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r>
              <a:rPr lang="pt-BR" sz="1000"/>
              <a:t>Parques  Tecnológicos</a:t>
            </a:r>
          </a:p>
          <a:p>
            <a:r>
              <a:rPr lang="pt-BR" sz="1000"/>
              <a:t>Incubadoras de Empresas</a:t>
            </a:r>
          </a:p>
        </p:txBody>
      </p:sp>
      <p:sp>
        <p:nvSpPr>
          <p:cNvPr id="18" name="Retângulo de cantos arredondados 17"/>
          <p:cNvSpPr/>
          <p:nvPr/>
        </p:nvSpPr>
        <p:spPr bwMode="auto">
          <a:xfrm>
            <a:off x="3276600" y="2060575"/>
            <a:ext cx="1511300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Editais Parceria 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com </a:t>
            </a:r>
            <a:r>
              <a:rPr lang="pt-BR" sz="1200" dirty="0" err="1">
                <a:solidFill>
                  <a:schemeClr val="tx1"/>
                </a:solidFill>
              </a:rPr>
              <a:t>ICTs</a:t>
            </a:r>
            <a:r>
              <a:rPr lang="pt-BR" sz="1200" dirty="0">
                <a:solidFill>
                  <a:schemeClr val="tx1"/>
                </a:solidFill>
              </a:rPr>
              <a:t>/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Subvenção - FINEP</a:t>
            </a:r>
          </a:p>
        </p:txBody>
      </p:sp>
      <p:sp>
        <p:nvSpPr>
          <p:cNvPr id="19" name="Retângulo de cantos arredondados 18"/>
          <p:cNvSpPr/>
          <p:nvPr/>
        </p:nvSpPr>
        <p:spPr bwMode="auto">
          <a:xfrm>
            <a:off x="4572000" y="2781300"/>
            <a:ext cx="1000125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Editais: 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Subvenção 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Econômica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FINEP</a:t>
            </a:r>
          </a:p>
        </p:txBody>
      </p:sp>
      <p:sp>
        <p:nvSpPr>
          <p:cNvPr id="20" name="Retângulo de cantos arredondados 19"/>
          <p:cNvSpPr/>
          <p:nvPr/>
        </p:nvSpPr>
        <p:spPr bwMode="auto">
          <a:xfrm>
            <a:off x="900113" y="1232695"/>
            <a:ext cx="1368425" cy="972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pt-BR" sz="1200" dirty="0"/>
              <a:t>Lei do Bem</a:t>
            </a:r>
          </a:p>
          <a:p>
            <a:pPr>
              <a:defRPr/>
            </a:pPr>
            <a:r>
              <a:rPr lang="pt-BR" sz="1200" dirty="0"/>
              <a:t>Lei da </a:t>
            </a:r>
            <a:r>
              <a:rPr lang="pt-BR" sz="1200" dirty="0" smtClean="0"/>
              <a:t>Informática</a:t>
            </a:r>
          </a:p>
          <a:p>
            <a:pPr>
              <a:defRPr/>
            </a:pPr>
            <a:r>
              <a:rPr lang="pt-BR" sz="1200" dirty="0" smtClean="0"/>
              <a:t>Leis estaduais em</a:t>
            </a:r>
          </a:p>
          <a:p>
            <a:pPr>
              <a:defRPr/>
            </a:pPr>
            <a:r>
              <a:rPr lang="pt-BR" sz="1200" dirty="0" smtClean="0"/>
              <a:t>prol da inovação</a:t>
            </a:r>
            <a:endParaRPr lang="pt-BR" sz="1200" dirty="0"/>
          </a:p>
        </p:txBody>
      </p:sp>
      <p:sp>
        <p:nvSpPr>
          <p:cNvPr id="21" name="Retângulo de cantos arredondados 20"/>
          <p:cNvSpPr/>
          <p:nvPr/>
        </p:nvSpPr>
        <p:spPr bwMode="auto">
          <a:xfrm>
            <a:off x="611188" y="5949950"/>
            <a:ext cx="1223962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Fomento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Financiamento</a:t>
            </a: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6011863" y="2852738"/>
            <a:ext cx="1512887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Programas setoriais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Cartão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BNDES</a:t>
            </a:r>
          </a:p>
        </p:txBody>
      </p:sp>
      <p:sp>
        <p:nvSpPr>
          <p:cNvPr id="23" name="Retângulo de cantos arredondados 22"/>
          <p:cNvSpPr/>
          <p:nvPr/>
        </p:nvSpPr>
        <p:spPr bwMode="auto">
          <a:xfrm>
            <a:off x="2339975" y="2060575"/>
            <a:ext cx="86360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FUNTEC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BNDES</a:t>
            </a:r>
          </a:p>
        </p:txBody>
      </p:sp>
      <p:sp>
        <p:nvSpPr>
          <p:cNvPr id="24" name="Retângulo de cantos arredondados 23"/>
          <p:cNvSpPr/>
          <p:nvPr/>
        </p:nvSpPr>
        <p:spPr bwMode="auto">
          <a:xfrm>
            <a:off x="4859338" y="2205038"/>
            <a:ext cx="1081087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INOVA Brasil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FINEP</a:t>
            </a:r>
          </a:p>
        </p:txBody>
      </p:sp>
      <p:sp>
        <p:nvSpPr>
          <p:cNvPr id="25" name="Retângulo de cantos arredondados 24"/>
          <p:cNvSpPr/>
          <p:nvPr/>
        </p:nvSpPr>
        <p:spPr bwMode="auto">
          <a:xfrm>
            <a:off x="4795838" y="1628775"/>
            <a:ext cx="128905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Capital Inovador</a:t>
            </a:r>
          </a:p>
          <a:p>
            <a:pPr>
              <a:defRPr/>
            </a:pPr>
            <a:r>
              <a:rPr lang="pt-BR" sz="1200" dirty="0">
                <a:solidFill>
                  <a:schemeClr val="tx1"/>
                </a:solidFill>
              </a:rPr>
              <a:t>BNDES</a:t>
            </a:r>
          </a:p>
        </p:txBody>
      </p:sp>
      <p:sp>
        <p:nvSpPr>
          <p:cNvPr id="28" name="Retângulo de cantos arredondados 27"/>
          <p:cNvSpPr>
            <a:spLocks noChangeArrowheads="1"/>
          </p:cNvSpPr>
          <p:nvPr/>
        </p:nvSpPr>
        <p:spPr bwMode="auto">
          <a:xfrm>
            <a:off x="1908175" y="5949950"/>
            <a:ext cx="1223963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r>
              <a:rPr lang="pt-BR" sz="1200"/>
              <a:t>Entidades de </a:t>
            </a:r>
          </a:p>
          <a:p>
            <a:r>
              <a:rPr lang="pt-BR" sz="1200"/>
              <a:t>Apoio</a:t>
            </a:r>
          </a:p>
        </p:txBody>
      </p:sp>
      <p:sp>
        <p:nvSpPr>
          <p:cNvPr id="29" name="Retângulo de cantos arredondados 28"/>
          <p:cNvSpPr/>
          <p:nvPr/>
        </p:nvSpPr>
        <p:spPr bwMode="auto">
          <a:xfrm>
            <a:off x="3276600" y="5949950"/>
            <a:ext cx="1366838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pt-BR" sz="1200" dirty="0"/>
              <a:t>Incentivos fiscais</a:t>
            </a:r>
          </a:p>
        </p:txBody>
      </p:sp>
    </p:spTree>
    <p:extLst>
      <p:ext uri="{BB962C8B-B14F-4D97-AF65-F5344CB8AC3E}">
        <p14:creationId xmlns:p14="http://schemas.microsoft.com/office/powerpoint/2010/main" val="100846329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6624736" cy="2232248"/>
          </a:xfrm>
        </p:spPr>
        <p:txBody>
          <a:bodyPr>
            <a:normAutofit/>
          </a:bodyPr>
          <a:lstStyle/>
          <a:p>
            <a:r>
              <a:rPr lang="pt-BR" dirty="0" smtClean="0"/>
              <a:t>COOPERAÇÃO EMPRESA-UNIVERSIDADE/</a:t>
            </a:r>
            <a:br>
              <a:rPr lang="pt-BR" dirty="0" smtClean="0"/>
            </a:br>
            <a:r>
              <a:rPr lang="pt-BR" dirty="0" smtClean="0"/>
              <a:t>INSTITUTOS DE PESQUISA - CEU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971600" y="764704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SOCIEDADE DO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CONHECIMENTO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627784" y="2132856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SISTEMA NACIONAL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DE INOVAÇÃO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6227763" y="4869160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MODELO DO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HÉLICE TRIPLA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4572000" y="3429000"/>
            <a:ext cx="2438400" cy="1524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TRIÂNGULO DE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SÁBATO</a:t>
            </a:r>
            <a:endParaRPr 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98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97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3" grpId="0" animBg="1"/>
      <p:bldP spid="163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TRIÂNGULO DE SÁBATO</a:t>
            </a:r>
            <a:endParaRPr lang="pt-BR" dirty="0" smtClean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16013" y="1412875"/>
            <a:ext cx="7777162" cy="3024188"/>
            <a:chOff x="703" y="890"/>
            <a:chExt cx="4899" cy="1905"/>
          </a:xfrm>
        </p:grpSpPr>
        <p:sp>
          <p:nvSpPr>
            <p:cNvPr id="8207" name="Rectangle 27"/>
            <p:cNvSpPr>
              <a:spLocks noChangeArrowheads="1"/>
            </p:cNvSpPr>
            <p:nvPr/>
          </p:nvSpPr>
          <p:spPr bwMode="auto">
            <a:xfrm>
              <a:off x="703" y="890"/>
              <a:ext cx="4899" cy="1905"/>
            </a:xfrm>
            <a:prstGeom prst="rect">
              <a:avLst/>
            </a:prstGeom>
            <a:solidFill>
              <a:schemeClr val="bg1">
                <a:alpha val="65097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8" name="Text Box 7"/>
            <p:cNvSpPr txBox="1">
              <a:spLocks noChangeArrowheads="1"/>
            </p:cNvSpPr>
            <p:nvPr/>
          </p:nvSpPr>
          <p:spPr bwMode="auto">
            <a:xfrm>
              <a:off x="793" y="2437"/>
              <a:ext cx="19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b="1">
                  <a:solidFill>
                    <a:srgbClr val="003366"/>
                  </a:solidFill>
                </a:rPr>
                <a:t>INFRA-ESTRUTURA C&amp;T</a:t>
              </a:r>
            </a:p>
          </p:txBody>
        </p:sp>
        <p:sp>
          <p:nvSpPr>
            <p:cNvPr id="8209" name="Text Box 8"/>
            <p:cNvSpPr txBox="1">
              <a:spLocks noChangeArrowheads="1"/>
            </p:cNvSpPr>
            <p:nvPr/>
          </p:nvSpPr>
          <p:spPr bwMode="auto">
            <a:xfrm>
              <a:off x="3619" y="2437"/>
              <a:ext cx="1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b="1">
                  <a:solidFill>
                    <a:srgbClr val="003366"/>
                  </a:solidFill>
                </a:rPr>
                <a:t>ESTRUTURA PRODUTIVA</a:t>
              </a:r>
            </a:p>
          </p:txBody>
        </p:sp>
        <p:sp>
          <p:nvSpPr>
            <p:cNvPr id="8210" name="Text Box 9"/>
            <p:cNvSpPr txBox="1">
              <a:spLocks noChangeArrowheads="1"/>
            </p:cNvSpPr>
            <p:nvPr/>
          </p:nvSpPr>
          <p:spPr bwMode="auto">
            <a:xfrm>
              <a:off x="1967" y="981"/>
              <a:ext cx="24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b="1">
                  <a:solidFill>
                    <a:srgbClr val="003366"/>
                  </a:solidFill>
                </a:rPr>
                <a:t>POLÍTICAS GOVERNAMENTAIS</a:t>
              </a:r>
            </a:p>
          </p:txBody>
        </p:sp>
        <p:sp>
          <p:nvSpPr>
            <p:cNvPr id="8211" name="AutoShape 11"/>
            <p:cNvSpPr>
              <a:spLocks noChangeArrowheads="1"/>
            </p:cNvSpPr>
            <p:nvPr/>
          </p:nvSpPr>
          <p:spPr bwMode="auto">
            <a:xfrm>
              <a:off x="2018" y="1303"/>
              <a:ext cx="2359" cy="1038"/>
            </a:xfrm>
            <a:prstGeom prst="triangle">
              <a:avLst>
                <a:gd name="adj" fmla="val 50000"/>
              </a:avLst>
            </a:prstGeom>
            <a:solidFill>
              <a:srgbClr val="003366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2" name="Line 12"/>
            <p:cNvSpPr>
              <a:spLocks noChangeShapeType="1"/>
            </p:cNvSpPr>
            <p:nvPr/>
          </p:nvSpPr>
          <p:spPr bwMode="auto">
            <a:xfrm flipH="1">
              <a:off x="2200" y="1434"/>
              <a:ext cx="635" cy="54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3" name="Line 13"/>
            <p:cNvSpPr>
              <a:spLocks noChangeShapeType="1"/>
            </p:cNvSpPr>
            <p:nvPr/>
          </p:nvSpPr>
          <p:spPr bwMode="auto">
            <a:xfrm>
              <a:off x="2835" y="2478"/>
              <a:ext cx="681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4" name="Line 14"/>
            <p:cNvSpPr>
              <a:spLocks noChangeShapeType="1"/>
            </p:cNvSpPr>
            <p:nvPr/>
          </p:nvSpPr>
          <p:spPr bwMode="auto">
            <a:xfrm flipH="1" flipV="1">
              <a:off x="3606" y="1480"/>
              <a:ext cx="635" cy="54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5" name="Line 15"/>
            <p:cNvSpPr>
              <a:spLocks noChangeShapeType="1"/>
            </p:cNvSpPr>
            <p:nvPr/>
          </p:nvSpPr>
          <p:spPr bwMode="auto">
            <a:xfrm>
              <a:off x="794" y="2432"/>
              <a:ext cx="1814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6" name="Line 16"/>
            <p:cNvSpPr>
              <a:spLocks noChangeShapeType="1"/>
            </p:cNvSpPr>
            <p:nvPr/>
          </p:nvSpPr>
          <p:spPr bwMode="auto">
            <a:xfrm>
              <a:off x="2608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7" name="Line 17"/>
            <p:cNvSpPr>
              <a:spLocks noChangeShapeType="1"/>
            </p:cNvSpPr>
            <p:nvPr/>
          </p:nvSpPr>
          <p:spPr bwMode="auto">
            <a:xfrm flipH="1">
              <a:off x="794" y="2704"/>
              <a:ext cx="1814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8" name="Line 18"/>
            <p:cNvSpPr>
              <a:spLocks noChangeShapeType="1"/>
            </p:cNvSpPr>
            <p:nvPr/>
          </p:nvSpPr>
          <p:spPr bwMode="auto">
            <a:xfrm flipV="1">
              <a:off x="794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19" name="Line 19"/>
            <p:cNvSpPr>
              <a:spLocks noChangeShapeType="1"/>
            </p:cNvSpPr>
            <p:nvPr/>
          </p:nvSpPr>
          <p:spPr bwMode="auto">
            <a:xfrm>
              <a:off x="3606" y="2432"/>
              <a:ext cx="1905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0" name="Line 20"/>
            <p:cNvSpPr>
              <a:spLocks noChangeShapeType="1"/>
            </p:cNvSpPr>
            <p:nvPr/>
          </p:nvSpPr>
          <p:spPr bwMode="auto">
            <a:xfrm>
              <a:off x="5511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1" name="Line 21"/>
            <p:cNvSpPr>
              <a:spLocks noChangeShapeType="1"/>
            </p:cNvSpPr>
            <p:nvPr/>
          </p:nvSpPr>
          <p:spPr bwMode="auto">
            <a:xfrm flipH="1">
              <a:off x="3606" y="2704"/>
              <a:ext cx="1905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2" name="Line 22"/>
            <p:cNvSpPr>
              <a:spLocks noChangeShapeType="1"/>
            </p:cNvSpPr>
            <p:nvPr/>
          </p:nvSpPr>
          <p:spPr bwMode="auto">
            <a:xfrm flipV="1">
              <a:off x="3606" y="2432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3" name="Line 23"/>
            <p:cNvSpPr>
              <a:spLocks noChangeShapeType="1"/>
            </p:cNvSpPr>
            <p:nvPr/>
          </p:nvSpPr>
          <p:spPr bwMode="auto">
            <a:xfrm>
              <a:off x="1928" y="981"/>
              <a:ext cx="2358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4" name="Line 24"/>
            <p:cNvSpPr>
              <a:spLocks noChangeShapeType="1"/>
            </p:cNvSpPr>
            <p:nvPr/>
          </p:nvSpPr>
          <p:spPr bwMode="auto">
            <a:xfrm>
              <a:off x="4286" y="981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5" name="Line 25"/>
            <p:cNvSpPr>
              <a:spLocks noChangeShapeType="1"/>
            </p:cNvSpPr>
            <p:nvPr/>
          </p:nvSpPr>
          <p:spPr bwMode="auto">
            <a:xfrm flipH="1">
              <a:off x="1928" y="1253"/>
              <a:ext cx="2358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26" name="Line 26"/>
            <p:cNvSpPr>
              <a:spLocks noChangeShapeType="1"/>
            </p:cNvSpPr>
            <p:nvPr/>
          </p:nvSpPr>
          <p:spPr bwMode="auto">
            <a:xfrm flipV="1">
              <a:off x="1928" y="981"/>
              <a:ext cx="1" cy="27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348038" y="4437063"/>
            <a:ext cx="3384550" cy="1366837"/>
            <a:chOff x="2109" y="2795"/>
            <a:chExt cx="2132" cy="861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205" name="Line 28"/>
            <p:cNvSpPr>
              <a:spLocks noChangeShapeType="1"/>
            </p:cNvSpPr>
            <p:nvPr/>
          </p:nvSpPr>
          <p:spPr bwMode="auto">
            <a:xfrm>
              <a:off x="3151" y="2795"/>
              <a:ext cx="1" cy="36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6" name="Oval 29"/>
            <p:cNvSpPr>
              <a:spLocks noChangeArrowheads="1"/>
            </p:cNvSpPr>
            <p:nvPr/>
          </p:nvSpPr>
          <p:spPr bwMode="auto">
            <a:xfrm>
              <a:off x="2109" y="3158"/>
              <a:ext cx="2132" cy="498"/>
            </a:xfrm>
            <a:prstGeom prst="ellipse">
              <a:avLst/>
            </a:prstGeom>
            <a:solidFill>
              <a:srgbClr val="003366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AMBIENTE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EXTERIOR</a:t>
              </a:r>
              <a:endParaRPr lang="pt-BR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116013" y="5949950"/>
            <a:ext cx="8280400" cy="792163"/>
            <a:chOff x="703" y="3748"/>
            <a:chExt cx="5216" cy="499"/>
          </a:xfrm>
        </p:grpSpPr>
        <p:sp>
          <p:nvSpPr>
            <p:cNvPr id="8198" name="Rectangle 36"/>
            <p:cNvSpPr>
              <a:spLocks noChangeArrowheads="1"/>
            </p:cNvSpPr>
            <p:nvPr/>
          </p:nvSpPr>
          <p:spPr bwMode="auto">
            <a:xfrm>
              <a:off x="703" y="3748"/>
              <a:ext cx="4899" cy="499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 w="254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9" name="Rectangle 30"/>
            <p:cNvSpPr>
              <a:spLocks noChangeArrowheads="1"/>
            </p:cNvSpPr>
            <p:nvPr/>
          </p:nvSpPr>
          <p:spPr bwMode="auto">
            <a:xfrm>
              <a:off x="4264" y="3906"/>
              <a:ext cx="16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2000" b="1">
                  <a:solidFill>
                    <a:srgbClr val="003366"/>
                  </a:solidFill>
                </a:rPr>
                <a:t>Extra-relações</a:t>
              </a:r>
            </a:p>
          </p:txBody>
        </p:sp>
        <p:sp>
          <p:nvSpPr>
            <p:cNvPr id="8200" name="Line 31"/>
            <p:cNvSpPr>
              <a:spLocks noChangeShapeType="1"/>
            </p:cNvSpPr>
            <p:nvPr/>
          </p:nvSpPr>
          <p:spPr bwMode="auto">
            <a:xfrm flipV="1">
              <a:off x="884" y="3838"/>
              <a:ext cx="0" cy="36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1" name="Rectangle 32"/>
            <p:cNvSpPr>
              <a:spLocks noChangeArrowheads="1"/>
            </p:cNvSpPr>
            <p:nvPr/>
          </p:nvSpPr>
          <p:spPr bwMode="auto">
            <a:xfrm>
              <a:off x="930" y="3884"/>
              <a:ext cx="1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003366"/>
                  </a:solidFill>
                </a:rPr>
                <a:t>Intra-relações</a:t>
              </a:r>
            </a:p>
          </p:txBody>
        </p:sp>
        <p:sp>
          <p:nvSpPr>
            <p:cNvPr id="8202" name="Rectangle 33"/>
            <p:cNvSpPr>
              <a:spLocks noChangeArrowheads="1"/>
            </p:cNvSpPr>
            <p:nvPr/>
          </p:nvSpPr>
          <p:spPr bwMode="auto">
            <a:xfrm>
              <a:off x="2578" y="3884"/>
              <a:ext cx="1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003366"/>
                  </a:solidFill>
                </a:rPr>
                <a:t>Inter-relações</a:t>
              </a:r>
            </a:p>
          </p:txBody>
        </p:sp>
        <p:sp>
          <p:nvSpPr>
            <p:cNvPr id="8203" name="Line 34"/>
            <p:cNvSpPr>
              <a:spLocks noChangeShapeType="1"/>
            </p:cNvSpPr>
            <p:nvPr/>
          </p:nvSpPr>
          <p:spPr bwMode="auto">
            <a:xfrm flipV="1">
              <a:off x="2532" y="3838"/>
              <a:ext cx="0" cy="3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204" name="Line 35"/>
            <p:cNvSpPr>
              <a:spLocks noChangeShapeType="1"/>
            </p:cNvSpPr>
            <p:nvPr/>
          </p:nvSpPr>
          <p:spPr bwMode="auto">
            <a:xfrm flipV="1">
              <a:off x="4219" y="3839"/>
              <a:ext cx="0" cy="3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012160" y="3675063"/>
            <a:ext cx="2520950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085185" y="5656263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sz="1200">
                <a:solidFill>
                  <a:srgbClr val="003366"/>
                </a:solidFill>
              </a:rPr>
              <a:t>REDES TRILATERAIS </a:t>
            </a:r>
          </a:p>
          <a:p>
            <a:pPr algn="ctr"/>
            <a:r>
              <a:rPr lang="pt-BR" sz="1200">
                <a:solidFill>
                  <a:srgbClr val="003366"/>
                </a:solidFill>
              </a:rPr>
              <a:t>E ORGANIZAÇÕES HÍBRIDAS</a:t>
            </a:r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7075785" y="4284663"/>
            <a:ext cx="990600" cy="914400"/>
          </a:xfrm>
          <a:prstGeom prst="ellips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525047" y="5221288"/>
            <a:ext cx="1012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rgbClr val="003366"/>
                </a:solidFill>
              </a:rPr>
              <a:t>INDUSTRIA</a:t>
            </a:r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6770985" y="4005263"/>
            <a:ext cx="990600" cy="914400"/>
          </a:xfrm>
          <a:prstGeom prst="ellips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6797972" y="3709988"/>
            <a:ext cx="963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rgbClr val="003366"/>
                </a:solidFill>
              </a:rPr>
              <a:t>GOVERNO</a:t>
            </a:r>
          </a:p>
        </p:txBody>
      </p:sp>
      <p:sp>
        <p:nvSpPr>
          <p:cNvPr id="9224" name="Oval 10"/>
          <p:cNvSpPr>
            <a:spLocks noChangeArrowheads="1"/>
          </p:cNvSpPr>
          <p:nvPr/>
        </p:nvSpPr>
        <p:spPr bwMode="auto">
          <a:xfrm>
            <a:off x="6542385" y="4284663"/>
            <a:ext cx="990600" cy="914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6045497" y="5221288"/>
            <a:ext cx="1046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rgbClr val="003366"/>
                </a:solidFill>
              </a:rPr>
              <a:t>ACADEMIA </a:t>
            </a:r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V="1">
            <a:off x="7304385" y="4513263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6012160" y="3141663"/>
            <a:ext cx="2520950" cy="533400"/>
          </a:xfrm>
          <a:prstGeom prst="rect">
            <a:avLst/>
          </a:prstGeom>
          <a:solidFill>
            <a:srgbClr val="006699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HÉLICE TRIPLA III</a:t>
            </a:r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4787702" y="3998913"/>
            <a:ext cx="2286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 flipH="1">
            <a:off x="4101902" y="3998913"/>
            <a:ext cx="2286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354190" y="2349500"/>
            <a:ext cx="2447925" cy="533400"/>
          </a:xfrm>
          <a:prstGeom prst="rect">
            <a:avLst/>
          </a:prstGeom>
          <a:solidFill>
            <a:srgbClr val="006699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HÉLICE TRIPLA II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711502" y="4151313"/>
            <a:ext cx="1012825" cy="914400"/>
            <a:chOff x="2880" y="2688"/>
            <a:chExt cx="638" cy="576"/>
          </a:xfrm>
        </p:grpSpPr>
        <p:sp>
          <p:nvSpPr>
            <p:cNvPr id="9250" name="Oval 19"/>
            <p:cNvSpPr>
              <a:spLocks noChangeArrowheads="1"/>
            </p:cNvSpPr>
            <p:nvPr/>
          </p:nvSpPr>
          <p:spPr bwMode="auto">
            <a:xfrm>
              <a:off x="2880" y="2688"/>
              <a:ext cx="624" cy="576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51" name="Text Box 20"/>
            <p:cNvSpPr txBox="1">
              <a:spLocks noChangeArrowheads="1"/>
            </p:cNvSpPr>
            <p:nvPr/>
          </p:nvSpPr>
          <p:spPr bwMode="auto">
            <a:xfrm>
              <a:off x="2880" y="2880"/>
              <a:ext cx="6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1200" b="1">
                  <a:solidFill>
                    <a:schemeClr val="bg1"/>
                  </a:solidFill>
                </a:rPr>
                <a:t>INDUSTRIA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492302" y="4151313"/>
            <a:ext cx="1046163" cy="914400"/>
            <a:chOff x="2112" y="2688"/>
            <a:chExt cx="659" cy="576"/>
          </a:xfrm>
        </p:grpSpPr>
        <p:sp>
          <p:nvSpPr>
            <p:cNvPr id="9248" name="Oval 22"/>
            <p:cNvSpPr>
              <a:spLocks noChangeArrowheads="1"/>
            </p:cNvSpPr>
            <p:nvPr/>
          </p:nvSpPr>
          <p:spPr bwMode="auto">
            <a:xfrm>
              <a:off x="2112" y="2688"/>
              <a:ext cx="624" cy="576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49" name="Text Box 23"/>
            <p:cNvSpPr txBox="1">
              <a:spLocks noChangeArrowheads="1"/>
            </p:cNvSpPr>
            <p:nvPr/>
          </p:nvSpPr>
          <p:spPr bwMode="auto">
            <a:xfrm>
              <a:off x="2112" y="2880"/>
              <a:ext cx="6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1200" b="1">
                  <a:solidFill>
                    <a:schemeClr val="bg1"/>
                  </a:solidFill>
                </a:rPr>
                <a:t>ACADEMIA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101902" y="3160713"/>
            <a:ext cx="990600" cy="914400"/>
            <a:chOff x="2496" y="2064"/>
            <a:chExt cx="624" cy="576"/>
          </a:xfrm>
        </p:grpSpPr>
        <p:sp>
          <p:nvSpPr>
            <p:cNvPr id="9246" name="Oval 25"/>
            <p:cNvSpPr>
              <a:spLocks noChangeArrowheads="1"/>
            </p:cNvSpPr>
            <p:nvPr/>
          </p:nvSpPr>
          <p:spPr bwMode="auto">
            <a:xfrm>
              <a:off x="2496" y="2064"/>
              <a:ext cx="624" cy="576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47" name="Text Box 26"/>
            <p:cNvSpPr txBox="1">
              <a:spLocks noChangeArrowheads="1"/>
            </p:cNvSpPr>
            <p:nvPr/>
          </p:nvSpPr>
          <p:spPr bwMode="auto">
            <a:xfrm>
              <a:off x="2496" y="2256"/>
              <a:ext cx="6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sz="1200" b="1">
                  <a:solidFill>
                    <a:schemeClr val="bg1"/>
                  </a:solidFill>
                </a:rPr>
                <a:t>GOVERNO</a:t>
              </a:r>
            </a:p>
          </p:txBody>
        </p:sp>
      </p:grp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4482902" y="4608513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5" name="Rectangle 28"/>
          <p:cNvSpPr>
            <a:spLocks noChangeArrowheads="1"/>
          </p:cNvSpPr>
          <p:nvPr/>
        </p:nvSpPr>
        <p:spPr bwMode="auto">
          <a:xfrm>
            <a:off x="3354190" y="2882900"/>
            <a:ext cx="2447925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6" name="Oval 30"/>
          <p:cNvSpPr>
            <a:spLocks noChangeArrowheads="1"/>
          </p:cNvSpPr>
          <p:nvPr/>
        </p:nvSpPr>
        <p:spPr bwMode="auto">
          <a:xfrm>
            <a:off x="633215" y="2276475"/>
            <a:ext cx="2362200" cy="2362200"/>
          </a:xfrm>
          <a:prstGeom prst="ellipse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7" name="Oval 31"/>
          <p:cNvSpPr>
            <a:spLocks noChangeArrowheads="1"/>
          </p:cNvSpPr>
          <p:nvPr/>
        </p:nvSpPr>
        <p:spPr bwMode="auto">
          <a:xfrm>
            <a:off x="785615" y="3114675"/>
            <a:ext cx="990600" cy="914400"/>
          </a:xfrm>
          <a:prstGeom prst="ellipse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8" name="Oval 32"/>
          <p:cNvSpPr>
            <a:spLocks noChangeArrowheads="1"/>
          </p:cNvSpPr>
          <p:nvPr/>
        </p:nvSpPr>
        <p:spPr bwMode="auto">
          <a:xfrm>
            <a:off x="1852415" y="3114675"/>
            <a:ext cx="990600" cy="914400"/>
          </a:xfrm>
          <a:prstGeom prst="ellipse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9" name="Text Box 33"/>
          <p:cNvSpPr txBox="1">
            <a:spLocks noChangeArrowheads="1"/>
          </p:cNvSpPr>
          <p:nvPr/>
        </p:nvSpPr>
        <p:spPr bwMode="auto">
          <a:xfrm>
            <a:off x="1292027" y="2581275"/>
            <a:ext cx="1093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400" b="1">
                <a:solidFill>
                  <a:schemeClr val="bg1"/>
                </a:solidFill>
              </a:rPr>
              <a:t>GOVERNO</a:t>
            </a:r>
          </a:p>
        </p:txBody>
      </p:sp>
      <p:sp>
        <p:nvSpPr>
          <p:cNvPr id="9240" name="Text Box 34"/>
          <p:cNvSpPr txBox="1">
            <a:spLocks noChangeArrowheads="1"/>
          </p:cNvSpPr>
          <p:nvPr/>
        </p:nvSpPr>
        <p:spPr bwMode="auto">
          <a:xfrm>
            <a:off x="1852415" y="3419475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chemeClr val="bg1"/>
                </a:solidFill>
              </a:rPr>
              <a:t>INDUSTRIA</a:t>
            </a:r>
          </a:p>
        </p:txBody>
      </p:sp>
      <p:sp>
        <p:nvSpPr>
          <p:cNvPr id="9241" name="Text Box 35"/>
          <p:cNvSpPr txBox="1">
            <a:spLocks noChangeArrowheads="1"/>
          </p:cNvSpPr>
          <p:nvPr/>
        </p:nvSpPr>
        <p:spPr bwMode="auto">
          <a:xfrm>
            <a:off x="768152" y="3419475"/>
            <a:ext cx="1046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chemeClr val="bg1"/>
                </a:solidFill>
              </a:rPr>
              <a:t>ACADEMIA </a:t>
            </a:r>
          </a:p>
        </p:txBody>
      </p:sp>
      <p:sp>
        <p:nvSpPr>
          <p:cNvPr id="9242" name="Rectangle 36"/>
          <p:cNvSpPr>
            <a:spLocks noChangeArrowheads="1"/>
          </p:cNvSpPr>
          <p:nvPr/>
        </p:nvSpPr>
        <p:spPr bwMode="auto">
          <a:xfrm>
            <a:off x="539552" y="1600200"/>
            <a:ext cx="2527300" cy="533400"/>
          </a:xfrm>
          <a:prstGeom prst="rect">
            <a:avLst/>
          </a:prstGeom>
          <a:solidFill>
            <a:srgbClr val="006699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HÉLICE TRIPLA I</a:t>
            </a:r>
          </a:p>
        </p:txBody>
      </p:sp>
      <p:sp>
        <p:nvSpPr>
          <p:cNvPr id="9243" name="Rectangle 37"/>
          <p:cNvSpPr>
            <a:spLocks noChangeArrowheads="1"/>
          </p:cNvSpPr>
          <p:nvPr/>
        </p:nvSpPr>
        <p:spPr bwMode="auto">
          <a:xfrm>
            <a:off x="545902" y="2133600"/>
            <a:ext cx="2520950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44" name="Rectangle 38"/>
          <p:cNvSpPr>
            <a:spLocks noChangeArrowheads="1"/>
          </p:cNvSpPr>
          <p:nvPr/>
        </p:nvSpPr>
        <p:spPr bwMode="auto">
          <a:xfrm>
            <a:off x="5868144" y="6381328"/>
            <a:ext cx="1343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pt-BR" sz="1200" b="1" dirty="0">
                <a:solidFill>
                  <a:srgbClr val="003366"/>
                </a:solidFill>
              </a:rPr>
              <a:t>PLONSKI (2006)</a:t>
            </a:r>
          </a:p>
        </p:txBody>
      </p:sp>
      <p:sp>
        <p:nvSpPr>
          <p:cNvPr id="40" name="Título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MODELO DA HÉLICE TRIPLA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ndre\Desktop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344816" cy="586148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DA HÉLICE TRIPLA</a:t>
            </a:r>
            <a:endParaRPr lang="pt-BR" dirty="0"/>
          </a:p>
        </p:txBody>
      </p:sp>
      <p:sp>
        <p:nvSpPr>
          <p:cNvPr id="10244" name="Text Box 1029"/>
          <p:cNvSpPr txBox="1">
            <a:spLocks noChangeArrowheads="1"/>
          </p:cNvSpPr>
          <p:nvPr/>
        </p:nvSpPr>
        <p:spPr bwMode="auto">
          <a:xfrm>
            <a:off x="1691680" y="4653136"/>
            <a:ext cx="247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000" b="1" dirty="0"/>
              <a:t>Políticas </a:t>
            </a:r>
          </a:p>
          <a:p>
            <a:pPr algn="ctr"/>
            <a:r>
              <a:rPr lang="pt-BR" sz="2000" b="1" dirty="0"/>
              <a:t>Governamentais</a:t>
            </a:r>
          </a:p>
        </p:txBody>
      </p:sp>
      <p:sp>
        <p:nvSpPr>
          <p:cNvPr id="10245" name="Text Box 1032"/>
          <p:cNvSpPr txBox="1">
            <a:spLocks noChangeArrowheads="1"/>
          </p:cNvSpPr>
          <p:nvPr/>
        </p:nvSpPr>
        <p:spPr bwMode="auto">
          <a:xfrm>
            <a:off x="5508104" y="1556792"/>
            <a:ext cx="1382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000" b="1" dirty="0">
                <a:solidFill>
                  <a:srgbClr val="FFFF00"/>
                </a:solidFill>
              </a:rPr>
              <a:t>Estrutura 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Produtiva</a:t>
            </a:r>
          </a:p>
        </p:txBody>
      </p:sp>
      <p:sp>
        <p:nvSpPr>
          <p:cNvPr id="10246" name="Text Box 1034"/>
          <p:cNvSpPr txBox="1">
            <a:spLocks noChangeArrowheads="1"/>
          </p:cNvSpPr>
          <p:nvPr/>
        </p:nvSpPr>
        <p:spPr bwMode="auto">
          <a:xfrm>
            <a:off x="7164288" y="3861048"/>
            <a:ext cx="1979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000" b="1" dirty="0" err="1"/>
              <a:t>Infra-Estrutura</a:t>
            </a:r>
            <a:endParaRPr lang="pt-BR" sz="2000" b="1" dirty="0"/>
          </a:p>
          <a:p>
            <a:pPr algn="ctr"/>
            <a:r>
              <a:rPr lang="pt-BR" sz="2000" b="1" dirty="0"/>
              <a:t> C&amp;T</a:t>
            </a:r>
          </a:p>
        </p:txBody>
      </p:sp>
      <p:sp>
        <p:nvSpPr>
          <p:cNvPr id="10247" name="Line 1043"/>
          <p:cNvSpPr>
            <a:spLocks noChangeShapeType="1"/>
          </p:cNvSpPr>
          <p:nvPr/>
        </p:nvSpPr>
        <p:spPr bwMode="auto">
          <a:xfrm flipH="1">
            <a:off x="3779912" y="4869160"/>
            <a:ext cx="433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48" name="Line 1044"/>
          <p:cNvSpPr>
            <a:spLocks noChangeShapeType="1"/>
          </p:cNvSpPr>
          <p:nvPr/>
        </p:nvSpPr>
        <p:spPr bwMode="auto">
          <a:xfrm>
            <a:off x="5004048" y="1916832"/>
            <a:ext cx="4302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49" name="Line 1045"/>
          <p:cNvSpPr>
            <a:spLocks noChangeShapeType="1"/>
          </p:cNvSpPr>
          <p:nvPr/>
        </p:nvSpPr>
        <p:spPr bwMode="auto">
          <a:xfrm>
            <a:off x="6660232" y="4149080"/>
            <a:ext cx="430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488832" cy="1008112"/>
          </a:xfrm>
        </p:spPr>
        <p:txBody>
          <a:bodyPr/>
          <a:lstStyle/>
          <a:p>
            <a:r>
              <a:rPr lang="pt-BR" dirty="0" smtClean="0"/>
              <a:t>Nível Macro da Cooperação Empresa-Universidade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525344"/>
            <a:ext cx="29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Adaptado de </a:t>
            </a:r>
            <a:r>
              <a:rPr lang="pt-BR" dirty="0" err="1" smtClean="0"/>
              <a:t>Eun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 (2006).</a:t>
            </a:r>
            <a:endParaRPr lang="pt-BR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39750" y="981075"/>
            <a:ext cx="7993063" cy="5543550"/>
            <a:chOff x="340" y="618"/>
            <a:chExt cx="5035" cy="349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618"/>
              <a:ext cx="503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" y="634"/>
              <a:ext cx="1412" cy="17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263" y="630"/>
              <a:ext cx="1420" cy="182"/>
            </a:xfrm>
            <a:custGeom>
              <a:avLst/>
              <a:gdLst>
                <a:gd name="T0" fmla="*/ 0 w 1420"/>
                <a:gd name="T1" fmla="*/ 0 h 182"/>
                <a:gd name="T2" fmla="*/ 1420 w 1420"/>
                <a:gd name="T3" fmla="*/ 0 h 182"/>
                <a:gd name="T4" fmla="*/ 1420 w 1420"/>
                <a:gd name="T5" fmla="*/ 182 h 182"/>
                <a:gd name="T6" fmla="*/ 0 w 1420"/>
                <a:gd name="T7" fmla="*/ 182 h 182"/>
                <a:gd name="T8" fmla="*/ 0 w 1420"/>
                <a:gd name="T9" fmla="*/ 0 h 182"/>
                <a:gd name="T10" fmla="*/ 8 w 1420"/>
                <a:gd name="T11" fmla="*/ 178 h 182"/>
                <a:gd name="T12" fmla="*/ 4 w 1420"/>
                <a:gd name="T13" fmla="*/ 174 h 182"/>
                <a:gd name="T14" fmla="*/ 1416 w 1420"/>
                <a:gd name="T15" fmla="*/ 174 h 182"/>
                <a:gd name="T16" fmla="*/ 1411 w 1420"/>
                <a:gd name="T17" fmla="*/ 178 h 182"/>
                <a:gd name="T18" fmla="*/ 1411 w 1420"/>
                <a:gd name="T19" fmla="*/ 4 h 182"/>
                <a:gd name="T20" fmla="*/ 1416 w 1420"/>
                <a:gd name="T21" fmla="*/ 8 h 182"/>
                <a:gd name="T22" fmla="*/ 4 w 1420"/>
                <a:gd name="T23" fmla="*/ 8 h 182"/>
                <a:gd name="T24" fmla="*/ 8 w 1420"/>
                <a:gd name="T25" fmla="*/ 4 h 182"/>
                <a:gd name="T26" fmla="*/ 8 w 1420"/>
                <a:gd name="T2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0" h="182">
                  <a:moveTo>
                    <a:pt x="0" y="0"/>
                  </a:moveTo>
                  <a:lnTo>
                    <a:pt x="1420" y="0"/>
                  </a:lnTo>
                  <a:lnTo>
                    <a:pt x="1420" y="182"/>
                  </a:lnTo>
                  <a:lnTo>
                    <a:pt x="0" y="182"/>
                  </a:lnTo>
                  <a:lnTo>
                    <a:pt x="0" y="0"/>
                  </a:lnTo>
                  <a:close/>
                  <a:moveTo>
                    <a:pt x="8" y="178"/>
                  </a:moveTo>
                  <a:lnTo>
                    <a:pt x="4" y="174"/>
                  </a:lnTo>
                  <a:lnTo>
                    <a:pt x="1416" y="174"/>
                  </a:lnTo>
                  <a:lnTo>
                    <a:pt x="1411" y="178"/>
                  </a:lnTo>
                  <a:lnTo>
                    <a:pt x="1411" y="4"/>
                  </a:lnTo>
                  <a:lnTo>
                    <a:pt x="1416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17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347" y="666"/>
              <a:ext cx="129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Mais Empreendedorismo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49" y="3928"/>
              <a:ext cx="1403" cy="17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245" y="3924"/>
              <a:ext cx="1412" cy="182"/>
            </a:xfrm>
            <a:custGeom>
              <a:avLst/>
              <a:gdLst>
                <a:gd name="T0" fmla="*/ 0 w 1412"/>
                <a:gd name="T1" fmla="*/ 0 h 182"/>
                <a:gd name="T2" fmla="*/ 1412 w 1412"/>
                <a:gd name="T3" fmla="*/ 0 h 182"/>
                <a:gd name="T4" fmla="*/ 1412 w 1412"/>
                <a:gd name="T5" fmla="*/ 182 h 182"/>
                <a:gd name="T6" fmla="*/ 0 w 1412"/>
                <a:gd name="T7" fmla="*/ 182 h 182"/>
                <a:gd name="T8" fmla="*/ 0 w 1412"/>
                <a:gd name="T9" fmla="*/ 0 h 182"/>
                <a:gd name="T10" fmla="*/ 9 w 1412"/>
                <a:gd name="T11" fmla="*/ 178 h 182"/>
                <a:gd name="T12" fmla="*/ 4 w 1412"/>
                <a:gd name="T13" fmla="*/ 174 h 182"/>
                <a:gd name="T14" fmla="*/ 1407 w 1412"/>
                <a:gd name="T15" fmla="*/ 174 h 182"/>
                <a:gd name="T16" fmla="*/ 1403 w 1412"/>
                <a:gd name="T17" fmla="*/ 178 h 182"/>
                <a:gd name="T18" fmla="*/ 1403 w 1412"/>
                <a:gd name="T19" fmla="*/ 4 h 182"/>
                <a:gd name="T20" fmla="*/ 1407 w 1412"/>
                <a:gd name="T21" fmla="*/ 8 h 182"/>
                <a:gd name="T22" fmla="*/ 4 w 1412"/>
                <a:gd name="T23" fmla="*/ 8 h 182"/>
                <a:gd name="T24" fmla="*/ 9 w 1412"/>
                <a:gd name="T25" fmla="*/ 4 h 182"/>
                <a:gd name="T26" fmla="*/ 9 w 1412"/>
                <a:gd name="T2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2" h="182">
                  <a:moveTo>
                    <a:pt x="0" y="0"/>
                  </a:moveTo>
                  <a:lnTo>
                    <a:pt x="1412" y="0"/>
                  </a:lnTo>
                  <a:lnTo>
                    <a:pt x="1412" y="182"/>
                  </a:lnTo>
                  <a:lnTo>
                    <a:pt x="0" y="182"/>
                  </a:lnTo>
                  <a:lnTo>
                    <a:pt x="0" y="0"/>
                  </a:lnTo>
                  <a:close/>
                  <a:moveTo>
                    <a:pt x="9" y="178"/>
                  </a:moveTo>
                  <a:lnTo>
                    <a:pt x="4" y="174"/>
                  </a:lnTo>
                  <a:lnTo>
                    <a:pt x="1407" y="174"/>
                  </a:lnTo>
                  <a:lnTo>
                    <a:pt x="1403" y="178"/>
                  </a:lnTo>
                  <a:lnTo>
                    <a:pt x="1403" y="4"/>
                  </a:lnTo>
                  <a:lnTo>
                    <a:pt x="1407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9" y="17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279" y="3958"/>
              <a:ext cx="138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Menos Empreendedorismo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38" y="2194"/>
              <a:ext cx="852" cy="30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33" y="2190"/>
              <a:ext cx="862" cy="309"/>
            </a:xfrm>
            <a:custGeom>
              <a:avLst/>
              <a:gdLst>
                <a:gd name="T0" fmla="*/ 0 w 862"/>
                <a:gd name="T1" fmla="*/ 0 h 309"/>
                <a:gd name="T2" fmla="*/ 862 w 862"/>
                <a:gd name="T3" fmla="*/ 0 h 309"/>
                <a:gd name="T4" fmla="*/ 862 w 862"/>
                <a:gd name="T5" fmla="*/ 309 h 309"/>
                <a:gd name="T6" fmla="*/ 0 w 862"/>
                <a:gd name="T7" fmla="*/ 309 h 309"/>
                <a:gd name="T8" fmla="*/ 0 w 862"/>
                <a:gd name="T9" fmla="*/ 0 h 309"/>
                <a:gd name="T10" fmla="*/ 9 w 862"/>
                <a:gd name="T11" fmla="*/ 305 h 309"/>
                <a:gd name="T12" fmla="*/ 5 w 862"/>
                <a:gd name="T13" fmla="*/ 301 h 309"/>
                <a:gd name="T14" fmla="*/ 857 w 862"/>
                <a:gd name="T15" fmla="*/ 301 h 309"/>
                <a:gd name="T16" fmla="*/ 853 w 862"/>
                <a:gd name="T17" fmla="*/ 305 h 309"/>
                <a:gd name="T18" fmla="*/ 853 w 862"/>
                <a:gd name="T19" fmla="*/ 4 h 309"/>
                <a:gd name="T20" fmla="*/ 857 w 862"/>
                <a:gd name="T21" fmla="*/ 8 h 309"/>
                <a:gd name="T22" fmla="*/ 5 w 862"/>
                <a:gd name="T23" fmla="*/ 8 h 309"/>
                <a:gd name="T24" fmla="*/ 9 w 862"/>
                <a:gd name="T25" fmla="*/ 4 h 309"/>
                <a:gd name="T26" fmla="*/ 9 w 862"/>
                <a:gd name="T27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" h="309">
                  <a:moveTo>
                    <a:pt x="0" y="0"/>
                  </a:moveTo>
                  <a:lnTo>
                    <a:pt x="862" y="0"/>
                  </a:lnTo>
                  <a:lnTo>
                    <a:pt x="862" y="309"/>
                  </a:lnTo>
                  <a:lnTo>
                    <a:pt x="0" y="309"/>
                  </a:lnTo>
                  <a:lnTo>
                    <a:pt x="0" y="0"/>
                  </a:lnTo>
                  <a:close/>
                  <a:moveTo>
                    <a:pt x="9" y="305"/>
                  </a:moveTo>
                  <a:lnTo>
                    <a:pt x="5" y="301"/>
                  </a:lnTo>
                  <a:lnTo>
                    <a:pt x="857" y="301"/>
                  </a:lnTo>
                  <a:lnTo>
                    <a:pt x="853" y="305"/>
                  </a:lnTo>
                  <a:lnTo>
                    <a:pt x="853" y="4"/>
                  </a:lnTo>
                  <a:lnTo>
                    <a:pt x="857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30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44" y="2222"/>
              <a:ext cx="6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Mecanismos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71" y="2349"/>
              <a:ext cx="63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mercado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514" y="2186"/>
              <a:ext cx="852" cy="3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509" y="2182"/>
              <a:ext cx="862" cy="309"/>
            </a:xfrm>
            <a:custGeom>
              <a:avLst/>
              <a:gdLst>
                <a:gd name="T0" fmla="*/ 0 w 862"/>
                <a:gd name="T1" fmla="*/ 0 h 309"/>
                <a:gd name="T2" fmla="*/ 862 w 862"/>
                <a:gd name="T3" fmla="*/ 0 h 309"/>
                <a:gd name="T4" fmla="*/ 862 w 862"/>
                <a:gd name="T5" fmla="*/ 309 h 309"/>
                <a:gd name="T6" fmla="*/ 0 w 862"/>
                <a:gd name="T7" fmla="*/ 309 h 309"/>
                <a:gd name="T8" fmla="*/ 0 w 862"/>
                <a:gd name="T9" fmla="*/ 0 h 309"/>
                <a:gd name="T10" fmla="*/ 9 w 862"/>
                <a:gd name="T11" fmla="*/ 305 h 309"/>
                <a:gd name="T12" fmla="*/ 5 w 862"/>
                <a:gd name="T13" fmla="*/ 301 h 309"/>
                <a:gd name="T14" fmla="*/ 857 w 862"/>
                <a:gd name="T15" fmla="*/ 301 h 309"/>
                <a:gd name="T16" fmla="*/ 853 w 862"/>
                <a:gd name="T17" fmla="*/ 305 h 309"/>
                <a:gd name="T18" fmla="*/ 853 w 862"/>
                <a:gd name="T19" fmla="*/ 4 h 309"/>
                <a:gd name="T20" fmla="*/ 857 w 862"/>
                <a:gd name="T21" fmla="*/ 8 h 309"/>
                <a:gd name="T22" fmla="*/ 5 w 862"/>
                <a:gd name="T23" fmla="*/ 8 h 309"/>
                <a:gd name="T24" fmla="*/ 9 w 862"/>
                <a:gd name="T25" fmla="*/ 4 h 309"/>
                <a:gd name="T26" fmla="*/ 9 w 862"/>
                <a:gd name="T27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" h="309">
                  <a:moveTo>
                    <a:pt x="0" y="0"/>
                  </a:moveTo>
                  <a:lnTo>
                    <a:pt x="862" y="0"/>
                  </a:lnTo>
                  <a:lnTo>
                    <a:pt x="862" y="309"/>
                  </a:lnTo>
                  <a:lnTo>
                    <a:pt x="0" y="309"/>
                  </a:lnTo>
                  <a:lnTo>
                    <a:pt x="0" y="0"/>
                  </a:lnTo>
                  <a:close/>
                  <a:moveTo>
                    <a:pt x="9" y="305"/>
                  </a:moveTo>
                  <a:lnTo>
                    <a:pt x="5" y="301"/>
                  </a:lnTo>
                  <a:lnTo>
                    <a:pt x="857" y="301"/>
                  </a:lnTo>
                  <a:lnTo>
                    <a:pt x="853" y="305"/>
                  </a:lnTo>
                  <a:lnTo>
                    <a:pt x="853" y="4"/>
                  </a:lnTo>
                  <a:lnTo>
                    <a:pt x="857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9" y="30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616" y="2214"/>
              <a:ext cx="6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Mecanismos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616" y="2341"/>
              <a:ext cx="67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hierárquicos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1290" y="3188"/>
              <a:ext cx="3209" cy="7"/>
            </a:xfrm>
            <a:custGeom>
              <a:avLst/>
              <a:gdLst>
                <a:gd name="T0" fmla="*/ 0 w 3209"/>
                <a:gd name="T1" fmla="*/ 0 h 7"/>
                <a:gd name="T2" fmla="*/ 63 w 3209"/>
                <a:gd name="T3" fmla="*/ 0 h 7"/>
                <a:gd name="T4" fmla="*/ 125 w 3209"/>
                <a:gd name="T5" fmla="*/ 0 h 7"/>
                <a:gd name="T6" fmla="*/ 187 w 3209"/>
                <a:gd name="T7" fmla="*/ 0 h 7"/>
                <a:gd name="T8" fmla="*/ 249 w 3209"/>
                <a:gd name="T9" fmla="*/ 0 h 7"/>
                <a:gd name="T10" fmla="*/ 312 w 3209"/>
                <a:gd name="T11" fmla="*/ 0 h 7"/>
                <a:gd name="T12" fmla="*/ 374 w 3209"/>
                <a:gd name="T13" fmla="*/ 0 h 7"/>
                <a:gd name="T14" fmla="*/ 436 w 3209"/>
                <a:gd name="T15" fmla="*/ 0 h 7"/>
                <a:gd name="T16" fmla="*/ 498 w 3209"/>
                <a:gd name="T17" fmla="*/ 0 h 7"/>
                <a:gd name="T18" fmla="*/ 560 w 3209"/>
                <a:gd name="T19" fmla="*/ 0 h 7"/>
                <a:gd name="T20" fmla="*/ 623 w 3209"/>
                <a:gd name="T21" fmla="*/ 0 h 7"/>
                <a:gd name="T22" fmla="*/ 685 w 3209"/>
                <a:gd name="T23" fmla="*/ 0 h 7"/>
                <a:gd name="T24" fmla="*/ 747 w 3209"/>
                <a:gd name="T25" fmla="*/ 0 h 7"/>
                <a:gd name="T26" fmla="*/ 809 w 3209"/>
                <a:gd name="T27" fmla="*/ 0 h 7"/>
                <a:gd name="T28" fmla="*/ 872 w 3209"/>
                <a:gd name="T29" fmla="*/ 0 h 7"/>
                <a:gd name="T30" fmla="*/ 934 w 3209"/>
                <a:gd name="T31" fmla="*/ 0 h 7"/>
                <a:gd name="T32" fmla="*/ 996 w 3209"/>
                <a:gd name="T33" fmla="*/ 0 h 7"/>
                <a:gd name="T34" fmla="*/ 1058 w 3209"/>
                <a:gd name="T35" fmla="*/ 0 h 7"/>
                <a:gd name="T36" fmla="*/ 1120 w 3209"/>
                <a:gd name="T37" fmla="*/ 0 h 7"/>
                <a:gd name="T38" fmla="*/ 1183 w 3209"/>
                <a:gd name="T39" fmla="*/ 0 h 7"/>
                <a:gd name="T40" fmla="*/ 1245 w 3209"/>
                <a:gd name="T41" fmla="*/ 0 h 7"/>
                <a:gd name="T42" fmla="*/ 1307 w 3209"/>
                <a:gd name="T43" fmla="*/ 0 h 7"/>
                <a:gd name="T44" fmla="*/ 1369 w 3209"/>
                <a:gd name="T45" fmla="*/ 0 h 7"/>
                <a:gd name="T46" fmla="*/ 1432 w 3209"/>
                <a:gd name="T47" fmla="*/ 0 h 7"/>
                <a:gd name="T48" fmla="*/ 1494 w 3209"/>
                <a:gd name="T49" fmla="*/ 0 h 7"/>
                <a:gd name="T50" fmla="*/ 1556 w 3209"/>
                <a:gd name="T51" fmla="*/ 0 h 7"/>
                <a:gd name="T52" fmla="*/ 1618 w 3209"/>
                <a:gd name="T53" fmla="*/ 0 h 7"/>
                <a:gd name="T54" fmla="*/ 1680 w 3209"/>
                <a:gd name="T55" fmla="*/ 0 h 7"/>
                <a:gd name="T56" fmla="*/ 1743 w 3209"/>
                <a:gd name="T57" fmla="*/ 0 h 7"/>
                <a:gd name="T58" fmla="*/ 1805 w 3209"/>
                <a:gd name="T59" fmla="*/ 0 h 7"/>
                <a:gd name="T60" fmla="*/ 1867 w 3209"/>
                <a:gd name="T61" fmla="*/ 0 h 7"/>
                <a:gd name="T62" fmla="*/ 1929 w 3209"/>
                <a:gd name="T63" fmla="*/ 0 h 7"/>
                <a:gd name="T64" fmla="*/ 1992 w 3209"/>
                <a:gd name="T65" fmla="*/ 0 h 7"/>
                <a:gd name="T66" fmla="*/ 2054 w 3209"/>
                <a:gd name="T67" fmla="*/ 0 h 7"/>
                <a:gd name="T68" fmla="*/ 2116 w 3209"/>
                <a:gd name="T69" fmla="*/ 0 h 7"/>
                <a:gd name="T70" fmla="*/ 2178 w 3209"/>
                <a:gd name="T71" fmla="*/ 0 h 7"/>
                <a:gd name="T72" fmla="*/ 2240 w 3209"/>
                <a:gd name="T73" fmla="*/ 0 h 7"/>
                <a:gd name="T74" fmla="*/ 2303 w 3209"/>
                <a:gd name="T75" fmla="*/ 0 h 7"/>
                <a:gd name="T76" fmla="*/ 2365 w 3209"/>
                <a:gd name="T77" fmla="*/ 0 h 7"/>
                <a:gd name="T78" fmla="*/ 2427 w 3209"/>
                <a:gd name="T79" fmla="*/ 0 h 7"/>
                <a:gd name="T80" fmla="*/ 2489 w 3209"/>
                <a:gd name="T81" fmla="*/ 0 h 7"/>
                <a:gd name="T82" fmla="*/ 2552 w 3209"/>
                <a:gd name="T83" fmla="*/ 0 h 7"/>
                <a:gd name="T84" fmla="*/ 2614 w 3209"/>
                <a:gd name="T85" fmla="*/ 0 h 7"/>
                <a:gd name="T86" fmla="*/ 2676 w 3209"/>
                <a:gd name="T87" fmla="*/ 0 h 7"/>
                <a:gd name="T88" fmla="*/ 2738 w 3209"/>
                <a:gd name="T89" fmla="*/ 0 h 7"/>
                <a:gd name="T90" fmla="*/ 2801 w 3209"/>
                <a:gd name="T91" fmla="*/ 0 h 7"/>
                <a:gd name="T92" fmla="*/ 2863 w 3209"/>
                <a:gd name="T93" fmla="*/ 0 h 7"/>
                <a:gd name="T94" fmla="*/ 2925 w 3209"/>
                <a:gd name="T95" fmla="*/ 0 h 7"/>
                <a:gd name="T96" fmla="*/ 2987 w 3209"/>
                <a:gd name="T97" fmla="*/ 0 h 7"/>
                <a:gd name="T98" fmla="*/ 3049 w 3209"/>
                <a:gd name="T99" fmla="*/ 0 h 7"/>
                <a:gd name="T100" fmla="*/ 3112 w 3209"/>
                <a:gd name="T101" fmla="*/ 0 h 7"/>
                <a:gd name="T102" fmla="*/ 3174 w 3209"/>
                <a:gd name="T10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9" h="7">
                  <a:moveTo>
                    <a:pt x="0" y="0"/>
                  </a:moveTo>
                  <a:lnTo>
                    <a:pt x="36" y="0"/>
                  </a:lnTo>
                  <a:lnTo>
                    <a:pt x="36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63" y="0"/>
                  </a:moveTo>
                  <a:lnTo>
                    <a:pt x="98" y="0"/>
                  </a:lnTo>
                  <a:lnTo>
                    <a:pt x="98" y="7"/>
                  </a:lnTo>
                  <a:lnTo>
                    <a:pt x="63" y="7"/>
                  </a:lnTo>
                  <a:lnTo>
                    <a:pt x="63" y="0"/>
                  </a:lnTo>
                  <a:close/>
                  <a:moveTo>
                    <a:pt x="125" y="0"/>
                  </a:moveTo>
                  <a:lnTo>
                    <a:pt x="161" y="0"/>
                  </a:lnTo>
                  <a:lnTo>
                    <a:pt x="161" y="7"/>
                  </a:lnTo>
                  <a:lnTo>
                    <a:pt x="125" y="7"/>
                  </a:lnTo>
                  <a:lnTo>
                    <a:pt x="125" y="0"/>
                  </a:lnTo>
                  <a:close/>
                  <a:moveTo>
                    <a:pt x="187" y="0"/>
                  </a:moveTo>
                  <a:lnTo>
                    <a:pt x="223" y="0"/>
                  </a:lnTo>
                  <a:lnTo>
                    <a:pt x="223" y="7"/>
                  </a:lnTo>
                  <a:lnTo>
                    <a:pt x="187" y="7"/>
                  </a:lnTo>
                  <a:lnTo>
                    <a:pt x="187" y="0"/>
                  </a:lnTo>
                  <a:close/>
                  <a:moveTo>
                    <a:pt x="249" y="0"/>
                  </a:moveTo>
                  <a:lnTo>
                    <a:pt x="285" y="0"/>
                  </a:lnTo>
                  <a:lnTo>
                    <a:pt x="285" y="7"/>
                  </a:lnTo>
                  <a:lnTo>
                    <a:pt x="249" y="7"/>
                  </a:lnTo>
                  <a:lnTo>
                    <a:pt x="249" y="0"/>
                  </a:lnTo>
                  <a:close/>
                  <a:moveTo>
                    <a:pt x="312" y="0"/>
                  </a:moveTo>
                  <a:lnTo>
                    <a:pt x="347" y="0"/>
                  </a:lnTo>
                  <a:lnTo>
                    <a:pt x="347" y="7"/>
                  </a:lnTo>
                  <a:lnTo>
                    <a:pt x="312" y="7"/>
                  </a:lnTo>
                  <a:lnTo>
                    <a:pt x="312" y="0"/>
                  </a:lnTo>
                  <a:close/>
                  <a:moveTo>
                    <a:pt x="374" y="0"/>
                  </a:moveTo>
                  <a:lnTo>
                    <a:pt x="409" y="0"/>
                  </a:lnTo>
                  <a:lnTo>
                    <a:pt x="409" y="7"/>
                  </a:lnTo>
                  <a:lnTo>
                    <a:pt x="374" y="7"/>
                  </a:lnTo>
                  <a:lnTo>
                    <a:pt x="374" y="0"/>
                  </a:lnTo>
                  <a:close/>
                  <a:moveTo>
                    <a:pt x="436" y="0"/>
                  </a:moveTo>
                  <a:lnTo>
                    <a:pt x="471" y="0"/>
                  </a:lnTo>
                  <a:lnTo>
                    <a:pt x="471" y="7"/>
                  </a:lnTo>
                  <a:lnTo>
                    <a:pt x="436" y="7"/>
                  </a:lnTo>
                  <a:lnTo>
                    <a:pt x="436" y="0"/>
                  </a:lnTo>
                  <a:close/>
                  <a:moveTo>
                    <a:pt x="498" y="0"/>
                  </a:moveTo>
                  <a:lnTo>
                    <a:pt x="534" y="0"/>
                  </a:lnTo>
                  <a:lnTo>
                    <a:pt x="534" y="7"/>
                  </a:lnTo>
                  <a:lnTo>
                    <a:pt x="498" y="7"/>
                  </a:lnTo>
                  <a:lnTo>
                    <a:pt x="498" y="0"/>
                  </a:lnTo>
                  <a:close/>
                  <a:moveTo>
                    <a:pt x="560" y="0"/>
                  </a:moveTo>
                  <a:lnTo>
                    <a:pt x="596" y="0"/>
                  </a:lnTo>
                  <a:lnTo>
                    <a:pt x="596" y="7"/>
                  </a:lnTo>
                  <a:lnTo>
                    <a:pt x="560" y="7"/>
                  </a:lnTo>
                  <a:lnTo>
                    <a:pt x="560" y="0"/>
                  </a:lnTo>
                  <a:close/>
                  <a:moveTo>
                    <a:pt x="623" y="0"/>
                  </a:moveTo>
                  <a:lnTo>
                    <a:pt x="658" y="0"/>
                  </a:lnTo>
                  <a:lnTo>
                    <a:pt x="658" y="7"/>
                  </a:lnTo>
                  <a:lnTo>
                    <a:pt x="623" y="7"/>
                  </a:lnTo>
                  <a:lnTo>
                    <a:pt x="623" y="0"/>
                  </a:lnTo>
                  <a:close/>
                  <a:moveTo>
                    <a:pt x="685" y="0"/>
                  </a:moveTo>
                  <a:lnTo>
                    <a:pt x="721" y="0"/>
                  </a:lnTo>
                  <a:lnTo>
                    <a:pt x="721" y="7"/>
                  </a:lnTo>
                  <a:lnTo>
                    <a:pt x="685" y="7"/>
                  </a:lnTo>
                  <a:lnTo>
                    <a:pt x="685" y="0"/>
                  </a:lnTo>
                  <a:close/>
                  <a:moveTo>
                    <a:pt x="747" y="0"/>
                  </a:moveTo>
                  <a:lnTo>
                    <a:pt x="783" y="0"/>
                  </a:lnTo>
                  <a:lnTo>
                    <a:pt x="783" y="7"/>
                  </a:lnTo>
                  <a:lnTo>
                    <a:pt x="747" y="7"/>
                  </a:lnTo>
                  <a:lnTo>
                    <a:pt x="747" y="0"/>
                  </a:lnTo>
                  <a:close/>
                  <a:moveTo>
                    <a:pt x="809" y="0"/>
                  </a:moveTo>
                  <a:lnTo>
                    <a:pt x="845" y="0"/>
                  </a:lnTo>
                  <a:lnTo>
                    <a:pt x="845" y="7"/>
                  </a:lnTo>
                  <a:lnTo>
                    <a:pt x="809" y="7"/>
                  </a:lnTo>
                  <a:lnTo>
                    <a:pt x="809" y="0"/>
                  </a:lnTo>
                  <a:close/>
                  <a:moveTo>
                    <a:pt x="872" y="0"/>
                  </a:moveTo>
                  <a:lnTo>
                    <a:pt x="907" y="0"/>
                  </a:lnTo>
                  <a:lnTo>
                    <a:pt x="907" y="7"/>
                  </a:lnTo>
                  <a:lnTo>
                    <a:pt x="872" y="7"/>
                  </a:lnTo>
                  <a:lnTo>
                    <a:pt x="872" y="0"/>
                  </a:lnTo>
                  <a:close/>
                  <a:moveTo>
                    <a:pt x="934" y="0"/>
                  </a:moveTo>
                  <a:lnTo>
                    <a:pt x="969" y="0"/>
                  </a:lnTo>
                  <a:lnTo>
                    <a:pt x="969" y="7"/>
                  </a:lnTo>
                  <a:lnTo>
                    <a:pt x="934" y="7"/>
                  </a:lnTo>
                  <a:lnTo>
                    <a:pt x="934" y="0"/>
                  </a:lnTo>
                  <a:close/>
                  <a:moveTo>
                    <a:pt x="996" y="0"/>
                  </a:moveTo>
                  <a:lnTo>
                    <a:pt x="1031" y="0"/>
                  </a:lnTo>
                  <a:lnTo>
                    <a:pt x="1031" y="7"/>
                  </a:lnTo>
                  <a:lnTo>
                    <a:pt x="996" y="7"/>
                  </a:lnTo>
                  <a:lnTo>
                    <a:pt x="996" y="0"/>
                  </a:lnTo>
                  <a:close/>
                  <a:moveTo>
                    <a:pt x="1058" y="0"/>
                  </a:moveTo>
                  <a:lnTo>
                    <a:pt x="1094" y="0"/>
                  </a:lnTo>
                  <a:lnTo>
                    <a:pt x="1094" y="7"/>
                  </a:lnTo>
                  <a:lnTo>
                    <a:pt x="1058" y="7"/>
                  </a:lnTo>
                  <a:lnTo>
                    <a:pt x="1058" y="0"/>
                  </a:lnTo>
                  <a:close/>
                  <a:moveTo>
                    <a:pt x="1120" y="0"/>
                  </a:moveTo>
                  <a:lnTo>
                    <a:pt x="1156" y="0"/>
                  </a:lnTo>
                  <a:lnTo>
                    <a:pt x="1156" y="7"/>
                  </a:lnTo>
                  <a:lnTo>
                    <a:pt x="1120" y="7"/>
                  </a:lnTo>
                  <a:lnTo>
                    <a:pt x="1120" y="0"/>
                  </a:lnTo>
                  <a:close/>
                  <a:moveTo>
                    <a:pt x="1183" y="0"/>
                  </a:moveTo>
                  <a:lnTo>
                    <a:pt x="1218" y="0"/>
                  </a:lnTo>
                  <a:lnTo>
                    <a:pt x="1218" y="7"/>
                  </a:lnTo>
                  <a:lnTo>
                    <a:pt x="1183" y="7"/>
                  </a:lnTo>
                  <a:lnTo>
                    <a:pt x="1183" y="0"/>
                  </a:lnTo>
                  <a:close/>
                  <a:moveTo>
                    <a:pt x="1245" y="0"/>
                  </a:moveTo>
                  <a:lnTo>
                    <a:pt x="1281" y="0"/>
                  </a:lnTo>
                  <a:lnTo>
                    <a:pt x="1281" y="7"/>
                  </a:lnTo>
                  <a:lnTo>
                    <a:pt x="1245" y="7"/>
                  </a:lnTo>
                  <a:lnTo>
                    <a:pt x="1245" y="0"/>
                  </a:lnTo>
                  <a:close/>
                  <a:moveTo>
                    <a:pt x="1307" y="0"/>
                  </a:moveTo>
                  <a:lnTo>
                    <a:pt x="1343" y="0"/>
                  </a:lnTo>
                  <a:lnTo>
                    <a:pt x="1343" y="7"/>
                  </a:lnTo>
                  <a:lnTo>
                    <a:pt x="1307" y="7"/>
                  </a:lnTo>
                  <a:lnTo>
                    <a:pt x="1307" y="0"/>
                  </a:lnTo>
                  <a:close/>
                  <a:moveTo>
                    <a:pt x="1369" y="0"/>
                  </a:moveTo>
                  <a:lnTo>
                    <a:pt x="1405" y="0"/>
                  </a:lnTo>
                  <a:lnTo>
                    <a:pt x="1405" y="7"/>
                  </a:lnTo>
                  <a:lnTo>
                    <a:pt x="1369" y="7"/>
                  </a:lnTo>
                  <a:lnTo>
                    <a:pt x="1369" y="0"/>
                  </a:lnTo>
                  <a:close/>
                  <a:moveTo>
                    <a:pt x="1432" y="0"/>
                  </a:moveTo>
                  <a:lnTo>
                    <a:pt x="1467" y="0"/>
                  </a:lnTo>
                  <a:lnTo>
                    <a:pt x="1467" y="7"/>
                  </a:lnTo>
                  <a:lnTo>
                    <a:pt x="1432" y="7"/>
                  </a:lnTo>
                  <a:lnTo>
                    <a:pt x="1432" y="0"/>
                  </a:lnTo>
                  <a:close/>
                  <a:moveTo>
                    <a:pt x="1494" y="0"/>
                  </a:moveTo>
                  <a:lnTo>
                    <a:pt x="1529" y="0"/>
                  </a:lnTo>
                  <a:lnTo>
                    <a:pt x="1529" y="7"/>
                  </a:lnTo>
                  <a:lnTo>
                    <a:pt x="1494" y="7"/>
                  </a:lnTo>
                  <a:lnTo>
                    <a:pt x="1494" y="0"/>
                  </a:lnTo>
                  <a:close/>
                  <a:moveTo>
                    <a:pt x="1556" y="0"/>
                  </a:moveTo>
                  <a:lnTo>
                    <a:pt x="1591" y="0"/>
                  </a:lnTo>
                  <a:lnTo>
                    <a:pt x="1591" y="7"/>
                  </a:lnTo>
                  <a:lnTo>
                    <a:pt x="1556" y="7"/>
                  </a:lnTo>
                  <a:lnTo>
                    <a:pt x="1556" y="0"/>
                  </a:lnTo>
                  <a:close/>
                  <a:moveTo>
                    <a:pt x="1618" y="0"/>
                  </a:moveTo>
                  <a:lnTo>
                    <a:pt x="1654" y="0"/>
                  </a:lnTo>
                  <a:lnTo>
                    <a:pt x="1654" y="7"/>
                  </a:lnTo>
                  <a:lnTo>
                    <a:pt x="1618" y="7"/>
                  </a:lnTo>
                  <a:lnTo>
                    <a:pt x="1618" y="0"/>
                  </a:lnTo>
                  <a:close/>
                  <a:moveTo>
                    <a:pt x="1680" y="0"/>
                  </a:moveTo>
                  <a:lnTo>
                    <a:pt x="1716" y="0"/>
                  </a:lnTo>
                  <a:lnTo>
                    <a:pt x="1716" y="7"/>
                  </a:lnTo>
                  <a:lnTo>
                    <a:pt x="1680" y="7"/>
                  </a:lnTo>
                  <a:lnTo>
                    <a:pt x="1680" y="0"/>
                  </a:lnTo>
                  <a:close/>
                  <a:moveTo>
                    <a:pt x="1743" y="0"/>
                  </a:moveTo>
                  <a:lnTo>
                    <a:pt x="1778" y="0"/>
                  </a:lnTo>
                  <a:lnTo>
                    <a:pt x="1778" y="7"/>
                  </a:lnTo>
                  <a:lnTo>
                    <a:pt x="1743" y="7"/>
                  </a:lnTo>
                  <a:lnTo>
                    <a:pt x="1743" y="0"/>
                  </a:lnTo>
                  <a:close/>
                  <a:moveTo>
                    <a:pt x="1805" y="0"/>
                  </a:moveTo>
                  <a:lnTo>
                    <a:pt x="1841" y="0"/>
                  </a:lnTo>
                  <a:lnTo>
                    <a:pt x="1841" y="7"/>
                  </a:lnTo>
                  <a:lnTo>
                    <a:pt x="1805" y="7"/>
                  </a:lnTo>
                  <a:lnTo>
                    <a:pt x="1805" y="0"/>
                  </a:lnTo>
                  <a:close/>
                  <a:moveTo>
                    <a:pt x="1867" y="0"/>
                  </a:moveTo>
                  <a:lnTo>
                    <a:pt x="1903" y="0"/>
                  </a:lnTo>
                  <a:lnTo>
                    <a:pt x="1903" y="7"/>
                  </a:lnTo>
                  <a:lnTo>
                    <a:pt x="1867" y="7"/>
                  </a:lnTo>
                  <a:lnTo>
                    <a:pt x="1867" y="0"/>
                  </a:lnTo>
                  <a:close/>
                  <a:moveTo>
                    <a:pt x="1929" y="0"/>
                  </a:moveTo>
                  <a:lnTo>
                    <a:pt x="1965" y="0"/>
                  </a:lnTo>
                  <a:lnTo>
                    <a:pt x="1965" y="7"/>
                  </a:lnTo>
                  <a:lnTo>
                    <a:pt x="1929" y="7"/>
                  </a:lnTo>
                  <a:lnTo>
                    <a:pt x="1929" y="0"/>
                  </a:lnTo>
                  <a:close/>
                  <a:moveTo>
                    <a:pt x="1992" y="0"/>
                  </a:moveTo>
                  <a:lnTo>
                    <a:pt x="2027" y="0"/>
                  </a:lnTo>
                  <a:lnTo>
                    <a:pt x="2027" y="7"/>
                  </a:lnTo>
                  <a:lnTo>
                    <a:pt x="1992" y="7"/>
                  </a:lnTo>
                  <a:lnTo>
                    <a:pt x="1992" y="0"/>
                  </a:lnTo>
                  <a:close/>
                  <a:moveTo>
                    <a:pt x="2054" y="0"/>
                  </a:moveTo>
                  <a:lnTo>
                    <a:pt x="2089" y="0"/>
                  </a:lnTo>
                  <a:lnTo>
                    <a:pt x="2089" y="7"/>
                  </a:lnTo>
                  <a:lnTo>
                    <a:pt x="2054" y="7"/>
                  </a:lnTo>
                  <a:lnTo>
                    <a:pt x="2054" y="0"/>
                  </a:lnTo>
                  <a:close/>
                  <a:moveTo>
                    <a:pt x="2116" y="0"/>
                  </a:moveTo>
                  <a:lnTo>
                    <a:pt x="2151" y="0"/>
                  </a:lnTo>
                  <a:lnTo>
                    <a:pt x="2151" y="7"/>
                  </a:lnTo>
                  <a:lnTo>
                    <a:pt x="2116" y="7"/>
                  </a:lnTo>
                  <a:lnTo>
                    <a:pt x="2116" y="0"/>
                  </a:lnTo>
                  <a:close/>
                  <a:moveTo>
                    <a:pt x="2178" y="0"/>
                  </a:moveTo>
                  <a:lnTo>
                    <a:pt x="2214" y="0"/>
                  </a:lnTo>
                  <a:lnTo>
                    <a:pt x="2214" y="7"/>
                  </a:lnTo>
                  <a:lnTo>
                    <a:pt x="2178" y="7"/>
                  </a:lnTo>
                  <a:lnTo>
                    <a:pt x="2178" y="0"/>
                  </a:lnTo>
                  <a:close/>
                  <a:moveTo>
                    <a:pt x="2240" y="0"/>
                  </a:moveTo>
                  <a:lnTo>
                    <a:pt x="2276" y="0"/>
                  </a:lnTo>
                  <a:lnTo>
                    <a:pt x="2276" y="7"/>
                  </a:lnTo>
                  <a:lnTo>
                    <a:pt x="2240" y="7"/>
                  </a:lnTo>
                  <a:lnTo>
                    <a:pt x="2240" y="0"/>
                  </a:lnTo>
                  <a:close/>
                  <a:moveTo>
                    <a:pt x="2303" y="0"/>
                  </a:moveTo>
                  <a:lnTo>
                    <a:pt x="2338" y="0"/>
                  </a:lnTo>
                  <a:lnTo>
                    <a:pt x="2338" y="7"/>
                  </a:lnTo>
                  <a:lnTo>
                    <a:pt x="2303" y="7"/>
                  </a:lnTo>
                  <a:lnTo>
                    <a:pt x="2303" y="0"/>
                  </a:lnTo>
                  <a:close/>
                  <a:moveTo>
                    <a:pt x="2365" y="0"/>
                  </a:moveTo>
                  <a:lnTo>
                    <a:pt x="2401" y="0"/>
                  </a:lnTo>
                  <a:lnTo>
                    <a:pt x="2401" y="7"/>
                  </a:lnTo>
                  <a:lnTo>
                    <a:pt x="2365" y="7"/>
                  </a:lnTo>
                  <a:lnTo>
                    <a:pt x="2365" y="0"/>
                  </a:lnTo>
                  <a:close/>
                  <a:moveTo>
                    <a:pt x="2427" y="0"/>
                  </a:moveTo>
                  <a:lnTo>
                    <a:pt x="2463" y="0"/>
                  </a:lnTo>
                  <a:lnTo>
                    <a:pt x="2463" y="7"/>
                  </a:lnTo>
                  <a:lnTo>
                    <a:pt x="2427" y="7"/>
                  </a:lnTo>
                  <a:lnTo>
                    <a:pt x="2427" y="0"/>
                  </a:lnTo>
                  <a:close/>
                  <a:moveTo>
                    <a:pt x="2489" y="0"/>
                  </a:moveTo>
                  <a:lnTo>
                    <a:pt x="2525" y="0"/>
                  </a:lnTo>
                  <a:lnTo>
                    <a:pt x="2525" y="7"/>
                  </a:lnTo>
                  <a:lnTo>
                    <a:pt x="2489" y="7"/>
                  </a:lnTo>
                  <a:lnTo>
                    <a:pt x="2489" y="0"/>
                  </a:lnTo>
                  <a:close/>
                  <a:moveTo>
                    <a:pt x="2552" y="0"/>
                  </a:moveTo>
                  <a:lnTo>
                    <a:pt x="2587" y="0"/>
                  </a:lnTo>
                  <a:lnTo>
                    <a:pt x="2587" y="7"/>
                  </a:lnTo>
                  <a:lnTo>
                    <a:pt x="2552" y="7"/>
                  </a:lnTo>
                  <a:lnTo>
                    <a:pt x="2552" y="0"/>
                  </a:lnTo>
                  <a:close/>
                  <a:moveTo>
                    <a:pt x="2614" y="0"/>
                  </a:moveTo>
                  <a:lnTo>
                    <a:pt x="2649" y="0"/>
                  </a:lnTo>
                  <a:lnTo>
                    <a:pt x="2649" y="7"/>
                  </a:lnTo>
                  <a:lnTo>
                    <a:pt x="2614" y="7"/>
                  </a:lnTo>
                  <a:lnTo>
                    <a:pt x="2614" y="0"/>
                  </a:lnTo>
                  <a:close/>
                  <a:moveTo>
                    <a:pt x="2676" y="0"/>
                  </a:moveTo>
                  <a:lnTo>
                    <a:pt x="2711" y="0"/>
                  </a:lnTo>
                  <a:lnTo>
                    <a:pt x="2711" y="7"/>
                  </a:lnTo>
                  <a:lnTo>
                    <a:pt x="2676" y="7"/>
                  </a:lnTo>
                  <a:lnTo>
                    <a:pt x="2676" y="0"/>
                  </a:lnTo>
                  <a:close/>
                  <a:moveTo>
                    <a:pt x="2738" y="0"/>
                  </a:moveTo>
                  <a:lnTo>
                    <a:pt x="2774" y="0"/>
                  </a:lnTo>
                  <a:lnTo>
                    <a:pt x="2774" y="7"/>
                  </a:lnTo>
                  <a:lnTo>
                    <a:pt x="2738" y="7"/>
                  </a:lnTo>
                  <a:lnTo>
                    <a:pt x="2738" y="0"/>
                  </a:lnTo>
                  <a:close/>
                  <a:moveTo>
                    <a:pt x="2801" y="0"/>
                  </a:moveTo>
                  <a:lnTo>
                    <a:pt x="2836" y="0"/>
                  </a:lnTo>
                  <a:lnTo>
                    <a:pt x="2836" y="7"/>
                  </a:lnTo>
                  <a:lnTo>
                    <a:pt x="2801" y="7"/>
                  </a:lnTo>
                  <a:lnTo>
                    <a:pt x="2801" y="0"/>
                  </a:lnTo>
                  <a:close/>
                  <a:moveTo>
                    <a:pt x="2863" y="0"/>
                  </a:moveTo>
                  <a:lnTo>
                    <a:pt x="2898" y="0"/>
                  </a:lnTo>
                  <a:lnTo>
                    <a:pt x="2898" y="7"/>
                  </a:lnTo>
                  <a:lnTo>
                    <a:pt x="2863" y="7"/>
                  </a:lnTo>
                  <a:lnTo>
                    <a:pt x="2863" y="0"/>
                  </a:lnTo>
                  <a:close/>
                  <a:moveTo>
                    <a:pt x="2925" y="0"/>
                  </a:moveTo>
                  <a:lnTo>
                    <a:pt x="2961" y="0"/>
                  </a:lnTo>
                  <a:lnTo>
                    <a:pt x="2961" y="7"/>
                  </a:lnTo>
                  <a:lnTo>
                    <a:pt x="2925" y="7"/>
                  </a:lnTo>
                  <a:lnTo>
                    <a:pt x="2925" y="0"/>
                  </a:lnTo>
                  <a:close/>
                  <a:moveTo>
                    <a:pt x="2987" y="0"/>
                  </a:moveTo>
                  <a:lnTo>
                    <a:pt x="3023" y="0"/>
                  </a:lnTo>
                  <a:lnTo>
                    <a:pt x="3023" y="7"/>
                  </a:lnTo>
                  <a:lnTo>
                    <a:pt x="2987" y="7"/>
                  </a:lnTo>
                  <a:lnTo>
                    <a:pt x="2987" y="0"/>
                  </a:lnTo>
                  <a:close/>
                  <a:moveTo>
                    <a:pt x="3049" y="0"/>
                  </a:moveTo>
                  <a:lnTo>
                    <a:pt x="3085" y="0"/>
                  </a:lnTo>
                  <a:lnTo>
                    <a:pt x="3085" y="7"/>
                  </a:lnTo>
                  <a:lnTo>
                    <a:pt x="3049" y="7"/>
                  </a:lnTo>
                  <a:lnTo>
                    <a:pt x="3049" y="0"/>
                  </a:lnTo>
                  <a:close/>
                  <a:moveTo>
                    <a:pt x="3112" y="0"/>
                  </a:moveTo>
                  <a:lnTo>
                    <a:pt x="3147" y="0"/>
                  </a:lnTo>
                  <a:lnTo>
                    <a:pt x="3147" y="7"/>
                  </a:lnTo>
                  <a:lnTo>
                    <a:pt x="3112" y="7"/>
                  </a:lnTo>
                  <a:lnTo>
                    <a:pt x="3112" y="0"/>
                  </a:lnTo>
                  <a:close/>
                  <a:moveTo>
                    <a:pt x="3174" y="0"/>
                  </a:moveTo>
                  <a:lnTo>
                    <a:pt x="3209" y="0"/>
                  </a:lnTo>
                  <a:lnTo>
                    <a:pt x="3209" y="7"/>
                  </a:lnTo>
                  <a:lnTo>
                    <a:pt x="3174" y="7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290" y="1572"/>
              <a:ext cx="3209" cy="8"/>
            </a:xfrm>
            <a:custGeom>
              <a:avLst/>
              <a:gdLst>
                <a:gd name="T0" fmla="*/ 0 w 3209"/>
                <a:gd name="T1" fmla="*/ 0 h 8"/>
                <a:gd name="T2" fmla="*/ 63 w 3209"/>
                <a:gd name="T3" fmla="*/ 0 h 8"/>
                <a:gd name="T4" fmla="*/ 125 w 3209"/>
                <a:gd name="T5" fmla="*/ 0 h 8"/>
                <a:gd name="T6" fmla="*/ 187 w 3209"/>
                <a:gd name="T7" fmla="*/ 0 h 8"/>
                <a:gd name="T8" fmla="*/ 249 w 3209"/>
                <a:gd name="T9" fmla="*/ 0 h 8"/>
                <a:gd name="T10" fmla="*/ 312 w 3209"/>
                <a:gd name="T11" fmla="*/ 0 h 8"/>
                <a:gd name="T12" fmla="*/ 374 w 3209"/>
                <a:gd name="T13" fmla="*/ 0 h 8"/>
                <a:gd name="T14" fmla="*/ 436 w 3209"/>
                <a:gd name="T15" fmla="*/ 0 h 8"/>
                <a:gd name="T16" fmla="*/ 498 w 3209"/>
                <a:gd name="T17" fmla="*/ 0 h 8"/>
                <a:gd name="T18" fmla="*/ 560 w 3209"/>
                <a:gd name="T19" fmla="*/ 0 h 8"/>
                <a:gd name="T20" fmla="*/ 623 w 3209"/>
                <a:gd name="T21" fmla="*/ 0 h 8"/>
                <a:gd name="T22" fmla="*/ 685 w 3209"/>
                <a:gd name="T23" fmla="*/ 0 h 8"/>
                <a:gd name="T24" fmla="*/ 747 w 3209"/>
                <a:gd name="T25" fmla="*/ 0 h 8"/>
                <a:gd name="T26" fmla="*/ 809 w 3209"/>
                <a:gd name="T27" fmla="*/ 0 h 8"/>
                <a:gd name="T28" fmla="*/ 872 w 3209"/>
                <a:gd name="T29" fmla="*/ 0 h 8"/>
                <a:gd name="T30" fmla="*/ 934 w 3209"/>
                <a:gd name="T31" fmla="*/ 0 h 8"/>
                <a:gd name="T32" fmla="*/ 996 w 3209"/>
                <a:gd name="T33" fmla="*/ 0 h 8"/>
                <a:gd name="T34" fmla="*/ 1058 w 3209"/>
                <a:gd name="T35" fmla="*/ 0 h 8"/>
                <a:gd name="T36" fmla="*/ 1120 w 3209"/>
                <a:gd name="T37" fmla="*/ 0 h 8"/>
                <a:gd name="T38" fmla="*/ 1183 w 3209"/>
                <a:gd name="T39" fmla="*/ 0 h 8"/>
                <a:gd name="T40" fmla="*/ 1245 w 3209"/>
                <a:gd name="T41" fmla="*/ 0 h 8"/>
                <a:gd name="T42" fmla="*/ 1307 w 3209"/>
                <a:gd name="T43" fmla="*/ 0 h 8"/>
                <a:gd name="T44" fmla="*/ 1369 w 3209"/>
                <a:gd name="T45" fmla="*/ 0 h 8"/>
                <a:gd name="T46" fmla="*/ 1432 w 3209"/>
                <a:gd name="T47" fmla="*/ 0 h 8"/>
                <a:gd name="T48" fmla="*/ 1494 w 3209"/>
                <a:gd name="T49" fmla="*/ 0 h 8"/>
                <a:gd name="T50" fmla="*/ 1556 w 3209"/>
                <a:gd name="T51" fmla="*/ 0 h 8"/>
                <a:gd name="T52" fmla="*/ 1618 w 3209"/>
                <a:gd name="T53" fmla="*/ 0 h 8"/>
                <a:gd name="T54" fmla="*/ 1680 w 3209"/>
                <a:gd name="T55" fmla="*/ 0 h 8"/>
                <a:gd name="T56" fmla="*/ 1743 w 3209"/>
                <a:gd name="T57" fmla="*/ 0 h 8"/>
                <a:gd name="T58" fmla="*/ 1805 w 3209"/>
                <a:gd name="T59" fmla="*/ 0 h 8"/>
                <a:gd name="T60" fmla="*/ 1867 w 3209"/>
                <a:gd name="T61" fmla="*/ 0 h 8"/>
                <a:gd name="T62" fmla="*/ 1929 w 3209"/>
                <a:gd name="T63" fmla="*/ 0 h 8"/>
                <a:gd name="T64" fmla="*/ 1992 w 3209"/>
                <a:gd name="T65" fmla="*/ 0 h 8"/>
                <a:gd name="T66" fmla="*/ 2054 w 3209"/>
                <a:gd name="T67" fmla="*/ 0 h 8"/>
                <a:gd name="T68" fmla="*/ 2116 w 3209"/>
                <a:gd name="T69" fmla="*/ 0 h 8"/>
                <a:gd name="T70" fmla="*/ 2178 w 3209"/>
                <a:gd name="T71" fmla="*/ 0 h 8"/>
                <a:gd name="T72" fmla="*/ 2240 w 3209"/>
                <a:gd name="T73" fmla="*/ 0 h 8"/>
                <a:gd name="T74" fmla="*/ 2303 w 3209"/>
                <a:gd name="T75" fmla="*/ 0 h 8"/>
                <a:gd name="T76" fmla="*/ 2365 w 3209"/>
                <a:gd name="T77" fmla="*/ 0 h 8"/>
                <a:gd name="T78" fmla="*/ 2427 w 3209"/>
                <a:gd name="T79" fmla="*/ 0 h 8"/>
                <a:gd name="T80" fmla="*/ 2489 w 3209"/>
                <a:gd name="T81" fmla="*/ 0 h 8"/>
                <a:gd name="T82" fmla="*/ 2552 w 3209"/>
                <a:gd name="T83" fmla="*/ 0 h 8"/>
                <a:gd name="T84" fmla="*/ 2614 w 3209"/>
                <a:gd name="T85" fmla="*/ 0 h 8"/>
                <a:gd name="T86" fmla="*/ 2676 w 3209"/>
                <a:gd name="T87" fmla="*/ 0 h 8"/>
                <a:gd name="T88" fmla="*/ 2738 w 3209"/>
                <a:gd name="T89" fmla="*/ 0 h 8"/>
                <a:gd name="T90" fmla="*/ 2801 w 3209"/>
                <a:gd name="T91" fmla="*/ 0 h 8"/>
                <a:gd name="T92" fmla="*/ 2863 w 3209"/>
                <a:gd name="T93" fmla="*/ 0 h 8"/>
                <a:gd name="T94" fmla="*/ 2925 w 3209"/>
                <a:gd name="T95" fmla="*/ 0 h 8"/>
                <a:gd name="T96" fmla="*/ 2987 w 3209"/>
                <a:gd name="T97" fmla="*/ 0 h 8"/>
                <a:gd name="T98" fmla="*/ 3049 w 3209"/>
                <a:gd name="T99" fmla="*/ 0 h 8"/>
                <a:gd name="T100" fmla="*/ 3112 w 3209"/>
                <a:gd name="T101" fmla="*/ 0 h 8"/>
                <a:gd name="T102" fmla="*/ 3174 w 3209"/>
                <a:gd name="T10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9" h="8">
                  <a:moveTo>
                    <a:pt x="0" y="0"/>
                  </a:moveTo>
                  <a:lnTo>
                    <a:pt x="36" y="0"/>
                  </a:lnTo>
                  <a:lnTo>
                    <a:pt x="36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63" y="0"/>
                  </a:moveTo>
                  <a:lnTo>
                    <a:pt x="98" y="0"/>
                  </a:lnTo>
                  <a:lnTo>
                    <a:pt x="98" y="8"/>
                  </a:lnTo>
                  <a:lnTo>
                    <a:pt x="63" y="8"/>
                  </a:lnTo>
                  <a:lnTo>
                    <a:pt x="63" y="0"/>
                  </a:lnTo>
                  <a:close/>
                  <a:moveTo>
                    <a:pt x="125" y="0"/>
                  </a:moveTo>
                  <a:lnTo>
                    <a:pt x="161" y="0"/>
                  </a:lnTo>
                  <a:lnTo>
                    <a:pt x="161" y="8"/>
                  </a:lnTo>
                  <a:lnTo>
                    <a:pt x="125" y="8"/>
                  </a:lnTo>
                  <a:lnTo>
                    <a:pt x="125" y="0"/>
                  </a:lnTo>
                  <a:close/>
                  <a:moveTo>
                    <a:pt x="187" y="0"/>
                  </a:moveTo>
                  <a:lnTo>
                    <a:pt x="223" y="0"/>
                  </a:lnTo>
                  <a:lnTo>
                    <a:pt x="223" y="8"/>
                  </a:lnTo>
                  <a:lnTo>
                    <a:pt x="187" y="8"/>
                  </a:lnTo>
                  <a:lnTo>
                    <a:pt x="187" y="0"/>
                  </a:lnTo>
                  <a:close/>
                  <a:moveTo>
                    <a:pt x="249" y="0"/>
                  </a:moveTo>
                  <a:lnTo>
                    <a:pt x="285" y="0"/>
                  </a:lnTo>
                  <a:lnTo>
                    <a:pt x="285" y="8"/>
                  </a:lnTo>
                  <a:lnTo>
                    <a:pt x="249" y="8"/>
                  </a:lnTo>
                  <a:lnTo>
                    <a:pt x="249" y="0"/>
                  </a:lnTo>
                  <a:close/>
                  <a:moveTo>
                    <a:pt x="312" y="0"/>
                  </a:moveTo>
                  <a:lnTo>
                    <a:pt x="347" y="0"/>
                  </a:lnTo>
                  <a:lnTo>
                    <a:pt x="347" y="8"/>
                  </a:lnTo>
                  <a:lnTo>
                    <a:pt x="312" y="8"/>
                  </a:lnTo>
                  <a:lnTo>
                    <a:pt x="312" y="0"/>
                  </a:lnTo>
                  <a:close/>
                  <a:moveTo>
                    <a:pt x="374" y="0"/>
                  </a:moveTo>
                  <a:lnTo>
                    <a:pt x="409" y="0"/>
                  </a:lnTo>
                  <a:lnTo>
                    <a:pt x="409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436" y="0"/>
                  </a:moveTo>
                  <a:lnTo>
                    <a:pt x="471" y="0"/>
                  </a:lnTo>
                  <a:lnTo>
                    <a:pt x="471" y="8"/>
                  </a:lnTo>
                  <a:lnTo>
                    <a:pt x="436" y="8"/>
                  </a:lnTo>
                  <a:lnTo>
                    <a:pt x="436" y="0"/>
                  </a:lnTo>
                  <a:close/>
                  <a:moveTo>
                    <a:pt x="498" y="0"/>
                  </a:moveTo>
                  <a:lnTo>
                    <a:pt x="534" y="0"/>
                  </a:lnTo>
                  <a:lnTo>
                    <a:pt x="534" y="8"/>
                  </a:lnTo>
                  <a:lnTo>
                    <a:pt x="498" y="8"/>
                  </a:lnTo>
                  <a:lnTo>
                    <a:pt x="498" y="0"/>
                  </a:lnTo>
                  <a:close/>
                  <a:moveTo>
                    <a:pt x="560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60" y="8"/>
                  </a:lnTo>
                  <a:lnTo>
                    <a:pt x="560" y="0"/>
                  </a:lnTo>
                  <a:close/>
                  <a:moveTo>
                    <a:pt x="623" y="0"/>
                  </a:moveTo>
                  <a:lnTo>
                    <a:pt x="658" y="0"/>
                  </a:lnTo>
                  <a:lnTo>
                    <a:pt x="658" y="8"/>
                  </a:lnTo>
                  <a:lnTo>
                    <a:pt x="623" y="8"/>
                  </a:lnTo>
                  <a:lnTo>
                    <a:pt x="623" y="0"/>
                  </a:lnTo>
                  <a:close/>
                  <a:moveTo>
                    <a:pt x="685" y="0"/>
                  </a:moveTo>
                  <a:lnTo>
                    <a:pt x="721" y="0"/>
                  </a:lnTo>
                  <a:lnTo>
                    <a:pt x="721" y="8"/>
                  </a:lnTo>
                  <a:lnTo>
                    <a:pt x="685" y="8"/>
                  </a:lnTo>
                  <a:lnTo>
                    <a:pt x="685" y="0"/>
                  </a:lnTo>
                  <a:close/>
                  <a:moveTo>
                    <a:pt x="747" y="0"/>
                  </a:moveTo>
                  <a:lnTo>
                    <a:pt x="783" y="0"/>
                  </a:lnTo>
                  <a:lnTo>
                    <a:pt x="783" y="8"/>
                  </a:lnTo>
                  <a:lnTo>
                    <a:pt x="747" y="8"/>
                  </a:lnTo>
                  <a:lnTo>
                    <a:pt x="747" y="0"/>
                  </a:lnTo>
                  <a:close/>
                  <a:moveTo>
                    <a:pt x="809" y="0"/>
                  </a:moveTo>
                  <a:lnTo>
                    <a:pt x="845" y="0"/>
                  </a:lnTo>
                  <a:lnTo>
                    <a:pt x="845" y="8"/>
                  </a:lnTo>
                  <a:lnTo>
                    <a:pt x="809" y="8"/>
                  </a:lnTo>
                  <a:lnTo>
                    <a:pt x="809" y="0"/>
                  </a:lnTo>
                  <a:close/>
                  <a:moveTo>
                    <a:pt x="872" y="0"/>
                  </a:moveTo>
                  <a:lnTo>
                    <a:pt x="907" y="0"/>
                  </a:lnTo>
                  <a:lnTo>
                    <a:pt x="907" y="8"/>
                  </a:lnTo>
                  <a:lnTo>
                    <a:pt x="872" y="8"/>
                  </a:lnTo>
                  <a:lnTo>
                    <a:pt x="872" y="0"/>
                  </a:lnTo>
                  <a:close/>
                  <a:moveTo>
                    <a:pt x="934" y="0"/>
                  </a:moveTo>
                  <a:lnTo>
                    <a:pt x="969" y="0"/>
                  </a:lnTo>
                  <a:lnTo>
                    <a:pt x="969" y="8"/>
                  </a:lnTo>
                  <a:lnTo>
                    <a:pt x="934" y="8"/>
                  </a:lnTo>
                  <a:lnTo>
                    <a:pt x="934" y="0"/>
                  </a:lnTo>
                  <a:close/>
                  <a:moveTo>
                    <a:pt x="996" y="0"/>
                  </a:moveTo>
                  <a:lnTo>
                    <a:pt x="1031" y="0"/>
                  </a:lnTo>
                  <a:lnTo>
                    <a:pt x="1031" y="8"/>
                  </a:lnTo>
                  <a:lnTo>
                    <a:pt x="996" y="8"/>
                  </a:lnTo>
                  <a:lnTo>
                    <a:pt x="996" y="0"/>
                  </a:lnTo>
                  <a:close/>
                  <a:moveTo>
                    <a:pt x="1058" y="0"/>
                  </a:moveTo>
                  <a:lnTo>
                    <a:pt x="1094" y="0"/>
                  </a:lnTo>
                  <a:lnTo>
                    <a:pt x="1094" y="8"/>
                  </a:lnTo>
                  <a:lnTo>
                    <a:pt x="1058" y="8"/>
                  </a:lnTo>
                  <a:lnTo>
                    <a:pt x="1058" y="0"/>
                  </a:lnTo>
                  <a:close/>
                  <a:moveTo>
                    <a:pt x="1120" y="0"/>
                  </a:moveTo>
                  <a:lnTo>
                    <a:pt x="1156" y="0"/>
                  </a:lnTo>
                  <a:lnTo>
                    <a:pt x="1156" y="8"/>
                  </a:lnTo>
                  <a:lnTo>
                    <a:pt x="1120" y="8"/>
                  </a:lnTo>
                  <a:lnTo>
                    <a:pt x="1120" y="0"/>
                  </a:lnTo>
                  <a:close/>
                  <a:moveTo>
                    <a:pt x="1183" y="0"/>
                  </a:moveTo>
                  <a:lnTo>
                    <a:pt x="1218" y="0"/>
                  </a:lnTo>
                  <a:lnTo>
                    <a:pt x="1218" y="8"/>
                  </a:lnTo>
                  <a:lnTo>
                    <a:pt x="1183" y="8"/>
                  </a:lnTo>
                  <a:lnTo>
                    <a:pt x="1183" y="0"/>
                  </a:lnTo>
                  <a:close/>
                  <a:moveTo>
                    <a:pt x="1245" y="0"/>
                  </a:moveTo>
                  <a:lnTo>
                    <a:pt x="1281" y="0"/>
                  </a:lnTo>
                  <a:lnTo>
                    <a:pt x="1281" y="8"/>
                  </a:lnTo>
                  <a:lnTo>
                    <a:pt x="1245" y="8"/>
                  </a:lnTo>
                  <a:lnTo>
                    <a:pt x="1245" y="0"/>
                  </a:lnTo>
                  <a:close/>
                  <a:moveTo>
                    <a:pt x="1307" y="0"/>
                  </a:moveTo>
                  <a:lnTo>
                    <a:pt x="1343" y="0"/>
                  </a:lnTo>
                  <a:lnTo>
                    <a:pt x="1343" y="8"/>
                  </a:lnTo>
                  <a:lnTo>
                    <a:pt x="1307" y="8"/>
                  </a:lnTo>
                  <a:lnTo>
                    <a:pt x="1307" y="0"/>
                  </a:lnTo>
                  <a:close/>
                  <a:moveTo>
                    <a:pt x="1369" y="0"/>
                  </a:moveTo>
                  <a:lnTo>
                    <a:pt x="1405" y="0"/>
                  </a:lnTo>
                  <a:lnTo>
                    <a:pt x="1405" y="8"/>
                  </a:lnTo>
                  <a:lnTo>
                    <a:pt x="1369" y="8"/>
                  </a:lnTo>
                  <a:lnTo>
                    <a:pt x="1369" y="0"/>
                  </a:lnTo>
                  <a:close/>
                  <a:moveTo>
                    <a:pt x="1432" y="0"/>
                  </a:moveTo>
                  <a:lnTo>
                    <a:pt x="1467" y="0"/>
                  </a:lnTo>
                  <a:lnTo>
                    <a:pt x="1467" y="8"/>
                  </a:lnTo>
                  <a:lnTo>
                    <a:pt x="1432" y="8"/>
                  </a:lnTo>
                  <a:lnTo>
                    <a:pt x="1432" y="0"/>
                  </a:lnTo>
                  <a:close/>
                  <a:moveTo>
                    <a:pt x="1494" y="0"/>
                  </a:moveTo>
                  <a:lnTo>
                    <a:pt x="1529" y="0"/>
                  </a:lnTo>
                  <a:lnTo>
                    <a:pt x="1529" y="8"/>
                  </a:lnTo>
                  <a:lnTo>
                    <a:pt x="1494" y="8"/>
                  </a:lnTo>
                  <a:lnTo>
                    <a:pt x="1494" y="0"/>
                  </a:lnTo>
                  <a:close/>
                  <a:moveTo>
                    <a:pt x="1556" y="0"/>
                  </a:moveTo>
                  <a:lnTo>
                    <a:pt x="1591" y="0"/>
                  </a:lnTo>
                  <a:lnTo>
                    <a:pt x="1591" y="8"/>
                  </a:lnTo>
                  <a:lnTo>
                    <a:pt x="1556" y="8"/>
                  </a:lnTo>
                  <a:lnTo>
                    <a:pt x="1556" y="0"/>
                  </a:lnTo>
                  <a:close/>
                  <a:moveTo>
                    <a:pt x="1618" y="0"/>
                  </a:moveTo>
                  <a:lnTo>
                    <a:pt x="1654" y="0"/>
                  </a:lnTo>
                  <a:lnTo>
                    <a:pt x="1654" y="8"/>
                  </a:lnTo>
                  <a:lnTo>
                    <a:pt x="1618" y="8"/>
                  </a:lnTo>
                  <a:lnTo>
                    <a:pt x="1618" y="0"/>
                  </a:lnTo>
                  <a:close/>
                  <a:moveTo>
                    <a:pt x="1680" y="0"/>
                  </a:moveTo>
                  <a:lnTo>
                    <a:pt x="1716" y="0"/>
                  </a:lnTo>
                  <a:lnTo>
                    <a:pt x="1716" y="8"/>
                  </a:lnTo>
                  <a:lnTo>
                    <a:pt x="1680" y="8"/>
                  </a:lnTo>
                  <a:lnTo>
                    <a:pt x="1680" y="0"/>
                  </a:lnTo>
                  <a:close/>
                  <a:moveTo>
                    <a:pt x="1743" y="0"/>
                  </a:moveTo>
                  <a:lnTo>
                    <a:pt x="1778" y="0"/>
                  </a:lnTo>
                  <a:lnTo>
                    <a:pt x="1778" y="8"/>
                  </a:lnTo>
                  <a:lnTo>
                    <a:pt x="1743" y="8"/>
                  </a:lnTo>
                  <a:lnTo>
                    <a:pt x="1743" y="0"/>
                  </a:lnTo>
                  <a:close/>
                  <a:moveTo>
                    <a:pt x="1805" y="0"/>
                  </a:moveTo>
                  <a:lnTo>
                    <a:pt x="1841" y="0"/>
                  </a:lnTo>
                  <a:lnTo>
                    <a:pt x="1841" y="8"/>
                  </a:lnTo>
                  <a:lnTo>
                    <a:pt x="1805" y="8"/>
                  </a:lnTo>
                  <a:lnTo>
                    <a:pt x="1805" y="0"/>
                  </a:lnTo>
                  <a:close/>
                  <a:moveTo>
                    <a:pt x="1867" y="0"/>
                  </a:moveTo>
                  <a:lnTo>
                    <a:pt x="1903" y="0"/>
                  </a:lnTo>
                  <a:lnTo>
                    <a:pt x="1903" y="8"/>
                  </a:lnTo>
                  <a:lnTo>
                    <a:pt x="1867" y="8"/>
                  </a:lnTo>
                  <a:lnTo>
                    <a:pt x="1867" y="0"/>
                  </a:lnTo>
                  <a:close/>
                  <a:moveTo>
                    <a:pt x="1929" y="0"/>
                  </a:moveTo>
                  <a:lnTo>
                    <a:pt x="1965" y="0"/>
                  </a:lnTo>
                  <a:lnTo>
                    <a:pt x="1965" y="8"/>
                  </a:lnTo>
                  <a:lnTo>
                    <a:pt x="1929" y="8"/>
                  </a:lnTo>
                  <a:lnTo>
                    <a:pt x="1929" y="0"/>
                  </a:lnTo>
                  <a:close/>
                  <a:moveTo>
                    <a:pt x="1992" y="0"/>
                  </a:moveTo>
                  <a:lnTo>
                    <a:pt x="2027" y="0"/>
                  </a:lnTo>
                  <a:lnTo>
                    <a:pt x="2027" y="8"/>
                  </a:lnTo>
                  <a:lnTo>
                    <a:pt x="1992" y="8"/>
                  </a:lnTo>
                  <a:lnTo>
                    <a:pt x="1992" y="0"/>
                  </a:lnTo>
                  <a:close/>
                  <a:moveTo>
                    <a:pt x="2054" y="0"/>
                  </a:moveTo>
                  <a:lnTo>
                    <a:pt x="2089" y="0"/>
                  </a:lnTo>
                  <a:lnTo>
                    <a:pt x="2089" y="8"/>
                  </a:lnTo>
                  <a:lnTo>
                    <a:pt x="2054" y="8"/>
                  </a:lnTo>
                  <a:lnTo>
                    <a:pt x="2054" y="0"/>
                  </a:lnTo>
                  <a:close/>
                  <a:moveTo>
                    <a:pt x="2116" y="0"/>
                  </a:moveTo>
                  <a:lnTo>
                    <a:pt x="2151" y="0"/>
                  </a:lnTo>
                  <a:lnTo>
                    <a:pt x="2151" y="8"/>
                  </a:lnTo>
                  <a:lnTo>
                    <a:pt x="2116" y="8"/>
                  </a:lnTo>
                  <a:lnTo>
                    <a:pt x="2116" y="0"/>
                  </a:lnTo>
                  <a:close/>
                  <a:moveTo>
                    <a:pt x="2178" y="0"/>
                  </a:moveTo>
                  <a:lnTo>
                    <a:pt x="2214" y="0"/>
                  </a:lnTo>
                  <a:lnTo>
                    <a:pt x="2214" y="8"/>
                  </a:lnTo>
                  <a:lnTo>
                    <a:pt x="2178" y="8"/>
                  </a:lnTo>
                  <a:lnTo>
                    <a:pt x="2178" y="0"/>
                  </a:lnTo>
                  <a:close/>
                  <a:moveTo>
                    <a:pt x="2240" y="0"/>
                  </a:moveTo>
                  <a:lnTo>
                    <a:pt x="2276" y="0"/>
                  </a:lnTo>
                  <a:lnTo>
                    <a:pt x="2276" y="8"/>
                  </a:lnTo>
                  <a:lnTo>
                    <a:pt x="2240" y="8"/>
                  </a:lnTo>
                  <a:lnTo>
                    <a:pt x="2240" y="0"/>
                  </a:lnTo>
                  <a:close/>
                  <a:moveTo>
                    <a:pt x="2303" y="0"/>
                  </a:moveTo>
                  <a:lnTo>
                    <a:pt x="2338" y="0"/>
                  </a:lnTo>
                  <a:lnTo>
                    <a:pt x="2338" y="8"/>
                  </a:lnTo>
                  <a:lnTo>
                    <a:pt x="2303" y="8"/>
                  </a:lnTo>
                  <a:lnTo>
                    <a:pt x="2303" y="0"/>
                  </a:lnTo>
                  <a:close/>
                  <a:moveTo>
                    <a:pt x="2365" y="0"/>
                  </a:moveTo>
                  <a:lnTo>
                    <a:pt x="2401" y="0"/>
                  </a:lnTo>
                  <a:lnTo>
                    <a:pt x="2401" y="8"/>
                  </a:lnTo>
                  <a:lnTo>
                    <a:pt x="2365" y="8"/>
                  </a:lnTo>
                  <a:lnTo>
                    <a:pt x="2365" y="0"/>
                  </a:lnTo>
                  <a:close/>
                  <a:moveTo>
                    <a:pt x="2427" y="0"/>
                  </a:moveTo>
                  <a:lnTo>
                    <a:pt x="2463" y="0"/>
                  </a:lnTo>
                  <a:lnTo>
                    <a:pt x="2463" y="8"/>
                  </a:lnTo>
                  <a:lnTo>
                    <a:pt x="2427" y="8"/>
                  </a:lnTo>
                  <a:lnTo>
                    <a:pt x="2427" y="0"/>
                  </a:lnTo>
                  <a:close/>
                  <a:moveTo>
                    <a:pt x="2489" y="0"/>
                  </a:moveTo>
                  <a:lnTo>
                    <a:pt x="2525" y="0"/>
                  </a:lnTo>
                  <a:lnTo>
                    <a:pt x="2525" y="8"/>
                  </a:lnTo>
                  <a:lnTo>
                    <a:pt x="2489" y="8"/>
                  </a:lnTo>
                  <a:lnTo>
                    <a:pt x="2489" y="0"/>
                  </a:lnTo>
                  <a:close/>
                  <a:moveTo>
                    <a:pt x="2552" y="0"/>
                  </a:moveTo>
                  <a:lnTo>
                    <a:pt x="2587" y="0"/>
                  </a:lnTo>
                  <a:lnTo>
                    <a:pt x="2587" y="8"/>
                  </a:lnTo>
                  <a:lnTo>
                    <a:pt x="2552" y="8"/>
                  </a:lnTo>
                  <a:lnTo>
                    <a:pt x="2552" y="0"/>
                  </a:lnTo>
                  <a:close/>
                  <a:moveTo>
                    <a:pt x="2614" y="0"/>
                  </a:moveTo>
                  <a:lnTo>
                    <a:pt x="2649" y="0"/>
                  </a:lnTo>
                  <a:lnTo>
                    <a:pt x="2649" y="8"/>
                  </a:lnTo>
                  <a:lnTo>
                    <a:pt x="2614" y="8"/>
                  </a:lnTo>
                  <a:lnTo>
                    <a:pt x="2614" y="0"/>
                  </a:lnTo>
                  <a:close/>
                  <a:moveTo>
                    <a:pt x="2676" y="0"/>
                  </a:moveTo>
                  <a:lnTo>
                    <a:pt x="2711" y="0"/>
                  </a:lnTo>
                  <a:lnTo>
                    <a:pt x="2711" y="8"/>
                  </a:lnTo>
                  <a:lnTo>
                    <a:pt x="2676" y="8"/>
                  </a:lnTo>
                  <a:lnTo>
                    <a:pt x="2676" y="0"/>
                  </a:lnTo>
                  <a:close/>
                  <a:moveTo>
                    <a:pt x="2738" y="0"/>
                  </a:moveTo>
                  <a:lnTo>
                    <a:pt x="2774" y="0"/>
                  </a:lnTo>
                  <a:lnTo>
                    <a:pt x="2774" y="8"/>
                  </a:lnTo>
                  <a:lnTo>
                    <a:pt x="2738" y="8"/>
                  </a:lnTo>
                  <a:lnTo>
                    <a:pt x="2738" y="0"/>
                  </a:lnTo>
                  <a:close/>
                  <a:moveTo>
                    <a:pt x="2801" y="0"/>
                  </a:moveTo>
                  <a:lnTo>
                    <a:pt x="2836" y="0"/>
                  </a:lnTo>
                  <a:lnTo>
                    <a:pt x="2836" y="8"/>
                  </a:lnTo>
                  <a:lnTo>
                    <a:pt x="2801" y="8"/>
                  </a:lnTo>
                  <a:lnTo>
                    <a:pt x="2801" y="0"/>
                  </a:lnTo>
                  <a:close/>
                  <a:moveTo>
                    <a:pt x="2863" y="0"/>
                  </a:moveTo>
                  <a:lnTo>
                    <a:pt x="2898" y="0"/>
                  </a:lnTo>
                  <a:lnTo>
                    <a:pt x="2898" y="8"/>
                  </a:lnTo>
                  <a:lnTo>
                    <a:pt x="2863" y="8"/>
                  </a:lnTo>
                  <a:lnTo>
                    <a:pt x="2863" y="0"/>
                  </a:lnTo>
                  <a:close/>
                  <a:moveTo>
                    <a:pt x="2925" y="0"/>
                  </a:moveTo>
                  <a:lnTo>
                    <a:pt x="2961" y="0"/>
                  </a:lnTo>
                  <a:lnTo>
                    <a:pt x="2961" y="8"/>
                  </a:lnTo>
                  <a:lnTo>
                    <a:pt x="2925" y="8"/>
                  </a:lnTo>
                  <a:lnTo>
                    <a:pt x="2925" y="0"/>
                  </a:lnTo>
                  <a:close/>
                  <a:moveTo>
                    <a:pt x="2987" y="0"/>
                  </a:moveTo>
                  <a:lnTo>
                    <a:pt x="3023" y="0"/>
                  </a:lnTo>
                  <a:lnTo>
                    <a:pt x="3023" y="8"/>
                  </a:lnTo>
                  <a:lnTo>
                    <a:pt x="2987" y="8"/>
                  </a:lnTo>
                  <a:lnTo>
                    <a:pt x="2987" y="0"/>
                  </a:lnTo>
                  <a:close/>
                  <a:moveTo>
                    <a:pt x="3049" y="0"/>
                  </a:moveTo>
                  <a:lnTo>
                    <a:pt x="3085" y="0"/>
                  </a:lnTo>
                  <a:lnTo>
                    <a:pt x="3085" y="8"/>
                  </a:lnTo>
                  <a:lnTo>
                    <a:pt x="3049" y="8"/>
                  </a:lnTo>
                  <a:lnTo>
                    <a:pt x="3049" y="0"/>
                  </a:lnTo>
                  <a:close/>
                  <a:moveTo>
                    <a:pt x="3112" y="0"/>
                  </a:moveTo>
                  <a:lnTo>
                    <a:pt x="3147" y="0"/>
                  </a:lnTo>
                  <a:lnTo>
                    <a:pt x="3147" y="8"/>
                  </a:lnTo>
                  <a:lnTo>
                    <a:pt x="3112" y="8"/>
                  </a:lnTo>
                  <a:lnTo>
                    <a:pt x="3112" y="0"/>
                  </a:lnTo>
                  <a:close/>
                  <a:moveTo>
                    <a:pt x="3174" y="0"/>
                  </a:moveTo>
                  <a:lnTo>
                    <a:pt x="3209" y="0"/>
                  </a:lnTo>
                  <a:lnTo>
                    <a:pt x="3209" y="8"/>
                  </a:lnTo>
                  <a:lnTo>
                    <a:pt x="3174" y="8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36" y="965"/>
              <a:ext cx="156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Empreendedora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36" y="2574"/>
              <a:ext cx="142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Pesquisadora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36" y="3312"/>
              <a:ext cx="130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Times New Roman" pitchFamily="18" charset="0"/>
                  <a:cs typeface="Arial" pitchFamily="34" charset="0"/>
                </a:rPr>
                <a:t>Universidade Educadora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929" y="804"/>
              <a:ext cx="71" cy="3120"/>
            </a:xfrm>
            <a:custGeom>
              <a:avLst/>
              <a:gdLst>
                <a:gd name="T0" fmla="*/ 44 w 71"/>
                <a:gd name="T1" fmla="*/ 53 h 3120"/>
                <a:gd name="T2" fmla="*/ 44 w 71"/>
                <a:gd name="T3" fmla="*/ 3068 h 3120"/>
                <a:gd name="T4" fmla="*/ 26 w 71"/>
                <a:gd name="T5" fmla="*/ 3068 h 3120"/>
                <a:gd name="T6" fmla="*/ 26 w 71"/>
                <a:gd name="T7" fmla="*/ 53 h 3120"/>
                <a:gd name="T8" fmla="*/ 44 w 71"/>
                <a:gd name="T9" fmla="*/ 53 h 3120"/>
                <a:gd name="T10" fmla="*/ 0 w 71"/>
                <a:gd name="T11" fmla="*/ 63 h 3120"/>
                <a:gd name="T12" fmla="*/ 35 w 71"/>
                <a:gd name="T13" fmla="*/ 0 h 3120"/>
                <a:gd name="T14" fmla="*/ 71 w 71"/>
                <a:gd name="T15" fmla="*/ 63 h 3120"/>
                <a:gd name="T16" fmla="*/ 0 w 71"/>
                <a:gd name="T17" fmla="*/ 63 h 3120"/>
                <a:gd name="T18" fmla="*/ 71 w 71"/>
                <a:gd name="T19" fmla="*/ 3057 h 3120"/>
                <a:gd name="T20" fmla="*/ 35 w 71"/>
                <a:gd name="T21" fmla="*/ 3120 h 3120"/>
                <a:gd name="T22" fmla="*/ 0 w 71"/>
                <a:gd name="T23" fmla="*/ 3057 h 3120"/>
                <a:gd name="T24" fmla="*/ 71 w 71"/>
                <a:gd name="T25" fmla="*/ 3057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120">
                  <a:moveTo>
                    <a:pt x="44" y="53"/>
                  </a:moveTo>
                  <a:lnTo>
                    <a:pt x="44" y="3068"/>
                  </a:lnTo>
                  <a:lnTo>
                    <a:pt x="26" y="3068"/>
                  </a:lnTo>
                  <a:lnTo>
                    <a:pt x="26" y="53"/>
                  </a:lnTo>
                  <a:lnTo>
                    <a:pt x="44" y="53"/>
                  </a:lnTo>
                  <a:close/>
                  <a:moveTo>
                    <a:pt x="0" y="63"/>
                  </a:moveTo>
                  <a:lnTo>
                    <a:pt x="35" y="0"/>
                  </a:lnTo>
                  <a:lnTo>
                    <a:pt x="71" y="63"/>
                  </a:lnTo>
                  <a:lnTo>
                    <a:pt x="0" y="63"/>
                  </a:lnTo>
                  <a:close/>
                  <a:moveTo>
                    <a:pt x="71" y="3057"/>
                  </a:moveTo>
                  <a:lnTo>
                    <a:pt x="35" y="3120"/>
                  </a:lnTo>
                  <a:lnTo>
                    <a:pt x="0" y="3057"/>
                  </a:lnTo>
                  <a:lnTo>
                    <a:pt x="71" y="305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1215" y="1184"/>
              <a:ext cx="817" cy="428"/>
            </a:xfrm>
            <a:custGeom>
              <a:avLst/>
              <a:gdLst>
                <a:gd name="T0" fmla="*/ 4 w 1472"/>
                <a:gd name="T1" fmla="*/ 389 h 864"/>
                <a:gd name="T2" fmla="*/ 16 w 1472"/>
                <a:gd name="T3" fmla="*/ 344 h 864"/>
                <a:gd name="T4" fmla="*/ 59 w 1472"/>
                <a:gd name="T5" fmla="*/ 262 h 864"/>
                <a:gd name="T6" fmla="*/ 128 w 1472"/>
                <a:gd name="T7" fmla="*/ 189 h 864"/>
                <a:gd name="T8" fmla="*/ 326 w 1472"/>
                <a:gd name="T9" fmla="*/ 73 h 864"/>
                <a:gd name="T10" fmla="*/ 588 w 1472"/>
                <a:gd name="T11" fmla="*/ 10 h 864"/>
                <a:gd name="T12" fmla="*/ 1022 w 1472"/>
                <a:gd name="T13" fmla="*/ 34 h 864"/>
                <a:gd name="T14" fmla="*/ 1255 w 1472"/>
                <a:gd name="T15" fmla="*/ 125 h 864"/>
                <a:gd name="T16" fmla="*/ 1346 w 1472"/>
                <a:gd name="T17" fmla="*/ 190 h 864"/>
                <a:gd name="T18" fmla="*/ 1414 w 1472"/>
                <a:gd name="T19" fmla="*/ 263 h 864"/>
                <a:gd name="T20" fmla="*/ 1457 w 1472"/>
                <a:gd name="T21" fmla="*/ 345 h 864"/>
                <a:gd name="T22" fmla="*/ 1472 w 1472"/>
                <a:gd name="T23" fmla="*/ 432 h 864"/>
                <a:gd name="T24" fmla="*/ 1468 w 1472"/>
                <a:gd name="T25" fmla="*/ 477 h 864"/>
                <a:gd name="T26" fmla="*/ 1439 w 1472"/>
                <a:gd name="T27" fmla="*/ 562 h 864"/>
                <a:gd name="T28" fmla="*/ 1383 w 1472"/>
                <a:gd name="T29" fmla="*/ 640 h 864"/>
                <a:gd name="T30" fmla="*/ 1256 w 1472"/>
                <a:gd name="T31" fmla="*/ 739 h 864"/>
                <a:gd name="T32" fmla="*/ 1146 w 1472"/>
                <a:gd name="T33" fmla="*/ 792 h 864"/>
                <a:gd name="T34" fmla="*/ 737 w 1472"/>
                <a:gd name="T35" fmla="*/ 864 h 864"/>
                <a:gd name="T36" fmla="*/ 327 w 1472"/>
                <a:gd name="T37" fmla="*/ 792 h 864"/>
                <a:gd name="T38" fmla="*/ 217 w 1472"/>
                <a:gd name="T39" fmla="*/ 739 h 864"/>
                <a:gd name="T40" fmla="*/ 91 w 1472"/>
                <a:gd name="T41" fmla="*/ 640 h 864"/>
                <a:gd name="T42" fmla="*/ 35 w 1472"/>
                <a:gd name="T43" fmla="*/ 563 h 864"/>
                <a:gd name="T44" fmla="*/ 5 w 1472"/>
                <a:gd name="T45" fmla="*/ 477 h 864"/>
                <a:gd name="T46" fmla="*/ 20 w 1472"/>
                <a:gd name="T47" fmla="*/ 475 h 864"/>
                <a:gd name="T48" fmla="*/ 31 w 1472"/>
                <a:gd name="T49" fmla="*/ 515 h 864"/>
                <a:gd name="T50" fmla="*/ 72 w 1472"/>
                <a:gd name="T51" fmla="*/ 592 h 864"/>
                <a:gd name="T52" fmla="*/ 137 w 1472"/>
                <a:gd name="T53" fmla="*/ 663 h 864"/>
                <a:gd name="T54" fmla="*/ 333 w 1472"/>
                <a:gd name="T55" fmla="*/ 777 h 864"/>
                <a:gd name="T56" fmla="*/ 590 w 1472"/>
                <a:gd name="T57" fmla="*/ 839 h 864"/>
                <a:gd name="T58" fmla="*/ 1018 w 1472"/>
                <a:gd name="T59" fmla="*/ 816 h 864"/>
                <a:gd name="T60" fmla="*/ 1248 w 1472"/>
                <a:gd name="T61" fmla="*/ 725 h 864"/>
                <a:gd name="T62" fmla="*/ 1335 w 1472"/>
                <a:gd name="T63" fmla="*/ 664 h 864"/>
                <a:gd name="T64" fmla="*/ 1401 w 1472"/>
                <a:gd name="T65" fmla="*/ 593 h 864"/>
                <a:gd name="T66" fmla="*/ 1442 w 1472"/>
                <a:gd name="T67" fmla="*/ 516 h 864"/>
                <a:gd name="T68" fmla="*/ 1456 w 1472"/>
                <a:gd name="T69" fmla="*/ 432 h 864"/>
                <a:gd name="T70" fmla="*/ 1453 w 1472"/>
                <a:gd name="T71" fmla="*/ 391 h 864"/>
                <a:gd name="T72" fmla="*/ 1425 w 1472"/>
                <a:gd name="T73" fmla="*/ 311 h 864"/>
                <a:gd name="T74" fmla="*/ 1371 w 1472"/>
                <a:gd name="T75" fmla="*/ 236 h 864"/>
                <a:gd name="T76" fmla="*/ 1247 w 1472"/>
                <a:gd name="T77" fmla="*/ 139 h 864"/>
                <a:gd name="T78" fmla="*/ 1141 w 1472"/>
                <a:gd name="T79" fmla="*/ 88 h 864"/>
                <a:gd name="T80" fmla="*/ 737 w 1472"/>
                <a:gd name="T81" fmla="*/ 16 h 864"/>
                <a:gd name="T82" fmla="*/ 332 w 1472"/>
                <a:gd name="T83" fmla="*/ 88 h 864"/>
                <a:gd name="T84" fmla="*/ 226 w 1472"/>
                <a:gd name="T85" fmla="*/ 139 h 864"/>
                <a:gd name="T86" fmla="*/ 103 w 1472"/>
                <a:gd name="T87" fmla="*/ 236 h 864"/>
                <a:gd name="T88" fmla="*/ 49 w 1472"/>
                <a:gd name="T89" fmla="*/ 310 h 864"/>
                <a:gd name="T90" fmla="*/ 20 w 1472"/>
                <a:gd name="T91" fmla="*/ 391 h 864"/>
                <a:gd name="T92" fmla="*/ 16 w 1472"/>
                <a:gd name="T93" fmla="*/ 432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2" h="864">
                  <a:moveTo>
                    <a:pt x="0" y="433"/>
                  </a:moveTo>
                  <a:cubicBezTo>
                    <a:pt x="0" y="433"/>
                    <a:pt x="0" y="432"/>
                    <a:pt x="0" y="432"/>
                  </a:cubicBezTo>
                  <a:lnTo>
                    <a:pt x="4" y="389"/>
                  </a:lnTo>
                  <a:cubicBezTo>
                    <a:pt x="5" y="388"/>
                    <a:pt x="5" y="388"/>
                    <a:pt x="5" y="387"/>
                  </a:cubicBezTo>
                  <a:lnTo>
                    <a:pt x="16" y="345"/>
                  </a:lnTo>
                  <a:cubicBezTo>
                    <a:pt x="16" y="345"/>
                    <a:pt x="16" y="345"/>
                    <a:pt x="16" y="344"/>
                  </a:cubicBezTo>
                  <a:lnTo>
                    <a:pt x="34" y="303"/>
                  </a:lnTo>
                  <a:lnTo>
                    <a:pt x="59" y="263"/>
                  </a:lnTo>
                  <a:cubicBezTo>
                    <a:pt x="59" y="263"/>
                    <a:pt x="59" y="263"/>
                    <a:pt x="59" y="262"/>
                  </a:cubicBezTo>
                  <a:lnTo>
                    <a:pt x="90" y="225"/>
                  </a:lnTo>
                  <a:lnTo>
                    <a:pt x="127" y="190"/>
                  </a:lnTo>
                  <a:cubicBezTo>
                    <a:pt x="127" y="189"/>
                    <a:pt x="128" y="189"/>
                    <a:pt x="128" y="189"/>
                  </a:cubicBezTo>
                  <a:lnTo>
                    <a:pt x="217" y="126"/>
                  </a:lnTo>
                  <a:cubicBezTo>
                    <a:pt x="217" y="126"/>
                    <a:pt x="218" y="125"/>
                    <a:pt x="218" y="125"/>
                  </a:cubicBezTo>
                  <a:lnTo>
                    <a:pt x="326" y="73"/>
                  </a:lnTo>
                  <a:cubicBezTo>
                    <a:pt x="326" y="73"/>
                    <a:pt x="327" y="73"/>
                    <a:pt x="327" y="73"/>
                  </a:cubicBezTo>
                  <a:lnTo>
                    <a:pt x="451" y="34"/>
                  </a:lnTo>
                  <a:lnTo>
                    <a:pt x="588" y="10"/>
                  </a:lnTo>
                  <a:lnTo>
                    <a:pt x="736" y="0"/>
                  </a:lnTo>
                  <a:lnTo>
                    <a:pt x="884" y="9"/>
                  </a:lnTo>
                  <a:lnTo>
                    <a:pt x="1022" y="34"/>
                  </a:lnTo>
                  <a:lnTo>
                    <a:pt x="1146" y="73"/>
                  </a:lnTo>
                  <a:cubicBezTo>
                    <a:pt x="1146" y="73"/>
                    <a:pt x="1147" y="73"/>
                    <a:pt x="1147" y="73"/>
                  </a:cubicBezTo>
                  <a:lnTo>
                    <a:pt x="1255" y="125"/>
                  </a:lnTo>
                  <a:cubicBezTo>
                    <a:pt x="1255" y="125"/>
                    <a:pt x="1256" y="126"/>
                    <a:pt x="1256" y="126"/>
                  </a:cubicBezTo>
                  <a:lnTo>
                    <a:pt x="1345" y="189"/>
                  </a:lnTo>
                  <a:cubicBezTo>
                    <a:pt x="1345" y="189"/>
                    <a:pt x="1346" y="189"/>
                    <a:pt x="1346" y="190"/>
                  </a:cubicBezTo>
                  <a:lnTo>
                    <a:pt x="1382" y="225"/>
                  </a:lnTo>
                  <a:lnTo>
                    <a:pt x="1414" y="262"/>
                  </a:lnTo>
                  <a:cubicBezTo>
                    <a:pt x="1414" y="263"/>
                    <a:pt x="1414" y="263"/>
                    <a:pt x="1414" y="263"/>
                  </a:cubicBezTo>
                  <a:lnTo>
                    <a:pt x="1438" y="302"/>
                  </a:lnTo>
                  <a:lnTo>
                    <a:pt x="1457" y="344"/>
                  </a:lnTo>
                  <a:cubicBezTo>
                    <a:pt x="1457" y="345"/>
                    <a:pt x="1457" y="345"/>
                    <a:pt x="1457" y="345"/>
                  </a:cubicBezTo>
                  <a:lnTo>
                    <a:pt x="1468" y="387"/>
                  </a:lnTo>
                  <a:cubicBezTo>
                    <a:pt x="1468" y="388"/>
                    <a:pt x="1468" y="388"/>
                    <a:pt x="1468" y="389"/>
                  </a:cubicBezTo>
                  <a:lnTo>
                    <a:pt x="1472" y="432"/>
                  </a:lnTo>
                  <a:cubicBezTo>
                    <a:pt x="1472" y="432"/>
                    <a:pt x="1472" y="433"/>
                    <a:pt x="1472" y="433"/>
                  </a:cubicBezTo>
                  <a:lnTo>
                    <a:pt x="1468" y="476"/>
                  </a:lnTo>
                  <a:cubicBezTo>
                    <a:pt x="1468" y="477"/>
                    <a:pt x="1468" y="477"/>
                    <a:pt x="1468" y="477"/>
                  </a:cubicBezTo>
                  <a:lnTo>
                    <a:pt x="1457" y="520"/>
                  </a:lnTo>
                  <a:cubicBezTo>
                    <a:pt x="1457" y="521"/>
                    <a:pt x="1457" y="521"/>
                    <a:pt x="1457" y="522"/>
                  </a:cubicBezTo>
                  <a:lnTo>
                    <a:pt x="1439" y="562"/>
                  </a:lnTo>
                  <a:lnTo>
                    <a:pt x="1414" y="602"/>
                  </a:lnTo>
                  <a:cubicBezTo>
                    <a:pt x="1414" y="602"/>
                    <a:pt x="1414" y="602"/>
                    <a:pt x="1414" y="603"/>
                  </a:cubicBezTo>
                  <a:lnTo>
                    <a:pt x="1383" y="640"/>
                  </a:lnTo>
                  <a:lnTo>
                    <a:pt x="1346" y="675"/>
                  </a:lnTo>
                  <a:cubicBezTo>
                    <a:pt x="1346" y="675"/>
                    <a:pt x="1345" y="676"/>
                    <a:pt x="1345" y="676"/>
                  </a:cubicBezTo>
                  <a:lnTo>
                    <a:pt x="1256" y="739"/>
                  </a:lnTo>
                  <a:cubicBezTo>
                    <a:pt x="1256" y="739"/>
                    <a:pt x="1255" y="739"/>
                    <a:pt x="1255" y="740"/>
                  </a:cubicBezTo>
                  <a:lnTo>
                    <a:pt x="1147" y="792"/>
                  </a:lnTo>
                  <a:cubicBezTo>
                    <a:pt x="1147" y="792"/>
                    <a:pt x="1146" y="792"/>
                    <a:pt x="1146" y="792"/>
                  </a:cubicBezTo>
                  <a:lnTo>
                    <a:pt x="1023" y="831"/>
                  </a:lnTo>
                  <a:lnTo>
                    <a:pt x="885" y="855"/>
                  </a:lnTo>
                  <a:lnTo>
                    <a:pt x="737" y="864"/>
                  </a:lnTo>
                  <a:lnTo>
                    <a:pt x="589" y="855"/>
                  </a:lnTo>
                  <a:lnTo>
                    <a:pt x="452" y="831"/>
                  </a:lnTo>
                  <a:lnTo>
                    <a:pt x="327" y="792"/>
                  </a:lnTo>
                  <a:cubicBezTo>
                    <a:pt x="327" y="792"/>
                    <a:pt x="326" y="792"/>
                    <a:pt x="326" y="792"/>
                  </a:cubicBezTo>
                  <a:lnTo>
                    <a:pt x="218" y="740"/>
                  </a:lnTo>
                  <a:cubicBezTo>
                    <a:pt x="218" y="739"/>
                    <a:pt x="217" y="739"/>
                    <a:pt x="217" y="739"/>
                  </a:cubicBezTo>
                  <a:lnTo>
                    <a:pt x="128" y="676"/>
                  </a:lnTo>
                  <a:cubicBezTo>
                    <a:pt x="128" y="676"/>
                    <a:pt x="127" y="675"/>
                    <a:pt x="127" y="675"/>
                  </a:cubicBezTo>
                  <a:lnTo>
                    <a:pt x="91" y="640"/>
                  </a:lnTo>
                  <a:lnTo>
                    <a:pt x="59" y="603"/>
                  </a:lnTo>
                  <a:cubicBezTo>
                    <a:pt x="59" y="602"/>
                    <a:pt x="59" y="602"/>
                    <a:pt x="59" y="602"/>
                  </a:cubicBezTo>
                  <a:lnTo>
                    <a:pt x="35" y="563"/>
                  </a:lnTo>
                  <a:lnTo>
                    <a:pt x="16" y="522"/>
                  </a:lnTo>
                  <a:cubicBezTo>
                    <a:pt x="16" y="521"/>
                    <a:pt x="16" y="521"/>
                    <a:pt x="16" y="520"/>
                  </a:cubicBezTo>
                  <a:lnTo>
                    <a:pt x="5" y="477"/>
                  </a:lnTo>
                  <a:cubicBezTo>
                    <a:pt x="5" y="477"/>
                    <a:pt x="5" y="477"/>
                    <a:pt x="4" y="476"/>
                  </a:cubicBezTo>
                  <a:lnTo>
                    <a:pt x="0" y="433"/>
                  </a:lnTo>
                  <a:close/>
                  <a:moveTo>
                    <a:pt x="20" y="475"/>
                  </a:moveTo>
                  <a:lnTo>
                    <a:pt x="20" y="473"/>
                  </a:lnTo>
                  <a:lnTo>
                    <a:pt x="31" y="516"/>
                  </a:lnTo>
                  <a:lnTo>
                    <a:pt x="31" y="515"/>
                  </a:lnTo>
                  <a:lnTo>
                    <a:pt x="48" y="554"/>
                  </a:lnTo>
                  <a:lnTo>
                    <a:pt x="72" y="593"/>
                  </a:lnTo>
                  <a:lnTo>
                    <a:pt x="72" y="592"/>
                  </a:lnTo>
                  <a:lnTo>
                    <a:pt x="102" y="629"/>
                  </a:lnTo>
                  <a:lnTo>
                    <a:pt x="138" y="664"/>
                  </a:lnTo>
                  <a:lnTo>
                    <a:pt x="137" y="663"/>
                  </a:lnTo>
                  <a:lnTo>
                    <a:pt x="226" y="726"/>
                  </a:lnTo>
                  <a:lnTo>
                    <a:pt x="225" y="725"/>
                  </a:lnTo>
                  <a:lnTo>
                    <a:pt x="333" y="777"/>
                  </a:lnTo>
                  <a:lnTo>
                    <a:pt x="332" y="777"/>
                  </a:lnTo>
                  <a:lnTo>
                    <a:pt x="455" y="816"/>
                  </a:lnTo>
                  <a:lnTo>
                    <a:pt x="590" y="839"/>
                  </a:lnTo>
                  <a:lnTo>
                    <a:pt x="736" y="848"/>
                  </a:lnTo>
                  <a:lnTo>
                    <a:pt x="882" y="840"/>
                  </a:lnTo>
                  <a:lnTo>
                    <a:pt x="1018" y="816"/>
                  </a:lnTo>
                  <a:lnTo>
                    <a:pt x="1141" y="777"/>
                  </a:lnTo>
                  <a:lnTo>
                    <a:pt x="1140" y="777"/>
                  </a:lnTo>
                  <a:lnTo>
                    <a:pt x="1248" y="725"/>
                  </a:lnTo>
                  <a:lnTo>
                    <a:pt x="1247" y="726"/>
                  </a:lnTo>
                  <a:lnTo>
                    <a:pt x="1336" y="663"/>
                  </a:lnTo>
                  <a:lnTo>
                    <a:pt x="1335" y="664"/>
                  </a:lnTo>
                  <a:lnTo>
                    <a:pt x="1370" y="629"/>
                  </a:lnTo>
                  <a:lnTo>
                    <a:pt x="1401" y="592"/>
                  </a:lnTo>
                  <a:lnTo>
                    <a:pt x="1401" y="593"/>
                  </a:lnTo>
                  <a:lnTo>
                    <a:pt x="1424" y="555"/>
                  </a:lnTo>
                  <a:lnTo>
                    <a:pt x="1442" y="515"/>
                  </a:lnTo>
                  <a:lnTo>
                    <a:pt x="1442" y="516"/>
                  </a:lnTo>
                  <a:lnTo>
                    <a:pt x="1453" y="473"/>
                  </a:lnTo>
                  <a:lnTo>
                    <a:pt x="1452" y="475"/>
                  </a:lnTo>
                  <a:lnTo>
                    <a:pt x="1456" y="432"/>
                  </a:lnTo>
                  <a:lnTo>
                    <a:pt x="1456" y="433"/>
                  </a:lnTo>
                  <a:lnTo>
                    <a:pt x="1452" y="390"/>
                  </a:lnTo>
                  <a:lnTo>
                    <a:pt x="1453" y="391"/>
                  </a:lnTo>
                  <a:lnTo>
                    <a:pt x="1442" y="349"/>
                  </a:lnTo>
                  <a:lnTo>
                    <a:pt x="1442" y="351"/>
                  </a:lnTo>
                  <a:lnTo>
                    <a:pt x="1425" y="311"/>
                  </a:lnTo>
                  <a:lnTo>
                    <a:pt x="1401" y="272"/>
                  </a:lnTo>
                  <a:lnTo>
                    <a:pt x="1401" y="273"/>
                  </a:lnTo>
                  <a:lnTo>
                    <a:pt x="1371" y="236"/>
                  </a:lnTo>
                  <a:lnTo>
                    <a:pt x="1335" y="201"/>
                  </a:lnTo>
                  <a:lnTo>
                    <a:pt x="1336" y="202"/>
                  </a:lnTo>
                  <a:lnTo>
                    <a:pt x="1247" y="139"/>
                  </a:lnTo>
                  <a:lnTo>
                    <a:pt x="1248" y="140"/>
                  </a:lnTo>
                  <a:lnTo>
                    <a:pt x="1140" y="88"/>
                  </a:lnTo>
                  <a:lnTo>
                    <a:pt x="1141" y="88"/>
                  </a:lnTo>
                  <a:lnTo>
                    <a:pt x="1019" y="49"/>
                  </a:lnTo>
                  <a:lnTo>
                    <a:pt x="883" y="25"/>
                  </a:lnTo>
                  <a:lnTo>
                    <a:pt x="737" y="16"/>
                  </a:lnTo>
                  <a:lnTo>
                    <a:pt x="591" y="25"/>
                  </a:lnTo>
                  <a:lnTo>
                    <a:pt x="456" y="49"/>
                  </a:lnTo>
                  <a:lnTo>
                    <a:pt x="332" y="88"/>
                  </a:lnTo>
                  <a:lnTo>
                    <a:pt x="333" y="88"/>
                  </a:lnTo>
                  <a:lnTo>
                    <a:pt x="225" y="140"/>
                  </a:lnTo>
                  <a:lnTo>
                    <a:pt x="226" y="139"/>
                  </a:lnTo>
                  <a:lnTo>
                    <a:pt x="137" y="202"/>
                  </a:lnTo>
                  <a:lnTo>
                    <a:pt x="138" y="201"/>
                  </a:lnTo>
                  <a:lnTo>
                    <a:pt x="103" y="236"/>
                  </a:lnTo>
                  <a:lnTo>
                    <a:pt x="72" y="273"/>
                  </a:lnTo>
                  <a:lnTo>
                    <a:pt x="72" y="272"/>
                  </a:lnTo>
                  <a:lnTo>
                    <a:pt x="49" y="310"/>
                  </a:lnTo>
                  <a:lnTo>
                    <a:pt x="31" y="351"/>
                  </a:lnTo>
                  <a:lnTo>
                    <a:pt x="31" y="349"/>
                  </a:lnTo>
                  <a:lnTo>
                    <a:pt x="20" y="391"/>
                  </a:lnTo>
                  <a:lnTo>
                    <a:pt x="20" y="390"/>
                  </a:lnTo>
                  <a:lnTo>
                    <a:pt x="16" y="433"/>
                  </a:lnTo>
                  <a:lnTo>
                    <a:pt x="16" y="432"/>
                  </a:lnTo>
                  <a:lnTo>
                    <a:pt x="20" y="47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390" y="1281"/>
              <a:ext cx="5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Venda de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363" y="1408"/>
              <a:ext cx="56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Tecnologia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023" y="1192"/>
              <a:ext cx="817" cy="428"/>
            </a:xfrm>
            <a:custGeom>
              <a:avLst/>
              <a:gdLst>
                <a:gd name="T0" fmla="*/ 4 w 1472"/>
                <a:gd name="T1" fmla="*/ 389 h 864"/>
                <a:gd name="T2" fmla="*/ 16 w 1472"/>
                <a:gd name="T3" fmla="*/ 344 h 864"/>
                <a:gd name="T4" fmla="*/ 59 w 1472"/>
                <a:gd name="T5" fmla="*/ 262 h 864"/>
                <a:gd name="T6" fmla="*/ 128 w 1472"/>
                <a:gd name="T7" fmla="*/ 189 h 864"/>
                <a:gd name="T8" fmla="*/ 326 w 1472"/>
                <a:gd name="T9" fmla="*/ 73 h 864"/>
                <a:gd name="T10" fmla="*/ 588 w 1472"/>
                <a:gd name="T11" fmla="*/ 10 h 864"/>
                <a:gd name="T12" fmla="*/ 1022 w 1472"/>
                <a:gd name="T13" fmla="*/ 34 h 864"/>
                <a:gd name="T14" fmla="*/ 1255 w 1472"/>
                <a:gd name="T15" fmla="*/ 125 h 864"/>
                <a:gd name="T16" fmla="*/ 1346 w 1472"/>
                <a:gd name="T17" fmla="*/ 190 h 864"/>
                <a:gd name="T18" fmla="*/ 1414 w 1472"/>
                <a:gd name="T19" fmla="*/ 263 h 864"/>
                <a:gd name="T20" fmla="*/ 1457 w 1472"/>
                <a:gd name="T21" fmla="*/ 345 h 864"/>
                <a:gd name="T22" fmla="*/ 1472 w 1472"/>
                <a:gd name="T23" fmla="*/ 432 h 864"/>
                <a:gd name="T24" fmla="*/ 1468 w 1472"/>
                <a:gd name="T25" fmla="*/ 477 h 864"/>
                <a:gd name="T26" fmla="*/ 1439 w 1472"/>
                <a:gd name="T27" fmla="*/ 562 h 864"/>
                <a:gd name="T28" fmla="*/ 1383 w 1472"/>
                <a:gd name="T29" fmla="*/ 640 h 864"/>
                <a:gd name="T30" fmla="*/ 1256 w 1472"/>
                <a:gd name="T31" fmla="*/ 739 h 864"/>
                <a:gd name="T32" fmla="*/ 1146 w 1472"/>
                <a:gd name="T33" fmla="*/ 792 h 864"/>
                <a:gd name="T34" fmla="*/ 737 w 1472"/>
                <a:gd name="T35" fmla="*/ 864 h 864"/>
                <a:gd name="T36" fmla="*/ 327 w 1472"/>
                <a:gd name="T37" fmla="*/ 792 h 864"/>
                <a:gd name="T38" fmla="*/ 217 w 1472"/>
                <a:gd name="T39" fmla="*/ 739 h 864"/>
                <a:gd name="T40" fmla="*/ 91 w 1472"/>
                <a:gd name="T41" fmla="*/ 640 h 864"/>
                <a:gd name="T42" fmla="*/ 35 w 1472"/>
                <a:gd name="T43" fmla="*/ 563 h 864"/>
                <a:gd name="T44" fmla="*/ 5 w 1472"/>
                <a:gd name="T45" fmla="*/ 477 h 864"/>
                <a:gd name="T46" fmla="*/ 20 w 1472"/>
                <a:gd name="T47" fmla="*/ 475 h 864"/>
                <a:gd name="T48" fmla="*/ 31 w 1472"/>
                <a:gd name="T49" fmla="*/ 515 h 864"/>
                <a:gd name="T50" fmla="*/ 72 w 1472"/>
                <a:gd name="T51" fmla="*/ 592 h 864"/>
                <a:gd name="T52" fmla="*/ 137 w 1472"/>
                <a:gd name="T53" fmla="*/ 663 h 864"/>
                <a:gd name="T54" fmla="*/ 333 w 1472"/>
                <a:gd name="T55" fmla="*/ 777 h 864"/>
                <a:gd name="T56" fmla="*/ 590 w 1472"/>
                <a:gd name="T57" fmla="*/ 839 h 864"/>
                <a:gd name="T58" fmla="*/ 1018 w 1472"/>
                <a:gd name="T59" fmla="*/ 816 h 864"/>
                <a:gd name="T60" fmla="*/ 1248 w 1472"/>
                <a:gd name="T61" fmla="*/ 725 h 864"/>
                <a:gd name="T62" fmla="*/ 1335 w 1472"/>
                <a:gd name="T63" fmla="*/ 664 h 864"/>
                <a:gd name="T64" fmla="*/ 1401 w 1472"/>
                <a:gd name="T65" fmla="*/ 593 h 864"/>
                <a:gd name="T66" fmla="*/ 1442 w 1472"/>
                <a:gd name="T67" fmla="*/ 516 h 864"/>
                <a:gd name="T68" fmla="*/ 1456 w 1472"/>
                <a:gd name="T69" fmla="*/ 432 h 864"/>
                <a:gd name="T70" fmla="*/ 1453 w 1472"/>
                <a:gd name="T71" fmla="*/ 391 h 864"/>
                <a:gd name="T72" fmla="*/ 1425 w 1472"/>
                <a:gd name="T73" fmla="*/ 311 h 864"/>
                <a:gd name="T74" fmla="*/ 1371 w 1472"/>
                <a:gd name="T75" fmla="*/ 236 h 864"/>
                <a:gd name="T76" fmla="*/ 1247 w 1472"/>
                <a:gd name="T77" fmla="*/ 139 h 864"/>
                <a:gd name="T78" fmla="*/ 1141 w 1472"/>
                <a:gd name="T79" fmla="*/ 88 h 864"/>
                <a:gd name="T80" fmla="*/ 737 w 1472"/>
                <a:gd name="T81" fmla="*/ 16 h 864"/>
                <a:gd name="T82" fmla="*/ 332 w 1472"/>
                <a:gd name="T83" fmla="*/ 88 h 864"/>
                <a:gd name="T84" fmla="*/ 226 w 1472"/>
                <a:gd name="T85" fmla="*/ 139 h 864"/>
                <a:gd name="T86" fmla="*/ 103 w 1472"/>
                <a:gd name="T87" fmla="*/ 236 h 864"/>
                <a:gd name="T88" fmla="*/ 49 w 1472"/>
                <a:gd name="T89" fmla="*/ 310 h 864"/>
                <a:gd name="T90" fmla="*/ 20 w 1472"/>
                <a:gd name="T91" fmla="*/ 391 h 864"/>
                <a:gd name="T92" fmla="*/ 16 w 1472"/>
                <a:gd name="T93" fmla="*/ 432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2" h="864">
                  <a:moveTo>
                    <a:pt x="0" y="433"/>
                  </a:moveTo>
                  <a:cubicBezTo>
                    <a:pt x="0" y="433"/>
                    <a:pt x="0" y="432"/>
                    <a:pt x="0" y="432"/>
                  </a:cubicBezTo>
                  <a:lnTo>
                    <a:pt x="4" y="389"/>
                  </a:lnTo>
                  <a:cubicBezTo>
                    <a:pt x="5" y="388"/>
                    <a:pt x="5" y="388"/>
                    <a:pt x="5" y="387"/>
                  </a:cubicBezTo>
                  <a:lnTo>
                    <a:pt x="16" y="345"/>
                  </a:lnTo>
                  <a:cubicBezTo>
                    <a:pt x="16" y="345"/>
                    <a:pt x="16" y="345"/>
                    <a:pt x="16" y="344"/>
                  </a:cubicBezTo>
                  <a:lnTo>
                    <a:pt x="34" y="303"/>
                  </a:lnTo>
                  <a:lnTo>
                    <a:pt x="59" y="263"/>
                  </a:lnTo>
                  <a:cubicBezTo>
                    <a:pt x="59" y="263"/>
                    <a:pt x="59" y="263"/>
                    <a:pt x="59" y="262"/>
                  </a:cubicBezTo>
                  <a:lnTo>
                    <a:pt x="90" y="225"/>
                  </a:lnTo>
                  <a:lnTo>
                    <a:pt x="127" y="190"/>
                  </a:lnTo>
                  <a:cubicBezTo>
                    <a:pt x="127" y="189"/>
                    <a:pt x="128" y="189"/>
                    <a:pt x="128" y="189"/>
                  </a:cubicBezTo>
                  <a:lnTo>
                    <a:pt x="217" y="126"/>
                  </a:lnTo>
                  <a:cubicBezTo>
                    <a:pt x="217" y="126"/>
                    <a:pt x="218" y="125"/>
                    <a:pt x="218" y="125"/>
                  </a:cubicBezTo>
                  <a:lnTo>
                    <a:pt x="326" y="73"/>
                  </a:lnTo>
                  <a:cubicBezTo>
                    <a:pt x="326" y="73"/>
                    <a:pt x="327" y="73"/>
                    <a:pt x="327" y="73"/>
                  </a:cubicBezTo>
                  <a:lnTo>
                    <a:pt x="451" y="34"/>
                  </a:lnTo>
                  <a:lnTo>
                    <a:pt x="588" y="10"/>
                  </a:lnTo>
                  <a:lnTo>
                    <a:pt x="736" y="0"/>
                  </a:lnTo>
                  <a:lnTo>
                    <a:pt x="884" y="9"/>
                  </a:lnTo>
                  <a:lnTo>
                    <a:pt x="1022" y="34"/>
                  </a:lnTo>
                  <a:lnTo>
                    <a:pt x="1146" y="73"/>
                  </a:lnTo>
                  <a:cubicBezTo>
                    <a:pt x="1146" y="73"/>
                    <a:pt x="1147" y="73"/>
                    <a:pt x="1147" y="73"/>
                  </a:cubicBezTo>
                  <a:lnTo>
                    <a:pt x="1255" y="125"/>
                  </a:lnTo>
                  <a:cubicBezTo>
                    <a:pt x="1255" y="125"/>
                    <a:pt x="1256" y="126"/>
                    <a:pt x="1256" y="126"/>
                  </a:cubicBezTo>
                  <a:lnTo>
                    <a:pt x="1345" y="189"/>
                  </a:lnTo>
                  <a:cubicBezTo>
                    <a:pt x="1345" y="189"/>
                    <a:pt x="1346" y="189"/>
                    <a:pt x="1346" y="190"/>
                  </a:cubicBezTo>
                  <a:lnTo>
                    <a:pt x="1382" y="225"/>
                  </a:lnTo>
                  <a:lnTo>
                    <a:pt x="1414" y="262"/>
                  </a:lnTo>
                  <a:cubicBezTo>
                    <a:pt x="1414" y="263"/>
                    <a:pt x="1414" y="263"/>
                    <a:pt x="1414" y="263"/>
                  </a:cubicBezTo>
                  <a:lnTo>
                    <a:pt x="1438" y="302"/>
                  </a:lnTo>
                  <a:lnTo>
                    <a:pt x="1457" y="344"/>
                  </a:lnTo>
                  <a:cubicBezTo>
                    <a:pt x="1457" y="345"/>
                    <a:pt x="1457" y="345"/>
                    <a:pt x="1457" y="345"/>
                  </a:cubicBezTo>
                  <a:lnTo>
                    <a:pt x="1468" y="387"/>
                  </a:lnTo>
                  <a:cubicBezTo>
                    <a:pt x="1468" y="388"/>
                    <a:pt x="1468" y="388"/>
                    <a:pt x="1468" y="389"/>
                  </a:cubicBezTo>
                  <a:lnTo>
                    <a:pt x="1472" y="432"/>
                  </a:lnTo>
                  <a:cubicBezTo>
                    <a:pt x="1472" y="432"/>
                    <a:pt x="1472" y="433"/>
                    <a:pt x="1472" y="433"/>
                  </a:cubicBezTo>
                  <a:lnTo>
                    <a:pt x="1468" y="476"/>
                  </a:lnTo>
                  <a:cubicBezTo>
                    <a:pt x="1468" y="477"/>
                    <a:pt x="1468" y="477"/>
                    <a:pt x="1468" y="477"/>
                  </a:cubicBezTo>
                  <a:lnTo>
                    <a:pt x="1457" y="520"/>
                  </a:lnTo>
                  <a:cubicBezTo>
                    <a:pt x="1457" y="521"/>
                    <a:pt x="1457" y="521"/>
                    <a:pt x="1457" y="522"/>
                  </a:cubicBezTo>
                  <a:lnTo>
                    <a:pt x="1439" y="562"/>
                  </a:lnTo>
                  <a:lnTo>
                    <a:pt x="1414" y="602"/>
                  </a:lnTo>
                  <a:cubicBezTo>
                    <a:pt x="1414" y="602"/>
                    <a:pt x="1414" y="602"/>
                    <a:pt x="1414" y="603"/>
                  </a:cubicBezTo>
                  <a:lnTo>
                    <a:pt x="1383" y="640"/>
                  </a:lnTo>
                  <a:lnTo>
                    <a:pt x="1346" y="675"/>
                  </a:lnTo>
                  <a:cubicBezTo>
                    <a:pt x="1346" y="675"/>
                    <a:pt x="1345" y="676"/>
                    <a:pt x="1345" y="676"/>
                  </a:cubicBezTo>
                  <a:lnTo>
                    <a:pt x="1256" y="739"/>
                  </a:lnTo>
                  <a:cubicBezTo>
                    <a:pt x="1256" y="739"/>
                    <a:pt x="1255" y="739"/>
                    <a:pt x="1255" y="740"/>
                  </a:cubicBezTo>
                  <a:lnTo>
                    <a:pt x="1147" y="792"/>
                  </a:lnTo>
                  <a:cubicBezTo>
                    <a:pt x="1147" y="792"/>
                    <a:pt x="1146" y="792"/>
                    <a:pt x="1146" y="792"/>
                  </a:cubicBezTo>
                  <a:lnTo>
                    <a:pt x="1023" y="831"/>
                  </a:lnTo>
                  <a:lnTo>
                    <a:pt x="885" y="855"/>
                  </a:lnTo>
                  <a:lnTo>
                    <a:pt x="737" y="864"/>
                  </a:lnTo>
                  <a:lnTo>
                    <a:pt x="589" y="855"/>
                  </a:lnTo>
                  <a:lnTo>
                    <a:pt x="452" y="831"/>
                  </a:lnTo>
                  <a:lnTo>
                    <a:pt x="327" y="792"/>
                  </a:lnTo>
                  <a:cubicBezTo>
                    <a:pt x="327" y="792"/>
                    <a:pt x="326" y="792"/>
                    <a:pt x="326" y="792"/>
                  </a:cubicBezTo>
                  <a:lnTo>
                    <a:pt x="218" y="740"/>
                  </a:lnTo>
                  <a:cubicBezTo>
                    <a:pt x="218" y="739"/>
                    <a:pt x="217" y="739"/>
                    <a:pt x="217" y="739"/>
                  </a:cubicBezTo>
                  <a:lnTo>
                    <a:pt x="128" y="676"/>
                  </a:lnTo>
                  <a:cubicBezTo>
                    <a:pt x="128" y="676"/>
                    <a:pt x="127" y="675"/>
                    <a:pt x="127" y="675"/>
                  </a:cubicBezTo>
                  <a:lnTo>
                    <a:pt x="91" y="640"/>
                  </a:lnTo>
                  <a:lnTo>
                    <a:pt x="59" y="603"/>
                  </a:lnTo>
                  <a:cubicBezTo>
                    <a:pt x="59" y="602"/>
                    <a:pt x="59" y="602"/>
                    <a:pt x="59" y="602"/>
                  </a:cubicBezTo>
                  <a:lnTo>
                    <a:pt x="35" y="563"/>
                  </a:lnTo>
                  <a:lnTo>
                    <a:pt x="16" y="522"/>
                  </a:lnTo>
                  <a:cubicBezTo>
                    <a:pt x="16" y="521"/>
                    <a:pt x="16" y="521"/>
                    <a:pt x="16" y="520"/>
                  </a:cubicBezTo>
                  <a:lnTo>
                    <a:pt x="5" y="477"/>
                  </a:lnTo>
                  <a:cubicBezTo>
                    <a:pt x="5" y="477"/>
                    <a:pt x="5" y="477"/>
                    <a:pt x="4" y="476"/>
                  </a:cubicBezTo>
                  <a:lnTo>
                    <a:pt x="0" y="433"/>
                  </a:lnTo>
                  <a:close/>
                  <a:moveTo>
                    <a:pt x="20" y="475"/>
                  </a:moveTo>
                  <a:lnTo>
                    <a:pt x="20" y="473"/>
                  </a:lnTo>
                  <a:lnTo>
                    <a:pt x="31" y="516"/>
                  </a:lnTo>
                  <a:lnTo>
                    <a:pt x="31" y="515"/>
                  </a:lnTo>
                  <a:lnTo>
                    <a:pt x="48" y="554"/>
                  </a:lnTo>
                  <a:lnTo>
                    <a:pt x="72" y="593"/>
                  </a:lnTo>
                  <a:lnTo>
                    <a:pt x="72" y="592"/>
                  </a:lnTo>
                  <a:lnTo>
                    <a:pt x="102" y="629"/>
                  </a:lnTo>
                  <a:lnTo>
                    <a:pt x="138" y="664"/>
                  </a:lnTo>
                  <a:lnTo>
                    <a:pt x="137" y="663"/>
                  </a:lnTo>
                  <a:lnTo>
                    <a:pt x="226" y="726"/>
                  </a:lnTo>
                  <a:lnTo>
                    <a:pt x="225" y="725"/>
                  </a:lnTo>
                  <a:lnTo>
                    <a:pt x="333" y="777"/>
                  </a:lnTo>
                  <a:lnTo>
                    <a:pt x="332" y="777"/>
                  </a:lnTo>
                  <a:lnTo>
                    <a:pt x="455" y="816"/>
                  </a:lnTo>
                  <a:lnTo>
                    <a:pt x="590" y="839"/>
                  </a:lnTo>
                  <a:lnTo>
                    <a:pt x="736" y="848"/>
                  </a:lnTo>
                  <a:lnTo>
                    <a:pt x="882" y="840"/>
                  </a:lnTo>
                  <a:lnTo>
                    <a:pt x="1018" y="816"/>
                  </a:lnTo>
                  <a:lnTo>
                    <a:pt x="1141" y="777"/>
                  </a:lnTo>
                  <a:lnTo>
                    <a:pt x="1140" y="777"/>
                  </a:lnTo>
                  <a:lnTo>
                    <a:pt x="1248" y="725"/>
                  </a:lnTo>
                  <a:lnTo>
                    <a:pt x="1247" y="726"/>
                  </a:lnTo>
                  <a:lnTo>
                    <a:pt x="1336" y="663"/>
                  </a:lnTo>
                  <a:lnTo>
                    <a:pt x="1335" y="664"/>
                  </a:lnTo>
                  <a:lnTo>
                    <a:pt x="1370" y="629"/>
                  </a:lnTo>
                  <a:lnTo>
                    <a:pt x="1401" y="592"/>
                  </a:lnTo>
                  <a:lnTo>
                    <a:pt x="1401" y="593"/>
                  </a:lnTo>
                  <a:lnTo>
                    <a:pt x="1424" y="555"/>
                  </a:lnTo>
                  <a:lnTo>
                    <a:pt x="1442" y="515"/>
                  </a:lnTo>
                  <a:lnTo>
                    <a:pt x="1442" y="516"/>
                  </a:lnTo>
                  <a:lnTo>
                    <a:pt x="1453" y="473"/>
                  </a:lnTo>
                  <a:lnTo>
                    <a:pt x="1452" y="475"/>
                  </a:lnTo>
                  <a:lnTo>
                    <a:pt x="1456" y="432"/>
                  </a:lnTo>
                  <a:lnTo>
                    <a:pt x="1456" y="433"/>
                  </a:lnTo>
                  <a:lnTo>
                    <a:pt x="1452" y="390"/>
                  </a:lnTo>
                  <a:lnTo>
                    <a:pt x="1453" y="391"/>
                  </a:lnTo>
                  <a:lnTo>
                    <a:pt x="1442" y="349"/>
                  </a:lnTo>
                  <a:lnTo>
                    <a:pt x="1442" y="351"/>
                  </a:lnTo>
                  <a:lnTo>
                    <a:pt x="1425" y="311"/>
                  </a:lnTo>
                  <a:lnTo>
                    <a:pt x="1401" y="272"/>
                  </a:lnTo>
                  <a:lnTo>
                    <a:pt x="1401" y="273"/>
                  </a:lnTo>
                  <a:lnTo>
                    <a:pt x="1371" y="236"/>
                  </a:lnTo>
                  <a:lnTo>
                    <a:pt x="1335" y="201"/>
                  </a:lnTo>
                  <a:lnTo>
                    <a:pt x="1336" y="202"/>
                  </a:lnTo>
                  <a:lnTo>
                    <a:pt x="1247" y="139"/>
                  </a:lnTo>
                  <a:lnTo>
                    <a:pt x="1248" y="140"/>
                  </a:lnTo>
                  <a:lnTo>
                    <a:pt x="1140" y="88"/>
                  </a:lnTo>
                  <a:lnTo>
                    <a:pt x="1141" y="88"/>
                  </a:lnTo>
                  <a:lnTo>
                    <a:pt x="1019" y="49"/>
                  </a:lnTo>
                  <a:lnTo>
                    <a:pt x="883" y="25"/>
                  </a:lnTo>
                  <a:lnTo>
                    <a:pt x="737" y="16"/>
                  </a:lnTo>
                  <a:lnTo>
                    <a:pt x="591" y="25"/>
                  </a:lnTo>
                  <a:lnTo>
                    <a:pt x="456" y="49"/>
                  </a:lnTo>
                  <a:lnTo>
                    <a:pt x="332" y="88"/>
                  </a:lnTo>
                  <a:lnTo>
                    <a:pt x="333" y="88"/>
                  </a:lnTo>
                  <a:lnTo>
                    <a:pt x="225" y="140"/>
                  </a:lnTo>
                  <a:lnTo>
                    <a:pt x="226" y="139"/>
                  </a:lnTo>
                  <a:lnTo>
                    <a:pt x="137" y="202"/>
                  </a:lnTo>
                  <a:lnTo>
                    <a:pt x="138" y="201"/>
                  </a:lnTo>
                  <a:lnTo>
                    <a:pt x="103" y="236"/>
                  </a:lnTo>
                  <a:lnTo>
                    <a:pt x="72" y="273"/>
                  </a:lnTo>
                  <a:lnTo>
                    <a:pt x="72" y="272"/>
                  </a:lnTo>
                  <a:lnTo>
                    <a:pt x="49" y="310"/>
                  </a:lnTo>
                  <a:lnTo>
                    <a:pt x="31" y="351"/>
                  </a:lnTo>
                  <a:lnTo>
                    <a:pt x="31" y="349"/>
                  </a:lnTo>
                  <a:lnTo>
                    <a:pt x="20" y="391"/>
                  </a:lnTo>
                  <a:lnTo>
                    <a:pt x="20" y="390"/>
                  </a:lnTo>
                  <a:lnTo>
                    <a:pt x="16" y="433"/>
                  </a:lnTo>
                  <a:lnTo>
                    <a:pt x="16" y="432"/>
                  </a:lnTo>
                  <a:lnTo>
                    <a:pt x="20" y="47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071" y="1285"/>
              <a:ext cx="72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Licenciamento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177" y="1412"/>
              <a:ext cx="54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patente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3719" y="764"/>
              <a:ext cx="1083" cy="491"/>
            </a:xfrm>
            <a:custGeom>
              <a:avLst/>
              <a:gdLst>
                <a:gd name="T0" fmla="*/ 5 w 1952"/>
                <a:gd name="T1" fmla="*/ 446 h 992"/>
                <a:gd name="T2" fmla="*/ 21 w 1952"/>
                <a:gd name="T3" fmla="*/ 395 h 992"/>
                <a:gd name="T4" fmla="*/ 78 w 1952"/>
                <a:gd name="T5" fmla="*/ 302 h 992"/>
                <a:gd name="T6" fmla="*/ 168 w 1952"/>
                <a:gd name="T7" fmla="*/ 217 h 992"/>
                <a:gd name="T8" fmla="*/ 358 w 1952"/>
                <a:gd name="T9" fmla="*/ 113 h 992"/>
                <a:gd name="T10" fmla="*/ 780 w 1952"/>
                <a:gd name="T11" fmla="*/ 11 h 992"/>
                <a:gd name="T12" fmla="*/ 1355 w 1952"/>
                <a:gd name="T13" fmla="*/ 39 h 992"/>
                <a:gd name="T14" fmla="*/ 1665 w 1952"/>
                <a:gd name="T15" fmla="*/ 144 h 992"/>
                <a:gd name="T16" fmla="*/ 1833 w 1952"/>
                <a:gd name="T17" fmla="*/ 258 h 992"/>
                <a:gd name="T18" fmla="*/ 1909 w 1952"/>
                <a:gd name="T19" fmla="*/ 348 h 992"/>
                <a:gd name="T20" fmla="*/ 1947 w 1952"/>
                <a:gd name="T21" fmla="*/ 444 h 992"/>
                <a:gd name="T22" fmla="*/ 1952 w 1952"/>
                <a:gd name="T23" fmla="*/ 497 h 992"/>
                <a:gd name="T24" fmla="*/ 1932 w 1952"/>
                <a:gd name="T25" fmla="*/ 597 h 992"/>
                <a:gd name="T26" fmla="*/ 1908 w 1952"/>
                <a:gd name="T27" fmla="*/ 646 h 992"/>
                <a:gd name="T28" fmla="*/ 1785 w 1952"/>
                <a:gd name="T29" fmla="*/ 776 h 992"/>
                <a:gd name="T30" fmla="*/ 1596 w 1952"/>
                <a:gd name="T31" fmla="*/ 881 h 992"/>
                <a:gd name="T32" fmla="*/ 1173 w 1952"/>
                <a:gd name="T33" fmla="*/ 982 h 992"/>
                <a:gd name="T34" fmla="*/ 598 w 1952"/>
                <a:gd name="T35" fmla="*/ 954 h 992"/>
                <a:gd name="T36" fmla="*/ 289 w 1952"/>
                <a:gd name="T37" fmla="*/ 849 h 992"/>
                <a:gd name="T38" fmla="*/ 120 w 1952"/>
                <a:gd name="T39" fmla="*/ 736 h 992"/>
                <a:gd name="T40" fmla="*/ 46 w 1952"/>
                <a:gd name="T41" fmla="*/ 646 h 992"/>
                <a:gd name="T42" fmla="*/ 21 w 1952"/>
                <a:gd name="T43" fmla="*/ 597 h 992"/>
                <a:gd name="T44" fmla="*/ 0 w 1952"/>
                <a:gd name="T45" fmla="*/ 497 h 992"/>
                <a:gd name="T46" fmla="*/ 36 w 1952"/>
                <a:gd name="T47" fmla="*/ 592 h 992"/>
                <a:gd name="T48" fmla="*/ 59 w 1952"/>
                <a:gd name="T49" fmla="*/ 637 h 992"/>
                <a:gd name="T50" fmla="*/ 131 w 1952"/>
                <a:gd name="T51" fmla="*/ 723 h 992"/>
                <a:gd name="T52" fmla="*/ 296 w 1952"/>
                <a:gd name="T53" fmla="*/ 834 h 992"/>
                <a:gd name="T54" fmla="*/ 601 w 1952"/>
                <a:gd name="T55" fmla="*/ 939 h 992"/>
                <a:gd name="T56" fmla="*/ 1170 w 1952"/>
                <a:gd name="T57" fmla="*/ 967 h 992"/>
                <a:gd name="T58" fmla="*/ 1589 w 1952"/>
                <a:gd name="T59" fmla="*/ 866 h 992"/>
                <a:gd name="T60" fmla="*/ 1774 w 1952"/>
                <a:gd name="T61" fmla="*/ 763 h 992"/>
                <a:gd name="T62" fmla="*/ 1895 w 1952"/>
                <a:gd name="T63" fmla="*/ 637 h 992"/>
                <a:gd name="T64" fmla="*/ 1917 w 1952"/>
                <a:gd name="T65" fmla="*/ 592 h 992"/>
                <a:gd name="T66" fmla="*/ 1936 w 1952"/>
                <a:gd name="T67" fmla="*/ 496 h 992"/>
                <a:gd name="T68" fmla="*/ 1932 w 1952"/>
                <a:gd name="T69" fmla="*/ 449 h 992"/>
                <a:gd name="T70" fmla="*/ 1894 w 1952"/>
                <a:gd name="T71" fmla="*/ 355 h 992"/>
                <a:gd name="T72" fmla="*/ 1822 w 1952"/>
                <a:gd name="T73" fmla="*/ 271 h 992"/>
                <a:gd name="T74" fmla="*/ 1658 w 1952"/>
                <a:gd name="T75" fmla="*/ 159 h 992"/>
                <a:gd name="T76" fmla="*/ 1352 w 1952"/>
                <a:gd name="T77" fmla="*/ 54 h 992"/>
                <a:gd name="T78" fmla="*/ 783 w 1952"/>
                <a:gd name="T79" fmla="*/ 26 h 992"/>
                <a:gd name="T80" fmla="*/ 365 w 1952"/>
                <a:gd name="T81" fmla="*/ 128 h 992"/>
                <a:gd name="T82" fmla="*/ 179 w 1952"/>
                <a:gd name="T83" fmla="*/ 230 h 992"/>
                <a:gd name="T84" fmla="*/ 91 w 1952"/>
                <a:gd name="T85" fmla="*/ 311 h 992"/>
                <a:gd name="T86" fmla="*/ 36 w 1952"/>
                <a:gd name="T87" fmla="*/ 402 h 992"/>
                <a:gd name="T88" fmla="*/ 21 w 1952"/>
                <a:gd name="T89" fmla="*/ 447 h 992"/>
                <a:gd name="T90" fmla="*/ 21 w 1952"/>
                <a:gd name="T91" fmla="*/ 546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52" h="992">
                  <a:moveTo>
                    <a:pt x="0" y="497"/>
                  </a:moveTo>
                  <a:cubicBezTo>
                    <a:pt x="0" y="497"/>
                    <a:pt x="0" y="496"/>
                    <a:pt x="0" y="496"/>
                  </a:cubicBezTo>
                  <a:lnTo>
                    <a:pt x="5" y="446"/>
                  </a:lnTo>
                  <a:cubicBezTo>
                    <a:pt x="6" y="445"/>
                    <a:pt x="6" y="445"/>
                    <a:pt x="6" y="444"/>
                  </a:cubicBezTo>
                  <a:lnTo>
                    <a:pt x="21" y="396"/>
                  </a:lnTo>
                  <a:cubicBezTo>
                    <a:pt x="21" y="396"/>
                    <a:pt x="21" y="395"/>
                    <a:pt x="21" y="395"/>
                  </a:cubicBezTo>
                  <a:lnTo>
                    <a:pt x="45" y="348"/>
                  </a:lnTo>
                  <a:cubicBezTo>
                    <a:pt x="46" y="347"/>
                    <a:pt x="46" y="347"/>
                    <a:pt x="46" y="347"/>
                  </a:cubicBezTo>
                  <a:lnTo>
                    <a:pt x="78" y="302"/>
                  </a:lnTo>
                  <a:cubicBezTo>
                    <a:pt x="78" y="301"/>
                    <a:pt x="78" y="301"/>
                    <a:pt x="79" y="301"/>
                  </a:cubicBezTo>
                  <a:lnTo>
                    <a:pt x="120" y="259"/>
                  </a:lnTo>
                  <a:lnTo>
                    <a:pt x="168" y="217"/>
                  </a:lnTo>
                  <a:lnTo>
                    <a:pt x="225" y="180"/>
                  </a:lnTo>
                  <a:lnTo>
                    <a:pt x="289" y="144"/>
                  </a:lnTo>
                  <a:lnTo>
                    <a:pt x="358" y="113"/>
                  </a:lnTo>
                  <a:lnTo>
                    <a:pt x="433" y="84"/>
                  </a:lnTo>
                  <a:lnTo>
                    <a:pt x="597" y="39"/>
                  </a:lnTo>
                  <a:lnTo>
                    <a:pt x="780" y="11"/>
                  </a:lnTo>
                  <a:lnTo>
                    <a:pt x="976" y="0"/>
                  </a:lnTo>
                  <a:lnTo>
                    <a:pt x="1172" y="10"/>
                  </a:lnTo>
                  <a:lnTo>
                    <a:pt x="1355" y="39"/>
                  </a:lnTo>
                  <a:lnTo>
                    <a:pt x="1520" y="84"/>
                  </a:lnTo>
                  <a:lnTo>
                    <a:pt x="1595" y="113"/>
                  </a:lnTo>
                  <a:lnTo>
                    <a:pt x="1665" y="144"/>
                  </a:lnTo>
                  <a:lnTo>
                    <a:pt x="1727" y="179"/>
                  </a:lnTo>
                  <a:lnTo>
                    <a:pt x="1784" y="217"/>
                  </a:lnTo>
                  <a:lnTo>
                    <a:pt x="1833" y="258"/>
                  </a:lnTo>
                  <a:lnTo>
                    <a:pt x="1874" y="301"/>
                  </a:lnTo>
                  <a:lnTo>
                    <a:pt x="1908" y="347"/>
                  </a:lnTo>
                  <a:cubicBezTo>
                    <a:pt x="1908" y="347"/>
                    <a:pt x="1908" y="348"/>
                    <a:pt x="1909" y="348"/>
                  </a:cubicBezTo>
                  <a:lnTo>
                    <a:pt x="1932" y="395"/>
                  </a:lnTo>
                  <a:cubicBezTo>
                    <a:pt x="1932" y="395"/>
                    <a:pt x="1932" y="396"/>
                    <a:pt x="1932" y="396"/>
                  </a:cubicBezTo>
                  <a:lnTo>
                    <a:pt x="1947" y="444"/>
                  </a:lnTo>
                  <a:cubicBezTo>
                    <a:pt x="1947" y="445"/>
                    <a:pt x="1947" y="445"/>
                    <a:pt x="1947" y="446"/>
                  </a:cubicBezTo>
                  <a:lnTo>
                    <a:pt x="1952" y="496"/>
                  </a:lnTo>
                  <a:cubicBezTo>
                    <a:pt x="1952" y="496"/>
                    <a:pt x="1952" y="497"/>
                    <a:pt x="1952" y="497"/>
                  </a:cubicBezTo>
                  <a:lnTo>
                    <a:pt x="1947" y="547"/>
                  </a:lnTo>
                  <a:cubicBezTo>
                    <a:pt x="1947" y="548"/>
                    <a:pt x="1947" y="548"/>
                    <a:pt x="1947" y="549"/>
                  </a:cubicBezTo>
                  <a:lnTo>
                    <a:pt x="1932" y="597"/>
                  </a:lnTo>
                  <a:cubicBezTo>
                    <a:pt x="1932" y="597"/>
                    <a:pt x="1932" y="598"/>
                    <a:pt x="1932" y="598"/>
                  </a:cubicBezTo>
                  <a:lnTo>
                    <a:pt x="1909" y="645"/>
                  </a:lnTo>
                  <a:cubicBezTo>
                    <a:pt x="1908" y="645"/>
                    <a:pt x="1908" y="646"/>
                    <a:pt x="1908" y="646"/>
                  </a:cubicBezTo>
                  <a:lnTo>
                    <a:pt x="1875" y="691"/>
                  </a:lnTo>
                  <a:lnTo>
                    <a:pt x="1833" y="735"/>
                  </a:lnTo>
                  <a:lnTo>
                    <a:pt x="1785" y="776"/>
                  </a:lnTo>
                  <a:lnTo>
                    <a:pt x="1728" y="814"/>
                  </a:lnTo>
                  <a:lnTo>
                    <a:pt x="1665" y="848"/>
                  </a:lnTo>
                  <a:lnTo>
                    <a:pt x="1596" y="881"/>
                  </a:lnTo>
                  <a:lnTo>
                    <a:pt x="1520" y="909"/>
                  </a:lnTo>
                  <a:lnTo>
                    <a:pt x="1356" y="954"/>
                  </a:lnTo>
                  <a:lnTo>
                    <a:pt x="1173" y="982"/>
                  </a:lnTo>
                  <a:lnTo>
                    <a:pt x="977" y="992"/>
                  </a:lnTo>
                  <a:lnTo>
                    <a:pt x="781" y="982"/>
                  </a:lnTo>
                  <a:lnTo>
                    <a:pt x="598" y="954"/>
                  </a:lnTo>
                  <a:lnTo>
                    <a:pt x="433" y="909"/>
                  </a:lnTo>
                  <a:lnTo>
                    <a:pt x="359" y="881"/>
                  </a:lnTo>
                  <a:lnTo>
                    <a:pt x="289" y="849"/>
                  </a:lnTo>
                  <a:lnTo>
                    <a:pt x="226" y="815"/>
                  </a:lnTo>
                  <a:lnTo>
                    <a:pt x="169" y="776"/>
                  </a:lnTo>
                  <a:lnTo>
                    <a:pt x="120" y="736"/>
                  </a:lnTo>
                  <a:lnTo>
                    <a:pt x="79" y="692"/>
                  </a:lnTo>
                  <a:cubicBezTo>
                    <a:pt x="78" y="692"/>
                    <a:pt x="78" y="691"/>
                    <a:pt x="78" y="691"/>
                  </a:cubicBezTo>
                  <a:lnTo>
                    <a:pt x="46" y="646"/>
                  </a:lnTo>
                  <a:cubicBezTo>
                    <a:pt x="46" y="646"/>
                    <a:pt x="46" y="645"/>
                    <a:pt x="45" y="645"/>
                  </a:cubicBezTo>
                  <a:lnTo>
                    <a:pt x="21" y="598"/>
                  </a:lnTo>
                  <a:cubicBezTo>
                    <a:pt x="21" y="598"/>
                    <a:pt x="21" y="597"/>
                    <a:pt x="21" y="597"/>
                  </a:cubicBezTo>
                  <a:lnTo>
                    <a:pt x="6" y="549"/>
                  </a:lnTo>
                  <a:cubicBezTo>
                    <a:pt x="6" y="548"/>
                    <a:pt x="6" y="548"/>
                    <a:pt x="5" y="547"/>
                  </a:cubicBezTo>
                  <a:lnTo>
                    <a:pt x="0" y="497"/>
                  </a:lnTo>
                  <a:close/>
                  <a:moveTo>
                    <a:pt x="21" y="546"/>
                  </a:moveTo>
                  <a:lnTo>
                    <a:pt x="21" y="544"/>
                  </a:lnTo>
                  <a:lnTo>
                    <a:pt x="36" y="592"/>
                  </a:lnTo>
                  <a:lnTo>
                    <a:pt x="36" y="591"/>
                  </a:lnTo>
                  <a:lnTo>
                    <a:pt x="60" y="638"/>
                  </a:lnTo>
                  <a:lnTo>
                    <a:pt x="59" y="637"/>
                  </a:lnTo>
                  <a:lnTo>
                    <a:pt x="91" y="682"/>
                  </a:lnTo>
                  <a:lnTo>
                    <a:pt x="90" y="681"/>
                  </a:lnTo>
                  <a:lnTo>
                    <a:pt x="131" y="723"/>
                  </a:lnTo>
                  <a:lnTo>
                    <a:pt x="178" y="763"/>
                  </a:lnTo>
                  <a:lnTo>
                    <a:pt x="233" y="800"/>
                  </a:lnTo>
                  <a:lnTo>
                    <a:pt x="296" y="834"/>
                  </a:lnTo>
                  <a:lnTo>
                    <a:pt x="364" y="866"/>
                  </a:lnTo>
                  <a:lnTo>
                    <a:pt x="438" y="894"/>
                  </a:lnTo>
                  <a:lnTo>
                    <a:pt x="601" y="939"/>
                  </a:lnTo>
                  <a:lnTo>
                    <a:pt x="782" y="966"/>
                  </a:lnTo>
                  <a:lnTo>
                    <a:pt x="976" y="976"/>
                  </a:lnTo>
                  <a:lnTo>
                    <a:pt x="1170" y="967"/>
                  </a:lnTo>
                  <a:lnTo>
                    <a:pt x="1351" y="939"/>
                  </a:lnTo>
                  <a:lnTo>
                    <a:pt x="1515" y="894"/>
                  </a:lnTo>
                  <a:lnTo>
                    <a:pt x="1589" y="866"/>
                  </a:lnTo>
                  <a:lnTo>
                    <a:pt x="1658" y="834"/>
                  </a:lnTo>
                  <a:lnTo>
                    <a:pt x="1719" y="801"/>
                  </a:lnTo>
                  <a:lnTo>
                    <a:pt x="1774" y="763"/>
                  </a:lnTo>
                  <a:lnTo>
                    <a:pt x="1822" y="724"/>
                  </a:lnTo>
                  <a:lnTo>
                    <a:pt x="1862" y="682"/>
                  </a:lnTo>
                  <a:lnTo>
                    <a:pt x="1895" y="637"/>
                  </a:lnTo>
                  <a:lnTo>
                    <a:pt x="1894" y="638"/>
                  </a:lnTo>
                  <a:lnTo>
                    <a:pt x="1917" y="591"/>
                  </a:lnTo>
                  <a:lnTo>
                    <a:pt x="1917" y="592"/>
                  </a:lnTo>
                  <a:lnTo>
                    <a:pt x="1932" y="544"/>
                  </a:lnTo>
                  <a:lnTo>
                    <a:pt x="1931" y="546"/>
                  </a:lnTo>
                  <a:lnTo>
                    <a:pt x="1936" y="496"/>
                  </a:lnTo>
                  <a:lnTo>
                    <a:pt x="1936" y="497"/>
                  </a:lnTo>
                  <a:lnTo>
                    <a:pt x="1931" y="447"/>
                  </a:lnTo>
                  <a:lnTo>
                    <a:pt x="1932" y="449"/>
                  </a:lnTo>
                  <a:lnTo>
                    <a:pt x="1917" y="401"/>
                  </a:lnTo>
                  <a:lnTo>
                    <a:pt x="1917" y="402"/>
                  </a:lnTo>
                  <a:lnTo>
                    <a:pt x="1894" y="355"/>
                  </a:lnTo>
                  <a:lnTo>
                    <a:pt x="1895" y="356"/>
                  </a:lnTo>
                  <a:lnTo>
                    <a:pt x="1863" y="312"/>
                  </a:lnTo>
                  <a:lnTo>
                    <a:pt x="1822" y="271"/>
                  </a:lnTo>
                  <a:lnTo>
                    <a:pt x="1775" y="230"/>
                  </a:lnTo>
                  <a:lnTo>
                    <a:pt x="1720" y="193"/>
                  </a:lnTo>
                  <a:lnTo>
                    <a:pt x="1658" y="159"/>
                  </a:lnTo>
                  <a:lnTo>
                    <a:pt x="1590" y="128"/>
                  </a:lnTo>
                  <a:lnTo>
                    <a:pt x="1515" y="99"/>
                  </a:lnTo>
                  <a:lnTo>
                    <a:pt x="1352" y="54"/>
                  </a:lnTo>
                  <a:lnTo>
                    <a:pt x="1171" y="26"/>
                  </a:lnTo>
                  <a:lnTo>
                    <a:pt x="977" y="16"/>
                  </a:lnTo>
                  <a:lnTo>
                    <a:pt x="783" y="26"/>
                  </a:lnTo>
                  <a:lnTo>
                    <a:pt x="602" y="54"/>
                  </a:lnTo>
                  <a:lnTo>
                    <a:pt x="438" y="99"/>
                  </a:lnTo>
                  <a:lnTo>
                    <a:pt x="365" y="128"/>
                  </a:lnTo>
                  <a:lnTo>
                    <a:pt x="296" y="158"/>
                  </a:lnTo>
                  <a:lnTo>
                    <a:pt x="234" y="193"/>
                  </a:lnTo>
                  <a:lnTo>
                    <a:pt x="179" y="230"/>
                  </a:lnTo>
                  <a:lnTo>
                    <a:pt x="131" y="270"/>
                  </a:lnTo>
                  <a:lnTo>
                    <a:pt x="90" y="312"/>
                  </a:lnTo>
                  <a:lnTo>
                    <a:pt x="91" y="311"/>
                  </a:lnTo>
                  <a:lnTo>
                    <a:pt x="59" y="356"/>
                  </a:lnTo>
                  <a:lnTo>
                    <a:pt x="60" y="355"/>
                  </a:lnTo>
                  <a:lnTo>
                    <a:pt x="36" y="402"/>
                  </a:lnTo>
                  <a:lnTo>
                    <a:pt x="36" y="401"/>
                  </a:lnTo>
                  <a:lnTo>
                    <a:pt x="21" y="449"/>
                  </a:lnTo>
                  <a:lnTo>
                    <a:pt x="21" y="447"/>
                  </a:lnTo>
                  <a:lnTo>
                    <a:pt x="16" y="497"/>
                  </a:lnTo>
                  <a:lnTo>
                    <a:pt x="16" y="496"/>
                  </a:lnTo>
                  <a:lnTo>
                    <a:pt x="21" y="54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796" y="892"/>
              <a:ext cx="95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Empresas dirigidas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831" y="1019"/>
              <a:ext cx="88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por universidades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3728" y="1366"/>
              <a:ext cx="746" cy="246"/>
            </a:xfrm>
            <a:custGeom>
              <a:avLst/>
              <a:gdLst>
                <a:gd name="T0" fmla="*/ 1 w 1344"/>
                <a:gd name="T1" fmla="*/ 247 h 496"/>
                <a:gd name="T2" fmla="*/ 4 w 1344"/>
                <a:gd name="T3" fmla="*/ 221 h 496"/>
                <a:gd name="T4" fmla="*/ 16 w 1344"/>
                <a:gd name="T5" fmla="*/ 196 h 496"/>
                <a:gd name="T6" fmla="*/ 33 w 1344"/>
                <a:gd name="T7" fmla="*/ 172 h 496"/>
                <a:gd name="T8" fmla="*/ 56 w 1344"/>
                <a:gd name="T9" fmla="*/ 149 h 496"/>
                <a:gd name="T10" fmla="*/ 119 w 1344"/>
                <a:gd name="T11" fmla="*/ 107 h 496"/>
                <a:gd name="T12" fmla="*/ 299 w 1344"/>
                <a:gd name="T13" fmla="*/ 42 h 496"/>
                <a:gd name="T14" fmla="*/ 538 w 1344"/>
                <a:gd name="T15" fmla="*/ 6 h 496"/>
                <a:gd name="T16" fmla="*/ 807 w 1344"/>
                <a:gd name="T17" fmla="*/ 5 h 496"/>
                <a:gd name="T18" fmla="*/ 1045 w 1344"/>
                <a:gd name="T19" fmla="*/ 42 h 496"/>
                <a:gd name="T20" fmla="*/ 1227 w 1344"/>
                <a:gd name="T21" fmla="*/ 107 h 496"/>
                <a:gd name="T22" fmla="*/ 1289 w 1344"/>
                <a:gd name="T23" fmla="*/ 149 h 496"/>
                <a:gd name="T24" fmla="*/ 1312 w 1344"/>
                <a:gd name="T25" fmla="*/ 172 h 496"/>
                <a:gd name="T26" fmla="*/ 1330 w 1344"/>
                <a:gd name="T27" fmla="*/ 196 h 496"/>
                <a:gd name="T28" fmla="*/ 1341 w 1344"/>
                <a:gd name="T29" fmla="*/ 221 h 496"/>
                <a:gd name="T30" fmla="*/ 1344 w 1344"/>
                <a:gd name="T31" fmla="*/ 247 h 496"/>
                <a:gd name="T32" fmla="*/ 1341 w 1344"/>
                <a:gd name="T33" fmla="*/ 274 h 496"/>
                <a:gd name="T34" fmla="*/ 1331 w 1344"/>
                <a:gd name="T35" fmla="*/ 300 h 496"/>
                <a:gd name="T36" fmla="*/ 1313 w 1344"/>
                <a:gd name="T37" fmla="*/ 325 h 496"/>
                <a:gd name="T38" fmla="*/ 1290 w 1344"/>
                <a:gd name="T39" fmla="*/ 348 h 496"/>
                <a:gd name="T40" fmla="*/ 1228 w 1344"/>
                <a:gd name="T41" fmla="*/ 389 h 496"/>
                <a:gd name="T42" fmla="*/ 1146 w 1344"/>
                <a:gd name="T43" fmla="*/ 426 h 496"/>
                <a:gd name="T44" fmla="*/ 933 w 1344"/>
                <a:gd name="T45" fmla="*/ 477 h 496"/>
                <a:gd name="T46" fmla="*/ 673 w 1344"/>
                <a:gd name="T47" fmla="*/ 496 h 496"/>
                <a:gd name="T48" fmla="*/ 414 w 1344"/>
                <a:gd name="T49" fmla="*/ 477 h 496"/>
                <a:gd name="T50" fmla="*/ 201 w 1344"/>
                <a:gd name="T51" fmla="*/ 426 h 496"/>
                <a:gd name="T52" fmla="*/ 118 w 1344"/>
                <a:gd name="T53" fmla="*/ 389 h 496"/>
                <a:gd name="T54" fmla="*/ 55 w 1344"/>
                <a:gd name="T55" fmla="*/ 348 h 496"/>
                <a:gd name="T56" fmla="*/ 32 w 1344"/>
                <a:gd name="T57" fmla="*/ 325 h 496"/>
                <a:gd name="T58" fmla="*/ 15 w 1344"/>
                <a:gd name="T59" fmla="*/ 300 h 496"/>
                <a:gd name="T60" fmla="*/ 4 w 1344"/>
                <a:gd name="T61" fmla="*/ 274 h 496"/>
                <a:gd name="T62" fmla="*/ 19 w 1344"/>
                <a:gd name="T63" fmla="*/ 273 h 496"/>
                <a:gd name="T64" fmla="*/ 30 w 1344"/>
                <a:gd name="T65" fmla="*/ 293 h 496"/>
                <a:gd name="T66" fmla="*/ 45 w 1344"/>
                <a:gd name="T67" fmla="*/ 316 h 496"/>
                <a:gd name="T68" fmla="*/ 66 w 1344"/>
                <a:gd name="T69" fmla="*/ 337 h 496"/>
                <a:gd name="T70" fmla="*/ 127 w 1344"/>
                <a:gd name="T71" fmla="*/ 376 h 496"/>
                <a:gd name="T72" fmla="*/ 206 w 1344"/>
                <a:gd name="T73" fmla="*/ 411 h 496"/>
                <a:gd name="T74" fmla="*/ 415 w 1344"/>
                <a:gd name="T75" fmla="*/ 462 h 496"/>
                <a:gd name="T76" fmla="*/ 672 w 1344"/>
                <a:gd name="T77" fmla="*/ 480 h 496"/>
                <a:gd name="T78" fmla="*/ 930 w 1344"/>
                <a:gd name="T79" fmla="*/ 462 h 496"/>
                <a:gd name="T80" fmla="*/ 1139 w 1344"/>
                <a:gd name="T81" fmla="*/ 411 h 496"/>
                <a:gd name="T82" fmla="*/ 1219 w 1344"/>
                <a:gd name="T83" fmla="*/ 376 h 496"/>
                <a:gd name="T84" fmla="*/ 1279 w 1344"/>
                <a:gd name="T85" fmla="*/ 337 h 496"/>
                <a:gd name="T86" fmla="*/ 1300 w 1344"/>
                <a:gd name="T87" fmla="*/ 316 h 496"/>
                <a:gd name="T88" fmla="*/ 1316 w 1344"/>
                <a:gd name="T89" fmla="*/ 293 h 496"/>
                <a:gd name="T90" fmla="*/ 1326 w 1344"/>
                <a:gd name="T91" fmla="*/ 273 h 496"/>
                <a:gd name="T92" fmla="*/ 1329 w 1344"/>
                <a:gd name="T93" fmla="*/ 249 h 496"/>
                <a:gd name="T94" fmla="*/ 1326 w 1344"/>
                <a:gd name="T95" fmla="*/ 228 h 496"/>
                <a:gd name="T96" fmla="*/ 1317 w 1344"/>
                <a:gd name="T97" fmla="*/ 205 h 496"/>
                <a:gd name="T98" fmla="*/ 1301 w 1344"/>
                <a:gd name="T99" fmla="*/ 183 h 496"/>
                <a:gd name="T100" fmla="*/ 1280 w 1344"/>
                <a:gd name="T101" fmla="*/ 162 h 496"/>
                <a:gd name="T102" fmla="*/ 1220 w 1344"/>
                <a:gd name="T103" fmla="*/ 122 h 496"/>
                <a:gd name="T104" fmla="*/ 1042 w 1344"/>
                <a:gd name="T105" fmla="*/ 57 h 496"/>
                <a:gd name="T106" fmla="*/ 806 w 1344"/>
                <a:gd name="T107" fmla="*/ 21 h 496"/>
                <a:gd name="T108" fmla="*/ 539 w 1344"/>
                <a:gd name="T109" fmla="*/ 21 h 496"/>
                <a:gd name="T110" fmla="*/ 304 w 1344"/>
                <a:gd name="T111" fmla="*/ 57 h 496"/>
                <a:gd name="T112" fmla="*/ 126 w 1344"/>
                <a:gd name="T113" fmla="*/ 122 h 496"/>
                <a:gd name="T114" fmla="*/ 65 w 1344"/>
                <a:gd name="T115" fmla="*/ 162 h 496"/>
                <a:gd name="T116" fmla="*/ 44 w 1344"/>
                <a:gd name="T117" fmla="*/ 183 h 496"/>
                <a:gd name="T118" fmla="*/ 29 w 1344"/>
                <a:gd name="T119" fmla="*/ 205 h 496"/>
                <a:gd name="T120" fmla="*/ 19 w 1344"/>
                <a:gd name="T121" fmla="*/ 228 h 496"/>
                <a:gd name="T122" fmla="*/ 16 w 1344"/>
                <a:gd name="T123" fmla="*/ 249 h 496"/>
                <a:gd name="T124" fmla="*/ 19 w 1344"/>
                <a:gd name="T125" fmla="*/ 27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4" h="496">
                  <a:moveTo>
                    <a:pt x="1" y="249"/>
                  </a:moveTo>
                  <a:cubicBezTo>
                    <a:pt x="0" y="249"/>
                    <a:pt x="0" y="248"/>
                    <a:pt x="1" y="247"/>
                  </a:cubicBezTo>
                  <a:lnTo>
                    <a:pt x="4" y="223"/>
                  </a:lnTo>
                  <a:cubicBezTo>
                    <a:pt x="4" y="223"/>
                    <a:pt x="4" y="222"/>
                    <a:pt x="4" y="221"/>
                  </a:cubicBezTo>
                  <a:lnTo>
                    <a:pt x="15" y="197"/>
                  </a:lnTo>
                  <a:cubicBezTo>
                    <a:pt x="15" y="197"/>
                    <a:pt x="16" y="196"/>
                    <a:pt x="16" y="196"/>
                  </a:cubicBezTo>
                  <a:lnTo>
                    <a:pt x="32" y="173"/>
                  </a:lnTo>
                  <a:cubicBezTo>
                    <a:pt x="32" y="173"/>
                    <a:pt x="32" y="172"/>
                    <a:pt x="33" y="172"/>
                  </a:cubicBezTo>
                  <a:lnTo>
                    <a:pt x="55" y="150"/>
                  </a:lnTo>
                  <a:cubicBezTo>
                    <a:pt x="55" y="149"/>
                    <a:pt x="56" y="149"/>
                    <a:pt x="56" y="149"/>
                  </a:cubicBezTo>
                  <a:lnTo>
                    <a:pt x="118" y="108"/>
                  </a:lnTo>
                  <a:cubicBezTo>
                    <a:pt x="118" y="108"/>
                    <a:pt x="119" y="107"/>
                    <a:pt x="119" y="107"/>
                  </a:cubicBezTo>
                  <a:lnTo>
                    <a:pt x="200" y="72"/>
                  </a:lnTo>
                  <a:lnTo>
                    <a:pt x="299" y="42"/>
                  </a:lnTo>
                  <a:lnTo>
                    <a:pt x="413" y="20"/>
                  </a:lnTo>
                  <a:lnTo>
                    <a:pt x="538" y="6"/>
                  </a:lnTo>
                  <a:lnTo>
                    <a:pt x="672" y="0"/>
                  </a:lnTo>
                  <a:lnTo>
                    <a:pt x="807" y="5"/>
                  </a:lnTo>
                  <a:lnTo>
                    <a:pt x="932" y="20"/>
                  </a:lnTo>
                  <a:lnTo>
                    <a:pt x="1045" y="42"/>
                  </a:lnTo>
                  <a:lnTo>
                    <a:pt x="1145" y="72"/>
                  </a:lnTo>
                  <a:lnTo>
                    <a:pt x="1227" y="107"/>
                  </a:lnTo>
                  <a:cubicBezTo>
                    <a:pt x="1227" y="107"/>
                    <a:pt x="1228" y="108"/>
                    <a:pt x="1228" y="108"/>
                  </a:cubicBezTo>
                  <a:lnTo>
                    <a:pt x="1289" y="149"/>
                  </a:lnTo>
                  <a:cubicBezTo>
                    <a:pt x="1289" y="149"/>
                    <a:pt x="1290" y="149"/>
                    <a:pt x="1290" y="150"/>
                  </a:cubicBezTo>
                  <a:lnTo>
                    <a:pt x="1312" y="172"/>
                  </a:lnTo>
                  <a:cubicBezTo>
                    <a:pt x="1312" y="172"/>
                    <a:pt x="1313" y="172"/>
                    <a:pt x="1313" y="173"/>
                  </a:cubicBezTo>
                  <a:lnTo>
                    <a:pt x="1330" y="196"/>
                  </a:lnTo>
                  <a:cubicBezTo>
                    <a:pt x="1330" y="196"/>
                    <a:pt x="1331" y="197"/>
                    <a:pt x="1331" y="197"/>
                  </a:cubicBezTo>
                  <a:lnTo>
                    <a:pt x="1341" y="221"/>
                  </a:lnTo>
                  <a:cubicBezTo>
                    <a:pt x="1341" y="222"/>
                    <a:pt x="1341" y="223"/>
                    <a:pt x="1341" y="223"/>
                  </a:cubicBezTo>
                  <a:lnTo>
                    <a:pt x="1344" y="247"/>
                  </a:lnTo>
                  <a:cubicBezTo>
                    <a:pt x="1344" y="248"/>
                    <a:pt x="1344" y="249"/>
                    <a:pt x="1344" y="249"/>
                  </a:cubicBezTo>
                  <a:lnTo>
                    <a:pt x="1341" y="274"/>
                  </a:lnTo>
                  <a:cubicBezTo>
                    <a:pt x="1341" y="275"/>
                    <a:pt x="1341" y="276"/>
                    <a:pt x="1341" y="277"/>
                  </a:cubicBezTo>
                  <a:lnTo>
                    <a:pt x="1331" y="300"/>
                  </a:lnTo>
                  <a:cubicBezTo>
                    <a:pt x="1331" y="300"/>
                    <a:pt x="1330" y="301"/>
                    <a:pt x="1330" y="301"/>
                  </a:cubicBezTo>
                  <a:lnTo>
                    <a:pt x="1313" y="325"/>
                  </a:lnTo>
                  <a:cubicBezTo>
                    <a:pt x="1313" y="325"/>
                    <a:pt x="1312" y="326"/>
                    <a:pt x="1312" y="326"/>
                  </a:cubicBezTo>
                  <a:lnTo>
                    <a:pt x="1290" y="348"/>
                  </a:lnTo>
                  <a:cubicBezTo>
                    <a:pt x="1290" y="349"/>
                    <a:pt x="1289" y="349"/>
                    <a:pt x="1289" y="349"/>
                  </a:cubicBezTo>
                  <a:lnTo>
                    <a:pt x="1228" y="389"/>
                  </a:lnTo>
                  <a:cubicBezTo>
                    <a:pt x="1227" y="389"/>
                    <a:pt x="1227" y="390"/>
                    <a:pt x="1227" y="390"/>
                  </a:cubicBezTo>
                  <a:lnTo>
                    <a:pt x="1146" y="426"/>
                  </a:lnTo>
                  <a:lnTo>
                    <a:pt x="1046" y="455"/>
                  </a:lnTo>
                  <a:lnTo>
                    <a:pt x="933" y="477"/>
                  </a:lnTo>
                  <a:lnTo>
                    <a:pt x="807" y="491"/>
                  </a:lnTo>
                  <a:lnTo>
                    <a:pt x="673" y="496"/>
                  </a:lnTo>
                  <a:lnTo>
                    <a:pt x="538" y="491"/>
                  </a:lnTo>
                  <a:lnTo>
                    <a:pt x="414" y="477"/>
                  </a:lnTo>
                  <a:lnTo>
                    <a:pt x="300" y="455"/>
                  </a:lnTo>
                  <a:lnTo>
                    <a:pt x="201" y="426"/>
                  </a:lnTo>
                  <a:lnTo>
                    <a:pt x="119" y="390"/>
                  </a:lnTo>
                  <a:cubicBezTo>
                    <a:pt x="119" y="390"/>
                    <a:pt x="118" y="389"/>
                    <a:pt x="118" y="389"/>
                  </a:cubicBezTo>
                  <a:lnTo>
                    <a:pt x="56" y="349"/>
                  </a:lnTo>
                  <a:cubicBezTo>
                    <a:pt x="56" y="349"/>
                    <a:pt x="55" y="349"/>
                    <a:pt x="55" y="348"/>
                  </a:cubicBezTo>
                  <a:lnTo>
                    <a:pt x="33" y="326"/>
                  </a:lnTo>
                  <a:cubicBezTo>
                    <a:pt x="32" y="326"/>
                    <a:pt x="32" y="325"/>
                    <a:pt x="32" y="325"/>
                  </a:cubicBezTo>
                  <a:lnTo>
                    <a:pt x="16" y="301"/>
                  </a:lnTo>
                  <a:cubicBezTo>
                    <a:pt x="16" y="301"/>
                    <a:pt x="15" y="300"/>
                    <a:pt x="15" y="300"/>
                  </a:cubicBezTo>
                  <a:lnTo>
                    <a:pt x="4" y="277"/>
                  </a:lnTo>
                  <a:cubicBezTo>
                    <a:pt x="4" y="276"/>
                    <a:pt x="4" y="275"/>
                    <a:pt x="4" y="274"/>
                  </a:cubicBezTo>
                  <a:lnTo>
                    <a:pt x="1" y="249"/>
                  </a:lnTo>
                  <a:close/>
                  <a:moveTo>
                    <a:pt x="19" y="273"/>
                  </a:moveTo>
                  <a:lnTo>
                    <a:pt x="19" y="270"/>
                  </a:lnTo>
                  <a:lnTo>
                    <a:pt x="30" y="293"/>
                  </a:lnTo>
                  <a:lnTo>
                    <a:pt x="29" y="292"/>
                  </a:lnTo>
                  <a:lnTo>
                    <a:pt x="45" y="316"/>
                  </a:lnTo>
                  <a:lnTo>
                    <a:pt x="44" y="315"/>
                  </a:lnTo>
                  <a:lnTo>
                    <a:pt x="66" y="337"/>
                  </a:lnTo>
                  <a:lnTo>
                    <a:pt x="65" y="336"/>
                  </a:lnTo>
                  <a:lnTo>
                    <a:pt x="127" y="376"/>
                  </a:lnTo>
                  <a:lnTo>
                    <a:pt x="126" y="375"/>
                  </a:lnTo>
                  <a:lnTo>
                    <a:pt x="206" y="411"/>
                  </a:lnTo>
                  <a:lnTo>
                    <a:pt x="303" y="440"/>
                  </a:lnTo>
                  <a:lnTo>
                    <a:pt x="415" y="462"/>
                  </a:lnTo>
                  <a:lnTo>
                    <a:pt x="539" y="475"/>
                  </a:lnTo>
                  <a:lnTo>
                    <a:pt x="672" y="480"/>
                  </a:lnTo>
                  <a:lnTo>
                    <a:pt x="806" y="476"/>
                  </a:lnTo>
                  <a:lnTo>
                    <a:pt x="930" y="462"/>
                  </a:lnTo>
                  <a:lnTo>
                    <a:pt x="1041" y="440"/>
                  </a:lnTo>
                  <a:lnTo>
                    <a:pt x="1139" y="411"/>
                  </a:lnTo>
                  <a:lnTo>
                    <a:pt x="1220" y="375"/>
                  </a:lnTo>
                  <a:lnTo>
                    <a:pt x="1219" y="376"/>
                  </a:lnTo>
                  <a:lnTo>
                    <a:pt x="1280" y="336"/>
                  </a:lnTo>
                  <a:lnTo>
                    <a:pt x="1279" y="337"/>
                  </a:lnTo>
                  <a:lnTo>
                    <a:pt x="1301" y="315"/>
                  </a:lnTo>
                  <a:lnTo>
                    <a:pt x="1300" y="316"/>
                  </a:lnTo>
                  <a:lnTo>
                    <a:pt x="1317" y="292"/>
                  </a:lnTo>
                  <a:lnTo>
                    <a:pt x="1316" y="293"/>
                  </a:lnTo>
                  <a:lnTo>
                    <a:pt x="1326" y="270"/>
                  </a:lnTo>
                  <a:lnTo>
                    <a:pt x="1326" y="273"/>
                  </a:lnTo>
                  <a:lnTo>
                    <a:pt x="1329" y="248"/>
                  </a:lnTo>
                  <a:lnTo>
                    <a:pt x="1329" y="249"/>
                  </a:lnTo>
                  <a:lnTo>
                    <a:pt x="1326" y="225"/>
                  </a:lnTo>
                  <a:lnTo>
                    <a:pt x="1326" y="228"/>
                  </a:lnTo>
                  <a:lnTo>
                    <a:pt x="1316" y="204"/>
                  </a:lnTo>
                  <a:lnTo>
                    <a:pt x="1317" y="205"/>
                  </a:lnTo>
                  <a:lnTo>
                    <a:pt x="1300" y="182"/>
                  </a:lnTo>
                  <a:lnTo>
                    <a:pt x="1301" y="183"/>
                  </a:lnTo>
                  <a:lnTo>
                    <a:pt x="1279" y="161"/>
                  </a:lnTo>
                  <a:lnTo>
                    <a:pt x="1280" y="162"/>
                  </a:lnTo>
                  <a:lnTo>
                    <a:pt x="1219" y="121"/>
                  </a:lnTo>
                  <a:lnTo>
                    <a:pt x="1220" y="122"/>
                  </a:lnTo>
                  <a:lnTo>
                    <a:pt x="1140" y="87"/>
                  </a:lnTo>
                  <a:lnTo>
                    <a:pt x="1042" y="57"/>
                  </a:lnTo>
                  <a:lnTo>
                    <a:pt x="931" y="35"/>
                  </a:lnTo>
                  <a:lnTo>
                    <a:pt x="806" y="21"/>
                  </a:lnTo>
                  <a:lnTo>
                    <a:pt x="673" y="16"/>
                  </a:lnTo>
                  <a:lnTo>
                    <a:pt x="539" y="21"/>
                  </a:lnTo>
                  <a:lnTo>
                    <a:pt x="416" y="35"/>
                  </a:lnTo>
                  <a:lnTo>
                    <a:pt x="304" y="57"/>
                  </a:lnTo>
                  <a:lnTo>
                    <a:pt x="207" y="87"/>
                  </a:lnTo>
                  <a:lnTo>
                    <a:pt x="126" y="122"/>
                  </a:lnTo>
                  <a:lnTo>
                    <a:pt x="127" y="121"/>
                  </a:lnTo>
                  <a:lnTo>
                    <a:pt x="65" y="162"/>
                  </a:lnTo>
                  <a:lnTo>
                    <a:pt x="66" y="161"/>
                  </a:lnTo>
                  <a:lnTo>
                    <a:pt x="44" y="183"/>
                  </a:lnTo>
                  <a:lnTo>
                    <a:pt x="45" y="182"/>
                  </a:lnTo>
                  <a:lnTo>
                    <a:pt x="29" y="205"/>
                  </a:lnTo>
                  <a:lnTo>
                    <a:pt x="30" y="204"/>
                  </a:lnTo>
                  <a:lnTo>
                    <a:pt x="19" y="228"/>
                  </a:lnTo>
                  <a:lnTo>
                    <a:pt x="19" y="225"/>
                  </a:lnTo>
                  <a:lnTo>
                    <a:pt x="16" y="249"/>
                  </a:lnTo>
                  <a:lnTo>
                    <a:pt x="16" y="248"/>
                  </a:lnTo>
                  <a:lnTo>
                    <a:pt x="19" y="27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830" y="1430"/>
              <a:ext cx="5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Incubadora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2772" y="1268"/>
              <a:ext cx="1855" cy="1633"/>
            </a:xfrm>
            <a:custGeom>
              <a:avLst/>
              <a:gdLst>
                <a:gd name="T0" fmla="*/ 155 w 3343"/>
                <a:gd name="T1" fmla="*/ 2947 h 3298"/>
                <a:gd name="T2" fmla="*/ 91 w 3343"/>
                <a:gd name="T3" fmla="*/ 2837 h 3298"/>
                <a:gd name="T4" fmla="*/ 0 w 3343"/>
                <a:gd name="T5" fmla="*/ 2454 h 3298"/>
                <a:gd name="T6" fmla="*/ 52 w 3343"/>
                <a:gd name="T7" fmla="*/ 2011 h 3298"/>
                <a:gd name="T8" fmla="*/ 236 w 3343"/>
                <a:gd name="T9" fmla="*/ 1539 h 3298"/>
                <a:gd name="T10" fmla="*/ 546 w 3343"/>
                <a:gd name="T11" fmla="*/ 1068 h 3298"/>
                <a:gd name="T12" fmla="*/ 969 w 3343"/>
                <a:gd name="T13" fmla="*/ 632 h 3298"/>
                <a:gd name="T14" fmla="*/ 1443 w 3343"/>
                <a:gd name="T15" fmla="*/ 296 h 3298"/>
                <a:gd name="T16" fmla="*/ 1926 w 3343"/>
                <a:gd name="T17" fmla="*/ 83 h 3298"/>
                <a:gd name="T18" fmla="*/ 2385 w 3343"/>
                <a:gd name="T19" fmla="*/ 0 h 3298"/>
                <a:gd name="T20" fmla="*/ 2790 w 3343"/>
                <a:gd name="T21" fmla="*/ 56 h 3298"/>
                <a:gd name="T22" fmla="*/ 3015 w 3343"/>
                <a:gd name="T23" fmla="*/ 173 h 3298"/>
                <a:gd name="T24" fmla="*/ 3111 w 3343"/>
                <a:gd name="T25" fmla="*/ 256 h 3298"/>
                <a:gd name="T26" fmla="*/ 3253 w 3343"/>
                <a:gd name="T27" fmla="*/ 461 h 3298"/>
                <a:gd name="T28" fmla="*/ 3300 w 3343"/>
                <a:gd name="T29" fmla="*/ 582 h 3298"/>
                <a:gd name="T30" fmla="*/ 3341 w 3343"/>
                <a:gd name="T31" fmla="*/ 988 h 3298"/>
                <a:gd name="T32" fmla="*/ 3245 w 3343"/>
                <a:gd name="T33" fmla="*/ 1444 h 3298"/>
                <a:gd name="T34" fmla="*/ 3018 w 3343"/>
                <a:gd name="T35" fmla="*/ 1919 h 3298"/>
                <a:gd name="T36" fmla="*/ 2669 w 3343"/>
                <a:gd name="T37" fmla="*/ 2383 h 3298"/>
                <a:gd name="T38" fmla="*/ 2219 w 3343"/>
                <a:gd name="T39" fmla="*/ 2793 h 3298"/>
                <a:gd name="T40" fmla="*/ 1739 w 3343"/>
                <a:gd name="T41" fmla="*/ 3088 h 3298"/>
                <a:gd name="T42" fmla="*/ 1262 w 3343"/>
                <a:gd name="T43" fmla="*/ 3258 h 3298"/>
                <a:gd name="T44" fmla="*/ 817 w 3343"/>
                <a:gd name="T45" fmla="*/ 3295 h 3298"/>
                <a:gd name="T46" fmla="*/ 553 w 3343"/>
                <a:gd name="T47" fmla="*/ 3244 h 3298"/>
                <a:gd name="T48" fmla="*/ 330 w 3343"/>
                <a:gd name="T49" fmla="*/ 3127 h 3298"/>
                <a:gd name="T50" fmla="*/ 340 w 3343"/>
                <a:gd name="T51" fmla="*/ 3114 h 3298"/>
                <a:gd name="T52" fmla="*/ 444 w 3343"/>
                <a:gd name="T53" fmla="*/ 3179 h 3298"/>
                <a:gd name="T54" fmla="*/ 684 w 3343"/>
                <a:gd name="T55" fmla="*/ 3262 h 3298"/>
                <a:gd name="T56" fmla="*/ 1105 w 3343"/>
                <a:gd name="T57" fmla="*/ 3270 h 3298"/>
                <a:gd name="T58" fmla="*/ 1571 w 3343"/>
                <a:gd name="T59" fmla="*/ 3144 h 3298"/>
                <a:gd name="T60" fmla="*/ 2052 w 3343"/>
                <a:gd name="T61" fmla="*/ 2892 h 3298"/>
                <a:gd name="T62" fmla="*/ 2515 w 3343"/>
                <a:gd name="T63" fmla="*/ 2519 h 3298"/>
                <a:gd name="T64" fmla="*/ 2902 w 3343"/>
                <a:gd name="T65" fmla="*/ 2068 h 3298"/>
                <a:gd name="T66" fmla="*/ 3169 w 3343"/>
                <a:gd name="T67" fmla="*/ 1596 h 3298"/>
                <a:gd name="T68" fmla="*/ 3309 w 3343"/>
                <a:gd name="T69" fmla="*/ 1134 h 3298"/>
                <a:gd name="T70" fmla="*/ 3314 w 3343"/>
                <a:gd name="T71" fmla="*/ 713 h 3298"/>
                <a:gd name="T72" fmla="*/ 3239 w 3343"/>
                <a:gd name="T73" fmla="*/ 468 h 3298"/>
                <a:gd name="T74" fmla="*/ 3177 w 3343"/>
                <a:gd name="T75" fmla="*/ 364 h 3298"/>
                <a:gd name="T76" fmla="*/ 3005 w 3343"/>
                <a:gd name="T77" fmla="*/ 186 h 3298"/>
                <a:gd name="T78" fmla="*/ 2901 w 3343"/>
                <a:gd name="T79" fmla="*/ 121 h 3298"/>
                <a:gd name="T80" fmla="*/ 2526 w 3343"/>
                <a:gd name="T81" fmla="*/ 19 h 3298"/>
                <a:gd name="T82" fmla="*/ 2087 w 3343"/>
                <a:gd name="T83" fmla="*/ 56 h 3298"/>
                <a:gd name="T84" fmla="*/ 1612 w 3343"/>
                <a:gd name="T85" fmla="*/ 226 h 3298"/>
                <a:gd name="T86" fmla="*/ 1134 w 3343"/>
                <a:gd name="T87" fmla="*/ 519 h 3298"/>
                <a:gd name="T88" fmla="*/ 688 w 3343"/>
                <a:gd name="T89" fmla="*/ 927 h 3298"/>
                <a:gd name="T90" fmla="*/ 340 w 3343"/>
                <a:gd name="T91" fmla="*/ 1387 h 3298"/>
                <a:gd name="T92" fmla="*/ 114 w 3343"/>
                <a:gd name="T93" fmla="*/ 1860 h 3298"/>
                <a:gd name="T94" fmla="*/ 18 w 3343"/>
                <a:gd name="T95" fmla="*/ 2313 h 3298"/>
                <a:gd name="T96" fmla="*/ 60 w 3343"/>
                <a:gd name="T97" fmla="*/ 2713 h 3298"/>
                <a:gd name="T98" fmla="*/ 168 w 3343"/>
                <a:gd name="T99" fmla="*/ 2937 h 3298"/>
                <a:gd name="T100" fmla="*/ 246 w 3343"/>
                <a:gd name="T101" fmla="*/ 3032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43" h="3298">
                  <a:moveTo>
                    <a:pt x="235" y="3045"/>
                  </a:moveTo>
                  <a:cubicBezTo>
                    <a:pt x="235" y="3044"/>
                    <a:pt x="235" y="3044"/>
                    <a:pt x="234" y="3044"/>
                  </a:cubicBezTo>
                  <a:lnTo>
                    <a:pt x="155" y="2947"/>
                  </a:lnTo>
                  <a:cubicBezTo>
                    <a:pt x="155" y="2946"/>
                    <a:pt x="155" y="2946"/>
                    <a:pt x="155" y="2946"/>
                  </a:cubicBezTo>
                  <a:lnTo>
                    <a:pt x="92" y="2839"/>
                  </a:lnTo>
                  <a:cubicBezTo>
                    <a:pt x="91" y="2838"/>
                    <a:pt x="91" y="2838"/>
                    <a:pt x="91" y="2837"/>
                  </a:cubicBezTo>
                  <a:lnTo>
                    <a:pt x="45" y="2718"/>
                  </a:lnTo>
                  <a:lnTo>
                    <a:pt x="15" y="2590"/>
                  </a:lnTo>
                  <a:lnTo>
                    <a:pt x="0" y="2454"/>
                  </a:lnTo>
                  <a:lnTo>
                    <a:pt x="2" y="2312"/>
                  </a:lnTo>
                  <a:lnTo>
                    <a:pt x="20" y="2164"/>
                  </a:lnTo>
                  <a:lnTo>
                    <a:pt x="52" y="2011"/>
                  </a:lnTo>
                  <a:lnTo>
                    <a:pt x="99" y="1855"/>
                  </a:lnTo>
                  <a:lnTo>
                    <a:pt x="161" y="1698"/>
                  </a:lnTo>
                  <a:lnTo>
                    <a:pt x="236" y="1539"/>
                  </a:lnTo>
                  <a:lnTo>
                    <a:pt x="326" y="1380"/>
                  </a:lnTo>
                  <a:lnTo>
                    <a:pt x="430" y="1222"/>
                  </a:lnTo>
                  <a:lnTo>
                    <a:pt x="546" y="1068"/>
                  </a:lnTo>
                  <a:lnTo>
                    <a:pt x="675" y="916"/>
                  </a:lnTo>
                  <a:lnTo>
                    <a:pt x="818" y="769"/>
                  </a:lnTo>
                  <a:lnTo>
                    <a:pt x="969" y="632"/>
                  </a:lnTo>
                  <a:lnTo>
                    <a:pt x="1124" y="506"/>
                  </a:lnTo>
                  <a:lnTo>
                    <a:pt x="1283" y="394"/>
                  </a:lnTo>
                  <a:lnTo>
                    <a:pt x="1443" y="296"/>
                  </a:lnTo>
                  <a:lnTo>
                    <a:pt x="1605" y="211"/>
                  </a:lnTo>
                  <a:lnTo>
                    <a:pt x="1766" y="140"/>
                  </a:lnTo>
                  <a:lnTo>
                    <a:pt x="1926" y="83"/>
                  </a:lnTo>
                  <a:lnTo>
                    <a:pt x="2082" y="41"/>
                  </a:lnTo>
                  <a:lnTo>
                    <a:pt x="2236" y="14"/>
                  </a:lnTo>
                  <a:lnTo>
                    <a:pt x="2385" y="0"/>
                  </a:lnTo>
                  <a:lnTo>
                    <a:pt x="2527" y="3"/>
                  </a:lnTo>
                  <a:lnTo>
                    <a:pt x="2663" y="22"/>
                  </a:lnTo>
                  <a:lnTo>
                    <a:pt x="2790" y="56"/>
                  </a:lnTo>
                  <a:lnTo>
                    <a:pt x="2908" y="106"/>
                  </a:lnTo>
                  <a:cubicBezTo>
                    <a:pt x="2908" y="106"/>
                    <a:pt x="2908" y="106"/>
                    <a:pt x="2909" y="107"/>
                  </a:cubicBezTo>
                  <a:lnTo>
                    <a:pt x="3015" y="173"/>
                  </a:lnTo>
                  <a:cubicBezTo>
                    <a:pt x="3015" y="173"/>
                    <a:pt x="3015" y="173"/>
                    <a:pt x="3016" y="173"/>
                  </a:cubicBezTo>
                  <a:lnTo>
                    <a:pt x="3110" y="255"/>
                  </a:lnTo>
                  <a:cubicBezTo>
                    <a:pt x="3110" y="256"/>
                    <a:pt x="3110" y="256"/>
                    <a:pt x="3111" y="256"/>
                  </a:cubicBezTo>
                  <a:lnTo>
                    <a:pt x="3190" y="353"/>
                  </a:lnTo>
                  <a:cubicBezTo>
                    <a:pt x="3190" y="354"/>
                    <a:pt x="3190" y="354"/>
                    <a:pt x="3190" y="354"/>
                  </a:cubicBezTo>
                  <a:lnTo>
                    <a:pt x="3253" y="461"/>
                  </a:lnTo>
                  <a:cubicBezTo>
                    <a:pt x="3254" y="462"/>
                    <a:pt x="3254" y="462"/>
                    <a:pt x="3254" y="463"/>
                  </a:cubicBezTo>
                  <a:lnTo>
                    <a:pt x="3300" y="581"/>
                  </a:lnTo>
                  <a:cubicBezTo>
                    <a:pt x="3300" y="581"/>
                    <a:pt x="3300" y="581"/>
                    <a:pt x="3300" y="582"/>
                  </a:cubicBezTo>
                  <a:lnTo>
                    <a:pt x="3329" y="710"/>
                  </a:lnTo>
                  <a:lnTo>
                    <a:pt x="3343" y="845"/>
                  </a:lnTo>
                  <a:lnTo>
                    <a:pt x="3341" y="988"/>
                  </a:lnTo>
                  <a:lnTo>
                    <a:pt x="3324" y="1135"/>
                  </a:lnTo>
                  <a:lnTo>
                    <a:pt x="3292" y="1288"/>
                  </a:lnTo>
                  <a:lnTo>
                    <a:pt x="3245" y="1444"/>
                  </a:lnTo>
                  <a:lnTo>
                    <a:pt x="3184" y="1601"/>
                  </a:lnTo>
                  <a:lnTo>
                    <a:pt x="3108" y="1761"/>
                  </a:lnTo>
                  <a:lnTo>
                    <a:pt x="3018" y="1919"/>
                  </a:lnTo>
                  <a:lnTo>
                    <a:pt x="2915" y="2077"/>
                  </a:lnTo>
                  <a:lnTo>
                    <a:pt x="2798" y="2231"/>
                  </a:lnTo>
                  <a:lnTo>
                    <a:pt x="2669" y="2383"/>
                  </a:lnTo>
                  <a:lnTo>
                    <a:pt x="2526" y="2530"/>
                  </a:lnTo>
                  <a:lnTo>
                    <a:pt x="2375" y="2667"/>
                  </a:lnTo>
                  <a:lnTo>
                    <a:pt x="2219" y="2793"/>
                  </a:lnTo>
                  <a:lnTo>
                    <a:pt x="2061" y="2905"/>
                  </a:lnTo>
                  <a:lnTo>
                    <a:pt x="1901" y="3003"/>
                  </a:lnTo>
                  <a:lnTo>
                    <a:pt x="1739" y="3088"/>
                  </a:lnTo>
                  <a:lnTo>
                    <a:pt x="1578" y="3159"/>
                  </a:lnTo>
                  <a:lnTo>
                    <a:pt x="1418" y="3216"/>
                  </a:lnTo>
                  <a:lnTo>
                    <a:pt x="1262" y="3258"/>
                  </a:lnTo>
                  <a:lnTo>
                    <a:pt x="1108" y="3285"/>
                  </a:lnTo>
                  <a:lnTo>
                    <a:pt x="960" y="3298"/>
                  </a:lnTo>
                  <a:lnTo>
                    <a:pt x="817" y="3295"/>
                  </a:lnTo>
                  <a:lnTo>
                    <a:pt x="681" y="3277"/>
                  </a:lnTo>
                  <a:lnTo>
                    <a:pt x="554" y="3244"/>
                  </a:lnTo>
                  <a:cubicBezTo>
                    <a:pt x="554" y="3244"/>
                    <a:pt x="554" y="3244"/>
                    <a:pt x="553" y="3244"/>
                  </a:cubicBezTo>
                  <a:lnTo>
                    <a:pt x="437" y="3194"/>
                  </a:lnTo>
                  <a:cubicBezTo>
                    <a:pt x="437" y="3194"/>
                    <a:pt x="437" y="3193"/>
                    <a:pt x="436" y="3193"/>
                  </a:cubicBezTo>
                  <a:lnTo>
                    <a:pt x="330" y="3127"/>
                  </a:lnTo>
                  <a:cubicBezTo>
                    <a:pt x="330" y="3127"/>
                    <a:pt x="330" y="3127"/>
                    <a:pt x="329" y="3127"/>
                  </a:cubicBezTo>
                  <a:lnTo>
                    <a:pt x="235" y="3045"/>
                  </a:lnTo>
                  <a:close/>
                  <a:moveTo>
                    <a:pt x="340" y="3114"/>
                  </a:moveTo>
                  <a:lnTo>
                    <a:pt x="339" y="3114"/>
                  </a:lnTo>
                  <a:lnTo>
                    <a:pt x="445" y="3180"/>
                  </a:lnTo>
                  <a:lnTo>
                    <a:pt x="444" y="3179"/>
                  </a:lnTo>
                  <a:lnTo>
                    <a:pt x="560" y="3229"/>
                  </a:lnTo>
                  <a:lnTo>
                    <a:pt x="558" y="3229"/>
                  </a:lnTo>
                  <a:lnTo>
                    <a:pt x="684" y="3262"/>
                  </a:lnTo>
                  <a:lnTo>
                    <a:pt x="818" y="3279"/>
                  </a:lnTo>
                  <a:lnTo>
                    <a:pt x="959" y="3282"/>
                  </a:lnTo>
                  <a:lnTo>
                    <a:pt x="1105" y="3270"/>
                  </a:lnTo>
                  <a:lnTo>
                    <a:pt x="1257" y="3243"/>
                  </a:lnTo>
                  <a:lnTo>
                    <a:pt x="1413" y="3201"/>
                  </a:lnTo>
                  <a:lnTo>
                    <a:pt x="1571" y="3144"/>
                  </a:lnTo>
                  <a:lnTo>
                    <a:pt x="1732" y="3073"/>
                  </a:lnTo>
                  <a:lnTo>
                    <a:pt x="1892" y="2990"/>
                  </a:lnTo>
                  <a:lnTo>
                    <a:pt x="2052" y="2892"/>
                  </a:lnTo>
                  <a:lnTo>
                    <a:pt x="2209" y="2780"/>
                  </a:lnTo>
                  <a:lnTo>
                    <a:pt x="2364" y="2656"/>
                  </a:lnTo>
                  <a:lnTo>
                    <a:pt x="2515" y="2519"/>
                  </a:lnTo>
                  <a:lnTo>
                    <a:pt x="2656" y="2372"/>
                  </a:lnTo>
                  <a:lnTo>
                    <a:pt x="2785" y="2222"/>
                  </a:lnTo>
                  <a:lnTo>
                    <a:pt x="2902" y="2068"/>
                  </a:lnTo>
                  <a:lnTo>
                    <a:pt x="3004" y="1912"/>
                  </a:lnTo>
                  <a:lnTo>
                    <a:pt x="3093" y="1754"/>
                  </a:lnTo>
                  <a:lnTo>
                    <a:pt x="3169" y="1596"/>
                  </a:lnTo>
                  <a:lnTo>
                    <a:pt x="3230" y="1439"/>
                  </a:lnTo>
                  <a:lnTo>
                    <a:pt x="3277" y="1285"/>
                  </a:lnTo>
                  <a:lnTo>
                    <a:pt x="3309" y="1134"/>
                  </a:lnTo>
                  <a:lnTo>
                    <a:pt x="3325" y="987"/>
                  </a:lnTo>
                  <a:lnTo>
                    <a:pt x="3327" y="846"/>
                  </a:lnTo>
                  <a:lnTo>
                    <a:pt x="3314" y="713"/>
                  </a:lnTo>
                  <a:lnTo>
                    <a:pt x="3285" y="585"/>
                  </a:lnTo>
                  <a:lnTo>
                    <a:pt x="3285" y="586"/>
                  </a:lnTo>
                  <a:lnTo>
                    <a:pt x="3239" y="468"/>
                  </a:lnTo>
                  <a:lnTo>
                    <a:pt x="3240" y="470"/>
                  </a:lnTo>
                  <a:lnTo>
                    <a:pt x="3177" y="363"/>
                  </a:lnTo>
                  <a:lnTo>
                    <a:pt x="3177" y="364"/>
                  </a:lnTo>
                  <a:lnTo>
                    <a:pt x="3098" y="267"/>
                  </a:lnTo>
                  <a:lnTo>
                    <a:pt x="3099" y="268"/>
                  </a:lnTo>
                  <a:lnTo>
                    <a:pt x="3005" y="186"/>
                  </a:lnTo>
                  <a:lnTo>
                    <a:pt x="3006" y="186"/>
                  </a:lnTo>
                  <a:lnTo>
                    <a:pt x="2900" y="120"/>
                  </a:lnTo>
                  <a:lnTo>
                    <a:pt x="2901" y="121"/>
                  </a:lnTo>
                  <a:lnTo>
                    <a:pt x="2785" y="71"/>
                  </a:lnTo>
                  <a:lnTo>
                    <a:pt x="2660" y="37"/>
                  </a:lnTo>
                  <a:lnTo>
                    <a:pt x="2526" y="19"/>
                  </a:lnTo>
                  <a:lnTo>
                    <a:pt x="2386" y="16"/>
                  </a:lnTo>
                  <a:lnTo>
                    <a:pt x="2239" y="29"/>
                  </a:lnTo>
                  <a:lnTo>
                    <a:pt x="2087" y="56"/>
                  </a:lnTo>
                  <a:lnTo>
                    <a:pt x="1931" y="98"/>
                  </a:lnTo>
                  <a:lnTo>
                    <a:pt x="1773" y="155"/>
                  </a:lnTo>
                  <a:lnTo>
                    <a:pt x="1612" y="226"/>
                  </a:lnTo>
                  <a:lnTo>
                    <a:pt x="1452" y="309"/>
                  </a:lnTo>
                  <a:lnTo>
                    <a:pt x="1292" y="407"/>
                  </a:lnTo>
                  <a:lnTo>
                    <a:pt x="1134" y="519"/>
                  </a:lnTo>
                  <a:lnTo>
                    <a:pt x="980" y="643"/>
                  </a:lnTo>
                  <a:lnTo>
                    <a:pt x="829" y="780"/>
                  </a:lnTo>
                  <a:lnTo>
                    <a:pt x="688" y="927"/>
                  </a:lnTo>
                  <a:lnTo>
                    <a:pt x="559" y="1077"/>
                  </a:lnTo>
                  <a:lnTo>
                    <a:pt x="443" y="1231"/>
                  </a:lnTo>
                  <a:lnTo>
                    <a:pt x="340" y="1387"/>
                  </a:lnTo>
                  <a:lnTo>
                    <a:pt x="251" y="1546"/>
                  </a:lnTo>
                  <a:lnTo>
                    <a:pt x="176" y="1703"/>
                  </a:lnTo>
                  <a:lnTo>
                    <a:pt x="114" y="1860"/>
                  </a:lnTo>
                  <a:lnTo>
                    <a:pt x="67" y="2014"/>
                  </a:lnTo>
                  <a:lnTo>
                    <a:pt x="35" y="2165"/>
                  </a:lnTo>
                  <a:lnTo>
                    <a:pt x="18" y="2313"/>
                  </a:lnTo>
                  <a:lnTo>
                    <a:pt x="16" y="2453"/>
                  </a:lnTo>
                  <a:lnTo>
                    <a:pt x="30" y="2587"/>
                  </a:lnTo>
                  <a:lnTo>
                    <a:pt x="60" y="2713"/>
                  </a:lnTo>
                  <a:lnTo>
                    <a:pt x="106" y="2832"/>
                  </a:lnTo>
                  <a:lnTo>
                    <a:pt x="105" y="2830"/>
                  </a:lnTo>
                  <a:lnTo>
                    <a:pt x="168" y="2937"/>
                  </a:lnTo>
                  <a:lnTo>
                    <a:pt x="168" y="2936"/>
                  </a:lnTo>
                  <a:lnTo>
                    <a:pt x="247" y="3033"/>
                  </a:lnTo>
                  <a:lnTo>
                    <a:pt x="246" y="3032"/>
                  </a:lnTo>
                  <a:lnTo>
                    <a:pt x="340" y="3114"/>
                  </a:lnTo>
                  <a:close/>
                </a:path>
              </a:pathLst>
            </a:custGeom>
            <a:solidFill>
              <a:srgbClr val="FFFFAB"/>
            </a:solidFill>
            <a:ln w="1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562" y="1964"/>
              <a:ext cx="97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Parques Científicos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677" y="2091"/>
              <a:ext cx="74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 Tecnológicos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031" y="1149"/>
              <a:ext cx="870" cy="300"/>
            </a:xfrm>
            <a:custGeom>
              <a:avLst/>
              <a:gdLst>
                <a:gd name="T0" fmla="*/ 0 w 1568"/>
                <a:gd name="T1" fmla="*/ 304 h 608"/>
                <a:gd name="T2" fmla="*/ 784 w 1568"/>
                <a:gd name="T3" fmla="*/ 0 h 608"/>
                <a:gd name="T4" fmla="*/ 784 w 1568"/>
                <a:gd name="T5" fmla="*/ 0 h 608"/>
                <a:gd name="T6" fmla="*/ 1568 w 1568"/>
                <a:gd name="T7" fmla="*/ 304 h 608"/>
                <a:gd name="T8" fmla="*/ 1568 w 1568"/>
                <a:gd name="T9" fmla="*/ 304 h 608"/>
                <a:gd name="T10" fmla="*/ 1568 w 1568"/>
                <a:gd name="T11" fmla="*/ 304 h 608"/>
                <a:gd name="T12" fmla="*/ 784 w 1568"/>
                <a:gd name="T13" fmla="*/ 608 h 608"/>
                <a:gd name="T14" fmla="*/ 784 w 1568"/>
                <a:gd name="T15" fmla="*/ 608 h 608"/>
                <a:gd name="T16" fmla="*/ 784 w 1568"/>
                <a:gd name="T17" fmla="*/ 608 h 608"/>
                <a:gd name="T18" fmla="*/ 0 w 1568"/>
                <a:gd name="T19" fmla="*/ 304 h 608"/>
                <a:gd name="T20" fmla="*/ 0 w 1568"/>
                <a:gd name="T21" fmla="*/ 30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8" h="608">
                  <a:moveTo>
                    <a:pt x="0" y="304"/>
                  </a:moveTo>
                  <a:cubicBezTo>
                    <a:pt x="0" y="137"/>
                    <a:pt x="351" y="0"/>
                    <a:pt x="784" y="0"/>
                  </a:cubicBezTo>
                  <a:lnTo>
                    <a:pt x="784" y="0"/>
                  </a:lnTo>
                  <a:cubicBezTo>
                    <a:pt x="1217" y="0"/>
                    <a:pt x="1568" y="137"/>
                    <a:pt x="1568" y="304"/>
                  </a:cubicBezTo>
                  <a:cubicBezTo>
                    <a:pt x="1568" y="304"/>
                    <a:pt x="1568" y="304"/>
                    <a:pt x="1568" y="304"/>
                  </a:cubicBezTo>
                  <a:lnTo>
                    <a:pt x="1568" y="304"/>
                  </a:lnTo>
                  <a:cubicBezTo>
                    <a:pt x="1568" y="472"/>
                    <a:pt x="1217" y="608"/>
                    <a:pt x="784" y="608"/>
                  </a:cubicBezTo>
                  <a:cubicBezTo>
                    <a:pt x="784" y="608"/>
                    <a:pt x="784" y="608"/>
                    <a:pt x="784" y="608"/>
                  </a:cubicBezTo>
                  <a:lnTo>
                    <a:pt x="784" y="608"/>
                  </a:lnTo>
                  <a:cubicBezTo>
                    <a:pt x="351" y="608"/>
                    <a:pt x="0" y="472"/>
                    <a:pt x="0" y="304"/>
                  </a:cubicBezTo>
                  <a:cubicBezTo>
                    <a:pt x="0" y="304"/>
                    <a:pt x="0" y="304"/>
                    <a:pt x="0" y="30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026" y="1145"/>
              <a:ext cx="879" cy="308"/>
            </a:xfrm>
            <a:custGeom>
              <a:avLst/>
              <a:gdLst>
                <a:gd name="T0" fmla="*/ 1 w 1584"/>
                <a:gd name="T1" fmla="*/ 311 h 624"/>
                <a:gd name="T2" fmla="*/ 5 w 1584"/>
                <a:gd name="T3" fmla="*/ 278 h 624"/>
                <a:gd name="T4" fmla="*/ 18 w 1584"/>
                <a:gd name="T5" fmla="*/ 247 h 624"/>
                <a:gd name="T6" fmla="*/ 38 w 1584"/>
                <a:gd name="T7" fmla="*/ 217 h 624"/>
                <a:gd name="T8" fmla="*/ 98 w 1584"/>
                <a:gd name="T9" fmla="*/ 161 h 624"/>
                <a:gd name="T10" fmla="*/ 235 w 1584"/>
                <a:gd name="T11" fmla="*/ 90 h 624"/>
                <a:gd name="T12" fmla="*/ 486 w 1584"/>
                <a:gd name="T13" fmla="*/ 25 h 624"/>
                <a:gd name="T14" fmla="*/ 792 w 1584"/>
                <a:gd name="T15" fmla="*/ 0 h 624"/>
                <a:gd name="T16" fmla="*/ 1098 w 1584"/>
                <a:gd name="T17" fmla="*/ 25 h 624"/>
                <a:gd name="T18" fmla="*/ 1349 w 1584"/>
                <a:gd name="T19" fmla="*/ 90 h 624"/>
                <a:gd name="T20" fmla="*/ 1486 w 1584"/>
                <a:gd name="T21" fmla="*/ 161 h 624"/>
                <a:gd name="T22" fmla="*/ 1547 w 1584"/>
                <a:gd name="T23" fmla="*/ 217 h 624"/>
                <a:gd name="T24" fmla="*/ 1567 w 1584"/>
                <a:gd name="T25" fmla="*/ 247 h 624"/>
                <a:gd name="T26" fmla="*/ 1580 w 1584"/>
                <a:gd name="T27" fmla="*/ 278 h 624"/>
                <a:gd name="T28" fmla="*/ 1584 w 1584"/>
                <a:gd name="T29" fmla="*/ 311 h 624"/>
                <a:gd name="T30" fmla="*/ 1580 w 1584"/>
                <a:gd name="T31" fmla="*/ 344 h 624"/>
                <a:gd name="T32" fmla="*/ 1568 w 1584"/>
                <a:gd name="T33" fmla="*/ 376 h 624"/>
                <a:gd name="T34" fmla="*/ 1548 w 1584"/>
                <a:gd name="T35" fmla="*/ 407 h 624"/>
                <a:gd name="T36" fmla="*/ 1520 w 1584"/>
                <a:gd name="T37" fmla="*/ 436 h 624"/>
                <a:gd name="T38" fmla="*/ 1447 w 1584"/>
                <a:gd name="T39" fmla="*/ 489 h 624"/>
                <a:gd name="T40" fmla="*/ 1233 w 1584"/>
                <a:gd name="T41" fmla="*/ 572 h 624"/>
                <a:gd name="T42" fmla="*/ 951 w 1584"/>
                <a:gd name="T43" fmla="*/ 618 h 624"/>
                <a:gd name="T44" fmla="*/ 634 w 1584"/>
                <a:gd name="T45" fmla="*/ 618 h 624"/>
                <a:gd name="T46" fmla="*/ 353 w 1584"/>
                <a:gd name="T47" fmla="*/ 572 h 624"/>
                <a:gd name="T48" fmla="*/ 139 w 1584"/>
                <a:gd name="T49" fmla="*/ 490 h 624"/>
                <a:gd name="T50" fmla="*/ 65 w 1584"/>
                <a:gd name="T51" fmla="*/ 437 h 624"/>
                <a:gd name="T52" fmla="*/ 37 w 1584"/>
                <a:gd name="T53" fmla="*/ 407 h 624"/>
                <a:gd name="T54" fmla="*/ 17 w 1584"/>
                <a:gd name="T55" fmla="*/ 376 h 624"/>
                <a:gd name="T56" fmla="*/ 5 w 1584"/>
                <a:gd name="T57" fmla="*/ 344 h 624"/>
                <a:gd name="T58" fmla="*/ 20 w 1584"/>
                <a:gd name="T59" fmla="*/ 342 h 624"/>
                <a:gd name="T60" fmla="*/ 32 w 1584"/>
                <a:gd name="T61" fmla="*/ 370 h 624"/>
                <a:gd name="T62" fmla="*/ 50 w 1584"/>
                <a:gd name="T63" fmla="*/ 398 h 624"/>
                <a:gd name="T64" fmla="*/ 76 w 1584"/>
                <a:gd name="T65" fmla="*/ 424 h 624"/>
                <a:gd name="T66" fmla="*/ 146 w 1584"/>
                <a:gd name="T67" fmla="*/ 475 h 624"/>
                <a:gd name="T68" fmla="*/ 356 w 1584"/>
                <a:gd name="T69" fmla="*/ 557 h 624"/>
                <a:gd name="T70" fmla="*/ 635 w 1584"/>
                <a:gd name="T71" fmla="*/ 602 h 624"/>
                <a:gd name="T72" fmla="*/ 949 w 1584"/>
                <a:gd name="T73" fmla="*/ 603 h 624"/>
                <a:gd name="T74" fmla="*/ 1228 w 1584"/>
                <a:gd name="T75" fmla="*/ 557 h 624"/>
                <a:gd name="T76" fmla="*/ 1438 w 1584"/>
                <a:gd name="T77" fmla="*/ 476 h 624"/>
                <a:gd name="T78" fmla="*/ 1509 w 1584"/>
                <a:gd name="T79" fmla="*/ 425 h 624"/>
                <a:gd name="T80" fmla="*/ 1535 w 1584"/>
                <a:gd name="T81" fmla="*/ 398 h 624"/>
                <a:gd name="T82" fmla="*/ 1553 w 1584"/>
                <a:gd name="T83" fmla="*/ 370 h 624"/>
                <a:gd name="T84" fmla="*/ 1565 w 1584"/>
                <a:gd name="T85" fmla="*/ 342 h 624"/>
                <a:gd name="T86" fmla="*/ 1569 w 1584"/>
                <a:gd name="T87" fmla="*/ 313 h 624"/>
                <a:gd name="T88" fmla="*/ 1565 w 1584"/>
                <a:gd name="T89" fmla="*/ 284 h 624"/>
                <a:gd name="T90" fmla="*/ 1554 w 1584"/>
                <a:gd name="T91" fmla="*/ 256 h 624"/>
                <a:gd name="T92" fmla="*/ 1536 w 1584"/>
                <a:gd name="T93" fmla="*/ 228 h 624"/>
                <a:gd name="T94" fmla="*/ 1477 w 1584"/>
                <a:gd name="T95" fmla="*/ 174 h 624"/>
                <a:gd name="T96" fmla="*/ 1344 w 1584"/>
                <a:gd name="T97" fmla="*/ 105 h 624"/>
                <a:gd name="T98" fmla="*/ 1096 w 1584"/>
                <a:gd name="T99" fmla="*/ 40 h 624"/>
                <a:gd name="T100" fmla="*/ 793 w 1584"/>
                <a:gd name="T101" fmla="*/ 16 h 624"/>
                <a:gd name="T102" fmla="*/ 489 w 1584"/>
                <a:gd name="T103" fmla="*/ 40 h 624"/>
                <a:gd name="T104" fmla="*/ 242 w 1584"/>
                <a:gd name="T105" fmla="*/ 105 h 624"/>
                <a:gd name="T106" fmla="*/ 109 w 1584"/>
                <a:gd name="T107" fmla="*/ 174 h 624"/>
                <a:gd name="T108" fmla="*/ 49 w 1584"/>
                <a:gd name="T109" fmla="*/ 228 h 624"/>
                <a:gd name="T110" fmla="*/ 31 w 1584"/>
                <a:gd name="T111" fmla="*/ 256 h 624"/>
                <a:gd name="T112" fmla="*/ 20 w 1584"/>
                <a:gd name="T113" fmla="*/ 284 h 624"/>
                <a:gd name="T114" fmla="*/ 16 w 1584"/>
                <a:gd name="T115" fmla="*/ 313 h 624"/>
                <a:gd name="T116" fmla="*/ 20 w 1584"/>
                <a:gd name="T117" fmla="*/ 34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4" h="624">
                  <a:moveTo>
                    <a:pt x="1" y="313"/>
                  </a:moveTo>
                  <a:cubicBezTo>
                    <a:pt x="0" y="313"/>
                    <a:pt x="0" y="312"/>
                    <a:pt x="1" y="311"/>
                  </a:cubicBezTo>
                  <a:lnTo>
                    <a:pt x="5" y="280"/>
                  </a:lnTo>
                  <a:cubicBezTo>
                    <a:pt x="5" y="280"/>
                    <a:pt x="5" y="279"/>
                    <a:pt x="5" y="278"/>
                  </a:cubicBezTo>
                  <a:lnTo>
                    <a:pt x="17" y="248"/>
                  </a:lnTo>
                  <a:cubicBezTo>
                    <a:pt x="17" y="248"/>
                    <a:pt x="17" y="248"/>
                    <a:pt x="18" y="247"/>
                  </a:cubicBezTo>
                  <a:lnTo>
                    <a:pt x="37" y="218"/>
                  </a:lnTo>
                  <a:cubicBezTo>
                    <a:pt x="37" y="218"/>
                    <a:pt x="37" y="217"/>
                    <a:pt x="38" y="217"/>
                  </a:cubicBezTo>
                  <a:lnTo>
                    <a:pt x="65" y="189"/>
                  </a:lnTo>
                  <a:lnTo>
                    <a:pt x="98" y="161"/>
                  </a:lnTo>
                  <a:lnTo>
                    <a:pt x="138" y="136"/>
                  </a:lnTo>
                  <a:lnTo>
                    <a:pt x="235" y="90"/>
                  </a:lnTo>
                  <a:lnTo>
                    <a:pt x="352" y="53"/>
                  </a:lnTo>
                  <a:lnTo>
                    <a:pt x="486" y="25"/>
                  </a:lnTo>
                  <a:lnTo>
                    <a:pt x="633" y="7"/>
                  </a:lnTo>
                  <a:lnTo>
                    <a:pt x="792" y="0"/>
                  </a:lnTo>
                  <a:lnTo>
                    <a:pt x="951" y="6"/>
                  </a:lnTo>
                  <a:lnTo>
                    <a:pt x="1098" y="25"/>
                  </a:lnTo>
                  <a:lnTo>
                    <a:pt x="1232" y="53"/>
                  </a:lnTo>
                  <a:lnTo>
                    <a:pt x="1349" y="90"/>
                  </a:lnTo>
                  <a:lnTo>
                    <a:pt x="1446" y="135"/>
                  </a:lnTo>
                  <a:lnTo>
                    <a:pt x="1486" y="161"/>
                  </a:lnTo>
                  <a:lnTo>
                    <a:pt x="1520" y="188"/>
                  </a:lnTo>
                  <a:lnTo>
                    <a:pt x="1547" y="217"/>
                  </a:lnTo>
                  <a:cubicBezTo>
                    <a:pt x="1548" y="217"/>
                    <a:pt x="1548" y="218"/>
                    <a:pt x="1548" y="218"/>
                  </a:cubicBezTo>
                  <a:lnTo>
                    <a:pt x="1567" y="247"/>
                  </a:lnTo>
                  <a:cubicBezTo>
                    <a:pt x="1567" y="248"/>
                    <a:pt x="1568" y="248"/>
                    <a:pt x="1568" y="248"/>
                  </a:cubicBezTo>
                  <a:lnTo>
                    <a:pt x="1580" y="278"/>
                  </a:lnTo>
                  <a:cubicBezTo>
                    <a:pt x="1580" y="279"/>
                    <a:pt x="1580" y="280"/>
                    <a:pt x="1580" y="280"/>
                  </a:cubicBezTo>
                  <a:lnTo>
                    <a:pt x="1584" y="311"/>
                  </a:lnTo>
                  <a:cubicBezTo>
                    <a:pt x="1584" y="312"/>
                    <a:pt x="1584" y="313"/>
                    <a:pt x="1584" y="313"/>
                  </a:cubicBezTo>
                  <a:lnTo>
                    <a:pt x="1580" y="344"/>
                  </a:lnTo>
                  <a:cubicBezTo>
                    <a:pt x="1580" y="345"/>
                    <a:pt x="1580" y="346"/>
                    <a:pt x="1580" y="346"/>
                  </a:cubicBezTo>
                  <a:lnTo>
                    <a:pt x="1568" y="376"/>
                  </a:lnTo>
                  <a:cubicBezTo>
                    <a:pt x="1568" y="377"/>
                    <a:pt x="1567" y="377"/>
                    <a:pt x="1567" y="378"/>
                  </a:cubicBezTo>
                  <a:lnTo>
                    <a:pt x="1548" y="407"/>
                  </a:lnTo>
                  <a:cubicBezTo>
                    <a:pt x="1548" y="407"/>
                    <a:pt x="1548" y="408"/>
                    <a:pt x="1547" y="408"/>
                  </a:cubicBezTo>
                  <a:lnTo>
                    <a:pt x="1520" y="436"/>
                  </a:lnTo>
                  <a:lnTo>
                    <a:pt x="1487" y="464"/>
                  </a:lnTo>
                  <a:lnTo>
                    <a:pt x="1447" y="489"/>
                  </a:lnTo>
                  <a:lnTo>
                    <a:pt x="1350" y="535"/>
                  </a:lnTo>
                  <a:lnTo>
                    <a:pt x="1233" y="572"/>
                  </a:lnTo>
                  <a:lnTo>
                    <a:pt x="1099" y="600"/>
                  </a:lnTo>
                  <a:lnTo>
                    <a:pt x="951" y="618"/>
                  </a:lnTo>
                  <a:lnTo>
                    <a:pt x="793" y="624"/>
                  </a:lnTo>
                  <a:lnTo>
                    <a:pt x="634" y="618"/>
                  </a:lnTo>
                  <a:lnTo>
                    <a:pt x="486" y="600"/>
                  </a:lnTo>
                  <a:lnTo>
                    <a:pt x="353" y="572"/>
                  </a:lnTo>
                  <a:lnTo>
                    <a:pt x="236" y="535"/>
                  </a:lnTo>
                  <a:lnTo>
                    <a:pt x="139" y="490"/>
                  </a:lnTo>
                  <a:lnTo>
                    <a:pt x="99" y="464"/>
                  </a:lnTo>
                  <a:lnTo>
                    <a:pt x="65" y="437"/>
                  </a:lnTo>
                  <a:lnTo>
                    <a:pt x="38" y="408"/>
                  </a:lnTo>
                  <a:cubicBezTo>
                    <a:pt x="37" y="408"/>
                    <a:pt x="37" y="407"/>
                    <a:pt x="37" y="407"/>
                  </a:cubicBezTo>
                  <a:lnTo>
                    <a:pt x="18" y="378"/>
                  </a:lnTo>
                  <a:cubicBezTo>
                    <a:pt x="17" y="377"/>
                    <a:pt x="17" y="377"/>
                    <a:pt x="17" y="376"/>
                  </a:cubicBezTo>
                  <a:lnTo>
                    <a:pt x="5" y="346"/>
                  </a:lnTo>
                  <a:cubicBezTo>
                    <a:pt x="5" y="346"/>
                    <a:pt x="5" y="345"/>
                    <a:pt x="5" y="344"/>
                  </a:cubicBezTo>
                  <a:lnTo>
                    <a:pt x="1" y="313"/>
                  </a:lnTo>
                  <a:close/>
                  <a:moveTo>
                    <a:pt x="20" y="342"/>
                  </a:moveTo>
                  <a:lnTo>
                    <a:pt x="20" y="340"/>
                  </a:lnTo>
                  <a:lnTo>
                    <a:pt x="32" y="370"/>
                  </a:lnTo>
                  <a:lnTo>
                    <a:pt x="31" y="369"/>
                  </a:lnTo>
                  <a:lnTo>
                    <a:pt x="50" y="398"/>
                  </a:lnTo>
                  <a:lnTo>
                    <a:pt x="49" y="397"/>
                  </a:lnTo>
                  <a:lnTo>
                    <a:pt x="76" y="424"/>
                  </a:lnTo>
                  <a:lnTo>
                    <a:pt x="108" y="451"/>
                  </a:lnTo>
                  <a:lnTo>
                    <a:pt x="146" y="475"/>
                  </a:lnTo>
                  <a:lnTo>
                    <a:pt x="241" y="520"/>
                  </a:lnTo>
                  <a:lnTo>
                    <a:pt x="356" y="557"/>
                  </a:lnTo>
                  <a:lnTo>
                    <a:pt x="488" y="585"/>
                  </a:lnTo>
                  <a:lnTo>
                    <a:pt x="635" y="602"/>
                  </a:lnTo>
                  <a:lnTo>
                    <a:pt x="792" y="608"/>
                  </a:lnTo>
                  <a:lnTo>
                    <a:pt x="949" y="603"/>
                  </a:lnTo>
                  <a:lnTo>
                    <a:pt x="1096" y="585"/>
                  </a:lnTo>
                  <a:lnTo>
                    <a:pt x="1228" y="557"/>
                  </a:lnTo>
                  <a:lnTo>
                    <a:pt x="1343" y="520"/>
                  </a:lnTo>
                  <a:lnTo>
                    <a:pt x="1438" y="476"/>
                  </a:lnTo>
                  <a:lnTo>
                    <a:pt x="1476" y="451"/>
                  </a:lnTo>
                  <a:lnTo>
                    <a:pt x="1509" y="425"/>
                  </a:lnTo>
                  <a:lnTo>
                    <a:pt x="1536" y="397"/>
                  </a:lnTo>
                  <a:lnTo>
                    <a:pt x="1535" y="398"/>
                  </a:lnTo>
                  <a:lnTo>
                    <a:pt x="1554" y="369"/>
                  </a:lnTo>
                  <a:lnTo>
                    <a:pt x="1553" y="370"/>
                  </a:lnTo>
                  <a:lnTo>
                    <a:pt x="1565" y="340"/>
                  </a:lnTo>
                  <a:lnTo>
                    <a:pt x="1565" y="342"/>
                  </a:lnTo>
                  <a:lnTo>
                    <a:pt x="1569" y="311"/>
                  </a:lnTo>
                  <a:lnTo>
                    <a:pt x="1569" y="313"/>
                  </a:lnTo>
                  <a:lnTo>
                    <a:pt x="1565" y="282"/>
                  </a:lnTo>
                  <a:lnTo>
                    <a:pt x="1565" y="284"/>
                  </a:lnTo>
                  <a:lnTo>
                    <a:pt x="1553" y="254"/>
                  </a:lnTo>
                  <a:lnTo>
                    <a:pt x="1554" y="256"/>
                  </a:lnTo>
                  <a:lnTo>
                    <a:pt x="1535" y="227"/>
                  </a:lnTo>
                  <a:lnTo>
                    <a:pt x="1536" y="228"/>
                  </a:lnTo>
                  <a:lnTo>
                    <a:pt x="1509" y="201"/>
                  </a:lnTo>
                  <a:lnTo>
                    <a:pt x="1477" y="174"/>
                  </a:lnTo>
                  <a:lnTo>
                    <a:pt x="1439" y="150"/>
                  </a:lnTo>
                  <a:lnTo>
                    <a:pt x="1344" y="105"/>
                  </a:lnTo>
                  <a:lnTo>
                    <a:pt x="1229" y="68"/>
                  </a:lnTo>
                  <a:lnTo>
                    <a:pt x="1096" y="40"/>
                  </a:lnTo>
                  <a:lnTo>
                    <a:pt x="950" y="22"/>
                  </a:lnTo>
                  <a:lnTo>
                    <a:pt x="793" y="16"/>
                  </a:lnTo>
                  <a:lnTo>
                    <a:pt x="635" y="22"/>
                  </a:lnTo>
                  <a:lnTo>
                    <a:pt x="489" y="40"/>
                  </a:lnTo>
                  <a:lnTo>
                    <a:pt x="357" y="68"/>
                  </a:lnTo>
                  <a:lnTo>
                    <a:pt x="242" y="105"/>
                  </a:lnTo>
                  <a:lnTo>
                    <a:pt x="147" y="149"/>
                  </a:lnTo>
                  <a:lnTo>
                    <a:pt x="109" y="174"/>
                  </a:lnTo>
                  <a:lnTo>
                    <a:pt x="76" y="200"/>
                  </a:lnTo>
                  <a:lnTo>
                    <a:pt x="49" y="228"/>
                  </a:lnTo>
                  <a:lnTo>
                    <a:pt x="50" y="227"/>
                  </a:lnTo>
                  <a:lnTo>
                    <a:pt x="31" y="256"/>
                  </a:lnTo>
                  <a:lnTo>
                    <a:pt x="32" y="254"/>
                  </a:lnTo>
                  <a:lnTo>
                    <a:pt x="20" y="284"/>
                  </a:lnTo>
                  <a:lnTo>
                    <a:pt x="20" y="282"/>
                  </a:lnTo>
                  <a:lnTo>
                    <a:pt x="16" y="313"/>
                  </a:lnTo>
                  <a:lnTo>
                    <a:pt x="16" y="311"/>
                  </a:lnTo>
                  <a:lnTo>
                    <a:pt x="20" y="342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258" y="1244"/>
              <a:ext cx="2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Spin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480" y="1244"/>
              <a:ext cx="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515" y="1244"/>
              <a:ext cx="16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off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160" y="2431"/>
              <a:ext cx="1617" cy="1196"/>
            </a:xfrm>
            <a:custGeom>
              <a:avLst/>
              <a:gdLst>
                <a:gd name="T0" fmla="*/ 0 w 2912"/>
                <a:gd name="T1" fmla="*/ 1208 h 2416"/>
                <a:gd name="T2" fmla="*/ 1456 w 2912"/>
                <a:gd name="T3" fmla="*/ 0 h 2416"/>
                <a:gd name="T4" fmla="*/ 1456 w 2912"/>
                <a:gd name="T5" fmla="*/ 0 h 2416"/>
                <a:gd name="T6" fmla="*/ 1456 w 2912"/>
                <a:gd name="T7" fmla="*/ 0 h 2416"/>
                <a:gd name="T8" fmla="*/ 2912 w 2912"/>
                <a:gd name="T9" fmla="*/ 1208 h 2416"/>
                <a:gd name="T10" fmla="*/ 2912 w 2912"/>
                <a:gd name="T11" fmla="*/ 1208 h 2416"/>
                <a:gd name="T12" fmla="*/ 2912 w 2912"/>
                <a:gd name="T13" fmla="*/ 1208 h 2416"/>
                <a:gd name="T14" fmla="*/ 1456 w 2912"/>
                <a:gd name="T15" fmla="*/ 2416 h 2416"/>
                <a:gd name="T16" fmla="*/ 1456 w 2912"/>
                <a:gd name="T17" fmla="*/ 2416 h 2416"/>
                <a:gd name="T18" fmla="*/ 1456 w 2912"/>
                <a:gd name="T19" fmla="*/ 2416 h 2416"/>
                <a:gd name="T20" fmla="*/ 0 w 2912"/>
                <a:gd name="T21" fmla="*/ 1208 h 2416"/>
                <a:gd name="T22" fmla="*/ 0 w 2912"/>
                <a:gd name="T23" fmla="*/ 1208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2" h="2416">
                  <a:moveTo>
                    <a:pt x="0" y="1208"/>
                  </a:moveTo>
                  <a:cubicBezTo>
                    <a:pt x="0" y="541"/>
                    <a:pt x="652" y="0"/>
                    <a:pt x="1456" y="0"/>
                  </a:cubicBezTo>
                  <a:cubicBezTo>
                    <a:pt x="1456" y="0"/>
                    <a:pt x="1456" y="0"/>
                    <a:pt x="1456" y="0"/>
                  </a:cubicBezTo>
                  <a:lnTo>
                    <a:pt x="1456" y="0"/>
                  </a:lnTo>
                  <a:cubicBezTo>
                    <a:pt x="2261" y="0"/>
                    <a:pt x="2912" y="541"/>
                    <a:pt x="2912" y="1208"/>
                  </a:cubicBezTo>
                  <a:cubicBezTo>
                    <a:pt x="2912" y="1208"/>
                    <a:pt x="2912" y="1208"/>
                    <a:pt x="2912" y="1208"/>
                  </a:cubicBezTo>
                  <a:lnTo>
                    <a:pt x="2912" y="1208"/>
                  </a:lnTo>
                  <a:cubicBezTo>
                    <a:pt x="2912" y="1876"/>
                    <a:pt x="2261" y="2416"/>
                    <a:pt x="1456" y="2416"/>
                  </a:cubicBezTo>
                  <a:cubicBezTo>
                    <a:pt x="1456" y="2416"/>
                    <a:pt x="1456" y="2416"/>
                    <a:pt x="1456" y="2416"/>
                  </a:cubicBezTo>
                  <a:lnTo>
                    <a:pt x="1456" y="2416"/>
                  </a:lnTo>
                  <a:cubicBezTo>
                    <a:pt x="652" y="2416"/>
                    <a:pt x="0" y="1876"/>
                    <a:pt x="0" y="1208"/>
                  </a:cubicBezTo>
                  <a:cubicBezTo>
                    <a:pt x="0" y="1208"/>
                    <a:pt x="0" y="1208"/>
                    <a:pt x="0" y="120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2156" y="2427"/>
              <a:ext cx="1625" cy="1204"/>
            </a:xfrm>
            <a:custGeom>
              <a:avLst/>
              <a:gdLst>
                <a:gd name="T0" fmla="*/ 17 w 1625"/>
                <a:gd name="T1" fmla="*/ 481 h 1204"/>
                <a:gd name="T2" fmla="*/ 99 w 1625"/>
                <a:gd name="T3" fmla="*/ 315 h 1204"/>
                <a:gd name="T4" fmla="*/ 239 w 1625"/>
                <a:gd name="T5" fmla="*/ 177 h 1204"/>
                <a:gd name="T6" fmla="*/ 426 w 1625"/>
                <a:gd name="T7" fmla="*/ 73 h 1204"/>
                <a:gd name="T8" fmla="*/ 649 w 1625"/>
                <a:gd name="T9" fmla="*/ 13 h 1204"/>
                <a:gd name="T10" fmla="*/ 896 w 1625"/>
                <a:gd name="T11" fmla="*/ 3 h 1204"/>
                <a:gd name="T12" fmla="*/ 1129 w 1625"/>
                <a:gd name="T13" fmla="*/ 48 h 1204"/>
                <a:gd name="T14" fmla="*/ 1330 w 1625"/>
                <a:gd name="T15" fmla="*/ 138 h 1204"/>
                <a:gd name="T16" fmla="*/ 1486 w 1625"/>
                <a:gd name="T17" fmla="*/ 266 h 1204"/>
                <a:gd name="T18" fmla="*/ 1589 w 1625"/>
                <a:gd name="T19" fmla="*/ 423 h 1204"/>
                <a:gd name="T20" fmla="*/ 1625 w 1625"/>
                <a:gd name="T21" fmla="*/ 602 h 1204"/>
                <a:gd name="T22" fmla="*/ 1589 w 1625"/>
                <a:gd name="T23" fmla="*/ 782 h 1204"/>
                <a:gd name="T24" fmla="*/ 1487 w 1625"/>
                <a:gd name="T25" fmla="*/ 939 h 1204"/>
                <a:gd name="T26" fmla="*/ 1330 w 1625"/>
                <a:gd name="T27" fmla="*/ 1067 h 1204"/>
                <a:gd name="T28" fmla="*/ 1129 w 1625"/>
                <a:gd name="T29" fmla="*/ 1157 h 1204"/>
                <a:gd name="T30" fmla="*/ 896 w 1625"/>
                <a:gd name="T31" fmla="*/ 1201 h 1204"/>
                <a:gd name="T32" fmla="*/ 649 w 1625"/>
                <a:gd name="T33" fmla="*/ 1192 h 1204"/>
                <a:gd name="T34" fmla="*/ 426 w 1625"/>
                <a:gd name="T35" fmla="*/ 1132 h 1204"/>
                <a:gd name="T36" fmla="*/ 239 w 1625"/>
                <a:gd name="T37" fmla="*/ 1029 h 1204"/>
                <a:gd name="T38" fmla="*/ 99 w 1625"/>
                <a:gd name="T39" fmla="*/ 890 h 1204"/>
                <a:gd name="T40" fmla="*/ 17 w 1625"/>
                <a:gd name="T41" fmla="*/ 724 h 1204"/>
                <a:gd name="T42" fmla="*/ 13 w 1625"/>
                <a:gd name="T43" fmla="*/ 663 h 1204"/>
                <a:gd name="T44" fmla="*/ 72 w 1625"/>
                <a:gd name="T45" fmla="*/ 833 h 1204"/>
                <a:gd name="T46" fmla="*/ 193 w 1625"/>
                <a:gd name="T47" fmla="*/ 980 h 1204"/>
                <a:gd name="T48" fmla="*/ 363 w 1625"/>
                <a:gd name="T49" fmla="*/ 1095 h 1204"/>
                <a:gd name="T50" fmla="*/ 573 w 1625"/>
                <a:gd name="T51" fmla="*/ 1170 h 1204"/>
                <a:gd name="T52" fmla="*/ 813 w 1625"/>
                <a:gd name="T53" fmla="*/ 1196 h 1204"/>
                <a:gd name="T54" fmla="*/ 1052 w 1625"/>
                <a:gd name="T55" fmla="*/ 1170 h 1204"/>
                <a:gd name="T56" fmla="*/ 1262 w 1625"/>
                <a:gd name="T57" fmla="*/ 1095 h 1204"/>
                <a:gd name="T58" fmla="*/ 1434 w 1625"/>
                <a:gd name="T59" fmla="*/ 980 h 1204"/>
                <a:gd name="T60" fmla="*/ 1553 w 1625"/>
                <a:gd name="T61" fmla="*/ 834 h 1204"/>
                <a:gd name="T62" fmla="*/ 1612 w 1625"/>
                <a:gd name="T63" fmla="*/ 664 h 1204"/>
                <a:gd name="T64" fmla="*/ 1600 w 1625"/>
                <a:gd name="T65" fmla="*/ 483 h 1204"/>
                <a:gd name="T66" fmla="*/ 1520 w 1625"/>
                <a:gd name="T67" fmla="*/ 320 h 1204"/>
                <a:gd name="T68" fmla="*/ 1382 w 1625"/>
                <a:gd name="T69" fmla="*/ 183 h 1204"/>
                <a:gd name="T70" fmla="*/ 1196 w 1625"/>
                <a:gd name="T71" fmla="*/ 81 h 1204"/>
                <a:gd name="T72" fmla="*/ 975 w 1625"/>
                <a:gd name="T73" fmla="*/ 21 h 1204"/>
                <a:gd name="T74" fmla="*/ 731 w 1625"/>
                <a:gd name="T75" fmla="*/ 11 h 1204"/>
                <a:gd name="T76" fmla="*/ 500 w 1625"/>
                <a:gd name="T77" fmla="*/ 55 h 1204"/>
                <a:gd name="T78" fmla="*/ 301 w 1625"/>
                <a:gd name="T79" fmla="*/ 144 h 1204"/>
                <a:gd name="T80" fmla="*/ 147 w 1625"/>
                <a:gd name="T81" fmla="*/ 271 h 1204"/>
                <a:gd name="T82" fmla="*/ 45 w 1625"/>
                <a:gd name="T83" fmla="*/ 426 h 1204"/>
                <a:gd name="T84" fmla="*/ 9 w 1625"/>
                <a:gd name="T85" fmla="*/ 602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5" h="1204">
                  <a:moveTo>
                    <a:pt x="0" y="603"/>
                  </a:moveTo>
                  <a:lnTo>
                    <a:pt x="4" y="541"/>
                  </a:lnTo>
                  <a:lnTo>
                    <a:pt x="17" y="481"/>
                  </a:lnTo>
                  <a:lnTo>
                    <a:pt x="37" y="424"/>
                  </a:lnTo>
                  <a:lnTo>
                    <a:pt x="64" y="368"/>
                  </a:lnTo>
                  <a:lnTo>
                    <a:pt x="99" y="315"/>
                  </a:lnTo>
                  <a:lnTo>
                    <a:pt x="139" y="266"/>
                  </a:lnTo>
                  <a:lnTo>
                    <a:pt x="186" y="220"/>
                  </a:lnTo>
                  <a:lnTo>
                    <a:pt x="239" y="177"/>
                  </a:lnTo>
                  <a:lnTo>
                    <a:pt x="296" y="138"/>
                  </a:lnTo>
                  <a:lnTo>
                    <a:pt x="359" y="103"/>
                  </a:lnTo>
                  <a:lnTo>
                    <a:pt x="426" y="73"/>
                  </a:lnTo>
                  <a:lnTo>
                    <a:pt x="496" y="48"/>
                  </a:lnTo>
                  <a:lnTo>
                    <a:pt x="571" y="28"/>
                  </a:lnTo>
                  <a:lnTo>
                    <a:pt x="649" y="13"/>
                  </a:lnTo>
                  <a:lnTo>
                    <a:pt x="729" y="4"/>
                  </a:lnTo>
                  <a:lnTo>
                    <a:pt x="813" y="0"/>
                  </a:lnTo>
                  <a:lnTo>
                    <a:pt x="896" y="3"/>
                  </a:lnTo>
                  <a:lnTo>
                    <a:pt x="977" y="13"/>
                  </a:lnTo>
                  <a:lnTo>
                    <a:pt x="1054" y="28"/>
                  </a:lnTo>
                  <a:lnTo>
                    <a:pt x="1129" y="48"/>
                  </a:lnTo>
                  <a:lnTo>
                    <a:pt x="1199" y="73"/>
                  </a:lnTo>
                  <a:lnTo>
                    <a:pt x="1267" y="103"/>
                  </a:lnTo>
                  <a:lnTo>
                    <a:pt x="1330" y="138"/>
                  </a:lnTo>
                  <a:lnTo>
                    <a:pt x="1387" y="177"/>
                  </a:lnTo>
                  <a:lnTo>
                    <a:pt x="1440" y="220"/>
                  </a:lnTo>
                  <a:lnTo>
                    <a:pt x="1486" y="266"/>
                  </a:lnTo>
                  <a:lnTo>
                    <a:pt x="1527" y="315"/>
                  </a:lnTo>
                  <a:lnTo>
                    <a:pt x="1561" y="368"/>
                  </a:lnTo>
                  <a:lnTo>
                    <a:pt x="1589" y="423"/>
                  </a:lnTo>
                  <a:lnTo>
                    <a:pt x="1608" y="481"/>
                  </a:lnTo>
                  <a:lnTo>
                    <a:pt x="1621" y="541"/>
                  </a:lnTo>
                  <a:lnTo>
                    <a:pt x="1625" y="602"/>
                  </a:lnTo>
                  <a:lnTo>
                    <a:pt x="1621" y="664"/>
                  </a:lnTo>
                  <a:lnTo>
                    <a:pt x="1608" y="724"/>
                  </a:lnTo>
                  <a:lnTo>
                    <a:pt x="1589" y="782"/>
                  </a:lnTo>
                  <a:lnTo>
                    <a:pt x="1562" y="837"/>
                  </a:lnTo>
                  <a:lnTo>
                    <a:pt x="1527" y="890"/>
                  </a:lnTo>
                  <a:lnTo>
                    <a:pt x="1487" y="939"/>
                  </a:lnTo>
                  <a:lnTo>
                    <a:pt x="1440" y="986"/>
                  </a:lnTo>
                  <a:lnTo>
                    <a:pt x="1388" y="1028"/>
                  </a:lnTo>
                  <a:lnTo>
                    <a:pt x="1330" y="1067"/>
                  </a:lnTo>
                  <a:lnTo>
                    <a:pt x="1267" y="1102"/>
                  </a:lnTo>
                  <a:lnTo>
                    <a:pt x="1200" y="1132"/>
                  </a:lnTo>
                  <a:lnTo>
                    <a:pt x="1129" y="1157"/>
                  </a:lnTo>
                  <a:lnTo>
                    <a:pt x="1055" y="1177"/>
                  </a:lnTo>
                  <a:lnTo>
                    <a:pt x="977" y="1192"/>
                  </a:lnTo>
                  <a:lnTo>
                    <a:pt x="896" y="1201"/>
                  </a:lnTo>
                  <a:lnTo>
                    <a:pt x="813" y="1204"/>
                  </a:lnTo>
                  <a:lnTo>
                    <a:pt x="730" y="1201"/>
                  </a:lnTo>
                  <a:lnTo>
                    <a:pt x="649" y="1192"/>
                  </a:lnTo>
                  <a:lnTo>
                    <a:pt x="572" y="1177"/>
                  </a:lnTo>
                  <a:lnTo>
                    <a:pt x="497" y="1157"/>
                  </a:lnTo>
                  <a:lnTo>
                    <a:pt x="426" y="1132"/>
                  </a:lnTo>
                  <a:lnTo>
                    <a:pt x="359" y="1102"/>
                  </a:lnTo>
                  <a:lnTo>
                    <a:pt x="296" y="1067"/>
                  </a:lnTo>
                  <a:lnTo>
                    <a:pt x="239" y="1029"/>
                  </a:lnTo>
                  <a:lnTo>
                    <a:pt x="186" y="986"/>
                  </a:lnTo>
                  <a:lnTo>
                    <a:pt x="140" y="940"/>
                  </a:lnTo>
                  <a:lnTo>
                    <a:pt x="99" y="890"/>
                  </a:lnTo>
                  <a:lnTo>
                    <a:pt x="64" y="838"/>
                  </a:lnTo>
                  <a:lnTo>
                    <a:pt x="37" y="782"/>
                  </a:lnTo>
                  <a:lnTo>
                    <a:pt x="17" y="724"/>
                  </a:lnTo>
                  <a:lnTo>
                    <a:pt x="5" y="665"/>
                  </a:lnTo>
                  <a:lnTo>
                    <a:pt x="0" y="603"/>
                  </a:lnTo>
                  <a:close/>
                  <a:moveTo>
                    <a:pt x="13" y="663"/>
                  </a:moveTo>
                  <a:lnTo>
                    <a:pt x="26" y="722"/>
                  </a:lnTo>
                  <a:lnTo>
                    <a:pt x="45" y="779"/>
                  </a:lnTo>
                  <a:lnTo>
                    <a:pt x="72" y="833"/>
                  </a:lnTo>
                  <a:lnTo>
                    <a:pt x="106" y="885"/>
                  </a:lnTo>
                  <a:lnTo>
                    <a:pt x="146" y="934"/>
                  </a:lnTo>
                  <a:lnTo>
                    <a:pt x="193" y="980"/>
                  </a:lnTo>
                  <a:lnTo>
                    <a:pt x="244" y="1022"/>
                  </a:lnTo>
                  <a:lnTo>
                    <a:pt x="301" y="1060"/>
                  </a:lnTo>
                  <a:lnTo>
                    <a:pt x="363" y="1095"/>
                  </a:lnTo>
                  <a:lnTo>
                    <a:pt x="429" y="1124"/>
                  </a:lnTo>
                  <a:lnTo>
                    <a:pt x="500" y="1150"/>
                  </a:lnTo>
                  <a:lnTo>
                    <a:pt x="573" y="1170"/>
                  </a:lnTo>
                  <a:lnTo>
                    <a:pt x="651" y="1184"/>
                  </a:lnTo>
                  <a:lnTo>
                    <a:pt x="730" y="1193"/>
                  </a:lnTo>
                  <a:lnTo>
                    <a:pt x="813" y="1196"/>
                  </a:lnTo>
                  <a:lnTo>
                    <a:pt x="895" y="1194"/>
                  </a:lnTo>
                  <a:lnTo>
                    <a:pt x="975" y="1184"/>
                  </a:lnTo>
                  <a:lnTo>
                    <a:pt x="1052" y="1170"/>
                  </a:lnTo>
                  <a:lnTo>
                    <a:pt x="1126" y="1150"/>
                  </a:lnTo>
                  <a:lnTo>
                    <a:pt x="1196" y="1124"/>
                  </a:lnTo>
                  <a:lnTo>
                    <a:pt x="1262" y="1095"/>
                  </a:lnTo>
                  <a:lnTo>
                    <a:pt x="1325" y="1060"/>
                  </a:lnTo>
                  <a:lnTo>
                    <a:pt x="1381" y="1023"/>
                  </a:lnTo>
                  <a:lnTo>
                    <a:pt x="1434" y="980"/>
                  </a:lnTo>
                  <a:lnTo>
                    <a:pt x="1480" y="935"/>
                  </a:lnTo>
                  <a:lnTo>
                    <a:pt x="1520" y="885"/>
                  </a:lnTo>
                  <a:lnTo>
                    <a:pt x="1553" y="834"/>
                  </a:lnTo>
                  <a:lnTo>
                    <a:pt x="1581" y="779"/>
                  </a:lnTo>
                  <a:lnTo>
                    <a:pt x="1600" y="722"/>
                  </a:lnTo>
                  <a:lnTo>
                    <a:pt x="1612" y="664"/>
                  </a:lnTo>
                  <a:lnTo>
                    <a:pt x="1616" y="603"/>
                  </a:lnTo>
                  <a:lnTo>
                    <a:pt x="1612" y="542"/>
                  </a:lnTo>
                  <a:lnTo>
                    <a:pt x="1600" y="483"/>
                  </a:lnTo>
                  <a:lnTo>
                    <a:pt x="1581" y="426"/>
                  </a:lnTo>
                  <a:lnTo>
                    <a:pt x="1554" y="372"/>
                  </a:lnTo>
                  <a:lnTo>
                    <a:pt x="1520" y="320"/>
                  </a:lnTo>
                  <a:lnTo>
                    <a:pt x="1480" y="271"/>
                  </a:lnTo>
                  <a:lnTo>
                    <a:pt x="1434" y="225"/>
                  </a:lnTo>
                  <a:lnTo>
                    <a:pt x="1382" y="183"/>
                  </a:lnTo>
                  <a:lnTo>
                    <a:pt x="1325" y="144"/>
                  </a:lnTo>
                  <a:lnTo>
                    <a:pt x="1263" y="110"/>
                  </a:lnTo>
                  <a:lnTo>
                    <a:pt x="1196" y="81"/>
                  </a:lnTo>
                  <a:lnTo>
                    <a:pt x="1126" y="55"/>
                  </a:lnTo>
                  <a:lnTo>
                    <a:pt x="1052" y="35"/>
                  </a:lnTo>
                  <a:lnTo>
                    <a:pt x="975" y="21"/>
                  </a:lnTo>
                  <a:lnTo>
                    <a:pt x="895" y="11"/>
                  </a:lnTo>
                  <a:lnTo>
                    <a:pt x="813" y="8"/>
                  </a:lnTo>
                  <a:lnTo>
                    <a:pt x="731" y="11"/>
                  </a:lnTo>
                  <a:lnTo>
                    <a:pt x="651" y="21"/>
                  </a:lnTo>
                  <a:lnTo>
                    <a:pt x="574" y="35"/>
                  </a:lnTo>
                  <a:lnTo>
                    <a:pt x="500" y="55"/>
                  </a:lnTo>
                  <a:lnTo>
                    <a:pt x="430" y="81"/>
                  </a:lnTo>
                  <a:lnTo>
                    <a:pt x="364" y="110"/>
                  </a:lnTo>
                  <a:lnTo>
                    <a:pt x="301" y="144"/>
                  </a:lnTo>
                  <a:lnTo>
                    <a:pt x="245" y="183"/>
                  </a:lnTo>
                  <a:lnTo>
                    <a:pt x="193" y="225"/>
                  </a:lnTo>
                  <a:lnTo>
                    <a:pt x="147" y="271"/>
                  </a:lnTo>
                  <a:lnTo>
                    <a:pt x="106" y="320"/>
                  </a:lnTo>
                  <a:lnTo>
                    <a:pt x="72" y="372"/>
                  </a:lnTo>
                  <a:lnTo>
                    <a:pt x="45" y="426"/>
                  </a:lnTo>
                  <a:lnTo>
                    <a:pt x="26" y="483"/>
                  </a:lnTo>
                  <a:lnTo>
                    <a:pt x="13" y="542"/>
                  </a:lnTo>
                  <a:lnTo>
                    <a:pt x="9" y="602"/>
                  </a:lnTo>
                  <a:lnTo>
                    <a:pt x="13" y="66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2397" y="3041"/>
              <a:ext cx="115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Educação mais aplicada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539" y="3168"/>
              <a:ext cx="89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 mais pedagógica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15" y="2823"/>
              <a:ext cx="817" cy="428"/>
            </a:xfrm>
            <a:custGeom>
              <a:avLst/>
              <a:gdLst>
                <a:gd name="T0" fmla="*/ 4 w 1472"/>
                <a:gd name="T1" fmla="*/ 389 h 864"/>
                <a:gd name="T2" fmla="*/ 16 w 1472"/>
                <a:gd name="T3" fmla="*/ 344 h 864"/>
                <a:gd name="T4" fmla="*/ 59 w 1472"/>
                <a:gd name="T5" fmla="*/ 262 h 864"/>
                <a:gd name="T6" fmla="*/ 128 w 1472"/>
                <a:gd name="T7" fmla="*/ 189 h 864"/>
                <a:gd name="T8" fmla="*/ 326 w 1472"/>
                <a:gd name="T9" fmla="*/ 73 h 864"/>
                <a:gd name="T10" fmla="*/ 588 w 1472"/>
                <a:gd name="T11" fmla="*/ 10 h 864"/>
                <a:gd name="T12" fmla="*/ 1022 w 1472"/>
                <a:gd name="T13" fmla="*/ 34 h 864"/>
                <a:gd name="T14" fmla="*/ 1255 w 1472"/>
                <a:gd name="T15" fmla="*/ 125 h 864"/>
                <a:gd name="T16" fmla="*/ 1346 w 1472"/>
                <a:gd name="T17" fmla="*/ 190 h 864"/>
                <a:gd name="T18" fmla="*/ 1414 w 1472"/>
                <a:gd name="T19" fmla="*/ 263 h 864"/>
                <a:gd name="T20" fmla="*/ 1457 w 1472"/>
                <a:gd name="T21" fmla="*/ 345 h 864"/>
                <a:gd name="T22" fmla="*/ 1472 w 1472"/>
                <a:gd name="T23" fmla="*/ 432 h 864"/>
                <a:gd name="T24" fmla="*/ 1468 w 1472"/>
                <a:gd name="T25" fmla="*/ 477 h 864"/>
                <a:gd name="T26" fmla="*/ 1439 w 1472"/>
                <a:gd name="T27" fmla="*/ 562 h 864"/>
                <a:gd name="T28" fmla="*/ 1383 w 1472"/>
                <a:gd name="T29" fmla="*/ 640 h 864"/>
                <a:gd name="T30" fmla="*/ 1256 w 1472"/>
                <a:gd name="T31" fmla="*/ 739 h 864"/>
                <a:gd name="T32" fmla="*/ 1146 w 1472"/>
                <a:gd name="T33" fmla="*/ 792 h 864"/>
                <a:gd name="T34" fmla="*/ 737 w 1472"/>
                <a:gd name="T35" fmla="*/ 864 h 864"/>
                <a:gd name="T36" fmla="*/ 327 w 1472"/>
                <a:gd name="T37" fmla="*/ 792 h 864"/>
                <a:gd name="T38" fmla="*/ 217 w 1472"/>
                <a:gd name="T39" fmla="*/ 739 h 864"/>
                <a:gd name="T40" fmla="*/ 91 w 1472"/>
                <a:gd name="T41" fmla="*/ 640 h 864"/>
                <a:gd name="T42" fmla="*/ 35 w 1472"/>
                <a:gd name="T43" fmla="*/ 563 h 864"/>
                <a:gd name="T44" fmla="*/ 5 w 1472"/>
                <a:gd name="T45" fmla="*/ 477 h 864"/>
                <a:gd name="T46" fmla="*/ 20 w 1472"/>
                <a:gd name="T47" fmla="*/ 475 h 864"/>
                <a:gd name="T48" fmla="*/ 31 w 1472"/>
                <a:gd name="T49" fmla="*/ 515 h 864"/>
                <a:gd name="T50" fmla="*/ 72 w 1472"/>
                <a:gd name="T51" fmla="*/ 592 h 864"/>
                <a:gd name="T52" fmla="*/ 137 w 1472"/>
                <a:gd name="T53" fmla="*/ 663 h 864"/>
                <a:gd name="T54" fmla="*/ 333 w 1472"/>
                <a:gd name="T55" fmla="*/ 777 h 864"/>
                <a:gd name="T56" fmla="*/ 590 w 1472"/>
                <a:gd name="T57" fmla="*/ 839 h 864"/>
                <a:gd name="T58" fmla="*/ 1018 w 1472"/>
                <a:gd name="T59" fmla="*/ 816 h 864"/>
                <a:gd name="T60" fmla="*/ 1248 w 1472"/>
                <a:gd name="T61" fmla="*/ 725 h 864"/>
                <a:gd name="T62" fmla="*/ 1335 w 1472"/>
                <a:gd name="T63" fmla="*/ 664 h 864"/>
                <a:gd name="T64" fmla="*/ 1401 w 1472"/>
                <a:gd name="T65" fmla="*/ 593 h 864"/>
                <a:gd name="T66" fmla="*/ 1442 w 1472"/>
                <a:gd name="T67" fmla="*/ 516 h 864"/>
                <a:gd name="T68" fmla="*/ 1456 w 1472"/>
                <a:gd name="T69" fmla="*/ 432 h 864"/>
                <a:gd name="T70" fmla="*/ 1453 w 1472"/>
                <a:gd name="T71" fmla="*/ 391 h 864"/>
                <a:gd name="T72" fmla="*/ 1425 w 1472"/>
                <a:gd name="T73" fmla="*/ 311 h 864"/>
                <a:gd name="T74" fmla="*/ 1371 w 1472"/>
                <a:gd name="T75" fmla="*/ 236 h 864"/>
                <a:gd name="T76" fmla="*/ 1247 w 1472"/>
                <a:gd name="T77" fmla="*/ 139 h 864"/>
                <a:gd name="T78" fmla="*/ 1141 w 1472"/>
                <a:gd name="T79" fmla="*/ 88 h 864"/>
                <a:gd name="T80" fmla="*/ 737 w 1472"/>
                <a:gd name="T81" fmla="*/ 16 h 864"/>
                <a:gd name="T82" fmla="*/ 332 w 1472"/>
                <a:gd name="T83" fmla="*/ 88 h 864"/>
                <a:gd name="T84" fmla="*/ 226 w 1472"/>
                <a:gd name="T85" fmla="*/ 139 h 864"/>
                <a:gd name="T86" fmla="*/ 103 w 1472"/>
                <a:gd name="T87" fmla="*/ 236 h 864"/>
                <a:gd name="T88" fmla="*/ 49 w 1472"/>
                <a:gd name="T89" fmla="*/ 310 h 864"/>
                <a:gd name="T90" fmla="*/ 20 w 1472"/>
                <a:gd name="T91" fmla="*/ 391 h 864"/>
                <a:gd name="T92" fmla="*/ 16 w 1472"/>
                <a:gd name="T93" fmla="*/ 432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2" h="864">
                  <a:moveTo>
                    <a:pt x="0" y="433"/>
                  </a:moveTo>
                  <a:cubicBezTo>
                    <a:pt x="0" y="433"/>
                    <a:pt x="0" y="432"/>
                    <a:pt x="0" y="432"/>
                  </a:cubicBezTo>
                  <a:lnTo>
                    <a:pt x="4" y="389"/>
                  </a:lnTo>
                  <a:cubicBezTo>
                    <a:pt x="5" y="388"/>
                    <a:pt x="5" y="388"/>
                    <a:pt x="5" y="387"/>
                  </a:cubicBezTo>
                  <a:lnTo>
                    <a:pt x="16" y="345"/>
                  </a:lnTo>
                  <a:cubicBezTo>
                    <a:pt x="16" y="345"/>
                    <a:pt x="16" y="345"/>
                    <a:pt x="16" y="344"/>
                  </a:cubicBezTo>
                  <a:lnTo>
                    <a:pt x="34" y="303"/>
                  </a:lnTo>
                  <a:lnTo>
                    <a:pt x="59" y="263"/>
                  </a:lnTo>
                  <a:cubicBezTo>
                    <a:pt x="59" y="263"/>
                    <a:pt x="59" y="263"/>
                    <a:pt x="59" y="262"/>
                  </a:cubicBezTo>
                  <a:lnTo>
                    <a:pt x="90" y="225"/>
                  </a:lnTo>
                  <a:lnTo>
                    <a:pt x="127" y="190"/>
                  </a:lnTo>
                  <a:cubicBezTo>
                    <a:pt x="127" y="189"/>
                    <a:pt x="128" y="189"/>
                    <a:pt x="128" y="189"/>
                  </a:cubicBezTo>
                  <a:lnTo>
                    <a:pt x="217" y="126"/>
                  </a:lnTo>
                  <a:cubicBezTo>
                    <a:pt x="217" y="126"/>
                    <a:pt x="218" y="125"/>
                    <a:pt x="218" y="125"/>
                  </a:cubicBezTo>
                  <a:lnTo>
                    <a:pt x="326" y="73"/>
                  </a:lnTo>
                  <a:cubicBezTo>
                    <a:pt x="326" y="73"/>
                    <a:pt x="327" y="73"/>
                    <a:pt x="327" y="73"/>
                  </a:cubicBezTo>
                  <a:lnTo>
                    <a:pt x="451" y="34"/>
                  </a:lnTo>
                  <a:lnTo>
                    <a:pt x="588" y="10"/>
                  </a:lnTo>
                  <a:lnTo>
                    <a:pt x="736" y="0"/>
                  </a:lnTo>
                  <a:lnTo>
                    <a:pt x="884" y="9"/>
                  </a:lnTo>
                  <a:lnTo>
                    <a:pt x="1022" y="34"/>
                  </a:lnTo>
                  <a:lnTo>
                    <a:pt x="1146" y="73"/>
                  </a:lnTo>
                  <a:cubicBezTo>
                    <a:pt x="1146" y="73"/>
                    <a:pt x="1147" y="73"/>
                    <a:pt x="1147" y="73"/>
                  </a:cubicBezTo>
                  <a:lnTo>
                    <a:pt x="1255" y="125"/>
                  </a:lnTo>
                  <a:cubicBezTo>
                    <a:pt x="1255" y="125"/>
                    <a:pt x="1256" y="126"/>
                    <a:pt x="1256" y="126"/>
                  </a:cubicBezTo>
                  <a:lnTo>
                    <a:pt x="1345" y="189"/>
                  </a:lnTo>
                  <a:cubicBezTo>
                    <a:pt x="1345" y="189"/>
                    <a:pt x="1346" y="189"/>
                    <a:pt x="1346" y="190"/>
                  </a:cubicBezTo>
                  <a:lnTo>
                    <a:pt x="1382" y="225"/>
                  </a:lnTo>
                  <a:lnTo>
                    <a:pt x="1414" y="262"/>
                  </a:lnTo>
                  <a:cubicBezTo>
                    <a:pt x="1414" y="263"/>
                    <a:pt x="1414" y="263"/>
                    <a:pt x="1414" y="263"/>
                  </a:cubicBezTo>
                  <a:lnTo>
                    <a:pt x="1438" y="302"/>
                  </a:lnTo>
                  <a:lnTo>
                    <a:pt x="1457" y="344"/>
                  </a:lnTo>
                  <a:cubicBezTo>
                    <a:pt x="1457" y="345"/>
                    <a:pt x="1457" y="345"/>
                    <a:pt x="1457" y="345"/>
                  </a:cubicBezTo>
                  <a:lnTo>
                    <a:pt x="1468" y="387"/>
                  </a:lnTo>
                  <a:cubicBezTo>
                    <a:pt x="1468" y="388"/>
                    <a:pt x="1468" y="388"/>
                    <a:pt x="1468" y="389"/>
                  </a:cubicBezTo>
                  <a:lnTo>
                    <a:pt x="1472" y="432"/>
                  </a:lnTo>
                  <a:cubicBezTo>
                    <a:pt x="1472" y="432"/>
                    <a:pt x="1472" y="433"/>
                    <a:pt x="1472" y="433"/>
                  </a:cubicBezTo>
                  <a:lnTo>
                    <a:pt x="1468" y="476"/>
                  </a:lnTo>
                  <a:cubicBezTo>
                    <a:pt x="1468" y="477"/>
                    <a:pt x="1468" y="477"/>
                    <a:pt x="1468" y="477"/>
                  </a:cubicBezTo>
                  <a:lnTo>
                    <a:pt x="1457" y="520"/>
                  </a:lnTo>
                  <a:cubicBezTo>
                    <a:pt x="1457" y="521"/>
                    <a:pt x="1457" y="521"/>
                    <a:pt x="1457" y="522"/>
                  </a:cubicBezTo>
                  <a:lnTo>
                    <a:pt x="1439" y="562"/>
                  </a:lnTo>
                  <a:lnTo>
                    <a:pt x="1414" y="602"/>
                  </a:lnTo>
                  <a:cubicBezTo>
                    <a:pt x="1414" y="602"/>
                    <a:pt x="1414" y="602"/>
                    <a:pt x="1414" y="603"/>
                  </a:cubicBezTo>
                  <a:lnTo>
                    <a:pt x="1383" y="640"/>
                  </a:lnTo>
                  <a:lnTo>
                    <a:pt x="1346" y="675"/>
                  </a:lnTo>
                  <a:cubicBezTo>
                    <a:pt x="1346" y="675"/>
                    <a:pt x="1345" y="676"/>
                    <a:pt x="1345" y="676"/>
                  </a:cubicBezTo>
                  <a:lnTo>
                    <a:pt x="1256" y="739"/>
                  </a:lnTo>
                  <a:cubicBezTo>
                    <a:pt x="1256" y="739"/>
                    <a:pt x="1255" y="739"/>
                    <a:pt x="1255" y="740"/>
                  </a:cubicBezTo>
                  <a:lnTo>
                    <a:pt x="1147" y="792"/>
                  </a:lnTo>
                  <a:cubicBezTo>
                    <a:pt x="1147" y="792"/>
                    <a:pt x="1146" y="792"/>
                    <a:pt x="1146" y="792"/>
                  </a:cubicBezTo>
                  <a:lnTo>
                    <a:pt x="1023" y="831"/>
                  </a:lnTo>
                  <a:lnTo>
                    <a:pt x="885" y="855"/>
                  </a:lnTo>
                  <a:lnTo>
                    <a:pt x="737" y="864"/>
                  </a:lnTo>
                  <a:lnTo>
                    <a:pt x="589" y="855"/>
                  </a:lnTo>
                  <a:lnTo>
                    <a:pt x="452" y="831"/>
                  </a:lnTo>
                  <a:lnTo>
                    <a:pt x="327" y="792"/>
                  </a:lnTo>
                  <a:cubicBezTo>
                    <a:pt x="327" y="792"/>
                    <a:pt x="326" y="792"/>
                    <a:pt x="326" y="792"/>
                  </a:cubicBezTo>
                  <a:lnTo>
                    <a:pt x="218" y="740"/>
                  </a:lnTo>
                  <a:cubicBezTo>
                    <a:pt x="218" y="739"/>
                    <a:pt x="217" y="739"/>
                    <a:pt x="217" y="739"/>
                  </a:cubicBezTo>
                  <a:lnTo>
                    <a:pt x="128" y="676"/>
                  </a:lnTo>
                  <a:cubicBezTo>
                    <a:pt x="128" y="676"/>
                    <a:pt x="127" y="675"/>
                    <a:pt x="127" y="675"/>
                  </a:cubicBezTo>
                  <a:lnTo>
                    <a:pt x="91" y="640"/>
                  </a:lnTo>
                  <a:lnTo>
                    <a:pt x="59" y="603"/>
                  </a:lnTo>
                  <a:cubicBezTo>
                    <a:pt x="59" y="602"/>
                    <a:pt x="59" y="602"/>
                    <a:pt x="59" y="602"/>
                  </a:cubicBezTo>
                  <a:lnTo>
                    <a:pt x="35" y="563"/>
                  </a:lnTo>
                  <a:lnTo>
                    <a:pt x="16" y="522"/>
                  </a:lnTo>
                  <a:cubicBezTo>
                    <a:pt x="16" y="521"/>
                    <a:pt x="16" y="521"/>
                    <a:pt x="16" y="520"/>
                  </a:cubicBezTo>
                  <a:lnTo>
                    <a:pt x="5" y="477"/>
                  </a:lnTo>
                  <a:cubicBezTo>
                    <a:pt x="5" y="477"/>
                    <a:pt x="5" y="477"/>
                    <a:pt x="4" y="476"/>
                  </a:cubicBezTo>
                  <a:lnTo>
                    <a:pt x="0" y="433"/>
                  </a:lnTo>
                  <a:close/>
                  <a:moveTo>
                    <a:pt x="20" y="475"/>
                  </a:moveTo>
                  <a:lnTo>
                    <a:pt x="20" y="473"/>
                  </a:lnTo>
                  <a:lnTo>
                    <a:pt x="31" y="516"/>
                  </a:lnTo>
                  <a:lnTo>
                    <a:pt x="31" y="515"/>
                  </a:lnTo>
                  <a:lnTo>
                    <a:pt x="48" y="554"/>
                  </a:lnTo>
                  <a:lnTo>
                    <a:pt x="72" y="593"/>
                  </a:lnTo>
                  <a:lnTo>
                    <a:pt x="72" y="592"/>
                  </a:lnTo>
                  <a:lnTo>
                    <a:pt x="102" y="629"/>
                  </a:lnTo>
                  <a:lnTo>
                    <a:pt x="138" y="664"/>
                  </a:lnTo>
                  <a:lnTo>
                    <a:pt x="137" y="663"/>
                  </a:lnTo>
                  <a:lnTo>
                    <a:pt x="226" y="726"/>
                  </a:lnTo>
                  <a:lnTo>
                    <a:pt x="225" y="725"/>
                  </a:lnTo>
                  <a:lnTo>
                    <a:pt x="333" y="777"/>
                  </a:lnTo>
                  <a:lnTo>
                    <a:pt x="332" y="777"/>
                  </a:lnTo>
                  <a:lnTo>
                    <a:pt x="455" y="816"/>
                  </a:lnTo>
                  <a:lnTo>
                    <a:pt x="590" y="839"/>
                  </a:lnTo>
                  <a:lnTo>
                    <a:pt x="736" y="848"/>
                  </a:lnTo>
                  <a:lnTo>
                    <a:pt x="882" y="840"/>
                  </a:lnTo>
                  <a:lnTo>
                    <a:pt x="1018" y="816"/>
                  </a:lnTo>
                  <a:lnTo>
                    <a:pt x="1141" y="777"/>
                  </a:lnTo>
                  <a:lnTo>
                    <a:pt x="1140" y="777"/>
                  </a:lnTo>
                  <a:lnTo>
                    <a:pt x="1248" y="725"/>
                  </a:lnTo>
                  <a:lnTo>
                    <a:pt x="1247" y="726"/>
                  </a:lnTo>
                  <a:lnTo>
                    <a:pt x="1336" y="663"/>
                  </a:lnTo>
                  <a:lnTo>
                    <a:pt x="1335" y="664"/>
                  </a:lnTo>
                  <a:lnTo>
                    <a:pt x="1370" y="629"/>
                  </a:lnTo>
                  <a:lnTo>
                    <a:pt x="1401" y="592"/>
                  </a:lnTo>
                  <a:lnTo>
                    <a:pt x="1401" y="593"/>
                  </a:lnTo>
                  <a:lnTo>
                    <a:pt x="1424" y="555"/>
                  </a:lnTo>
                  <a:lnTo>
                    <a:pt x="1442" y="515"/>
                  </a:lnTo>
                  <a:lnTo>
                    <a:pt x="1442" y="516"/>
                  </a:lnTo>
                  <a:lnTo>
                    <a:pt x="1453" y="473"/>
                  </a:lnTo>
                  <a:lnTo>
                    <a:pt x="1452" y="475"/>
                  </a:lnTo>
                  <a:lnTo>
                    <a:pt x="1456" y="432"/>
                  </a:lnTo>
                  <a:lnTo>
                    <a:pt x="1456" y="433"/>
                  </a:lnTo>
                  <a:lnTo>
                    <a:pt x="1452" y="390"/>
                  </a:lnTo>
                  <a:lnTo>
                    <a:pt x="1453" y="391"/>
                  </a:lnTo>
                  <a:lnTo>
                    <a:pt x="1442" y="349"/>
                  </a:lnTo>
                  <a:lnTo>
                    <a:pt x="1442" y="351"/>
                  </a:lnTo>
                  <a:lnTo>
                    <a:pt x="1425" y="311"/>
                  </a:lnTo>
                  <a:lnTo>
                    <a:pt x="1401" y="272"/>
                  </a:lnTo>
                  <a:lnTo>
                    <a:pt x="1401" y="273"/>
                  </a:lnTo>
                  <a:lnTo>
                    <a:pt x="1371" y="236"/>
                  </a:lnTo>
                  <a:lnTo>
                    <a:pt x="1335" y="201"/>
                  </a:lnTo>
                  <a:lnTo>
                    <a:pt x="1336" y="202"/>
                  </a:lnTo>
                  <a:lnTo>
                    <a:pt x="1247" y="139"/>
                  </a:lnTo>
                  <a:lnTo>
                    <a:pt x="1248" y="140"/>
                  </a:lnTo>
                  <a:lnTo>
                    <a:pt x="1140" y="88"/>
                  </a:lnTo>
                  <a:lnTo>
                    <a:pt x="1141" y="88"/>
                  </a:lnTo>
                  <a:lnTo>
                    <a:pt x="1019" y="49"/>
                  </a:lnTo>
                  <a:lnTo>
                    <a:pt x="883" y="25"/>
                  </a:lnTo>
                  <a:lnTo>
                    <a:pt x="737" y="16"/>
                  </a:lnTo>
                  <a:lnTo>
                    <a:pt x="591" y="25"/>
                  </a:lnTo>
                  <a:lnTo>
                    <a:pt x="456" y="49"/>
                  </a:lnTo>
                  <a:lnTo>
                    <a:pt x="332" y="88"/>
                  </a:lnTo>
                  <a:lnTo>
                    <a:pt x="333" y="88"/>
                  </a:lnTo>
                  <a:lnTo>
                    <a:pt x="225" y="140"/>
                  </a:lnTo>
                  <a:lnTo>
                    <a:pt x="226" y="139"/>
                  </a:lnTo>
                  <a:lnTo>
                    <a:pt x="137" y="202"/>
                  </a:lnTo>
                  <a:lnTo>
                    <a:pt x="138" y="201"/>
                  </a:lnTo>
                  <a:lnTo>
                    <a:pt x="103" y="236"/>
                  </a:lnTo>
                  <a:lnTo>
                    <a:pt x="72" y="273"/>
                  </a:lnTo>
                  <a:lnTo>
                    <a:pt x="72" y="272"/>
                  </a:lnTo>
                  <a:lnTo>
                    <a:pt x="49" y="310"/>
                  </a:lnTo>
                  <a:lnTo>
                    <a:pt x="31" y="351"/>
                  </a:lnTo>
                  <a:lnTo>
                    <a:pt x="31" y="349"/>
                  </a:lnTo>
                  <a:lnTo>
                    <a:pt x="20" y="391"/>
                  </a:lnTo>
                  <a:lnTo>
                    <a:pt x="20" y="390"/>
                  </a:lnTo>
                  <a:lnTo>
                    <a:pt x="16" y="433"/>
                  </a:lnTo>
                  <a:lnTo>
                    <a:pt x="16" y="432"/>
                  </a:lnTo>
                  <a:lnTo>
                    <a:pt x="20" y="47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301" y="2916"/>
              <a:ext cx="68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Conferências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390" y="3043"/>
              <a:ext cx="48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conjuntas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86" y="2293"/>
              <a:ext cx="3223" cy="63"/>
            </a:xfrm>
            <a:custGeom>
              <a:avLst/>
              <a:gdLst>
                <a:gd name="T0" fmla="*/ 59 w 3223"/>
                <a:gd name="T1" fmla="*/ 24 h 63"/>
                <a:gd name="T2" fmla="*/ 3164 w 3223"/>
                <a:gd name="T3" fmla="*/ 24 h 63"/>
                <a:gd name="T4" fmla="*/ 3164 w 3223"/>
                <a:gd name="T5" fmla="*/ 39 h 63"/>
                <a:gd name="T6" fmla="*/ 59 w 3223"/>
                <a:gd name="T7" fmla="*/ 39 h 63"/>
                <a:gd name="T8" fmla="*/ 59 w 3223"/>
                <a:gd name="T9" fmla="*/ 24 h 63"/>
                <a:gd name="T10" fmla="*/ 71 w 3223"/>
                <a:gd name="T11" fmla="*/ 63 h 63"/>
                <a:gd name="T12" fmla="*/ 0 w 3223"/>
                <a:gd name="T13" fmla="*/ 31 h 63"/>
                <a:gd name="T14" fmla="*/ 71 w 3223"/>
                <a:gd name="T15" fmla="*/ 0 h 63"/>
                <a:gd name="T16" fmla="*/ 71 w 3223"/>
                <a:gd name="T17" fmla="*/ 63 h 63"/>
                <a:gd name="T18" fmla="*/ 3152 w 3223"/>
                <a:gd name="T19" fmla="*/ 0 h 63"/>
                <a:gd name="T20" fmla="*/ 3223 w 3223"/>
                <a:gd name="T21" fmla="*/ 31 h 63"/>
                <a:gd name="T22" fmla="*/ 3152 w 3223"/>
                <a:gd name="T23" fmla="*/ 63 h 63"/>
                <a:gd name="T24" fmla="*/ 3152 w 3223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3" h="63">
                  <a:moveTo>
                    <a:pt x="59" y="24"/>
                  </a:moveTo>
                  <a:lnTo>
                    <a:pt x="3164" y="24"/>
                  </a:lnTo>
                  <a:lnTo>
                    <a:pt x="3164" y="39"/>
                  </a:lnTo>
                  <a:lnTo>
                    <a:pt x="59" y="39"/>
                  </a:lnTo>
                  <a:lnTo>
                    <a:pt x="59" y="24"/>
                  </a:lnTo>
                  <a:close/>
                  <a:moveTo>
                    <a:pt x="71" y="63"/>
                  </a:moveTo>
                  <a:lnTo>
                    <a:pt x="0" y="31"/>
                  </a:lnTo>
                  <a:lnTo>
                    <a:pt x="71" y="0"/>
                  </a:lnTo>
                  <a:lnTo>
                    <a:pt x="71" y="63"/>
                  </a:lnTo>
                  <a:close/>
                  <a:moveTo>
                    <a:pt x="3152" y="0"/>
                  </a:moveTo>
                  <a:lnTo>
                    <a:pt x="3223" y="31"/>
                  </a:lnTo>
                  <a:lnTo>
                    <a:pt x="3152" y="63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631" y="2305"/>
              <a:ext cx="879" cy="601"/>
            </a:xfrm>
            <a:custGeom>
              <a:avLst/>
              <a:gdLst>
                <a:gd name="T0" fmla="*/ 0 w 1584"/>
                <a:gd name="T1" fmla="*/ 608 h 1216"/>
                <a:gd name="T2" fmla="*/ 792 w 1584"/>
                <a:gd name="T3" fmla="*/ 0 h 1216"/>
                <a:gd name="T4" fmla="*/ 792 w 1584"/>
                <a:gd name="T5" fmla="*/ 0 h 1216"/>
                <a:gd name="T6" fmla="*/ 792 w 1584"/>
                <a:gd name="T7" fmla="*/ 0 h 1216"/>
                <a:gd name="T8" fmla="*/ 1584 w 1584"/>
                <a:gd name="T9" fmla="*/ 608 h 1216"/>
                <a:gd name="T10" fmla="*/ 1584 w 1584"/>
                <a:gd name="T11" fmla="*/ 608 h 1216"/>
                <a:gd name="T12" fmla="*/ 1584 w 1584"/>
                <a:gd name="T13" fmla="*/ 608 h 1216"/>
                <a:gd name="T14" fmla="*/ 792 w 1584"/>
                <a:gd name="T15" fmla="*/ 1216 h 1216"/>
                <a:gd name="T16" fmla="*/ 792 w 1584"/>
                <a:gd name="T17" fmla="*/ 1216 h 1216"/>
                <a:gd name="T18" fmla="*/ 792 w 1584"/>
                <a:gd name="T19" fmla="*/ 1216 h 1216"/>
                <a:gd name="T20" fmla="*/ 0 w 1584"/>
                <a:gd name="T21" fmla="*/ 608 h 1216"/>
                <a:gd name="T22" fmla="*/ 0 w 1584"/>
                <a:gd name="T23" fmla="*/ 60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1216">
                  <a:moveTo>
                    <a:pt x="0" y="608"/>
                  </a:moveTo>
                  <a:cubicBezTo>
                    <a:pt x="0" y="273"/>
                    <a:pt x="355" y="0"/>
                    <a:pt x="792" y="0"/>
                  </a:cubicBezTo>
                  <a:cubicBezTo>
                    <a:pt x="792" y="0"/>
                    <a:pt x="792" y="0"/>
                    <a:pt x="792" y="0"/>
                  </a:cubicBezTo>
                  <a:lnTo>
                    <a:pt x="792" y="0"/>
                  </a:lnTo>
                  <a:cubicBezTo>
                    <a:pt x="1230" y="0"/>
                    <a:pt x="1584" y="273"/>
                    <a:pt x="1584" y="608"/>
                  </a:cubicBezTo>
                  <a:cubicBezTo>
                    <a:pt x="1584" y="608"/>
                    <a:pt x="1584" y="608"/>
                    <a:pt x="1584" y="608"/>
                  </a:cubicBezTo>
                  <a:lnTo>
                    <a:pt x="1584" y="608"/>
                  </a:lnTo>
                  <a:cubicBezTo>
                    <a:pt x="1584" y="944"/>
                    <a:pt x="1230" y="1216"/>
                    <a:pt x="792" y="1216"/>
                  </a:cubicBezTo>
                  <a:cubicBezTo>
                    <a:pt x="792" y="1216"/>
                    <a:pt x="792" y="1216"/>
                    <a:pt x="792" y="1216"/>
                  </a:cubicBezTo>
                  <a:lnTo>
                    <a:pt x="792" y="1216"/>
                  </a:lnTo>
                  <a:cubicBezTo>
                    <a:pt x="355" y="1216"/>
                    <a:pt x="0" y="944"/>
                    <a:pt x="0" y="608"/>
                  </a:cubicBezTo>
                  <a:cubicBezTo>
                    <a:pt x="0" y="608"/>
                    <a:pt x="0" y="608"/>
                    <a:pt x="0" y="60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2627" y="2301"/>
              <a:ext cx="888" cy="609"/>
            </a:xfrm>
            <a:custGeom>
              <a:avLst/>
              <a:gdLst>
                <a:gd name="T0" fmla="*/ 17 w 1600"/>
                <a:gd name="T1" fmla="*/ 493 h 1232"/>
                <a:gd name="T2" fmla="*/ 98 w 1600"/>
                <a:gd name="T3" fmla="*/ 323 h 1232"/>
                <a:gd name="T4" fmla="*/ 235 w 1600"/>
                <a:gd name="T5" fmla="*/ 181 h 1232"/>
                <a:gd name="T6" fmla="*/ 354 w 1600"/>
                <a:gd name="T7" fmla="*/ 105 h 1232"/>
                <a:gd name="T8" fmla="*/ 640 w 1600"/>
                <a:gd name="T9" fmla="*/ 13 h 1232"/>
                <a:gd name="T10" fmla="*/ 882 w 1600"/>
                <a:gd name="T11" fmla="*/ 3 h 1232"/>
                <a:gd name="T12" fmla="*/ 1113 w 1600"/>
                <a:gd name="T13" fmla="*/ 49 h 1232"/>
                <a:gd name="T14" fmla="*/ 1365 w 1600"/>
                <a:gd name="T15" fmla="*/ 180 h 1232"/>
                <a:gd name="T16" fmla="*/ 1464 w 1600"/>
                <a:gd name="T17" fmla="*/ 272 h 1232"/>
                <a:gd name="T18" fmla="*/ 1564 w 1600"/>
                <a:gd name="T19" fmla="*/ 432 h 1232"/>
                <a:gd name="T20" fmla="*/ 1600 w 1600"/>
                <a:gd name="T21" fmla="*/ 616 h 1232"/>
                <a:gd name="T22" fmla="*/ 1564 w 1600"/>
                <a:gd name="T23" fmla="*/ 800 h 1232"/>
                <a:gd name="T24" fmla="*/ 1464 w 1600"/>
                <a:gd name="T25" fmla="*/ 961 h 1232"/>
                <a:gd name="T26" fmla="*/ 1365 w 1600"/>
                <a:gd name="T27" fmla="*/ 1053 h 1232"/>
                <a:gd name="T28" fmla="*/ 1113 w 1600"/>
                <a:gd name="T29" fmla="*/ 1184 h 1232"/>
                <a:gd name="T30" fmla="*/ 882 w 1600"/>
                <a:gd name="T31" fmla="*/ 1229 h 1232"/>
                <a:gd name="T32" fmla="*/ 641 w 1600"/>
                <a:gd name="T33" fmla="*/ 1220 h 1232"/>
                <a:gd name="T34" fmla="*/ 354 w 1600"/>
                <a:gd name="T35" fmla="*/ 1128 h 1232"/>
                <a:gd name="T36" fmla="*/ 235 w 1600"/>
                <a:gd name="T37" fmla="*/ 1052 h 1232"/>
                <a:gd name="T38" fmla="*/ 98 w 1600"/>
                <a:gd name="T39" fmla="*/ 911 h 1232"/>
                <a:gd name="T40" fmla="*/ 17 w 1600"/>
                <a:gd name="T41" fmla="*/ 742 h 1232"/>
                <a:gd name="T42" fmla="*/ 20 w 1600"/>
                <a:gd name="T43" fmla="*/ 677 h 1232"/>
                <a:gd name="T44" fmla="*/ 77 w 1600"/>
                <a:gd name="T45" fmla="*/ 849 h 1232"/>
                <a:gd name="T46" fmla="*/ 149 w 1600"/>
                <a:gd name="T47" fmla="*/ 951 h 1232"/>
                <a:gd name="T48" fmla="*/ 362 w 1600"/>
                <a:gd name="T49" fmla="*/ 1114 h 1232"/>
                <a:gd name="T50" fmla="*/ 494 w 1600"/>
                <a:gd name="T51" fmla="*/ 1169 h 1232"/>
                <a:gd name="T52" fmla="*/ 800 w 1600"/>
                <a:gd name="T53" fmla="*/ 1216 h 1232"/>
                <a:gd name="T54" fmla="*/ 1108 w 1600"/>
                <a:gd name="T55" fmla="*/ 1169 h 1232"/>
                <a:gd name="T56" fmla="*/ 1239 w 1600"/>
                <a:gd name="T57" fmla="*/ 1114 h 1232"/>
                <a:gd name="T58" fmla="*/ 1452 w 1600"/>
                <a:gd name="T59" fmla="*/ 951 h 1232"/>
                <a:gd name="T60" fmla="*/ 1523 w 1600"/>
                <a:gd name="T61" fmla="*/ 850 h 1232"/>
                <a:gd name="T62" fmla="*/ 1580 w 1600"/>
                <a:gd name="T63" fmla="*/ 678 h 1232"/>
                <a:gd name="T64" fmla="*/ 1569 w 1600"/>
                <a:gd name="T65" fmla="*/ 497 h 1232"/>
                <a:gd name="T66" fmla="*/ 1491 w 1600"/>
                <a:gd name="T67" fmla="*/ 332 h 1232"/>
                <a:gd name="T68" fmla="*/ 1355 w 1600"/>
                <a:gd name="T69" fmla="*/ 192 h 1232"/>
                <a:gd name="T70" fmla="*/ 1240 w 1600"/>
                <a:gd name="T71" fmla="*/ 120 h 1232"/>
                <a:gd name="T72" fmla="*/ 960 w 1600"/>
                <a:gd name="T73" fmla="*/ 28 h 1232"/>
                <a:gd name="T74" fmla="*/ 720 w 1600"/>
                <a:gd name="T75" fmla="*/ 19 h 1232"/>
                <a:gd name="T76" fmla="*/ 496 w 1600"/>
                <a:gd name="T77" fmla="*/ 64 h 1232"/>
                <a:gd name="T78" fmla="*/ 245 w 1600"/>
                <a:gd name="T79" fmla="*/ 193 h 1232"/>
                <a:gd name="T80" fmla="*/ 150 w 1600"/>
                <a:gd name="T81" fmla="*/ 281 h 1232"/>
                <a:gd name="T82" fmla="*/ 52 w 1600"/>
                <a:gd name="T83" fmla="*/ 438 h 1232"/>
                <a:gd name="T84" fmla="*/ 16 w 1600"/>
                <a:gd name="T85" fmla="*/ 61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0" h="1232">
                  <a:moveTo>
                    <a:pt x="0" y="617"/>
                  </a:moveTo>
                  <a:lnTo>
                    <a:pt x="4" y="554"/>
                  </a:lnTo>
                  <a:lnTo>
                    <a:pt x="17" y="493"/>
                  </a:lnTo>
                  <a:lnTo>
                    <a:pt x="37" y="433"/>
                  </a:lnTo>
                  <a:lnTo>
                    <a:pt x="63" y="377"/>
                  </a:lnTo>
                  <a:lnTo>
                    <a:pt x="98" y="323"/>
                  </a:lnTo>
                  <a:lnTo>
                    <a:pt x="137" y="272"/>
                  </a:lnTo>
                  <a:cubicBezTo>
                    <a:pt x="137" y="271"/>
                    <a:pt x="138" y="271"/>
                    <a:pt x="138" y="271"/>
                  </a:cubicBezTo>
                  <a:lnTo>
                    <a:pt x="235" y="181"/>
                  </a:lnTo>
                  <a:cubicBezTo>
                    <a:pt x="235" y="180"/>
                    <a:pt x="236" y="180"/>
                    <a:pt x="236" y="180"/>
                  </a:cubicBezTo>
                  <a:lnTo>
                    <a:pt x="353" y="106"/>
                  </a:lnTo>
                  <a:cubicBezTo>
                    <a:pt x="354" y="105"/>
                    <a:pt x="354" y="105"/>
                    <a:pt x="354" y="105"/>
                  </a:cubicBezTo>
                  <a:lnTo>
                    <a:pt x="489" y="49"/>
                  </a:lnTo>
                  <a:cubicBezTo>
                    <a:pt x="490" y="49"/>
                    <a:pt x="490" y="49"/>
                    <a:pt x="491" y="49"/>
                  </a:cubicBezTo>
                  <a:lnTo>
                    <a:pt x="640" y="13"/>
                  </a:lnTo>
                  <a:lnTo>
                    <a:pt x="719" y="4"/>
                  </a:lnTo>
                  <a:lnTo>
                    <a:pt x="800" y="0"/>
                  </a:lnTo>
                  <a:lnTo>
                    <a:pt x="882" y="3"/>
                  </a:lnTo>
                  <a:lnTo>
                    <a:pt x="961" y="13"/>
                  </a:lnTo>
                  <a:lnTo>
                    <a:pt x="1111" y="49"/>
                  </a:lnTo>
                  <a:cubicBezTo>
                    <a:pt x="1112" y="49"/>
                    <a:pt x="1112" y="49"/>
                    <a:pt x="1113" y="49"/>
                  </a:cubicBezTo>
                  <a:lnTo>
                    <a:pt x="1247" y="105"/>
                  </a:lnTo>
                  <a:cubicBezTo>
                    <a:pt x="1247" y="105"/>
                    <a:pt x="1247" y="105"/>
                    <a:pt x="1248" y="106"/>
                  </a:cubicBezTo>
                  <a:lnTo>
                    <a:pt x="1365" y="180"/>
                  </a:lnTo>
                  <a:cubicBezTo>
                    <a:pt x="1365" y="180"/>
                    <a:pt x="1366" y="180"/>
                    <a:pt x="1366" y="181"/>
                  </a:cubicBezTo>
                  <a:lnTo>
                    <a:pt x="1463" y="271"/>
                  </a:lnTo>
                  <a:cubicBezTo>
                    <a:pt x="1463" y="271"/>
                    <a:pt x="1464" y="271"/>
                    <a:pt x="1464" y="272"/>
                  </a:cubicBezTo>
                  <a:lnTo>
                    <a:pt x="1504" y="323"/>
                  </a:lnTo>
                  <a:lnTo>
                    <a:pt x="1537" y="376"/>
                  </a:lnTo>
                  <a:lnTo>
                    <a:pt x="1564" y="432"/>
                  </a:lnTo>
                  <a:lnTo>
                    <a:pt x="1584" y="492"/>
                  </a:lnTo>
                  <a:lnTo>
                    <a:pt x="1596" y="553"/>
                  </a:lnTo>
                  <a:lnTo>
                    <a:pt x="1600" y="616"/>
                  </a:lnTo>
                  <a:lnTo>
                    <a:pt x="1596" y="679"/>
                  </a:lnTo>
                  <a:lnTo>
                    <a:pt x="1584" y="741"/>
                  </a:lnTo>
                  <a:lnTo>
                    <a:pt x="1564" y="800"/>
                  </a:lnTo>
                  <a:lnTo>
                    <a:pt x="1538" y="857"/>
                  </a:lnTo>
                  <a:lnTo>
                    <a:pt x="1504" y="911"/>
                  </a:lnTo>
                  <a:lnTo>
                    <a:pt x="1464" y="961"/>
                  </a:lnTo>
                  <a:cubicBezTo>
                    <a:pt x="1463" y="962"/>
                    <a:pt x="1463" y="962"/>
                    <a:pt x="1463" y="962"/>
                  </a:cubicBezTo>
                  <a:lnTo>
                    <a:pt x="1366" y="1052"/>
                  </a:lnTo>
                  <a:cubicBezTo>
                    <a:pt x="1366" y="1053"/>
                    <a:pt x="1365" y="1053"/>
                    <a:pt x="1365" y="1053"/>
                  </a:cubicBezTo>
                  <a:lnTo>
                    <a:pt x="1248" y="1127"/>
                  </a:lnTo>
                  <a:cubicBezTo>
                    <a:pt x="1247" y="1127"/>
                    <a:pt x="1247" y="1128"/>
                    <a:pt x="1247" y="1128"/>
                  </a:cubicBezTo>
                  <a:lnTo>
                    <a:pt x="1113" y="1184"/>
                  </a:lnTo>
                  <a:cubicBezTo>
                    <a:pt x="1112" y="1184"/>
                    <a:pt x="1112" y="1184"/>
                    <a:pt x="1111" y="1184"/>
                  </a:cubicBezTo>
                  <a:lnTo>
                    <a:pt x="962" y="1220"/>
                  </a:lnTo>
                  <a:lnTo>
                    <a:pt x="882" y="1229"/>
                  </a:lnTo>
                  <a:lnTo>
                    <a:pt x="801" y="1232"/>
                  </a:lnTo>
                  <a:lnTo>
                    <a:pt x="719" y="1229"/>
                  </a:lnTo>
                  <a:lnTo>
                    <a:pt x="641" y="1220"/>
                  </a:lnTo>
                  <a:lnTo>
                    <a:pt x="491" y="1184"/>
                  </a:lnTo>
                  <a:cubicBezTo>
                    <a:pt x="490" y="1184"/>
                    <a:pt x="490" y="1184"/>
                    <a:pt x="489" y="1184"/>
                  </a:cubicBezTo>
                  <a:lnTo>
                    <a:pt x="354" y="1128"/>
                  </a:lnTo>
                  <a:cubicBezTo>
                    <a:pt x="354" y="1128"/>
                    <a:pt x="354" y="1127"/>
                    <a:pt x="353" y="1127"/>
                  </a:cubicBezTo>
                  <a:lnTo>
                    <a:pt x="236" y="1053"/>
                  </a:lnTo>
                  <a:cubicBezTo>
                    <a:pt x="236" y="1053"/>
                    <a:pt x="235" y="1053"/>
                    <a:pt x="235" y="1052"/>
                  </a:cubicBezTo>
                  <a:lnTo>
                    <a:pt x="138" y="962"/>
                  </a:lnTo>
                  <a:cubicBezTo>
                    <a:pt x="138" y="962"/>
                    <a:pt x="137" y="962"/>
                    <a:pt x="137" y="961"/>
                  </a:cubicBezTo>
                  <a:lnTo>
                    <a:pt x="98" y="911"/>
                  </a:lnTo>
                  <a:lnTo>
                    <a:pt x="64" y="858"/>
                  </a:lnTo>
                  <a:lnTo>
                    <a:pt x="37" y="801"/>
                  </a:lnTo>
                  <a:lnTo>
                    <a:pt x="17" y="742"/>
                  </a:lnTo>
                  <a:lnTo>
                    <a:pt x="5" y="680"/>
                  </a:lnTo>
                  <a:lnTo>
                    <a:pt x="0" y="617"/>
                  </a:lnTo>
                  <a:close/>
                  <a:moveTo>
                    <a:pt x="20" y="677"/>
                  </a:moveTo>
                  <a:lnTo>
                    <a:pt x="32" y="737"/>
                  </a:lnTo>
                  <a:lnTo>
                    <a:pt x="52" y="794"/>
                  </a:lnTo>
                  <a:lnTo>
                    <a:pt x="77" y="849"/>
                  </a:lnTo>
                  <a:lnTo>
                    <a:pt x="111" y="902"/>
                  </a:lnTo>
                  <a:lnTo>
                    <a:pt x="150" y="952"/>
                  </a:lnTo>
                  <a:lnTo>
                    <a:pt x="149" y="951"/>
                  </a:lnTo>
                  <a:lnTo>
                    <a:pt x="246" y="1041"/>
                  </a:lnTo>
                  <a:lnTo>
                    <a:pt x="245" y="1040"/>
                  </a:lnTo>
                  <a:lnTo>
                    <a:pt x="362" y="1114"/>
                  </a:lnTo>
                  <a:lnTo>
                    <a:pt x="361" y="1113"/>
                  </a:lnTo>
                  <a:lnTo>
                    <a:pt x="496" y="1169"/>
                  </a:lnTo>
                  <a:lnTo>
                    <a:pt x="494" y="1169"/>
                  </a:lnTo>
                  <a:lnTo>
                    <a:pt x="642" y="1205"/>
                  </a:lnTo>
                  <a:lnTo>
                    <a:pt x="720" y="1213"/>
                  </a:lnTo>
                  <a:lnTo>
                    <a:pt x="800" y="1216"/>
                  </a:lnTo>
                  <a:lnTo>
                    <a:pt x="881" y="1214"/>
                  </a:lnTo>
                  <a:lnTo>
                    <a:pt x="959" y="1205"/>
                  </a:lnTo>
                  <a:lnTo>
                    <a:pt x="1108" y="1169"/>
                  </a:lnTo>
                  <a:lnTo>
                    <a:pt x="1106" y="1169"/>
                  </a:lnTo>
                  <a:lnTo>
                    <a:pt x="1240" y="1113"/>
                  </a:lnTo>
                  <a:lnTo>
                    <a:pt x="1239" y="1114"/>
                  </a:lnTo>
                  <a:lnTo>
                    <a:pt x="1356" y="1040"/>
                  </a:lnTo>
                  <a:lnTo>
                    <a:pt x="1355" y="1041"/>
                  </a:lnTo>
                  <a:lnTo>
                    <a:pt x="1452" y="951"/>
                  </a:lnTo>
                  <a:lnTo>
                    <a:pt x="1451" y="951"/>
                  </a:lnTo>
                  <a:lnTo>
                    <a:pt x="1491" y="902"/>
                  </a:lnTo>
                  <a:lnTo>
                    <a:pt x="1523" y="850"/>
                  </a:lnTo>
                  <a:lnTo>
                    <a:pt x="1549" y="795"/>
                  </a:lnTo>
                  <a:lnTo>
                    <a:pt x="1569" y="738"/>
                  </a:lnTo>
                  <a:lnTo>
                    <a:pt x="1580" y="678"/>
                  </a:lnTo>
                  <a:lnTo>
                    <a:pt x="1584" y="617"/>
                  </a:lnTo>
                  <a:lnTo>
                    <a:pt x="1581" y="556"/>
                  </a:lnTo>
                  <a:lnTo>
                    <a:pt x="1569" y="497"/>
                  </a:lnTo>
                  <a:lnTo>
                    <a:pt x="1549" y="439"/>
                  </a:lnTo>
                  <a:lnTo>
                    <a:pt x="1524" y="385"/>
                  </a:lnTo>
                  <a:lnTo>
                    <a:pt x="1491" y="332"/>
                  </a:lnTo>
                  <a:lnTo>
                    <a:pt x="1451" y="281"/>
                  </a:lnTo>
                  <a:lnTo>
                    <a:pt x="1452" y="282"/>
                  </a:lnTo>
                  <a:lnTo>
                    <a:pt x="1355" y="192"/>
                  </a:lnTo>
                  <a:lnTo>
                    <a:pt x="1356" y="193"/>
                  </a:lnTo>
                  <a:lnTo>
                    <a:pt x="1239" y="119"/>
                  </a:lnTo>
                  <a:lnTo>
                    <a:pt x="1240" y="120"/>
                  </a:lnTo>
                  <a:lnTo>
                    <a:pt x="1106" y="64"/>
                  </a:lnTo>
                  <a:lnTo>
                    <a:pt x="1108" y="64"/>
                  </a:lnTo>
                  <a:lnTo>
                    <a:pt x="960" y="28"/>
                  </a:lnTo>
                  <a:lnTo>
                    <a:pt x="881" y="19"/>
                  </a:lnTo>
                  <a:lnTo>
                    <a:pt x="801" y="16"/>
                  </a:lnTo>
                  <a:lnTo>
                    <a:pt x="720" y="19"/>
                  </a:lnTo>
                  <a:lnTo>
                    <a:pt x="643" y="28"/>
                  </a:lnTo>
                  <a:lnTo>
                    <a:pt x="494" y="64"/>
                  </a:lnTo>
                  <a:lnTo>
                    <a:pt x="496" y="64"/>
                  </a:lnTo>
                  <a:lnTo>
                    <a:pt x="361" y="120"/>
                  </a:lnTo>
                  <a:lnTo>
                    <a:pt x="362" y="119"/>
                  </a:lnTo>
                  <a:lnTo>
                    <a:pt x="245" y="193"/>
                  </a:lnTo>
                  <a:lnTo>
                    <a:pt x="246" y="192"/>
                  </a:lnTo>
                  <a:lnTo>
                    <a:pt x="149" y="282"/>
                  </a:lnTo>
                  <a:lnTo>
                    <a:pt x="150" y="281"/>
                  </a:lnTo>
                  <a:lnTo>
                    <a:pt x="111" y="332"/>
                  </a:lnTo>
                  <a:lnTo>
                    <a:pt x="78" y="384"/>
                  </a:lnTo>
                  <a:lnTo>
                    <a:pt x="52" y="438"/>
                  </a:lnTo>
                  <a:lnTo>
                    <a:pt x="32" y="496"/>
                  </a:lnTo>
                  <a:lnTo>
                    <a:pt x="20" y="555"/>
                  </a:lnTo>
                  <a:lnTo>
                    <a:pt x="16" y="616"/>
                  </a:lnTo>
                  <a:lnTo>
                    <a:pt x="20" y="677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873" y="2425"/>
              <a:ext cx="43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Centros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731" y="2551"/>
              <a:ext cx="69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colaborativos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784" y="2678"/>
              <a:ext cx="61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pesquisa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1805" y="2107"/>
              <a:ext cx="879" cy="594"/>
            </a:xfrm>
            <a:custGeom>
              <a:avLst/>
              <a:gdLst>
                <a:gd name="T0" fmla="*/ 0 w 1584"/>
                <a:gd name="T1" fmla="*/ 600 h 1200"/>
                <a:gd name="T2" fmla="*/ 792 w 1584"/>
                <a:gd name="T3" fmla="*/ 0 h 1200"/>
                <a:gd name="T4" fmla="*/ 792 w 1584"/>
                <a:gd name="T5" fmla="*/ 0 h 1200"/>
                <a:gd name="T6" fmla="*/ 792 w 1584"/>
                <a:gd name="T7" fmla="*/ 0 h 1200"/>
                <a:gd name="T8" fmla="*/ 1584 w 1584"/>
                <a:gd name="T9" fmla="*/ 600 h 1200"/>
                <a:gd name="T10" fmla="*/ 1584 w 1584"/>
                <a:gd name="T11" fmla="*/ 600 h 1200"/>
                <a:gd name="T12" fmla="*/ 1584 w 1584"/>
                <a:gd name="T13" fmla="*/ 600 h 1200"/>
                <a:gd name="T14" fmla="*/ 792 w 1584"/>
                <a:gd name="T15" fmla="*/ 1200 h 1200"/>
                <a:gd name="T16" fmla="*/ 792 w 1584"/>
                <a:gd name="T17" fmla="*/ 1200 h 1200"/>
                <a:gd name="T18" fmla="*/ 792 w 1584"/>
                <a:gd name="T19" fmla="*/ 1200 h 1200"/>
                <a:gd name="T20" fmla="*/ 0 w 1584"/>
                <a:gd name="T21" fmla="*/ 600 h 1200"/>
                <a:gd name="T22" fmla="*/ 0 w 1584"/>
                <a:gd name="T23" fmla="*/ 6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1200">
                  <a:moveTo>
                    <a:pt x="0" y="600"/>
                  </a:moveTo>
                  <a:cubicBezTo>
                    <a:pt x="0" y="269"/>
                    <a:pt x="355" y="0"/>
                    <a:pt x="792" y="0"/>
                  </a:cubicBezTo>
                  <a:cubicBezTo>
                    <a:pt x="792" y="0"/>
                    <a:pt x="792" y="0"/>
                    <a:pt x="792" y="0"/>
                  </a:cubicBezTo>
                  <a:lnTo>
                    <a:pt x="792" y="0"/>
                  </a:lnTo>
                  <a:cubicBezTo>
                    <a:pt x="1230" y="0"/>
                    <a:pt x="1584" y="269"/>
                    <a:pt x="1584" y="600"/>
                  </a:cubicBezTo>
                  <a:cubicBezTo>
                    <a:pt x="1584" y="600"/>
                    <a:pt x="1584" y="600"/>
                    <a:pt x="1584" y="600"/>
                  </a:cubicBezTo>
                  <a:lnTo>
                    <a:pt x="1584" y="600"/>
                  </a:lnTo>
                  <a:cubicBezTo>
                    <a:pt x="1584" y="932"/>
                    <a:pt x="1230" y="1200"/>
                    <a:pt x="792" y="1200"/>
                  </a:cubicBezTo>
                  <a:cubicBezTo>
                    <a:pt x="792" y="1200"/>
                    <a:pt x="792" y="1200"/>
                    <a:pt x="792" y="1200"/>
                  </a:cubicBezTo>
                  <a:lnTo>
                    <a:pt x="792" y="1200"/>
                  </a:lnTo>
                  <a:cubicBezTo>
                    <a:pt x="355" y="1200"/>
                    <a:pt x="0" y="932"/>
                    <a:pt x="0" y="600"/>
                  </a:cubicBezTo>
                  <a:cubicBezTo>
                    <a:pt x="0" y="600"/>
                    <a:pt x="0" y="600"/>
                    <a:pt x="0" y="6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801" y="2103"/>
              <a:ext cx="888" cy="602"/>
            </a:xfrm>
            <a:custGeom>
              <a:avLst/>
              <a:gdLst>
                <a:gd name="T0" fmla="*/ 17 w 1600"/>
                <a:gd name="T1" fmla="*/ 486 h 1216"/>
                <a:gd name="T2" fmla="*/ 98 w 1600"/>
                <a:gd name="T3" fmla="*/ 318 h 1216"/>
                <a:gd name="T4" fmla="*/ 235 w 1600"/>
                <a:gd name="T5" fmla="*/ 179 h 1216"/>
                <a:gd name="T6" fmla="*/ 354 w 1600"/>
                <a:gd name="T7" fmla="*/ 104 h 1216"/>
                <a:gd name="T8" fmla="*/ 640 w 1600"/>
                <a:gd name="T9" fmla="*/ 13 h 1216"/>
                <a:gd name="T10" fmla="*/ 882 w 1600"/>
                <a:gd name="T11" fmla="*/ 3 h 1216"/>
                <a:gd name="T12" fmla="*/ 1113 w 1600"/>
                <a:gd name="T13" fmla="*/ 48 h 1216"/>
                <a:gd name="T14" fmla="*/ 1365 w 1600"/>
                <a:gd name="T15" fmla="*/ 178 h 1216"/>
                <a:gd name="T16" fmla="*/ 1464 w 1600"/>
                <a:gd name="T17" fmla="*/ 268 h 1216"/>
                <a:gd name="T18" fmla="*/ 1564 w 1600"/>
                <a:gd name="T19" fmla="*/ 427 h 1216"/>
                <a:gd name="T20" fmla="*/ 1600 w 1600"/>
                <a:gd name="T21" fmla="*/ 608 h 1216"/>
                <a:gd name="T22" fmla="*/ 1564 w 1600"/>
                <a:gd name="T23" fmla="*/ 790 h 1216"/>
                <a:gd name="T24" fmla="*/ 1464 w 1600"/>
                <a:gd name="T25" fmla="*/ 949 h 1216"/>
                <a:gd name="T26" fmla="*/ 1365 w 1600"/>
                <a:gd name="T27" fmla="*/ 1040 h 1216"/>
                <a:gd name="T28" fmla="*/ 1113 w 1600"/>
                <a:gd name="T29" fmla="*/ 1169 h 1216"/>
                <a:gd name="T30" fmla="*/ 882 w 1600"/>
                <a:gd name="T31" fmla="*/ 1213 h 1216"/>
                <a:gd name="T32" fmla="*/ 641 w 1600"/>
                <a:gd name="T33" fmla="*/ 1204 h 1216"/>
                <a:gd name="T34" fmla="*/ 354 w 1600"/>
                <a:gd name="T35" fmla="*/ 1114 h 1216"/>
                <a:gd name="T36" fmla="*/ 235 w 1600"/>
                <a:gd name="T37" fmla="*/ 1039 h 1216"/>
                <a:gd name="T38" fmla="*/ 98 w 1600"/>
                <a:gd name="T39" fmla="*/ 899 h 1216"/>
                <a:gd name="T40" fmla="*/ 17 w 1600"/>
                <a:gd name="T41" fmla="*/ 732 h 1216"/>
                <a:gd name="T42" fmla="*/ 20 w 1600"/>
                <a:gd name="T43" fmla="*/ 668 h 1216"/>
                <a:gd name="T44" fmla="*/ 77 w 1600"/>
                <a:gd name="T45" fmla="*/ 838 h 1216"/>
                <a:gd name="T46" fmla="*/ 149 w 1600"/>
                <a:gd name="T47" fmla="*/ 939 h 1216"/>
                <a:gd name="T48" fmla="*/ 362 w 1600"/>
                <a:gd name="T49" fmla="*/ 1100 h 1216"/>
                <a:gd name="T50" fmla="*/ 494 w 1600"/>
                <a:gd name="T51" fmla="*/ 1154 h 1216"/>
                <a:gd name="T52" fmla="*/ 800 w 1600"/>
                <a:gd name="T53" fmla="*/ 1200 h 1216"/>
                <a:gd name="T54" fmla="*/ 1108 w 1600"/>
                <a:gd name="T55" fmla="*/ 1154 h 1216"/>
                <a:gd name="T56" fmla="*/ 1239 w 1600"/>
                <a:gd name="T57" fmla="*/ 1100 h 1216"/>
                <a:gd name="T58" fmla="*/ 1452 w 1600"/>
                <a:gd name="T59" fmla="*/ 939 h 1216"/>
                <a:gd name="T60" fmla="*/ 1523 w 1600"/>
                <a:gd name="T61" fmla="*/ 839 h 1216"/>
                <a:gd name="T62" fmla="*/ 1580 w 1600"/>
                <a:gd name="T63" fmla="*/ 669 h 1216"/>
                <a:gd name="T64" fmla="*/ 1569 w 1600"/>
                <a:gd name="T65" fmla="*/ 490 h 1216"/>
                <a:gd name="T66" fmla="*/ 1491 w 1600"/>
                <a:gd name="T67" fmla="*/ 328 h 1216"/>
                <a:gd name="T68" fmla="*/ 1355 w 1600"/>
                <a:gd name="T69" fmla="*/ 190 h 1216"/>
                <a:gd name="T70" fmla="*/ 1240 w 1600"/>
                <a:gd name="T71" fmla="*/ 119 h 1216"/>
                <a:gd name="T72" fmla="*/ 960 w 1600"/>
                <a:gd name="T73" fmla="*/ 28 h 1216"/>
                <a:gd name="T74" fmla="*/ 720 w 1600"/>
                <a:gd name="T75" fmla="*/ 19 h 1216"/>
                <a:gd name="T76" fmla="*/ 496 w 1600"/>
                <a:gd name="T77" fmla="*/ 63 h 1216"/>
                <a:gd name="T78" fmla="*/ 245 w 1600"/>
                <a:gd name="T79" fmla="*/ 191 h 1216"/>
                <a:gd name="T80" fmla="*/ 150 w 1600"/>
                <a:gd name="T81" fmla="*/ 278 h 1216"/>
                <a:gd name="T82" fmla="*/ 52 w 1600"/>
                <a:gd name="T83" fmla="*/ 433 h 1216"/>
                <a:gd name="T84" fmla="*/ 16 w 1600"/>
                <a:gd name="T85" fmla="*/ 60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0" h="1216">
                  <a:moveTo>
                    <a:pt x="0" y="609"/>
                  </a:moveTo>
                  <a:lnTo>
                    <a:pt x="4" y="547"/>
                  </a:lnTo>
                  <a:lnTo>
                    <a:pt x="17" y="486"/>
                  </a:lnTo>
                  <a:lnTo>
                    <a:pt x="37" y="428"/>
                  </a:lnTo>
                  <a:lnTo>
                    <a:pt x="63" y="372"/>
                  </a:lnTo>
                  <a:lnTo>
                    <a:pt x="98" y="318"/>
                  </a:lnTo>
                  <a:lnTo>
                    <a:pt x="137" y="268"/>
                  </a:lnTo>
                  <a:cubicBezTo>
                    <a:pt x="137" y="268"/>
                    <a:pt x="138" y="268"/>
                    <a:pt x="138" y="268"/>
                  </a:cubicBezTo>
                  <a:lnTo>
                    <a:pt x="235" y="179"/>
                  </a:lnTo>
                  <a:cubicBezTo>
                    <a:pt x="235" y="178"/>
                    <a:pt x="236" y="178"/>
                    <a:pt x="236" y="178"/>
                  </a:cubicBezTo>
                  <a:lnTo>
                    <a:pt x="353" y="105"/>
                  </a:lnTo>
                  <a:cubicBezTo>
                    <a:pt x="354" y="104"/>
                    <a:pt x="354" y="104"/>
                    <a:pt x="354" y="104"/>
                  </a:cubicBezTo>
                  <a:lnTo>
                    <a:pt x="489" y="48"/>
                  </a:lnTo>
                  <a:cubicBezTo>
                    <a:pt x="490" y="48"/>
                    <a:pt x="490" y="48"/>
                    <a:pt x="491" y="48"/>
                  </a:cubicBezTo>
                  <a:lnTo>
                    <a:pt x="640" y="13"/>
                  </a:lnTo>
                  <a:lnTo>
                    <a:pt x="719" y="4"/>
                  </a:lnTo>
                  <a:lnTo>
                    <a:pt x="800" y="0"/>
                  </a:lnTo>
                  <a:lnTo>
                    <a:pt x="882" y="3"/>
                  </a:lnTo>
                  <a:lnTo>
                    <a:pt x="961" y="13"/>
                  </a:lnTo>
                  <a:lnTo>
                    <a:pt x="1111" y="48"/>
                  </a:lnTo>
                  <a:cubicBezTo>
                    <a:pt x="1112" y="48"/>
                    <a:pt x="1112" y="48"/>
                    <a:pt x="1113" y="48"/>
                  </a:cubicBezTo>
                  <a:lnTo>
                    <a:pt x="1247" y="104"/>
                  </a:lnTo>
                  <a:cubicBezTo>
                    <a:pt x="1247" y="104"/>
                    <a:pt x="1247" y="104"/>
                    <a:pt x="1248" y="105"/>
                  </a:cubicBezTo>
                  <a:lnTo>
                    <a:pt x="1365" y="178"/>
                  </a:lnTo>
                  <a:cubicBezTo>
                    <a:pt x="1365" y="178"/>
                    <a:pt x="1366" y="178"/>
                    <a:pt x="1366" y="179"/>
                  </a:cubicBezTo>
                  <a:lnTo>
                    <a:pt x="1463" y="268"/>
                  </a:lnTo>
                  <a:cubicBezTo>
                    <a:pt x="1463" y="268"/>
                    <a:pt x="1463" y="268"/>
                    <a:pt x="1464" y="268"/>
                  </a:cubicBezTo>
                  <a:lnTo>
                    <a:pt x="1504" y="317"/>
                  </a:lnTo>
                  <a:lnTo>
                    <a:pt x="1537" y="371"/>
                  </a:lnTo>
                  <a:lnTo>
                    <a:pt x="1564" y="427"/>
                  </a:lnTo>
                  <a:lnTo>
                    <a:pt x="1584" y="485"/>
                  </a:lnTo>
                  <a:lnTo>
                    <a:pt x="1596" y="546"/>
                  </a:lnTo>
                  <a:lnTo>
                    <a:pt x="1600" y="608"/>
                  </a:lnTo>
                  <a:lnTo>
                    <a:pt x="1596" y="670"/>
                  </a:lnTo>
                  <a:lnTo>
                    <a:pt x="1584" y="731"/>
                  </a:lnTo>
                  <a:lnTo>
                    <a:pt x="1564" y="790"/>
                  </a:lnTo>
                  <a:lnTo>
                    <a:pt x="1538" y="846"/>
                  </a:lnTo>
                  <a:lnTo>
                    <a:pt x="1504" y="899"/>
                  </a:lnTo>
                  <a:lnTo>
                    <a:pt x="1464" y="949"/>
                  </a:lnTo>
                  <a:cubicBezTo>
                    <a:pt x="1463" y="950"/>
                    <a:pt x="1463" y="950"/>
                    <a:pt x="1463" y="950"/>
                  </a:cubicBezTo>
                  <a:lnTo>
                    <a:pt x="1366" y="1039"/>
                  </a:lnTo>
                  <a:cubicBezTo>
                    <a:pt x="1366" y="1040"/>
                    <a:pt x="1365" y="1040"/>
                    <a:pt x="1365" y="1040"/>
                  </a:cubicBezTo>
                  <a:lnTo>
                    <a:pt x="1248" y="1113"/>
                  </a:lnTo>
                  <a:cubicBezTo>
                    <a:pt x="1247" y="1113"/>
                    <a:pt x="1247" y="1114"/>
                    <a:pt x="1247" y="1114"/>
                  </a:cubicBezTo>
                  <a:lnTo>
                    <a:pt x="1113" y="1169"/>
                  </a:lnTo>
                  <a:cubicBezTo>
                    <a:pt x="1112" y="1169"/>
                    <a:pt x="1112" y="1169"/>
                    <a:pt x="1111" y="1169"/>
                  </a:cubicBezTo>
                  <a:lnTo>
                    <a:pt x="962" y="1204"/>
                  </a:lnTo>
                  <a:lnTo>
                    <a:pt x="882" y="1213"/>
                  </a:lnTo>
                  <a:lnTo>
                    <a:pt x="801" y="1216"/>
                  </a:lnTo>
                  <a:lnTo>
                    <a:pt x="719" y="1213"/>
                  </a:lnTo>
                  <a:lnTo>
                    <a:pt x="641" y="1204"/>
                  </a:lnTo>
                  <a:lnTo>
                    <a:pt x="491" y="1169"/>
                  </a:lnTo>
                  <a:cubicBezTo>
                    <a:pt x="490" y="1169"/>
                    <a:pt x="490" y="1169"/>
                    <a:pt x="489" y="1169"/>
                  </a:cubicBezTo>
                  <a:lnTo>
                    <a:pt x="354" y="1114"/>
                  </a:lnTo>
                  <a:cubicBezTo>
                    <a:pt x="354" y="1114"/>
                    <a:pt x="354" y="1114"/>
                    <a:pt x="353" y="1113"/>
                  </a:cubicBezTo>
                  <a:lnTo>
                    <a:pt x="236" y="1040"/>
                  </a:lnTo>
                  <a:cubicBezTo>
                    <a:pt x="236" y="1040"/>
                    <a:pt x="235" y="1040"/>
                    <a:pt x="235" y="1039"/>
                  </a:cubicBezTo>
                  <a:lnTo>
                    <a:pt x="138" y="950"/>
                  </a:lnTo>
                  <a:cubicBezTo>
                    <a:pt x="138" y="950"/>
                    <a:pt x="137" y="950"/>
                    <a:pt x="137" y="949"/>
                  </a:cubicBezTo>
                  <a:lnTo>
                    <a:pt x="98" y="899"/>
                  </a:lnTo>
                  <a:lnTo>
                    <a:pt x="64" y="847"/>
                  </a:lnTo>
                  <a:lnTo>
                    <a:pt x="37" y="791"/>
                  </a:lnTo>
                  <a:lnTo>
                    <a:pt x="17" y="732"/>
                  </a:lnTo>
                  <a:lnTo>
                    <a:pt x="5" y="671"/>
                  </a:lnTo>
                  <a:lnTo>
                    <a:pt x="0" y="609"/>
                  </a:lnTo>
                  <a:close/>
                  <a:moveTo>
                    <a:pt x="20" y="668"/>
                  </a:moveTo>
                  <a:lnTo>
                    <a:pt x="32" y="727"/>
                  </a:lnTo>
                  <a:lnTo>
                    <a:pt x="52" y="784"/>
                  </a:lnTo>
                  <a:lnTo>
                    <a:pt x="77" y="838"/>
                  </a:lnTo>
                  <a:lnTo>
                    <a:pt x="111" y="890"/>
                  </a:lnTo>
                  <a:lnTo>
                    <a:pt x="150" y="940"/>
                  </a:lnTo>
                  <a:lnTo>
                    <a:pt x="149" y="939"/>
                  </a:lnTo>
                  <a:lnTo>
                    <a:pt x="246" y="1028"/>
                  </a:lnTo>
                  <a:lnTo>
                    <a:pt x="245" y="1027"/>
                  </a:lnTo>
                  <a:lnTo>
                    <a:pt x="362" y="1100"/>
                  </a:lnTo>
                  <a:lnTo>
                    <a:pt x="360" y="1099"/>
                  </a:lnTo>
                  <a:lnTo>
                    <a:pt x="495" y="1154"/>
                  </a:lnTo>
                  <a:lnTo>
                    <a:pt x="494" y="1154"/>
                  </a:lnTo>
                  <a:lnTo>
                    <a:pt x="642" y="1189"/>
                  </a:lnTo>
                  <a:lnTo>
                    <a:pt x="720" y="1197"/>
                  </a:lnTo>
                  <a:lnTo>
                    <a:pt x="800" y="1200"/>
                  </a:lnTo>
                  <a:lnTo>
                    <a:pt x="881" y="1198"/>
                  </a:lnTo>
                  <a:lnTo>
                    <a:pt x="959" y="1189"/>
                  </a:lnTo>
                  <a:lnTo>
                    <a:pt x="1108" y="1154"/>
                  </a:lnTo>
                  <a:lnTo>
                    <a:pt x="1106" y="1154"/>
                  </a:lnTo>
                  <a:lnTo>
                    <a:pt x="1240" y="1099"/>
                  </a:lnTo>
                  <a:lnTo>
                    <a:pt x="1239" y="1100"/>
                  </a:lnTo>
                  <a:lnTo>
                    <a:pt x="1356" y="1027"/>
                  </a:lnTo>
                  <a:lnTo>
                    <a:pt x="1355" y="1028"/>
                  </a:lnTo>
                  <a:lnTo>
                    <a:pt x="1452" y="939"/>
                  </a:lnTo>
                  <a:lnTo>
                    <a:pt x="1451" y="939"/>
                  </a:lnTo>
                  <a:lnTo>
                    <a:pt x="1491" y="890"/>
                  </a:lnTo>
                  <a:lnTo>
                    <a:pt x="1523" y="839"/>
                  </a:lnTo>
                  <a:lnTo>
                    <a:pt x="1549" y="785"/>
                  </a:lnTo>
                  <a:lnTo>
                    <a:pt x="1569" y="728"/>
                  </a:lnTo>
                  <a:lnTo>
                    <a:pt x="1580" y="669"/>
                  </a:lnTo>
                  <a:lnTo>
                    <a:pt x="1584" y="609"/>
                  </a:lnTo>
                  <a:lnTo>
                    <a:pt x="1581" y="549"/>
                  </a:lnTo>
                  <a:lnTo>
                    <a:pt x="1569" y="490"/>
                  </a:lnTo>
                  <a:lnTo>
                    <a:pt x="1549" y="434"/>
                  </a:lnTo>
                  <a:lnTo>
                    <a:pt x="1524" y="380"/>
                  </a:lnTo>
                  <a:lnTo>
                    <a:pt x="1491" y="328"/>
                  </a:lnTo>
                  <a:lnTo>
                    <a:pt x="1451" y="279"/>
                  </a:lnTo>
                  <a:lnTo>
                    <a:pt x="1452" y="279"/>
                  </a:lnTo>
                  <a:lnTo>
                    <a:pt x="1355" y="190"/>
                  </a:lnTo>
                  <a:lnTo>
                    <a:pt x="1356" y="191"/>
                  </a:lnTo>
                  <a:lnTo>
                    <a:pt x="1239" y="118"/>
                  </a:lnTo>
                  <a:lnTo>
                    <a:pt x="1240" y="119"/>
                  </a:lnTo>
                  <a:lnTo>
                    <a:pt x="1106" y="63"/>
                  </a:lnTo>
                  <a:lnTo>
                    <a:pt x="1108" y="63"/>
                  </a:lnTo>
                  <a:lnTo>
                    <a:pt x="960" y="28"/>
                  </a:lnTo>
                  <a:lnTo>
                    <a:pt x="881" y="19"/>
                  </a:lnTo>
                  <a:lnTo>
                    <a:pt x="801" y="16"/>
                  </a:lnTo>
                  <a:lnTo>
                    <a:pt x="720" y="19"/>
                  </a:lnTo>
                  <a:lnTo>
                    <a:pt x="643" y="28"/>
                  </a:lnTo>
                  <a:lnTo>
                    <a:pt x="494" y="63"/>
                  </a:lnTo>
                  <a:lnTo>
                    <a:pt x="496" y="63"/>
                  </a:lnTo>
                  <a:lnTo>
                    <a:pt x="361" y="119"/>
                  </a:lnTo>
                  <a:lnTo>
                    <a:pt x="362" y="118"/>
                  </a:lnTo>
                  <a:lnTo>
                    <a:pt x="245" y="191"/>
                  </a:lnTo>
                  <a:lnTo>
                    <a:pt x="246" y="190"/>
                  </a:lnTo>
                  <a:lnTo>
                    <a:pt x="149" y="279"/>
                  </a:lnTo>
                  <a:lnTo>
                    <a:pt x="150" y="278"/>
                  </a:lnTo>
                  <a:lnTo>
                    <a:pt x="111" y="327"/>
                  </a:lnTo>
                  <a:lnTo>
                    <a:pt x="78" y="379"/>
                  </a:lnTo>
                  <a:lnTo>
                    <a:pt x="52" y="433"/>
                  </a:lnTo>
                  <a:lnTo>
                    <a:pt x="32" y="489"/>
                  </a:lnTo>
                  <a:lnTo>
                    <a:pt x="20" y="548"/>
                  </a:lnTo>
                  <a:lnTo>
                    <a:pt x="16" y="608"/>
                  </a:lnTo>
                  <a:lnTo>
                    <a:pt x="20" y="66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2022" y="2285"/>
              <a:ext cx="47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Pesquisa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1933" y="2412"/>
              <a:ext cx="63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colaborativa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Rectangle 1050"/>
          <p:cNvSpPr>
            <a:spLocks noChangeArrowheads="1"/>
          </p:cNvSpPr>
          <p:nvPr/>
        </p:nvSpPr>
        <p:spPr bwMode="auto">
          <a:xfrm>
            <a:off x="539552" y="1557338"/>
            <a:ext cx="8243887" cy="5040312"/>
          </a:xfrm>
          <a:prstGeom prst="rect">
            <a:avLst/>
          </a:prstGeom>
          <a:solidFill>
            <a:srgbClr val="0066FF">
              <a:alpha val="14117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67" name="Rectangle 1045"/>
          <p:cNvSpPr>
            <a:spLocks noChangeArrowheads="1"/>
          </p:cNvSpPr>
          <p:nvPr/>
        </p:nvSpPr>
        <p:spPr bwMode="auto">
          <a:xfrm>
            <a:off x="968375" y="3716338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68" name="Rectangle 1042"/>
          <p:cNvSpPr>
            <a:spLocks noChangeArrowheads="1"/>
          </p:cNvSpPr>
          <p:nvPr/>
        </p:nvSpPr>
        <p:spPr bwMode="auto">
          <a:xfrm>
            <a:off x="2085975" y="1771650"/>
            <a:ext cx="1803400" cy="649288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69" name="Rectangle 1043"/>
          <p:cNvSpPr>
            <a:spLocks noChangeArrowheads="1"/>
          </p:cNvSpPr>
          <p:nvPr/>
        </p:nvSpPr>
        <p:spPr bwMode="auto">
          <a:xfrm>
            <a:off x="6084888" y="1773238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70" name="Rectangle 1044"/>
          <p:cNvSpPr>
            <a:spLocks noChangeArrowheads="1"/>
          </p:cNvSpPr>
          <p:nvPr/>
        </p:nvSpPr>
        <p:spPr bwMode="auto">
          <a:xfrm>
            <a:off x="7020272" y="3716338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71" name="Rectangle 1040"/>
          <p:cNvSpPr>
            <a:spLocks noChangeArrowheads="1"/>
          </p:cNvSpPr>
          <p:nvPr/>
        </p:nvSpPr>
        <p:spPr bwMode="auto">
          <a:xfrm>
            <a:off x="6084888" y="5732463"/>
            <a:ext cx="1803400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COMPLEXAS</a:t>
            </a:r>
          </a:p>
        </p:txBody>
      </p:sp>
      <p:sp>
        <p:nvSpPr>
          <p:cNvPr id="11273" name="Text Box 1032"/>
          <p:cNvSpPr txBox="1">
            <a:spLocks noChangeArrowheads="1"/>
          </p:cNvSpPr>
          <p:nvPr/>
        </p:nvSpPr>
        <p:spPr bwMode="auto">
          <a:xfrm>
            <a:off x="6375400" y="5900738"/>
            <a:ext cx="132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EMPRESAS</a:t>
            </a:r>
          </a:p>
        </p:txBody>
      </p:sp>
      <p:sp>
        <p:nvSpPr>
          <p:cNvPr id="11274" name="Text Box 1033"/>
          <p:cNvSpPr txBox="1">
            <a:spLocks noChangeArrowheads="1"/>
          </p:cNvSpPr>
          <p:nvPr/>
        </p:nvSpPr>
        <p:spPr bwMode="auto">
          <a:xfrm>
            <a:off x="6948264" y="3716338"/>
            <a:ext cx="181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ASS.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EMPRESARIAIS</a:t>
            </a:r>
          </a:p>
        </p:txBody>
      </p:sp>
      <p:sp>
        <p:nvSpPr>
          <p:cNvPr id="11275" name="Text Box 1034"/>
          <p:cNvSpPr txBox="1">
            <a:spLocks noChangeArrowheads="1"/>
          </p:cNvSpPr>
          <p:nvPr/>
        </p:nvSpPr>
        <p:spPr bwMode="auto">
          <a:xfrm>
            <a:off x="6557963" y="1939925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ONG’S</a:t>
            </a:r>
          </a:p>
        </p:txBody>
      </p:sp>
      <p:sp>
        <p:nvSpPr>
          <p:cNvPr id="11276" name="Text Box 1035"/>
          <p:cNvSpPr txBox="1">
            <a:spLocks noChangeArrowheads="1"/>
          </p:cNvSpPr>
          <p:nvPr/>
        </p:nvSpPr>
        <p:spPr bwMode="auto">
          <a:xfrm>
            <a:off x="2051050" y="1931988"/>
            <a:ext cx="184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UNIVERSIDADES</a:t>
            </a:r>
          </a:p>
        </p:txBody>
      </p:sp>
      <p:sp>
        <p:nvSpPr>
          <p:cNvPr id="11277" name="Text Box 1036"/>
          <p:cNvSpPr txBox="1">
            <a:spLocks noChangeArrowheads="1"/>
          </p:cNvSpPr>
          <p:nvPr/>
        </p:nvSpPr>
        <p:spPr bwMode="auto">
          <a:xfrm>
            <a:off x="755650" y="3716338"/>
            <a:ext cx="2232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</a:rPr>
              <a:t>AGÊNCIAS </a:t>
            </a:r>
          </a:p>
          <a:p>
            <a:pPr algn="ctr"/>
            <a:r>
              <a:rPr lang="pt-BR" sz="1600" b="1">
                <a:solidFill>
                  <a:schemeClr val="bg1"/>
                </a:solidFill>
              </a:rPr>
              <a:t>FINANCIAMENTO</a:t>
            </a:r>
          </a:p>
        </p:txBody>
      </p:sp>
      <p:sp>
        <p:nvSpPr>
          <p:cNvPr id="11278" name="AutoShape 1038"/>
          <p:cNvSpPr>
            <a:spLocks noChangeArrowheads="1"/>
          </p:cNvSpPr>
          <p:nvPr/>
        </p:nvSpPr>
        <p:spPr bwMode="auto">
          <a:xfrm>
            <a:off x="2771775" y="2420938"/>
            <a:ext cx="4392613" cy="3313112"/>
          </a:xfrm>
          <a:prstGeom prst="hexagon">
            <a:avLst>
              <a:gd name="adj" fmla="val 33146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COOPERAÇÃO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INTERNACIONAL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1279" name="Rectangle 1041"/>
          <p:cNvSpPr>
            <a:spLocks noChangeArrowheads="1"/>
          </p:cNvSpPr>
          <p:nvPr/>
        </p:nvSpPr>
        <p:spPr bwMode="auto">
          <a:xfrm>
            <a:off x="1692275" y="5732463"/>
            <a:ext cx="2162175" cy="649287"/>
          </a:xfrm>
          <a:prstGeom prst="rect">
            <a:avLst/>
          </a:prstGeom>
          <a:solidFill>
            <a:srgbClr val="003366"/>
          </a:solidFill>
          <a:ln w="12700">
            <a:solidFill>
              <a:srgbClr val="006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Text Box 1031"/>
          <p:cNvSpPr txBox="1">
            <a:spLocks noChangeArrowheads="1"/>
          </p:cNvSpPr>
          <p:nvPr/>
        </p:nvSpPr>
        <p:spPr bwMode="auto">
          <a:xfrm>
            <a:off x="1813183" y="5733256"/>
            <a:ext cx="1982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Escritórios</a:t>
            </a:r>
          </a:p>
          <a:p>
            <a:pPr algn="ctr"/>
            <a:r>
              <a:rPr lang="pt-BR" sz="1600" b="1" dirty="0" err="1" smtClean="0">
                <a:solidFill>
                  <a:schemeClr val="bg1"/>
                </a:solidFill>
              </a:rPr>
              <a:t>Transf</a:t>
            </a:r>
            <a:r>
              <a:rPr lang="pt-BR" sz="1600" b="1" dirty="0">
                <a:solidFill>
                  <a:schemeClr val="bg1"/>
                </a:solidFill>
              </a:rPr>
              <a:t>. Tecnologia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ciane\AppData\Local\Temp\8\biologic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59471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Rede de cooperação entre </a:t>
            </a:r>
            <a:r>
              <a:rPr lang="pt-BR" i="1" dirty="0" err="1" smtClean="0"/>
              <a:t>ICT´s</a:t>
            </a:r>
            <a:r>
              <a:rPr lang="pt-BR" i="1" dirty="0" smtClean="0"/>
              <a:t>  da área de ciências biológicas e empresas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04248" y="6551766"/>
            <a:ext cx="2486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Porto, </a:t>
            </a:r>
            <a:r>
              <a:rPr lang="pt-BR" sz="1100" dirty="0" err="1" smtClean="0"/>
              <a:t>Kannebley</a:t>
            </a:r>
            <a:r>
              <a:rPr lang="pt-BR" sz="1100" dirty="0" smtClean="0"/>
              <a:t>, </a:t>
            </a:r>
            <a:r>
              <a:rPr lang="pt-BR" sz="1100" dirty="0" err="1" smtClean="0"/>
              <a:t>Selan</a:t>
            </a:r>
            <a:r>
              <a:rPr lang="pt-BR" sz="1100" dirty="0" smtClean="0"/>
              <a:t>, </a:t>
            </a:r>
            <a:r>
              <a:rPr lang="pt-BR" sz="1100" dirty="0" err="1" smtClean="0"/>
              <a:t>Baroni</a:t>
            </a:r>
            <a:r>
              <a:rPr lang="pt-BR" sz="1100" dirty="0" smtClean="0"/>
              <a:t>  (2011)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4473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/>
              <a:t>INOVAÇÃO ABERTA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316913" cy="4972050"/>
          </a:xfrm>
        </p:spPr>
        <p:txBody>
          <a:bodyPr/>
          <a:lstStyle/>
          <a:p>
            <a:r>
              <a:rPr lang="en-US" sz="2200" dirty="0" err="1" smtClean="0"/>
              <a:t>Empresas</a:t>
            </a:r>
            <a:r>
              <a:rPr lang="en-US" sz="2200" dirty="0" smtClean="0"/>
              <a:t> </a:t>
            </a:r>
            <a:r>
              <a:rPr lang="en-US" sz="2200" dirty="0" err="1" smtClean="0"/>
              <a:t>estão</a:t>
            </a:r>
            <a:r>
              <a:rPr lang="en-US" sz="2200" dirty="0" smtClean="0"/>
              <a:t> </a:t>
            </a:r>
            <a:r>
              <a:rPr lang="en-US" sz="2200" dirty="0" err="1" smtClean="0"/>
              <a:t>cada</a:t>
            </a:r>
            <a:r>
              <a:rPr lang="en-US" sz="2200" dirty="0" smtClean="0"/>
              <a:t> </a:t>
            </a:r>
            <a:r>
              <a:rPr lang="en-US" sz="2200" dirty="0" err="1" smtClean="0"/>
              <a:t>vez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repensando</a:t>
            </a:r>
            <a:r>
              <a:rPr lang="en-US" sz="2200" dirty="0" smtClean="0"/>
              <a:t> as </a:t>
            </a:r>
            <a:r>
              <a:rPr lang="en-US" sz="2200" dirty="0" err="1" smtClean="0"/>
              <a:t>maneiras</a:t>
            </a:r>
            <a:r>
              <a:rPr lang="en-US" sz="2200" dirty="0" smtClean="0"/>
              <a:t> </a:t>
            </a:r>
            <a:r>
              <a:rPr lang="en-US" sz="2200" dirty="0" err="1" smtClean="0"/>
              <a:t>fundamentais</a:t>
            </a:r>
            <a:r>
              <a:rPr lang="en-US" sz="2200" dirty="0" smtClean="0"/>
              <a:t> </a:t>
            </a:r>
            <a:r>
              <a:rPr lang="en-US" sz="2200" dirty="0" err="1" smtClean="0"/>
              <a:t>pelas</a:t>
            </a:r>
            <a:r>
              <a:rPr lang="en-US" sz="2200" dirty="0" smtClean="0"/>
              <a:t> </a:t>
            </a:r>
            <a:r>
              <a:rPr lang="en-US" sz="2200" dirty="0" err="1" smtClean="0"/>
              <a:t>quais</a:t>
            </a:r>
            <a:r>
              <a:rPr lang="en-US" sz="2200" dirty="0" smtClean="0"/>
              <a:t> </a:t>
            </a:r>
            <a:r>
              <a:rPr lang="en-US" sz="2200" dirty="0" err="1" smtClean="0"/>
              <a:t>geram</a:t>
            </a:r>
            <a:r>
              <a:rPr lang="en-US" sz="2200" dirty="0" smtClean="0"/>
              <a:t> </a:t>
            </a:r>
            <a:r>
              <a:rPr lang="en-US" sz="2200" dirty="0" err="1" smtClean="0"/>
              <a:t>ideias</a:t>
            </a:r>
            <a:r>
              <a:rPr lang="en-US" sz="2200" dirty="0" smtClean="0"/>
              <a:t> e as </a:t>
            </a:r>
            <a:r>
              <a:rPr lang="en-US" sz="2200" dirty="0" err="1" smtClean="0"/>
              <a:t>colocam</a:t>
            </a:r>
            <a:r>
              <a:rPr lang="en-US" sz="2200" dirty="0" smtClean="0"/>
              <a:t> no </a:t>
            </a:r>
            <a:r>
              <a:rPr lang="en-US" sz="2200" dirty="0" err="1" smtClean="0"/>
              <a:t>mercado</a:t>
            </a:r>
            <a:r>
              <a:rPr lang="en-US" sz="2200" dirty="0" smtClean="0"/>
              <a:t> – </a:t>
            </a:r>
            <a:r>
              <a:rPr lang="en-US" sz="2200" dirty="0" err="1" smtClean="0"/>
              <a:t>aproveitando</a:t>
            </a:r>
            <a:r>
              <a:rPr lang="en-US" sz="2200" dirty="0" smtClean="0"/>
              <a:t> </a:t>
            </a:r>
            <a:r>
              <a:rPr lang="en-US" sz="2200" dirty="0" err="1" smtClean="0"/>
              <a:t>idéias</a:t>
            </a:r>
            <a:r>
              <a:rPr lang="en-US" sz="2200" dirty="0" smtClean="0"/>
              <a:t> </a:t>
            </a:r>
            <a:r>
              <a:rPr lang="en-US" sz="2200" dirty="0" err="1" smtClean="0"/>
              <a:t>externas</a:t>
            </a:r>
            <a:r>
              <a:rPr lang="en-US" sz="2200" dirty="0" smtClean="0"/>
              <a:t> </a:t>
            </a:r>
            <a:r>
              <a:rPr lang="en-US" sz="2200" dirty="0" err="1" smtClean="0"/>
              <a:t>enquanto</a:t>
            </a:r>
            <a:r>
              <a:rPr lang="en-US" sz="2200" dirty="0" smtClean="0"/>
              <a:t> </a:t>
            </a:r>
            <a:r>
              <a:rPr lang="en-US" sz="2200" dirty="0" err="1" smtClean="0"/>
              <a:t>alavancam</a:t>
            </a:r>
            <a:r>
              <a:rPr lang="en-US" sz="2200" dirty="0" smtClean="0"/>
              <a:t> </a:t>
            </a:r>
            <a:r>
              <a:rPr lang="en-US" sz="2200" dirty="0" err="1" smtClean="0"/>
              <a:t>seu</a:t>
            </a:r>
            <a:r>
              <a:rPr lang="en-US" sz="2200" dirty="0" smtClean="0"/>
              <a:t> P&amp;D </a:t>
            </a:r>
            <a:r>
              <a:rPr lang="en-US" sz="2200" dirty="0" err="1" smtClean="0"/>
              <a:t>interno</a:t>
            </a:r>
            <a:r>
              <a:rPr lang="en-US" sz="2200" dirty="0" smtClean="0"/>
              <a:t> </a:t>
            </a:r>
            <a:r>
              <a:rPr lang="en-US" sz="2200" dirty="0" err="1" smtClean="0"/>
              <a:t>além</a:t>
            </a:r>
            <a:r>
              <a:rPr lang="en-US" sz="2200" dirty="0" smtClean="0"/>
              <a:t> de </a:t>
            </a:r>
            <a:r>
              <a:rPr lang="en-US" sz="2200" dirty="0" err="1" smtClean="0"/>
              <a:t>suas</a:t>
            </a:r>
            <a:r>
              <a:rPr lang="en-US" sz="2200" dirty="0" smtClean="0"/>
              <a:t> </a:t>
            </a:r>
            <a:r>
              <a:rPr lang="en-US" sz="2200" dirty="0" err="1" smtClean="0"/>
              <a:t>operações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correntes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No </a:t>
            </a:r>
            <a:r>
              <a:rPr lang="en-US" sz="2200" dirty="0" err="1" smtClean="0"/>
              <a:t>passado</a:t>
            </a:r>
            <a:r>
              <a:rPr lang="en-US" sz="2200" dirty="0" smtClean="0"/>
              <a:t>: </a:t>
            </a:r>
          </a:p>
          <a:p>
            <a:pPr lvl="1"/>
            <a:r>
              <a:rPr lang="en-US" sz="1900" dirty="0" smtClean="0"/>
              <a:t>P&amp;D </a:t>
            </a:r>
            <a:r>
              <a:rPr lang="en-US" sz="1900" dirty="0" err="1" smtClean="0"/>
              <a:t>interno</a:t>
            </a:r>
            <a:r>
              <a:rPr lang="en-US" sz="1900" dirty="0" smtClean="0"/>
              <a:t> – </a:t>
            </a:r>
            <a:r>
              <a:rPr lang="en-US" sz="1900" dirty="0" err="1" smtClean="0"/>
              <a:t>ativo</a:t>
            </a:r>
            <a:r>
              <a:rPr lang="en-US" sz="1900" dirty="0" smtClean="0"/>
              <a:t> de valor </a:t>
            </a:r>
            <a:r>
              <a:rPr lang="en-US" sz="1900" dirty="0" err="1" smtClean="0"/>
              <a:t>estratégico</a:t>
            </a:r>
            <a:endParaRPr lang="en-US" sz="1900" dirty="0" smtClean="0"/>
          </a:p>
          <a:p>
            <a:pPr lvl="1"/>
            <a:r>
              <a:rPr lang="en-US" sz="1900" dirty="0" smtClean="0"/>
              <a:t>Forte </a:t>
            </a:r>
            <a:r>
              <a:rPr lang="en-US" sz="1900" dirty="0" err="1" smtClean="0"/>
              <a:t>barreira</a:t>
            </a:r>
            <a:r>
              <a:rPr lang="en-US" sz="1900" dirty="0" smtClean="0"/>
              <a:t> de </a:t>
            </a:r>
            <a:r>
              <a:rPr lang="en-US" sz="1900" dirty="0" err="1" smtClean="0"/>
              <a:t>entrada</a:t>
            </a:r>
            <a:r>
              <a:rPr lang="en-US" sz="1900" dirty="0" smtClean="0"/>
              <a:t> de </a:t>
            </a:r>
            <a:r>
              <a:rPr lang="en-US" sz="1900" dirty="0" err="1" smtClean="0"/>
              <a:t>concorrentes</a:t>
            </a:r>
            <a:r>
              <a:rPr lang="en-US" sz="1900" dirty="0" smtClean="0"/>
              <a:t> </a:t>
            </a:r>
            <a:r>
              <a:rPr lang="en-US" sz="1900" dirty="0" err="1" smtClean="0"/>
              <a:t>em</a:t>
            </a:r>
            <a:r>
              <a:rPr lang="en-US" sz="1900" dirty="0" smtClean="0"/>
              <a:t> </a:t>
            </a:r>
            <a:r>
              <a:rPr lang="en-US" sz="1900" dirty="0" err="1" smtClean="0"/>
              <a:t>muitos</a:t>
            </a:r>
            <a:r>
              <a:rPr lang="en-US" sz="1900" dirty="0" smtClean="0"/>
              <a:t> </a:t>
            </a:r>
            <a:r>
              <a:rPr lang="en-US" sz="1900" dirty="0" err="1" smtClean="0"/>
              <a:t>mercados</a:t>
            </a:r>
            <a:endParaRPr lang="en-US" sz="1900" dirty="0" smtClean="0"/>
          </a:p>
          <a:p>
            <a:r>
              <a:rPr lang="en-US" sz="2200" dirty="0" err="1" smtClean="0"/>
              <a:t>Atualmente</a:t>
            </a:r>
            <a:r>
              <a:rPr lang="en-US" sz="2200" dirty="0" smtClean="0"/>
              <a:t>:</a:t>
            </a:r>
          </a:p>
          <a:p>
            <a:pPr lvl="1"/>
            <a:r>
              <a:rPr lang="en-US" sz="1900" dirty="0" smtClean="0"/>
              <a:t>Forte </a:t>
            </a:r>
            <a:r>
              <a:rPr lang="en-US" sz="1900" dirty="0" err="1" smtClean="0"/>
              <a:t>competição</a:t>
            </a:r>
            <a:r>
              <a:rPr lang="en-US" sz="1900" dirty="0" smtClean="0"/>
              <a:t> de </a:t>
            </a:r>
            <a:r>
              <a:rPr lang="en-US" sz="1900" dirty="0" err="1" smtClean="0"/>
              <a:t>novos</a:t>
            </a:r>
            <a:r>
              <a:rPr lang="en-US" sz="1900" dirty="0" smtClean="0"/>
              <a:t>  </a:t>
            </a:r>
            <a:r>
              <a:rPr lang="en-US" sz="1900" dirty="0" err="1" smtClean="0"/>
              <a:t>entrantes</a:t>
            </a:r>
            <a:r>
              <a:rPr lang="en-US" sz="1900" dirty="0" smtClean="0"/>
              <a:t>;</a:t>
            </a:r>
          </a:p>
          <a:p>
            <a:pPr lvl="1"/>
            <a:r>
              <a:rPr lang="pt-BR" sz="1900" dirty="0" smtClean="0"/>
              <a:t>Tais empresas fazem pouca ou nenhuma pesquisa básica, mas colocam novas idéias no mercado por processos diferentes.</a:t>
            </a:r>
          </a:p>
          <a:p>
            <a:r>
              <a:rPr lang="pt-BR" sz="2200" dirty="0" smtClean="0"/>
              <a:t>Exemplos:</a:t>
            </a:r>
          </a:p>
          <a:p>
            <a:pPr lvl="1"/>
            <a:r>
              <a:rPr lang="pt-BR" sz="1900" dirty="0" smtClean="0"/>
              <a:t>Cisco x </a:t>
            </a:r>
            <a:r>
              <a:rPr lang="pt-BR" sz="1900" dirty="0" err="1" smtClean="0"/>
              <a:t>Lucent</a:t>
            </a:r>
            <a:r>
              <a:rPr lang="pt-BR" sz="1900" dirty="0" smtClean="0"/>
              <a:t>    - Nokia x Motorola e Siemens  - </a:t>
            </a:r>
            <a:r>
              <a:rPr lang="en-US" sz="1900" dirty="0" smtClean="0"/>
              <a:t>Genentech,                 Amgen and </a:t>
            </a:r>
            <a:r>
              <a:rPr lang="en-US" sz="1900" dirty="0" err="1" smtClean="0"/>
              <a:t>Genzyme</a:t>
            </a:r>
            <a:r>
              <a:rPr lang="en-US" sz="1900" dirty="0" smtClean="0"/>
              <a:t> x Merck e Pfizer</a:t>
            </a:r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488832" cy="1143000"/>
          </a:xfrm>
        </p:spPr>
        <p:txBody>
          <a:bodyPr/>
          <a:lstStyle/>
          <a:p>
            <a:r>
              <a:rPr lang="pt-BR" sz="3200" i="1" dirty="0"/>
              <a:t>Rede de cooperação entre </a:t>
            </a:r>
            <a:r>
              <a:rPr lang="pt-BR" sz="3200" i="1" dirty="0" err="1"/>
              <a:t>ICT´s</a:t>
            </a:r>
            <a:r>
              <a:rPr lang="pt-BR" sz="3200" i="1" dirty="0"/>
              <a:t>  da área de ciências </a:t>
            </a:r>
            <a:r>
              <a:rPr lang="pt-BR" sz="3200" i="1" dirty="0" smtClean="0"/>
              <a:t>da saúde </a:t>
            </a:r>
            <a:r>
              <a:rPr lang="pt-BR" sz="3200" i="1" dirty="0"/>
              <a:t>e empresas </a:t>
            </a:r>
            <a:endParaRPr lang="pt-BR" sz="3200" dirty="0"/>
          </a:p>
        </p:txBody>
      </p:sp>
      <p:pic>
        <p:nvPicPr>
          <p:cNvPr id="5" name="Imagem 4" descr="C:\Users\Joao\Desktop\IngTec\Artigo Suzigan\Artigo\new\saud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108504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5496" y="6597352"/>
            <a:ext cx="2486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Porto, </a:t>
            </a:r>
            <a:r>
              <a:rPr lang="pt-BR" sz="1100" dirty="0" err="1" smtClean="0"/>
              <a:t>Kannebley</a:t>
            </a:r>
            <a:r>
              <a:rPr lang="pt-BR" sz="1100" dirty="0" smtClean="0"/>
              <a:t>, </a:t>
            </a:r>
            <a:r>
              <a:rPr lang="pt-BR" sz="1100" dirty="0" err="1" smtClean="0"/>
              <a:t>Selan</a:t>
            </a:r>
            <a:r>
              <a:rPr lang="pt-BR" sz="1100" dirty="0" smtClean="0"/>
              <a:t>, </a:t>
            </a:r>
            <a:r>
              <a:rPr lang="pt-BR" sz="1100" dirty="0" err="1" smtClean="0"/>
              <a:t>Baroni</a:t>
            </a:r>
            <a:r>
              <a:rPr lang="pt-BR" sz="1100" dirty="0" smtClean="0"/>
              <a:t>  (2011)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735867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0066CC"/>
                </a:solidFill>
              </a:rPr>
              <a:t>Universidade é percebida como um reservatório de conhecimento e tecnologia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universidade detêm  conhecimentos fundamentais para a inovação. O seu potencial tecnológico é uma competência reconhecida.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Existem tecnologias já desenvolvidas, as chamadas tecnologias de prateleira, a serem repassadas às empresas.</a:t>
            </a:r>
          </a:p>
          <a:p>
            <a:pPr lvl="1" eaLnBrk="1" hangingPunct="1">
              <a:lnSpc>
                <a:spcPct val="80000"/>
              </a:lnSpc>
            </a:pPr>
            <a:endParaRPr lang="pt-BR" sz="1800" smtClean="0"/>
          </a:p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0066CC"/>
                </a:solidFill>
              </a:rPr>
              <a:t>A cooperação permite o acesso à tecnologia de que a empresa não dispõe naquele momento, alavancando-a a um patamar tecnológico mais elevado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As firmas não possuem internamente todos os recursos necessários  para desenvolver sozinhas as pesquisas.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 acesso ao conhecimento e à tecnologia, gerados pela universidade, e o suporte técnico especializado, constitui uma forma de complementar o P&amp;D interno destas organizações.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empresa busca desenvolvimento e absorção de tecnologia mais eficaz, utilizando a ciência como um modo de gerar vantagens competitivas, alavancando-a a um patamar tecnológico mais elevado.</a:t>
            </a:r>
          </a:p>
          <a:p>
            <a:pPr eaLnBrk="1" hangingPunct="1">
              <a:lnSpc>
                <a:spcPct val="80000"/>
              </a:lnSpc>
            </a:pPr>
            <a:endParaRPr lang="pt-BR" sz="20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357188"/>
            <a:ext cx="86868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smtClean="0">
                <a:solidFill>
                  <a:srgbClr val="0066CC"/>
                </a:solidFill>
              </a:rPr>
              <a:t>Gerenciamento eficaz dos projetos cooperativos reduz dificuldades.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 conflito ideológico, nem sempre explícito, tende a ser superado, o que possibilita um incremento na confiança mútua.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intensificação da comunicação entre as universidades e as empresas constrói canais de comunicação sobre as capacidades científicas e tecnológicas existentes.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Gestor tecnológico que viabilize as condições exigidas de negociação, coordenação e elaboração de um plano de trabalho adequado.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Mecanismos de acompanhamento e gerenciamento dos contratos de cooperação por ambas as organizações.</a:t>
            </a:r>
          </a:p>
          <a:p>
            <a:pPr lvl="1" eaLnBrk="1" hangingPunct="1">
              <a:lnSpc>
                <a:spcPct val="80000"/>
              </a:lnSpc>
            </a:pPr>
            <a:endParaRPr lang="pt-BR" sz="1800" smtClean="0"/>
          </a:p>
          <a:p>
            <a:pPr eaLnBrk="1" hangingPunct="1">
              <a:lnSpc>
                <a:spcPct val="80000"/>
              </a:lnSpc>
            </a:pPr>
            <a:r>
              <a:rPr lang="pt-BR" sz="2000" smtClean="0">
                <a:solidFill>
                  <a:srgbClr val="0066CC"/>
                </a:solidFill>
              </a:rPr>
              <a:t>Experiências bem sucedidas favorecem o surgimento de novos acordos cooperativos.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Experiências anteriores bem sucedidas facilitam novos projetos.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existência de um contato anterior (na universidade ou na empresa)  torna mais rápido o processo de aproximação.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smtClean="0">
                <a:solidFill>
                  <a:srgbClr val="0066CC"/>
                </a:solidFill>
              </a:rPr>
              <a:t>Valorização da inovação associada à redução riscos intrínsecos a este processo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Difusão da inovação como uma chave do processo de mudança – empresa e universidade assumindo seus papeis nos campos econômico e de responsabilidade social.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 necessidade das empresas de desenvolver tecnologia própria para a solução de problemas específicos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Possibilidade de acesso à infra-estrutura tecnológica, (acesso às instalações universitárias,  pesquisadores) e informações de base tecnológica atualizadas.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 necessidade de compartilhar o risco das pesquisas pré-competitivas com outras instituições que dispõem de suporte financeiro governamental.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 otimização do desenvolvimento de produtos com menor risco 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>
                <a:solidFill>
                  <a:srgbClr val="0066CC"/>
                </a:solidFill>
              </a:rPr>
              <a:t>A cooperação contribui para o reconhecimento do trabalhado das entidades envolvidas, tanto as empresas quanto as universidades, melhorando a imagem das mesmas e de seus profissionais.</a:t>
            </a:r>
            <a:r>
              <a:rPr lang="pt-BR" sz="18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O aumento do prestígio social do pesquisador e a melhora da imagem da universidade.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Legitimação do trabalho acadêmico junto à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Melhoria a imagem da empresa 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1400" smtClean="0"/>
              <a:t>organização inovadora preocupada com tecnologia.</a:t>
            </a:r>
          </a:p>
          <a:p>
            <a:pPr eaLnBrk="1" hangingPunct="1">
              <a:lnSpc>
                <a:spcPct val="80000"/>
              </a:lnSpc>
            </a:pP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0066CC"/>
                </a:solidFill>
              </a:rPr>
              <a:t>Contribuição para a formação de quadros (estudantes e funcionários), bem como ao acesso a RH qualificado</a:t>
            </a:r>
            <a:r>
              <a:rPr lang="pt-BR" sz="2000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Melhor formação dos estudantes de pós-graduação e exposição dos estudantes à realidade.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Acesso a RH qualificado, tanto de estudantes quanto de consultores especialistas.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parceria garante treinamento e opções de desenvolvimento para o futuro para estudantes.</a:t>
            </a:r>
          </a:p>
          <a:p>
            <a:pPr lvl="1" eaLnBrk="1" hangingPunct="1">
              <a:lnSpc>
                <a:spcPct val="80000"/>
              </a:lnSpc>
            </a:pPr>
            <a:endParaRPr lang="pt-BR" sz="1800" smtClean="0"/>
          </a:p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0066CC"/>
                </a:solidFill>
              </a:rPr>
              <a:t>Acesso a mercados e oportunidades de desenvolvimento de novos produtos e serviços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 acesso a novos mercados, principalmente mercados internacionais.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Novas oportunidades são geradas para as firmas, em virtude da cooperação em projetos de P&amp;D, com melhoria do potencial mercadológico da empresa.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Desenvolvimento de produtos e serviços necessários para assegurar posições vantajosas num mercado cada vez mais competitivo.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0066CC"/>
                </a:solidFill>
              </a:rPr>
              <a:t>Disponibilidade de recursos financeiros voltados à cooperação e redução de custos.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Acesso a recursos financeiros (governamentais como o FVA; recursos $$$  da indústria) para suprir a carência de equipamentos de laboratório, ou de recursos $$$ para projetos de pesquisa.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Elevação dos gastos com pesquisas e a necessidade de redução de custos levou a indústria a buscar conhecimento externo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Custo menor da pesquisa realizada em parceria.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necessidade de compartilhar o custo das pesquisas pré-competitivas com outras instituições que dispõem de suporte financeiro governamental.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A dificuldade crescente para obtenção de recursos públicos para a pesquisa universitária e a expectativa de que estes possam ser proporcionados pelo setor privado, em função do maior potencial de aplicação de seus resultados na produção.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Os governos encorajam ativamente a colaboração como um modo de aumentar a eficiência da inovação e assim gerar ganhos. </a:t>
            </a:r>
          </a:p>
          <a:p>
            <a:pPr eaLnBrk="1" hangingPunct="1">
              <a:lnSpc>
                <a:spcPct val="80000"/>
              </a:lnSpc>
            </a:pPr>
            <a:endParaRPr lang="pt-BR" sz="2000" smtClean="0"/>
          </a:p>
          <a:p>
            <a:pPr eaLnBrk="1" hangingPunct="1">
              <a:lnSpc>
                <a:spcPct val="80000"/>
              </a:lnSpc>
            </a:pPr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0066CC"/>
                </a:solidFill>
              </a:rPr>
              <a:t>FATORES MOTIVADORES DA CEU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2000" smtClean="0">
                <a:solidFill>
                  <a:srgbClr val="003366"/>
                </a:solidFill>
              </a:rPr>
              <a:t>Intensificação da dinâmica da inovação e a mudança da interface entre ciência e indústria.</a:t>
            </a:r>
          </a:p>
          <a:p>
            <a:pPr lvl="1" eaLnBrk="1" hangingPunct="1"/>
            <a:r>
              <a:rPr lang="pt-BR" sz="1800" smtClean="0">
                <a:solidFill>
                  <a:srgbClr val="003366"/>
                </a:solidFill>
              </a:rPr>
              <a:t>Elevado ritmo de introdução de inovações no setor produtivo e a redução do intervalo de tempo que decorre entre a obtenção dos primeiros resultados de pesquisa e sua aplicação.</a:t>
            </a:r>
          </a:p>
          <a:p>
            <a:pPr lvl="1" eaLnBrk="1" hangingPunct="1"/>
            <a:r>
              <a:rPr lang="pt-BR" sz="1800" smtClean="0">
                <a:solidFill>
                  <a:srgbClr val="003366"/>
                </a:solidFill>
              </a:rPr>
              <a:t>Aumento do relacionamento entre ciência e tecnologia, a integração de ciência e indústria, o surgimento de indústrias baseadas em ciência, a globalização da economia e a internacionalização da tecnologia.</a:t>
            </a:r>
          </a:p>
          <a:p>
            <a:pPr lvl="1" eaLnBrk="1" hangingPunct="1"/>
            <a:r>
              <a:rPr lang="pt-BR" sz="1800" smtClean="0">
                <a:solidFill>
                  <a:srgbClr val="003366"/>
                </a:solidFill>
              </a:rPr>
              <a:t>Nem sempre a busca por tecnologias é o objetivo central do processo de cooperação; entretanto, a cooperação com instituições públicas tem um impacto maior no depósito de patentes.</a:t>
            </a:r>
          </a:p>
          <a:p>
            <a:pPr eaLnBrk="1" hangingPunct="1"/>
            <a:endParaRPr lang="pt-BR" sz="200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BARREIRAS A CEU</a:t>
            </a:r>
            <a:endParaRPr lang="pt-BR" sz="4000" dirty="0" smtClean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1800" smtClean="0">
                <a:solidFill>
                  <a:srgbClr val="CC0000"/>
                </a:solidFill>
              </a:rPr>
              <a:t>Processo de cooperação envolve questões operacionais suscetíveis a problemas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Os projetos de P&amp;D têm elevado custo e longa duração.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Competição por consumidores.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 distância física entre as empresas e a universidade é um fator que influencia fortemente o comportamento de interação. Os contatos face a face ainda são de crucial importância e seus custos aumentam com a distância.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Falta de tempo por parte da empresa, devido à pressão dos negócios.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Há um maior distanciamento entre os que dominam a tecnologia e aqueles que não a dominam.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As empresas são avessas ao risco e a universidade não valoriza a incerteza dos projetos.</a:t>
            </a:r>
          </a:p>
          <a:p>
            <a:pPr eaLnBrk="1" hangingPunct="1">
              <a:lnSpc>
                <a:spcPct val="80000"/>
              </a:lnSpc>
            </a:pPr>
            <a:endParaRPr lang="pt-BR" sz="1800" smtClean="0"/>
          </a:p>
          <a:p>
            <a:pPr eaLnBrk="1" hangingPunct="1">
              <a:lnSpc>
                <a:spcPct val="80000"/>
              </a:lnSpc>
            </a:pPr>
            <a:r>
              <a:rPr lang="pt-BR" sz="1800" smtClean="0">
                <a:solidFill>
                  <a:srgbClr val="CC0000"/>
                </a:solidFill>
              </a:rPr>
              <a:t>Escassez de informação e diferenças no nível de  conhecimento dos parceiros.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Falta de interesse por parte das empresas para a aquisição e utilização das tecnologias desenvolvidas nos centros de pesquisa, devido à carência da difusão da informação sobre a produção dos centros de pesquisa.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 cooperação ocorre quando há reciprocidade de competências entre os participantes a fim de haver a absorção de conhecimento dos parceiros.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Diferença no nível de conhecimentos entre os parceiros.</a:t>
            </a:r>
          </a:p>
          <a:p>
            <a:pPr eaLnBrk="1" hangingPunct="1">
              <a:lnSpc>
                <a:spcPct val="80000"/>
              </a:lnSpc>
            </a:pP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BARREIRAS A CEU</a:t>
            </a:r>
            <a:endParaRPr lang="pt-BR" sz="4000" dirty="0" smtClean="0">
              <a:solidFill>
                <a:schemeClr val="accent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CC0000"/>
                </a:solidFill>
              </a:rPr>
              <a:t>Institucionais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Normas universitárias que em geral não prevêem procedimentos de rotina para realização de acordos.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Ausência de normas que regulamentam este tipo de relação.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Falta de acordos adequados para desenvolvimento do produto e indefinições em relação ao registro de patentes.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Orientação da universidade para publicação científica, necessidade das empresas, de desenvolvimento de produtos/serviços com confidencialidade dos resultados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Os pesquisadores das áreas básicas, não vêem a invenção como uma prioridade, e a  empresa está interessada na possibilidade de lucro oriunda de uma idéia ou de uma inovação.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CC0000"/>
                </a:solidFill>
              </a:rPr>
              <a:t>Gestão da cooperação frágil e pouco profissionalizada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Carência e/ou falha de comunicação.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Falta de confiança na capacidade  dos RH de ambas as organizações.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Necessidade intensa de gestão dos acordos associada à escassez de competências e habilidades dos parceiros na gestão da cooperação. 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1400" smtClean="0"/>
              <a:t>estruturas muito diversas que não permitem a gestão do acordo de forma integrada,  associada à falta de tempo dificultam o alcance dos objetivos estipulados.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Tendência das companhias em assumir o papel de meras observadoras, enquanto a pesquisa é levada adiante pelas universidades.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600" smtClean="0"/>
              <a:t>Conflitos financeiros, na momentos e nas metodologias de mensuração do valor da tecnologia.</a:t>
            </a:r>
          </a:p>
          <a:p>
            <a:pPr eaLnBrk="1" hangingPunct="1">
              <a:lnSpc>
                <a:spcPct val="80000"/>
              </a:lnSpc>
            </a:pP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BARREIRAS A CEU</a:t>
            </a:r>
            <a:endParaRPr lang="pt-BR" sz="4000" dirty="0" smtClean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CC0000"/>
                </a:solidFill>
              </a:rPr>
              <a:t>Aspectos culturais cristalizados que polarizam as percepções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Visão de que as pesquisas realizadas por universidades são lentas; focadas no longo-prazo; buscam somente desenvolvimento da ciência básica e a realização das necessidades sociais.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Visão de que as empresas buscam resultados de pesquisas no curto-prazo, para a obtenção de lucratividade.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Visão que o empresário tem de que o pesquisador é um ser descolado da realidade; e que as universidades são descomprometidas com as necessidades das empresas.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Visão do pesquisador de que o empresário despreza a ciência.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Crença de que somente o Estado deve financiar pesquisas universitárias.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 setor produtivo suspeita das contribuições aos seus problemas e atribui valor técnico ou comercial apenas ao que é realizado internamente.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Os empresários latino-americanos são resistentes à inovação e à internacionalização.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smtClean="0"/>
              <a:t>Receio de que um maior envolvimento com as empresas afetaria a integridade da pesquisa acadêmica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509588"/>
            <a:ext cx="8153400" cy="9906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smtClean="0"/>
              <a:t>Por que P&amp;D interno não é mais </a:t>
            </a:r>
            <a:br>
              <a:rPr lang="pt-BR" sz="3600" smtClean="0"/>
            </a:br>
            <a:r>
              <a:rPr lang="pt-BR" sz="3600" smtClean="0"/>
              <a:t>um ativo estratégico?</a:t>
            </a:r>
            <a:endParaRPr lang="en-US" sz="360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024586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dirty="0" smtClean="0"/>
              <a:t>Modelo de </a:t>
            </a:r>
            <a:r>
              <a:rPr lang="pt-BR" sz="2200" b="1" dirty="0" smtClean="0"/>
              <a:t>Inovação Fechada</a:t>
            </a:r>
            <a:r>
              <a:rPr lang="pt-BR" sz="1600" dirty="0" smtClean="0"/>
              <a:t> (predominante durante quase todo o século 20)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O </a:t>
            </a:r>
            <a:r>
              <a:rPr lang="en-US" sz="1800" dirty="0" err="1" smtClean="0"/>
              <a:t>sucesso</a:t>
            </a:r>
            <a:r>
              <a:rPr lang="en-US" sz="1800" dirty="0" smtClean="0"/>
              <a:t> da </a:t>
            </a:r>
            <a:r>
              <a:rPr lang="en-US" sz="1800" dirty="0" err="1" smtClean="0"/>
              <a:t>inovação</a:t>
            </a:r>
            <a:r>
              <a:rPr lang="en-US" sz="1800" dirty="0" smtClean="0"/>
              <a:t> </a:t>
            </a:r>
            <a:r>
              <a:rPr lang="en-US" sz="1800" dirty="0" err="1" smtClean="0"/>
              <a:t>requer</a:t>
            </a:r>
            <a:r>
              <a:rPr lang="en-US" sz="1800" dirty="0" smtClean="0"/>
              <a:t> </a:t>
            </a:r>
            <a:r>
              <a:rPr lang="en-US" sz="1800" dirty="0" err="1" smtClean="0"/>
              <a:t>controle</a:t>
            </a:r>
            <a:endParaRPr lang="en-US" sz="18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“Se </a:t>
            </a:r>
            <a:r>
              <a:rPr lang="en-US" sz="1800" dirty="0" err="1" smtClean="0"/>
              <a:t>você</a:t>
            </a:r>
            <a:r>
              <a:rPr lang="en-US" sz="1800" dirty="0" smtClean="0"/>
              <a:t> </a:t>
            </a:r>
            <a:r>
              <a:rPr lang="en-US" sz="1800" dirty="0" err="1" smtClean="0"/>
              <a:t>quer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alguma</a:t>
            </a:r>
            <a:r>
              <a:rPr lang="en-US" sz="1800" dirty="0" smtClean="0"/>
              <a:t> </a:t>
            </a:r>
            <a:r>
              <a:rPr lang="en-US" sz="1800" dirty="0" err="1" smtClean="0"/>
              <a:t>coisa</a:t>
            </a:r>
            <a:r>
              <a:rPr lang="en-US" sz="1800" dirty="0" smtClean="0"/>
              <a:t> </a:t>
            </a:r>
            <a:r>
              <a:rPr lang="en-US" sz="1800" dirty="0" err="1" smtClean="0"/>
              <a:t>dê</a:t>
            </a:r>
            <a:r>
              <a:rPr lang="en-US" sz="1800" dirty="0" smtClean="0"/>
              <a:t> </a:t>
            </a:r>
            <a:r>
              <a:rPr lang="en-US" sz="1800" dirty="0" err="1" smtClean="0"/>
              <a:t>certo</a:t>
            </a:r>
            <a:r>
              <a:rPr lang="en-US" sz="1800" dirty="0" smtClean="0"/>
              <a:t>, </a:t>
            </a:r>
            <a:r>
              <a:rPr lang="en-US" sz="1800" dirty="0" err="1" smtClean="0"/>
              <a:t>você</a:t>
            </a:r>
            <a:r>
              <a:rPr lang="en-US" sz="1800" dirty="0" smtClean="0"/>
              <a:t> tem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fazer</a:t>
            </a:r>
            <a:r>
              <a:rPr lang="en-US" sz="1800" dirty="0" smtClean="0"/>
              <a:t> </a:t>
            </a:r>
            <a:r>
              <a:rPr lang="en-US" sz="1800" dirty="0" err="1" smtClean="0"/>
              <a:t>isto</a:t>
            </a:r>
            <a:r>
              <a:rPr lang="en-US" sz="1800" dirty="0" smtClean="0"/>
              <a:t> </a:t>
            </a:r>
            <a:r>
              <a:rPr lang="en-US" sz="1800" dirty="0" err="1" smtClean="0"/>
              <a:t>você</a:t>
            </a:r>
            <a:r>
              <a:rPr lang="en-US" sz="1800" dirty="0" smtClean="0"/>
              <a:t> </a:t>
            </a:r>
            <a:r>
              <a:rPr lang="en-US" sz="1800" dirty="0" err="1" smtClean="0"/>
              <a:t>mesmo</a:t>
            </a:r>
            <a:r>
              <a:rPr lang="en-US" sz="1800" dirty="0" smtClean="0"/>
              <a:t>.”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 </a:t>
            </a:r>
            <a:r>
              <a:rPr lang="en-US" sz="2100" dirty="0" err="1" smtClean="0"/>
              <a:t>Investir</a:t>
            </a:r>
            <a:r>
              <a:rPr lang="en-US" sz="2100" dirty="0" smtClean="0"/>
              <a:t> </a:t>
            </a:r>
            <a:r>
              <a:rPr lang="en-US" sz="2100" dirty="0" err="1" smtClean="0"/>
              <a:t>mais</a:t>
            </a:r>
            <a:r>
              <a:rPr lang="en-US" sz="2100" dirty="0" smtClean="0"/>
              <a:t> </a:t>
            </a:r>
            <a:r>
              <a:rPr lang="en-US" sz="2100" dirty="0" err="1" smtClean="0"/>
              <a:t>pesadamente</a:t>
            </a:r>
            <a:r>
              <a:rPr lang="en-US" sz="2100" dirty="0" smtClean="0"/>
              <a:t> </a:t>
            </a:r>
            <a:r>
              <a:rPr lang="en-US" sz="2100" dirty="0" err="1" smtClean="0"/>
              <a:t>em</a:t>
            </a:r>
            <a:r>
              <a:rPr lang="en-US" sz="2100" dirty="0" smtClean="0"/>
              <a:t> P&amp;D </a:t>
            </a:r>
            <a:r>
              <a:rPr lang="en-US" sz="2100" dirty="0" err="1" smtClean="0"/>
              <a:t>interno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os</a:t>
            </a:r>
            <a:r>
              <a:rPr lang="en-US" sz="2100" dirty="0" smtClean="0"/>
              <a:t> </a:t>
            </a:r>
            <a:r>
              <a:rPr lang="en-US" sz="2100" dirty="0" err="1" smtClean="0"/>
              <a:t>concorrentes</a:t>
            </a:r>
            <a:r>
              <a:rPr lang="en-US" sz="2100" dirty="0" smtClean="0"/>
              <a:t> e </a:t>
            </a:r>
            <a:r>
              <a:rPr lang="en-US" sz="2100" dirty="0" err="1" smtClean="0"/>
              <a:t>contratar</a:t>
            </a:r>
            <a:r>
              <a:rPr lang="en-US" sz="2100" dirty="0" smtClean="0"/>
              <a:t> </a:t>
            </a:r>
            <a:r>
              <a:rPr lang="en-US" sz="2100" dirty="0" err="1" smtClean="0"/>
              <a:t>os</a:t>
            </a:r>
            <a:r>
              <a:rPr lang="en-US" sz="2100" dirty="0" smtClean="0"/>
              <a:t> “</a:t>
            </a:r>
            <a:r>
              <a:rPr lang="en-US" sz="2100" dirty="0" err="1" smtClean="0"/>
              <a:t>melhores</a:t>
            </a:r>
            <a:r>
              <a:rPr lang="en-US" sz="2100" dirty="0" smtClean="0"/>
              <a:t>”;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err="1" smtClean="0"/>
              <a:t>Permite</a:t>
            </a:r>
            <a:r>
              <a:rPr lang="en-US" sz="2100" dirty="0" smtClean="0"/>
              <a:t> </a:t>
            </a:r>
            <a:r>
              <a:rPr lang="en-US" sz="2100" dirty="0" err="1" smtClean="0"/>
              <a:t>descobrir</a:t>
            </a:r>
            <a:r>
              <a:rPr lang="en-US" sz="2100" dirty="0" smtClean="0"/>
              <a:t> as </a:t>
            </a:r>
            <a:r>
              <a:rPr lang="en-US" sz="2100" dirty="0" err="1" smtClean="0"/>
              <a:t>melhores</a:t>
            </a:r>
            <a:r>
              <a:rPr lang="en-US" sz="2100" dirty="0" smtClean="0"/>
              <a:t> e o </a:t>
            </a:r>
            <a:r>
              <a:rPr lang="en-US" sz="2100" dirty="0" err="1" smtClean="0"/>
              <a:t>maior</a:t>
            </a:r>
            <a:r>
              <a:rPr lang="en-US" sz="2100" dirty="0" smtClean="0"/>
              <a:t> </a:t>
            </a:r>
            <a:r>
              <a:rPr lang="en-US" sz="2100" dirty="0" err="1" smtClean="0"/>
              <a:t>número</a:t>
            </a:r>
            <a:r>
              <a:rPr lang="en-US" sz="2100" dirty="0" smtClean="0"/>
              <a:t> de </a:t>
            </a:r>
            <a:r>
              <a:rPr lang="en-US" sz="2100" dirty="0" err="1" smtClean="0"/>
              <a:t>idéias</a:t>
            </a:r>
            <a:r>
              <a:rPr lang="en-US" sz="2100" dirty="0" smtClean="0"/>
              <a:t>,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os</a:t>
            </a:r>
            <a:r>
              <a:rPr lang="en-US" sz="2100" dirty="0" smtClean="0"/>
              <a:t> </a:t>
            </a:r>
            <a:r>
              <a:rPr lang="en-US" sz="2100" dirty="0" err="1" smtClean="0"/>
              <a:t>permitem</a:t>
            </a:r>
            <a:r>
              <a:rPr lang="en-US" sz="2100" dirty="0" smtClean="0"/>
              <a:t> </a:t>
            </a:r>
            <a:r>
              <a:rPr lang="en-US" sz="2100" dirty="0" err="1" smtClean="0"/>
              <a:t>chegar</a:t>
            </a:r>
            <a:r>
              <a:rPr lang="en-US" sz="2100" dirty="0" smtClean="0"/>
              <a:t> </a:t>
            </a:r>
            <a:r>
              <a:rPr lang="en-US" sz="2100" dirty="0" err="1" smtClean="0"/>
              <a:t>ao</a:t>
            </a:r>
            <a:r>
              <a:rPr lang="en-US" sz="2100" dirty="0" smtClean="0"/>
              <a:t> </a:t>
            </a:r>
            <a:r>
              <a:rPr lang="en-US" sz="2100" dirty="0" err="1" smtClean="0"/>
              <a:t>mercado</a:t>
            </a:r>
            <a:r>
              <a:rPr lang="en-US" sz="2100" dirty="0" smtClean="0"/>
              <a:t> </a:t>
            </a:r>
            <a:r>
              <a:rPr lang="en-US" sz="2100" dirty="0" err="1" smtClean="0"/>
              <a:t>primeiro</a:t>
            </a:r>
            <a:r>
              <a:rPr lang="en-US" sz="21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err="1" smtClean="0"/>
              <a:t>Permite</a:t>
            </a:r>
            <a:r>
              <a:rPr lang="en-US" sz="2100" dirty="0" smtClean="0"/>
              <a:t> </a:t>
            </a:r>
            <a:r>
              <a:rPr lang="en-US" sz="2100" dirty="0" err="1" smtClean="0"/>
              <a:t>obter</a:t>
            </a:r>
            <a:r>
              <a:rPr lang="en-US" sz="2100" dirty="0" smtClean="0"/>
              <a:t> a </a:t>
            </a:r>
            <a:r>
              <a:rPr lang="en-US" sz="2100" dirty="0" err="1" smtClean="0"/>
              <a:t>maior</a:t>
            </a:r>
            <a:r>
              <a:rPr lang="en-US" sz="2100" dirty="0" smtClean="0"/>
              <a:t> parte dos </a:t>
            </a:r>
            <a:r>
              <a:rPr lang="en-US" sz="2100" dirty="0" err="1" smtClean="0"/>
              <a:t>lucros</a:t>
            </a:r>
            <a:r>
              <a:rPr lang="en-US" sz="2100" dirty="0" smtClean="0"/>
              <a:t>, </a:t>
            </a:r>
            <a:r>
              <a:rPr lang="en-US" sz="2100" dirty="0" err="1" smtClean="0"/>
              <a:t>os</a:t>
            </a:r>
            <a:r>
              <a:rPr lang="en-US" sz="2100" dirty="0" smtClean="0"/>
              <a:t> </a:t>
            </a:r>
            <a:r>
              <a:rPr lang="en-US" sz="2100" dirty="0" err="1" smtClean="0"/>
              <a:t>quais</a:t>
            </a:r>
            <a:r>
              <a:rPr lang="en-US" sz="2100" dirty="0" smtClean="0"/>
              <a:t> </a:t>
            </a:r>
            <a:r>
              <a:rPr lang="en-US" sz="2100" dirty="0" err="1" smtClean="0"/>
              <a:t>são</a:t>
            </a:r>
            <a:r>
              <a:rPr lang="en-US" sz="2100" dirty="0" smtClean="0"/>
              <a:t> </a:t>
            </a:r>
            <a:r>
              <a:rPr lang="en-US" sz="2100" dirty="0" err="1" smtClean="0"/>
              <a:t>protegidos</a:t>
            </a:r>
            <a:r>
              <a:rPr lang="en-US" sz="2100" dirty="0" smtClean="0"/>
              <a:t> </a:t>
            </a:r>
            <a:r>
              <a:rPr lang="en-US" sz="2100" dirty="0" err="1" smtClean="0"/>
              <a:t>pelo</a:t>
            </a:r>
            <a:r>
              <a:rPr lang="en-US" sz="2100" dirty="0" smtClean="0"/>
              <a:t> </a:t>
            </a:r>
            <a:r>
              <a:rPr lang="en-US" sz="2100" dirty="0" err="1" smtClean="0"/>
              <a:t>agressivo</a:t>
            </a:r>
            <a:r>
              <a:rPr lang="en-US" sz="2100" dirty="0" smtClean="0"/>
              <a:t> </a:t>
            </a:r>
            <a:r>
              <a:rPr lang="en-US" sz="2100" dirty="0" err="1" smtClean="0"/>
              <a:t>controle</a:t>
            </a:r>
            <a:r>
              <a:rPr lang="en-US" sz="2100" dirty="0" smtClean="0"/>
              <a:t> da </a:t>
            </a:r>
            <a:r>
              <a:rPr lang="en-US" sz="2100" dirty="0" err="1" smtClean="0"/>
              <a:t>Propriedade</a:t>
            </a:r>
            <a:r>
              <a:rPr lang="en-US" sz="2100" dirty="0" smtClean="0"/>
              <a:t> </a:t>
            </a:r>
            <a:r>
              <a:rPr lang="en-US" sz="2100" dirty="0" err="1" smtClean="0"/>
              <a:t>Intelectual</a:t>
            </a:r>
            <a:r>
              <a:rPr lang="en-US" sz="2100" dirty="0" smtClean="0"/>
              <a:t> (PI) </a:t>
            </a:r>
            <a:r>
              <a:rPr lang="en-US" sz="2100" dirty="0" err="1" smtClean="0"/>
              <a:t>para</a:t>
            </a:r>
            <a:r>
              <a:rPr lang="en-US" sz="2100" dirty="0" smtClean="0"/>
              <a:t> </a:t>
            </a:r>
            <a:r>
              <a:rPr lang="en-US" sz="2100" dirty="0" err="1" smtClean="0"/>
              <a:t>prevenir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concorrentes</a:t>
            </a:r>
            <a:r>
              <a:rPr lang="en-US" sz="2100" dirty="0" smtClean="0"/>
              <a:t> a </a:t>
            </a:r>
            <a:r>
              <a:rPr lang="en-US" sz="2100" dirty="0" err="1" smtClean="0"/>
              <a:t>explorem</a:t>
            </a:r>
            <a:r>
              <a:rPr lang="en-US" sz="21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err="1" smtClean="0"/>
              <a:t>Os</a:t>
            </a:r>
            <a:r>
              <a:rPr lang="en-US" sz="2100" dirty="0" smtClean="0"/>
              <a:t> </a:t>
            </a:r>
            <a:r>
              <a:rPr lang="en-US" sz="2100" dirty="0" err="1" smtClean="0"/>
              <a:t>lucros</a:t>
            </a:r>
            <a:r>
              <a:rPr lang="en-US" sz="2100" dirty="0" smtClean="0"/>
              <a:t> </a:t>
            </a:r>
            <a:r>
              <a:rPr lang="en-US" sz="2100" dirty="0" err="1" smtClean="0"/>
              <a:t>são</a:t>
            </a:r>
            <a:r>
              <a:rPr lang="en-US" sz="2100" dirty="0" smtClean="0"/>
              <a:t> </a:t>
            </a:r>
            <a:r>
              <a:rPr lang="en-US" sz="2100" dirty="0" err="1" smtClean="0"/>
              <a:t>reinvestidos</a:t>
            </a:r>
            <a:r>
              <a:rPr lang="en-US" sz="2100" dirty="0" smtClean="0"/>
              <a:t> </a:t>
            </a:r>
            <a:r>
              <a:rPr lang="en-US" sz="2100" dirty="0" err="1" smtClean="0"/>
              <a:t>em</a:t>
            </a:r>
            <a:r>
              <a:rPr lang="en-US" sz="2100" dirty="0" smtClean="0"/>
              <a:t> P&amp;D, </a:t>
            </a:r>
            <a:r>
              <a:rPr lang="en-US" sz="2100" dirty="0" err="1" smtClean="0"/>
              <a:t>levando</a:t>
            </a:r>
            <a:r>
              <a:rPr lang="en-US" sz="2100" dirty="0" smtClean="0"/>
              <a:t> a </a:t>
            </a:r>
            <a:r>
              <a:rPr lang="en-US" sz="2100" dirty="0" err="1" smtClean="0"/>
              <a:t>mais</a:t>
            </a:r>
            <a:r>
              <a:rPr lang="en-US" sz="2100" dirty="0" smtClean="0"/>
              <a:t> </a:t>
            </a:r>
            <a:r>
              <a:rPr lang="en-US" sz="2100" dirty="0" err="1" smtClean="0"/>
              <a:t>inovações</a:t>
            </a:r>
            <a:r>
              <a:rPr lang="en-US" sz="2100" dirty="0" smtClean="0"/>
              <a:t> </a:t>
            </a:r>
            <a:r>
              <a:rPr lang="en-US" sz="2100" dirty="0" err="1" smtClean="0"/>
              <a:t>radicais</a:t>
            </a:r>
            <a:r>
              <a:rPr lang="en-US" sz="2100" dirty="0" smtClean="0"/>
              <a:t>, </a:t>
            </a:r>
            <a:r>
              <a:rPr lang="en-US" sz="2100" dirty="0" err="1" smtClean="0"/>
              <a:t>gerando</a:t>
            </a:r>
            <a:r>
              <a:rPr lang="en-US" sz="2100" dirty="0" smtClean="0"/>
              <a:t> um </a:t>
            </a:r>
            <a:r>
              <a:rPr lang="en-US" sz="2100" dirty="0" err="1" smtClean="0"/>
              <a:t>ciclo</a:t>
            </a:r>
            <a:r>
              <a:rPr lang="en-US" sz="2100" dirty="0" smtClean="0"/>
              <a:t> virtuoso da </a:t>
            </a:r>
            <a:r>
              <a:rPr lang="en-US" sz="2100" dirty="0" err="1" smtClean="0"/>
              <a:t>inovação</a:t>
            </a:r>
            <a:r>
              <a:rPr lang="en-US" sz="2100" dirty="0" smtClean="0"/>
              <a:t>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General </a:t>
            </a:r>
            <a:r>
              <a:rPr lang="en-US" sz="1800" dirty="0" err="1" smtClean="0"/>
              <a:t>Eletric</a:t>
            </a:r>
            <a:r>
              <a:rPr lang="en-US" sz="1800" dirty="0" smtClean="0"/>
              <a:t> - Global Research Center in Niskayuna, New York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DuPont </a:t>
            </a:r>
            <a:r>
              <a:rPr lang="en-US" sz="1800" dirty="0" err="1" smtClean="0"/>
              <a:t>estabeleceu</a:t>
            </a:r>
            <a:r>
              <a:rPr lang="en-US" sz="1800" dirty="0" smtClean="0"/>
              <a:t> </a:t>
            </a:r>
            <a:r>
              <a:rPr lang="en-US" sz="1800" dirty="0" err="1" smtClean="0"/>
              <a:t>Laboratórios</a:t>
            </a:r>
            <a:r>
              <a:rPr lang="en-US" sz="1800" dirty="0" smtClean="0"/>
              <a:t> </a:t>
            </a:r>
            <a:r>
              <a:rPr lang="en-US" sz="1800" dirty="0" err="1" smtClean="0"/>
              <a:t>Centrais</a:t>
            </a:r>
            <a:r>
              <a:rPr lang="en-US" sz="1800" dirty="0" smtClean="0"/>
              <a:t> de </a:t>
            </a:r>
            <a:r>
              <a:rPr lang="en-US" sz="1800" dirty="0" err="1" smtClean="0"/>
              <a:t>Pesquisa</a:t>
            </a:r>
            <a:r>
              <a:rPr lang="en-US" sz="1800" dirty="0" smtClean="0"/>
              <a:t> central research labs (Kevlar e Lycra)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FATORES DE SUCESSO E FRACASSO EM ACORDOS CEU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Interesse estratégico</a:t>
            </a:r>
          </a:p>
          <a:p>
            <a:pPr lvl="1"/>
            <a:r>
              <a:rPr lang="pt-BR" smtClean="0"/>
              <a:t>Os parceiros devem possuir um interesse estratégico na pesquisa e que sejam capazes de cumprir suas atribuições. </a:t>
            </a:r>
          </a:p>
          <a:p>
            <a:pPr lvl="1"/>
            <a:endParaRPr lang="pt-BR" smtClean="0"/>
          </a:p>
          <a:p>
            <a:r>
              <a:rPr lang="pt-BR" smtClean="0"/>
              <a:t>Administração dos projetos</a:t>
            </a:r>
          </a:p>
          <a:p>
            <a:pPr lvl="1"/>
            <a:r>
              <a:rPr lang="pt-BR" smtClean="0"/>
              <a:t>Deve-se proporcionar alta qualidade de administração dos projetos, com ênfase na definição de objetivos, monitoramento do progresso, comunicação efetiva e desenvolvendo administradores treinados e de qualidade. </a:t>
            </a:r>
          </a:p>
          <a:p>
            <a:r>
              <a:rPr lang="pt-BR" smtClean="0"/>
              <a:t>Confiança</a:t>
            </a:r>
          </a:p>
          <a:p>
            <a:pPr lvl="1"/>
            <a:r>
              <a:rPr lang="pt-BR" smtClean="0"/>
              <a:t>Confiança, comprometimento e continuidade de pessoal facilitam o sucesso dos acordos, além de manterem os parceiros engajados durante todo o processo</a:t>
            </a:r>
          </a:p>
          <a:p>
            <a:pPr lvl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FATORES DE SUCESSO E FRACASSO EM ACORDOS CEU</a:t>
            </a:r>
            <a:endParaRPr lang="pt-BR" dirty="0"/>
          </a:p>
        </p:txBody>
      </p:sp>
      <p:sp>
        <p:nvSpPr>
          <p:cNvPr id="2253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Realização dos objetivos</a:t>
            </a:r>
          </a:p>
          <a:p>
            <a:pPr lvl="1"/>
            <a:r>
              <a:rPr lang="pt-BR" smtClean="0"/>
              <a:t>O sucesso de um acordo de cooperação depende basicamente do grau em que os objetivos estabelecidos são atingidos, uma vez que esta é a sua finalidade.</a:t>
            </a:r>
          </a:p>
          <a:p>
            <a:pPr lvl="1"/>
            <a:r>
              <a:rPr lang="pt-BR" smtClean="0"/>
              <a:t>A tarefa de avaliar os objetivos do acordo de cooperação, bem como o seu sucesso, é dificultada devido à grande variedade de objetivos buscados pelo acordo.</a:t>
            </a:r>
          </a:p>
          <a:p>
            <a:pPr lvl="1"/>
            <a:endParaRPr lang="pt-BR" smtClean="0"/>
          </a:p>
          <a:p>
            <a:r>
              <a:rPr lang="pt-BR" smtClean="0"/>
              <a:t>Planejamento</a:t>
            </a:r>
          </a:p>
          <a:p>
            <a:pPr lvl="1"/>
            <a:r>
              <a:rPr lang="pt-BR" smtClean="0"/>
              <a:t>Planejar a realização dos resultados desde o início do projeto e garantir que estes sejam atingidos, dando importância à realização de benefícios mútuos, tanto para a universidade quanto para a empresa. 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000125" y="785813"/>
            <a:ext cx="7772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t-BR" sz="20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FATORES DE SUCESSO E FRACASSO EM ACORDOS CEU</a:t>
            </a:r>
            <a:endParaRPr lang="pt-BR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mtClean="0"/>
              <a:t>Flexibilidade </a:t>
            </a:r>
          </a:p>
          <a:p>
            <a:pPr lvl="1"/>
            <a:r>
              <a:rPr lang="pt-BR" smtClean="0"/>
              <a:t>A administração dos processos deve possuir habilidade para administrar mudanças. </a:t>
            </a:r>
          </a:p>
          <a:p>
            <a:pPr lvl="1"/>
            <a:endParaRPr lang="pt-BR" smtClean="0"/>
          </a:p>
          <a:p>
            <a:r>
              <a:rPr lang="pt-BR" smtClean="0"/>
              <a:t>Estabilidade dos acordos </a:t>
            </a:r>
          </a:p>
          <a:p>
            <a:pPr lvl="1"/>
            <a:r>
              <a:rPr lang="pt-BR" smtClean="0"/>
              <a:t>A estabilidade, a continuidade e também a evolução no tempo podem ser medidas eficazes para o sucesso da cooperação. </a:t>
            </a:r>
          </a:p>
          <a:p>
            <a:pPr lvl="1"/>
            <a:endParaRPr lang="pt-BR" smtClean="0"/>
          </a:p>
          <a:p>
            <a:r>
              <a:rPr lang="pt-BR" smtClean="0"/>
              <a:t>Satisfação </a:t>
            </a:r>
          </a:p>
          <a:p>
            <a:pPr lvl="1"/>
            <a:r>
              <a:rPr lang="pt-BR" smtClean="0"/>
              <a:t>A satisfação dos participantes do acordo pela realização dos objetivos almejados. </a:t>
            </a:r>
          </a:p>
          <a:p>
            <a:pPr lvl="1"/>
            <a:endParaRPr lang="pt-BR" smtClean="0"/>
          </a:p>
          <a:p>
            <a:r>
              <a:rPr lang="pt-BR" smtClean="0"/>
              <a:t>Capacitação e transferência de pessoal</a:t>
            </a:r>
          </a:p>
          <a:p>
            <a:pPr lvl="1"/>
            <a:r>
              <a:rPr lang="pt-BR" smtClean="0"/>
              <a:t>O número de pesquisadores que mudaram de seus departamentos na universidade para as empresas com o propósito de realizar atividades de P&amp;D.</a:t>
            </a:r>
          </a:p>
          <a:p>
            <a:pPr lvl="1"/>
            <a:r>
              <a:rPr lang="pt-BR" smtClean="0"/>
              <a:t>O número de cursos de treinamento para os membros das empresas, oferecidos pela universidade. 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976313" y="714375"/>
            <a:ext cx="7772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t-BR" sz="20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FATORES DE SUCESSO E FRACASSO EM ACORDOS CEU</a:t>
            </a:r>
            <a:endParaRPr lang="pt-BR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Resultado dos acordos</a:t>
            </a:r>
          </a:p>
          <a:p>
            <a:pPr lvl="1"/>
            <a:r>
              <a:rPr lang="pt-BR" smtClean="0"/>
              <a:t>O número de projetos em parcerias levados adiante conjuntamente.</a:t>
            </a:r>
          </a:p>
          <a:p>
            <a:pPr lvl="1"/>
            <a:r>
              <a:rPr lang="pt-BR" smtClean="0"/>
              <a:t>O número de tecnologias orientadas às empresas, inventadas pela universidade.</a:t>
            </a:r>
          </a:p>
          <a:p>
            <a:pPr lvl="1"/>
            <a:r>
              <a:rPr lang="pt-BR" smtClean="0"/>
              <a:t>O número de publicações científicas escritas conjuntamente entre os membros da universidade e da empresa.</a:t>
            </a:r>
          </a:p>
          <a:p>
            <a:pPr lvl="1"/>
            <a:r>
              <a:rPr lang="pt-BR" smtClean="0"/>
              <a:t>Número de problemas técnicos solucionados, os relatórios gerados, </a:t>
            </a:r>
          </a:p>
          <a:p>
            <a:pPr lvl="1"/>
            <a:r>
              <a:rPr lang="pt-BR" smtClean="0"/>
              <a:t>Número de inovações e patentes conjuntas, as mudanças na produção, nas vendas e na produtividade, além dos objetivos e expectativas atendidos. 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976313" y="714375"/>
            <a:ext cx="7772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t-BR" sz="20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DOS PLANOS À REALIDADE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articulação pesquisa-indústria praticamente não se estabeleceu no Brasil, a não ser em alguns segmentos específicos. </a:t>
            </a:r>
          </a:p>
          <a:p>
            <a:endParaRPr lang="pt-BR" sz="2400" dirty="0" smtClean="0"/>
          </a:p>
          <a:p>
            <a:r>
              <a:rPr lang="pt-BR" dirty="0" smtClean="0"/>
              <a:t>O desenvolvimento industrial foi calcado basicamente na compra de pacotes tecnológicos. </a:t>
            </a:r>
          </a:p>
          <a:p>
            <a:endParaRPr lang="pt-BR" sz="2400" dirty="0" smtClean="0"/>
          </a:p>
          <a:p>
            <a:r>
              <a:rPr lang="pt-BR" dirty="0" smtClean="0"/>
              <a:t>As diversas formas de parceria hoje existentes no mundo têm como finalidade potencializar os investimentos, otimizar o suporte tecnológico disponível e organizar a produção em escala global.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39552" y="765175"/>
            <a:ext cx="8172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2000" b="1" dirty="0">
              <a:solidFill>
                <a:schemeClr val="accent1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55576" y="1330325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accent1"/>
                </a:solidFill>
              </a:rPr>
              <a:t>INDICADORES DA COOPERAÇÃO EMPRESA-UNIVERSIDADE</a:t>
            </a:r>
          </a:p>
          <a:p>
            <a:pPr algn="ctr"/>
            <a:r>
              <a:rPr lang="pt-BR" sz="1400" b="1" dirty="0" smtClean="0">
                <a:solidFill>
                  <a:srgbClr val="003366"/>
                </a:solidFill>
              </a:rPr>
              <a:t>Empresas </a:t>
            </a:r>
            <a:r>
              <a:rPr lang="pt-BR" sz="1400" b="1" dirty="0">
                <a:solidFill>
                  <a:srgbClr val="003366"/>
                </a:solidFill>
              </a:rPr>
              <a:t>que implementaram inovações com relações de cooperação </a:t>
            </a:r>
            <a:r>
              <a:rPr lang="pt-BR" sz="1400" b="1" dirty="0">
                <a:solidFill>
                  <a:srgbClr val="C00000"/>
                </a:solidFill>
              </a:rPr>
              <a:t>com </a:t>
            </a:r>
            <a:r>
              <a:rPr lang="pt-BR" sz="1400" b="1" dirty="0" smtClean="0">
                <a:solidFill>
                  <a:srgbClr val="C00000"/>
                </a:solidFill>
              </a:rPr>
              <a:t> outras organizações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396" y="6577607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3366"/>
                </a:solidFill>
              </a:rPr>
              <a:t>Fonte</a:t>
            </a:r>
            <a:r>
              <a:rPr lang="en-US" sz="1400" b="1" dirty="0">
                <a:solidFill>
                  <a:srgbClr val="003366"/>
                </a:solidFill>
              </a:rPr>
              <a:t>: IBGE / PINTEC </a:t>
            </a:r>
            <a:r>
              <a:rPr lang="en-US" sz="1400" b="1" dirty="0" smtClean="0">
                <a:solidFill>
                  <a:srgbClr val="003366"/>
                </a:solidFill>
              </a:rPr>
              <a:t>(2005), </a:t>
            </a:r>
            <a:r>
              <a:rPr lang="en-US" sz="1400" b="1" dirty="0">
                <a:solidFill>
                  <a:srgbClr val="003366"/>
                </a:solidFill>
              </a:rPr>
              <a:t>PINTEC (</a:t>
            </a:r>
            <a:r>
              <a:rPr lang="en-US" sz="1400" b="1" dirty="0" smtClean="0">
                <a:solidFill>
                  <a:srgbClr val="003366"/>
                </a:solidFill>
              </a:rPr>
              <a:t>2008).</a:t>
            </a:r>
            <a:endParaRPr lang="pt-BR" sz="1400" b="1" dirty="0">
              <a:solidFill>
                <a:srgbClr val="003366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541" y="2132856"/>
            <a:ext cx="692881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483768" y="544522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PINTEC 2005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80112" y="544522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PINTEC 2008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Articulação da pesquisa-indústria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58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39552" y="765175"/>
            <a:ext cx="8172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2000" b="1" dirty="0">
              <a:solidFill>
                <a:schemeClr val="accent1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55576" y="908720"/>
            <a:ext cx="7848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accent1"/>
                </a:solidFill>
              </a:rPr>
              <a:t>INDICADORES DA COOPERAÇÃO EMPRESA-UNIVERSIDADE</a:t>
            </a:r>
          </a:p>
          <a:p>
            <a:pPr algn="ctr"/>
            <a:r>
              <a:rPr lang="pt-BR" sz="1400" b="1" dirty="0" smtClean="0">
                <a:solidFill>
                  <a:srgbClr val="003366"/>
                </a:solidFill>
              </a:rPr>
              <a:t>Empresas </a:t>
            </a:r>
            <a:r>
              <a:rPr lang="pt-BR" sz="1400" b="1" dirty="0">
                <a:solidFill>
                  <a:srgbClr val="003366"/>
                </a:solidFill>
              </a:rPr>
              <a:t>que implementaram inovações com relações de cooperação </a:t>
            </a:r>
            <a:r>
              <a:rPr lang="pt-BR" sz="1400" b="1" dirty="0" smtClean="0">
                <a:solidFill>
                  <a:srgbClr val="003366"/>
                </a:solidFill>
              </a:rPr>
              <a:t>com</a:t>
            </a:r>
          </a:p>
          <a:p>
            <a:pPr algn="ctr"/>
            <a:r>
              <a:rPr lang="pt-BR" sz="1400" b="1" dirty="0" smtClean="0">
                <a:solidFill>
                  <a:srgbClr val="003366"/>
                </a:solidFill>
              </a:rPr>
              <a:t>  </a:t>
            </a:r>
            <a:r>
              <a:rPr lang="pt-BR" sz="1400" b="1" dirty="0" smtClean="0">
                <a:solidFill>
                  <a:srgbClr val="C00000"/>
                </a:solidFill>
              </a:rPr>
              <a:t>universidades/institutos de pesquisa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396" y="6577607"/>
            <a:ext cx="7200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3366"/>
                </a:solidFill>
              </a:rPr>
              <a:t>Fonte</a:t>
            </a:r>
            <a:r>
              <a:rPr lang="en-US" sz="1400" b="1" dirty="0">
                <a:solidFill>
                  <a:srgbClr val="003366"/>
                </a:solidFill>
              </a:rPr>
              <a:t>: IBGE / PINTEC </a:t>
            </a:r>
            <a:r>
              <a:rPr lang="en-US" sz="1400" b="1" dirty="0" smtClean="0">
                <a:solidFill>
                  <a:srgbClr val="003366"/>
                </a:solidFill>
              </a:rPr>
              <a:t>(2005), </a:t>
            </a:r>
            <a:r>
              <a:rPr lang="en-US" sz="1400" b="1" dirty="0">
                <a:solidFill>
                  <a:srgbClr val="003366"/>
                </a:solidFill>
              </a:rPr>
              <a:t>PINTEC (</a:t>
            </a:r>
            <a:r>
              <a:rPr lang="en-US" sz="1400" b="1" dirty="0" smtClean="0">
                <a:solidFill>
                  <a:srgbClr val="003366"/>
                </a:solidFill>
              </a:rPr>
              <a:t>2008).</a:t>
            </a:r>
            <a:endParaRPr lang="pt-BR" sz="1400" b="1" dirty="0">
              <a:solidFill>
                <a:srgbClr val="003366"/>
              </a:solidFill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392" y="1647384"/>
            <a:ext cx="7002998" cy="424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555776" y="551723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1"/>
                </a:solidFill>
              </a:rPr>
              <a:t>PINTEC 2005</a:t>
            </a:r>
            <a:endParaRPr lang="pt-BR" sz="1400" b="1" dirty="0">
              <a:solidFill>
                <a:schemeClr val="accent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96136" y="551723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1"/>
                </a:solidFill>
              </a:rPr>
              <a:t>PINTEC 2008</a:t>
            </a:r>
            <a:endParaRPr lang="pt-BR" sz="1400" b="1" dirty="0">
              <a:solidFill>
                <a:schemeClr val="accent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900732"/>
          </a:xfrm>
        </p:spPr>
        <p:txBody>
          <a:bodyPr/>
          <a:lstStyle/>
          <a:p>
            <a:r>
              <a:rPr lang="pt-BR" dirty="0"/>
              <a:t>Articulação da pesquisa-indústria </a:t>
            </a:r>
          </a:p>
        </p:txBody>
      </p:sp>
    </p:spTree>
    <p:extLst>
      <p:ext uri="{BB962C8B-B14F-4D97-AF65-F5344CB8AC3E}">
        <p14:creationId xmlns:p14="http://schemas.microsoft.com/office/powerpoint/2010/main" val="6191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PARCERIAS INTERNACIONAIS...</a:t>
            </a:r>
            <a:endParaRPr lang="pt-BR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341438"/>
            <a:ext cx="8358187" cy="53276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"/>
              </a:spcBef>
            </a:pPr>
            <a:r>
              <a:rPr lang="pt-BR" sz="1400" b="1" dirty="0" smtClean="0">
                <a:solidFill>
                  <a:srgbClr val="003366"/>
                </a:solidFill>
              </a:rPr>
              <a:t>MARCO (</a:t>
            </a:r>
            <a:r>
              <a:rPr lang="pt-BR" sz="1400" b="1" dirty="0" err="1" smtClean="0">
                <a:solidFill>
                  <a:srgbClr val="003366"/>
                </a:solidFill>
              </a:rPr>
              <a:t>Microelectronics</a:t>
            </a:r>
            <a:r>
              <a:rPr lang="pt-BR" sz="1400" b="1" dirty="0" smtClean="0">
                <a:solidFill>
                  <a:srgbClr val="003366"/>
                </a:solidFill>
              </a:rPr>
              <a:t> </a:t>
            </a:r>
            <a:r>
              <a:rPr lang="pt-BR" sz="1400" b="1" dirty="0" err="1" smtClean="0">
                <a:solidFill>
                  <a:srgbClr val="003366"/>
                </a:solidFill>
              </a:rPr>
              <a:t>Advanced</a:t>
            </a:r>
            <a:r>
              <a:rPr lang="pt-BR" sz="1400" b="1" dirty="0" smtClean="0">
                <a:solidFill>
                  <a:srgbClr val="003366"/>
                </a:solidFill>
              </a:rPr>
              <a:t> </a:t>
            </a:r>
            <a:r>
              <a:rPr lang="pt-BR" sz="1400" b="1" dirty="0" err="1" smtClean="0">
                <a:solidFill>
                  <a:srgbClr val="003366"/>
                </a:solidFill>
              </a:rPr>
              <a:t>Research</a:t>
            </a:r>
            <a:r>
              <a:rPr lang="pt-BR" sz="1400" b="1" dirty="0" smtClean="0">
                <a:solidFill>
                  <a:srgbClr val="003366"/>
                </a:solidFill>
              </a:rPr>
              <a:t> Consortium, Estados Unidos)</a:t>
            </a:r>
            <a:r>
              <a:rPr lang="pt-BR" sz="1400" dirty="0" smtClean="0">
                <a:solidFill>
                  <a:srgbClr val="003366"/>
                </a:solidFill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5000"/>
              </a:spcBef>
            </a:pPr>
            <a:r>
              <a:rPr lang="pt-BR" sz="1400" dirty="0" smtClean="0">
                <a:solidFill>
                  <a:srgbClr val="003366"/>
                </a:solidFill>
              </a:rPr>
              <a:t>Organização administrativa de pesquisas, sem fins lucrativos, subsidiária da Corporação de Pesquisa de </a:t>
            </a:r>
            <a:r>
              <a:rPr lang="pt-BR" sz="1400" dirty="0" err="1" smtClean="0">
                <a:solidFill>
                  <a:srgbClr val="003366"/>
                </a:solidFill>
              </a:rPr>
              <a:t>Semi-Condutores</a:t>
            </a:r>
            <a:r>
              <a:rPr lang="pt-BR" sz="1400" dirty="0" smtClean="0">
                <a:solidFill>
                  <a:srgbClr val="003366"/>
                </a:solidFill>
              </a:rPr>
              <a:t> (SRC). Tem seu próprio corpo administrativo, mas usa suporte técnico e serviços de </a:t>
            </a:r>
            <a:r>
              <a:rPr lang="pt-BR" sz="1400" dirty="0" err="1" smtClean="0">
                <a:solidFill>
                  <a:srgbClr val="003366"/>
                </a:solidFill>
              </a:rPr>
              <a:t>infra-estrutura</a:t>
            </a:r>
            <a:r>
              <a:rPr lang="pt-BR" sz="1400" dirty="0" smtClean="0">
                <a:solidFill>
                  <a:srgbClr val="003366"/>
                </a:solidFill>
              </a:rPr>
              <a:t> da SRC. </a:t>
            </a:r>
          </a:p>
          <a:p>
            <a:pPr lvl="1" eaLnBrk="1" hangingPunct="1">
              <a:lnSpc>
                <a:spcPct val="110000"/>
              </a:lnSpc>
              <a:spcBef>
                <a:spcPct val="5000"/>
              </a:spcBef>
            </a:pPr>
            <a:endParaRPr lang="pt-BR" sz="14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</a:pPr>
            <a:r>
              <a:rPr lang="pt-BR" sz="1400" b="1" dirty="0" smtClean="0">
                <a:solidFill>
                  <a:srgbClr val="003366"/>
                </a:solidFill>
              </a:rPr>
              <a:t>MEDEA (</a:t>
            </a:r>
            <a:r>
              <a:rPr lang="pt-BR" sz="1400" b="1" dirty="0" err="1" smtClean="0">
                <a:solidFill>
                  <a:srgbClr val="003366"/>
                </a:solidFill>
              </a:rPr>
              <a:t>Microeletronics</a:t>
            </a:r>
            <a:r>
              <a:rPr lang="pt-BR" sz="1400" b="1" dirty="0" smtClean="0">
                <a:solidFill>
                  <a:srgbClr val="003366"/>
                </a:solidFill>
              </a:rPr>
              <a:t> </a:t>
            </a:r>
            <a:r>
              <a:rPr lang="pt-BR" sz="1400" b="1" dirty="0" err="1" smtClean="0">
                <a:solidFill>
                  <a:srgbClr val="003366"/>
                </a:solidFill>
              </a:rPr>
              <a:t>Development</a:t>
            </a:r>
            <a:r>
              <a:rPr lang="pt-BR" sz="1400" b="1" dirty="0" smtClean="0">
                <a:solidFill>
                  <a:srgbClr val="003366"/>
                </a:solidFill>
              </a:rPr>
              <a:t> for </a:t>
            </a:r>
            <a:r>
              <a:rPr lang="pt-BR" sz="1400" b="1" dirty="0" err="1" smtClean="0">
                <a:solidFill>
                  <a:srgbClr val="003366"/>
                </a:solidFill>
              </a:rPr>
              <a:t>European</a:t>
            </a:r>
            <a:r>
              <a:rPr lang="pt-BR" sz="1400" b="1" dirty="0" smtClean="0">
                <a:solidFill>
                  <a:srgbClr val="003366"/>
                </a:solidFill>
              </a:rPr>
              <a:t> </a:t>
            </a:r>
            <a:r>
              <a:rPr lang="pt-BR" sz="1400" b="1" dirty="0" err="1" smtClean="0">
                <a:solidFill>
                  <a:srgbClr val="003366"/>
                </a:solidFill>
              </a:rPr>
              <a:t>Applications</a:t>
            </a:r>
            <a:r>
              <a:rPr lang="pt-BR" sz="1400" b="1" dirty="0" smtClean="0">
                <a:solidFill>
                  <a:srgbClr val="003366"/>
                </a:solidFill>
              </a:rPr>
              <a:t> - França) </a:t>
            </a:r>
          </a:p>
          <a:p>
            <a:pPr lvl="1" eaLnBrk="1" hangingPunct="1">
              <a:lnSpc>
                <a:spcPct val="110000"/>
              </a:lnSpc>
              <a:spcBef>
                <a:spcPct val="5000"/>
              </a:spcBef>
            </a:pPr>
            <a:r>
              <a:rPr lang="pt-BR" sz="1400" dirty="0" smtClean="0">
                <a:solidFill>
                  <a:srgbClr val="003366"/>
                </a:solidFill>
              </a:rPr>
              <a:t>projeto pertencente ao programa EUREKA, para desenvolvimento de uma programação microeletrônica que permita a integração de aplicações de sistemas selecionados, enfocando, fortemente, as necessidades da indústria de sistemas eletrônicos, visando alcançar resultados competitivo. </a:t>
            </a:r>
          </a:p>
          <a:p>
            <a:pPr lvl="1" eaLnBrk="1" hangingPunct="1">
              <a:lnSpc>
                <a:spcPct val="110000"/>
              </a:lnSpc>
              <a:spcBef>
                <a:spcPct val="5000"/>
              </a:spcBef>
            </a:pPr>
            <a:r>
              <a:rPr lang="pt-BR" sz="1400" dirty="0" smtClean="0">
                <a:solidFill>
                  <a:srgbClr val="003366"/>
                </a:solidFill>
              </a:rPr>
              <a:t>A estrutura da MEDEA assegura a decisão governamental sobre quais pesquisas priorizar para dar apoio às necessidades da indústria, fortalecendo a ligação entre ambos, por meio do compartilhamento dos custos envolvidos no processo</a:t>
            </a:r>
          </a:p>
          <a:p>
            <a:pPr lvl="1" eaLnBrk="1" hangingPunct="1">
              <a:lnSpc>
                <a:spcPct val="110000"/>
              </a:lnSpc>
              <a:spcBef>
                <a:spcPct val="5000"/>
              </a:spcBef>
            </a:pPr>
            <a:endParaRPr lang="pt-BR" sz="1400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</a:pPr>
            <a:r>
              <a:rPr lang="pt-BR" sz="1400" b="1" dirty="0" err="1" smtClean="0">
                <a:solidFill>
                  <a:srgbClr val="003366"/>
                </a:solidFill>
              </a:rPr>
              <a:t>FhG</a:t>
            </a:r>
            <a:r>
              <a:rPr lang="pt-BR" sz="1400" b="1" dirty="0" smtClean="0">
                <a:solidFill>
                  <a:srgbClr val="003366"/>
                </a:solidFill>
              </a:rPr>
              <a:t> (</a:t>
            </a:r>
            <a:r>
              <a:rPr lang="pt-BR" sz="1400" b="1" dirty="0" err="1" smtClean="0">
                <a:solidFill>
                  <a:srgbClr val="003366"/>
                </a:solidFill>
              </a:rPr>
              <a:t>Fraunhofer</a:t>
            </a:r>
            <a:r>
              <a:rPr lang="pt-BR" sz="1400" b="1" dirty="0" smtClean="0">
                <a:solidFill>
                  <a:srgbClr val="003366"/>
                </a:solidFill>
              </a:rPr>
              <a:t> </a:t>
            </a:r>
            <a:r>
              <a:rPr lang="pt-BR" sz="1400" b="1" dirty="0" err="1" smtClean="0">
                <a:solidFill>
                  <a:srgbClr val="003366"/>
                </a:solidFill>
              </a:rPr>
              <a:t>Gesellschaft</a:t>
            </a:r>
            <a:r>
              <a:rPr lang="pt-BR" sz="1400" b="1" dirty="0" smtClean="0">
                <a:solidFill>
                  <a:srgbClr val="003366"/>
                </a:solidFill>
              </a:rPr>
              <a:t> ), Alemanha</a:t>
            </a:r>
            <a:r>
              <a:rPr lang="pt-BR" sz="1400" dirty="0" smtClean="0">
                <a:solidFill>
                  <a:srgbClr val="003366"/>
                </a:solidFill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5000"/>
              </a:spcBef>
            </a:pPr>
            <a:r>
              <a:rPr lang="pt-BR" sz="1400" dirty="0" smtClean="0">
                <a:solidFill>
                  <a:srgbClr val="003366"/>
                </a:solidFill>
              </a:rPr>
              <a:t>A organização lidera as pesquisas tecnológicas alemãs com seus 47 institutos ao redor do mundo. Desde 1949 conduz a aplicação de pesquisas para a indústria com base em contratos, usando recursos e pessoal disponível em universidades e politécnicas regionais. </a:t>
            </a:r>
          </a:p>
          <a:p>
            <a:pPr lvl="1" eaLnBrk="1" hangingPunct="1">
              <a:lnSpc>
                <a:spcPct val="110000"/>
              </a:lnSpc>
              <a:spcBef>
                <a:spcPct val="5000"/>
              </a:spcBef>
            </a:pPr>
            <a:r>
              <a:rPr lang="pt-BR" sz="1400" dirty="0" smtClean="0">
                <a:solidFill>
                  <a:srgbClr val="003366"/>
                </a:solidFill>
              </a:rPr>
              <a:t>Seu corpo administrativo é formado por representantes do setor privado, da </a:t>
            </a:r>
            <a:r>
              <a:rPr lang="pt-BR" sz="1400" dirty="0" err="1" smtClean="0">
                <a:solidFill>
                  <a:srgbClr val="003366"/>
                </a:solidFill>
              </a:rPr>
              <a:t>acadêmia</a:t>
            </a:r>
            <a:r>
              <a:rPr lang="pt-BR" sz="1400" dirty="0" smtClean="0">
                <a:solidFill>
                  <a:srgbClr val="003366"/>
                </a:solidFill>
              </a:rPr>
              <a:t> e do       governo, determinando as prioridades e os objetivos da organização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339752" y="6607175"/>
            <a:ext cx="5062603" cy="21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algn="r">
              <a:lnSpc>
                <a:spcPct val="80000"/>
              </a:lnSpc>
              <a:spcBef>
                <a:spcPct val="20000"/>
              </a:spcBef>
              <a:buSzPct val="80000"/>
            </a:pPr>
            <a:r>
              <a:rPr lang="pt-BR" sz="1000" dirty="0">
                <a:solidFill>
                  <a:srgbClr val="003366"/>
                </a:solidFill>
              </a:rPr>
              <a:t>MARCO (1998); CARAYANNIS; ALEXANDER; IOANNIDIS (2000); BURTON et </a:t>
            </a:r>
            <a:r>
              <a:rPr lang="pt-BR" sz="1000" dirty="0" err="1">
                <a:solidFill>
                  <a:srgbClr val="003366"/>
                </a:solidFill>
              </a:rPr>
              <a:t>alii</a:t>
            </a:r>
            <a:r>
              <a:rPr lang="pt-BR" sz="1000" dirty="0">
                <a:solidFill>
                  <a:srgbClr val="003366"/>
                </a:solidFill>
              </a:rPr>
              <a:t>, 1993).</a:t>
            </a:r>
          </a:p>
        </p:txBody>
      </p:sp>
    </p:spTree>
    <p:extLst>
      <p:ext uri="{BB962C8B-B14F-4D97-AF65-F5344CB8AC3E}">
        <p14:creationId xmlns:p14="http://schemas.microsoft.com/office/powerpoint/2010/main" val="19946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GESTÃO ESTRATÉGICA DA COOPERAÇÃO: DESAFIOS...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 DILEMA UNIVERSIDADE E INSTITUTO DE PESQUISA</a:t>
            </a:r>
          </a:p>
          <a:p>
            <a:pPr lvl="1"/>
            <a:r>
              <a:rPr lang="pt-BR" dirty="0" smtClean="0"/>
              <a:t>Balancear pesquisa livre e dirigida</a:t>
            </a:r>
          </a:p>
          <a:p>
            <a:pPr lvl="1"/>
            <a:r>
              <a:rPr lang="pt-BR" dirty="0" smtClean="0"/>
              <a:t>Viabilizar TT para as </a:t>
            </a:r>
            <a:r>
              <a:rPr lang="pt-BR" dirty="0" err="1" smtClean="0"/>
              <a:t>PME’s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  DILEMA EMPRESA</a:t>
            </a:r>
          </a:p>
          <a:p>
            <a:pPr lvl="1"/>
            <a:r>
              <a:rPr lang="pt-BR" dirty="0" smtClean="0"/>
              <a:t>Adquirir  X  desenvolver conhecimento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  ORGANIZACIONAL</a:t>
            </a:r>
          </a:p>
          <a:p>
            <a:pPr lvl="1"/>
            <a:r>
              <a:rPr lang="pt-BR" dirty="0" smtClean="0"/>
              <a:t>Centralizar ou descentralizar</a:t>
            </a:r>
          </a:p>
          <a:p>
            <a:pPr lvl="1"/>
            <a:r>
              <a:rPr lang="pt-BR" dirty="0" smtClean="0"/>
              <a:t>Como profissionalizar a interface</a:t>
            </a:r>
          </a:p>
          <a:p>
            <a:endParaRPr lang="pt-BR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GESTÃO ESTRATÉGICA DA COOPERAÇÃO: DESAFIOS...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340768"/>
            <a:ext cx="8136904" cy="518457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INSTITUCIONAL</a:t>
            </a:r>
          </a:p>
          <a:p>
            <a:pPr lvl="1"/>
            <a:r>
              <a:rPr lang="pt-BR" dirty="0" smtClean="0"/>
              <a:t>Entidades de interface acadêmicas</a:t>
            </a:r>
          </a:p>
          <a:p>
            <a:pPr lvl="1"/>
            <a:r>
              <a:rPr lang="pt-BR" dirty="0" smtClean="0"/>
              <a:t>Outras entidades de interface 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CULTURAL</a:t>
            </a:r>
          </a:p>
          <a:p>
            <a:pPr lvl="1"/>
            <a:r>
              <a:rPr lang="pt-BR" dirty="0" smtClean="0"/>
              <a:t>Articular CEU com ensino e pesquisa</a:t>
            </a:r>
          </a:p>
          <a:p>
            <a:pPr lvl="1"/>
            <a:r>
              <a:rPr lang="pt-BR" dirty="0" smtClean="0"/>
              <a:t>Respeitar posições</a:t>
            </a:r>
          </a:p>
          <a:p>
            <a:pPr lvl="1"/>
            <a:r>
              <a:rPr lang="pt-BR" dirty="0" smtClean="0"/>
              <a:t>Dissonância de linguagem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NEG</a:t>
            </a:r>
            <a:r>
              <a:rPr lang="en-US" dirty="0" smtClean="0"/>
              <a:t>Ó</a:t>
            </a:r>
            <a:r>
              <a:rPr lang="pt-BR" dirty="0" smtClean="0"/>
              <a:t>CI</a:t>
            </a:r>
            <a:r>
              <a:rPr lang="en-US" dirty="0" smtClean="0"/>
              <a:t>O</a:t>
            </a:r>
            <a:endParaRPr lang="pt-BR" dirty="0" smtClean="0"/>
          </a:p>
          <a:p>
            <a:pPr lvl="1"/>
            <a:r>
              <a:rPr lang="pt-BR" dirty="0" smtClean="0"/>
              <a:t>Como “valorizar” a tecnologia</a:t>
            </a:r>
          </a:p>
          <a:p>
            <a:pPr lvl="1"/>
            <a:r>
              <a:rPr lang="pt-BR" dirty="0" smtClean="0"/>
              <a:t>Como “valorar” a tecnologia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Modelo de Inovação Fechado</a:t>
            </a:r>
            <a:endParaRPr lang="en-US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2" y="1556792"/>
            <a:ext cx="6687351" cy="465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907704" y="1628800"/>
            <a:ext cx="1395412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400" b="1" dirty="0">
                <a:solidFill>
                  <a:srgbClr val="010014"/>
                </a:solidFill>
                <a:latin typeface="Calibri" pitchFamily="34" charset="0"/>
              </a:rPr>
              <a:t>Limites da empresa</a:t>
            </a:r>
            <a:endParaRPr lang="pt-BR" sz="1400" dirty="0">
              <a:solidFill>
                <a:srgbClr val="010014"/>
              </a:solidFill>
              <a:latin typeface="Calibri" pitchFamily="34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623323" y="3140968"/>
            <a:ext cx="1189037" cy="109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endParaRPr lang="pt-BR" sz="1400" b="1" dirty="0">
              <a:solidFill>
                <a:srgbClr val="010014"/>
              </a:solidFill>
            </a:endParaRPr>
          </a:p>
          <a:p>
            <a:pPr eaLnBrk="1" hangingPunct="1">
              <a:spcAft>
                <a:spcPts val="1000"/>
              </a:spcAft>
            </a:pPr>
            <a:r>
              <a:rPr lang="pt-BR" sz="1400" b="1" dirty="0">
                <a:solidFill>
                  <a:srgbClr val="010014"/>
                </a:solidFill>
              </a:rPr>
              <a:t>Mercado </a:t>
            </a:r>
            <a:endParaRPr lang="pt-BR" sz="1400" dirty="0">
              <a:solidFill>
                <a:srgbClr val="010014"/>
              </a:solidFill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043608" y="3429000"/>
            <a:ext cx="1373187" cy="712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pt-BR" sz="1400" b="1" dirty="0">
                <a:solidFill>
                  <a:srgbClr val="010014"/>
                </a:solidFill>
              </a:rPr>
              <a:t>Projetos de Pesquisa</a:t>
            </a:r>
            <a:endParaRPr lang="pt-BR" sz="1400" dirty="0">
              <a:solidFill>
                <a:srgbClr val="010014"/>
              </a:solidFill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907704" y="5740400"/>
            <a:ext cx="1071563" cy="474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pt-BR" sz="1400" b="1" dirty="0">
                <a:solidFill>
                  <a:srgbClr val="010014"/>
                </a:solidFill>
              </a:rPr>
              <a:t>Pesquisa</a:t>
            </a:r>
            <a:endParaRPr lang="pt-BR" sz="1400" dirty="0">
              <a:solidFill>
                <a:srgbClr val="010014"/>
              </a:solidFill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499992" y="5762649"/>
            <a:ext cx="1714500" cy="474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1000"/>
              </a:spcAft>
            </a:pPr>
            <a:r>
              <a:rPr lang="pt-BR" sz="1400" b="1" dirty="0">
                <a:solidFill>
                  <a:srgbClr val="010014"/>
                </a:solidFill>
              </a:rPr>
              <a:t>Desenvolvimento</a:t>
            </a:r>
            <a:endParaRPr lang="pt-BR" sz="1400" dirty="0">
              <a:solidFill>
                <a:srgbClr val="010014"/>
              </a:solidFill>
            </a:endParaRPr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3357563" y="6581775"/>
            <a:ext cx="578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sz="1200"/>
              <a:t>Fonte: Chesbrough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5400" dirty="0" smtClean="0"/>
              <a:t>POR ONDE COMEÇAR A BUSCA PARA TRABALHAR EM  COOPERAÇÃO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POR ONDE COMEÇAR...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err="1" smtClean="0">
                <a:solidFill>
                  <a:srgbClr val="006600"/>
                </a:solidFill>
                <a:latin typeface="Comic Sans MS" pitchFamily="66" charset="0"/>
              </a:rPr>
              <a:t>ICT´s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 – Instituições de Ciência e Tecnologia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 lvl="1" algn="just"/>
            <a:r>
              <a:rPr lang="pt-BR" dirty="0">
                <a:solidFill>
                  <a:srgbClr val="006600"/>
                </a:solidFill>
                <a:latin typeface="Comic Sans MS" pitchFamily="66" charset="0"/>
              </a:rPr>
              <a:t>IPT </a:t>
            </a:r>
            <a:r>
              <a:rPr lang="pt-BR" dirty="0">
                <a:solidFill>
                  <a:srgbClr val="006600"/>
                </a:solidFill>
                <a:latin typeface="Comic Sans MS" pitchFamily="66" charset="0"/>
                <a:hlinkClick r:id="rId2"/>
              </a:rPr>
              <a:t>www.ipt.br</a:t>
            </a:r>
            <a:endParaRPr lang="pt-BR" dirty="0">
              <a:solidFill>
                <a:srgbClr val="006600"/>
              </a:solidFill>
              <a:latin typeface="Comic Sans MS" pitchFamily="66" charset="0"/>
            </a:endParaRPr>
          </a:p>
          <a:p>
            <a:pPr lvl="1" algn="just"/>
            <a:r>
              <a:rPr lang="pt-BR" dirty="0">
                <a:solidFill>
                  <a:srgbClr val="006600"/>
                </a:solidFill>
                <a:latin typeface="Comic Sans MS" pitchFamily="66" charset="0"/>
              </a:rPr>
              <a:t>Portal Inovação do MCT </a:t>
            </a:r>
            <a:r>
              <a:rPr lang="pt-BR" dirty="0">
                <a:solidFill>
                  <a:srgbClr val="006600"/>
                </a:solidFill>
                <a:latin typeface="Comic Sans MS" pitchFamily="66" charset="0"/>
                <a:hlinkClick r:id="rId3"/>
              </a:rPr>
              <a:t>www.mct.gov.br</a:t>
            </a:r>
            <a:endParaRPr lang="pt-BR" dirty="0">
              <a:solidFill>
                <a:srgbClr val="006600"/>
              </a:solidFill>
              <a:latin typeface="Comic Sans MS" pitchFamily="66" charset="0"/>
            </a:endParaRP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Agencia USP de Inovação 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  <a:hlinkClick r:id="rId4"/>
              </a:rPr>
              <a:t>www.inovacao.usp.br</a:t>
            </a:r>
            <a:endParaRPr lang="pt-BR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INOVA (Unicamp) 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  <a:hlinkClick r:id="rId4"/>
              </a:rPr>
              <a:t>www.inova.unicamp.br</a:t>
            </a: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Agencia UNESP de Inovação 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  <a:hlinkClick r:id="rId4"/>
              </a:rPr>
              <a:t>www.auin.unesp.br</a:t>
            </a: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UFRJ 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  <a:hlinkClick r:id="rId4"/>
              </a:rPr>
              <a:t>www.inovacao.ufrj.br</a:t>
            </a:r>
          </a:p>
          <a:p>
            <a:pPr lvl="1" algn="just"/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CIMATEC (BAHIA) 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  <a:hlinkClick r:id="rId5"/>
              </a:rPr>
              <a:t>www.cimantec.org.br</a:t>
            </a:r>
            <a:r>
              <a:rPr lang="pt-BR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 lvl="1" algn="just"/>
            <a:endParaRPr lang="pt-BR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5" y="692696"/>
            <a:ext cx="8556625" cy="564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Portal Inovação  - MCT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65" y="6516052"/>
            <a:ext cx="416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4"/>
              </a:rPr>
              <a:t>http</a:t>
            </a:r>
            <a:r>
              <a:rPr lang="pt-BR" dirty="0" smtClean="0">
                <a:hlinkClick r:id="rId4"/>
              </a:rPr>
              <a:t>://www.portalinovacao.mct.gov.br/pi/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9040" y="116632"/>
            <a:ext cx="8441432" cy="792088"/>
          </a:xfrm>
        </p:spPr>
        <p:txBody>
          <a:bodyPr/>
          <a:lstStyle/>
          <a:p>
            <a:pPr algn="ctr"/>
            <a:r>
              <a:rPr lang="pt-BR" sz="3200" dirty="0" smtClean="0"/>
              <a:t>Ex. Natura Campus</a:t>
            </a:r>
            <a:r>
              <a:rPr lang="pt-BR" sz="3200" dirty="0"/>
              <a:t>: </a:t>
            </a:r>
            <a:r>
              <a:rPr lang="pt-BR" sz="2400" dirty="0"/>
              <a:t>http://www.naturacampus.com.br/</a:t>
            </a:r>
            <a:endParaRPr lang="en-US" sz="2400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48308"/>
            <a:ext cx="9036495" cy="586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6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9040" y="188640"/>
            <a:ext cx="8441432" cy="792088"/>
          </a:xfrm>
        </p:spPr>
        <p:txBody>
          <a:bodyPr/>
          <a:lstStyle/>
          <a:p>
            <a:pPr algn="ctr" eaLnBrk="1" hangingPunct="1"/>
            <a:r>
              <a:rPr lang="pt-BR" sz="3200" dirty="0" smtClean="0"/>
              <a:t>Ex. Siemens</a:t>
            </a:r>
            <a:endParaRPr lang="en-US" sz="32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430462"/>
            <a:ext cx="9036496" cy="538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5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9040" y="188640"/>
            <a:ext cx="8441432" cy="792088"/>
          </a:xfrm>
        </p:spPr>
        <p:txBody>
          <a:bodyPr/>
          <a:lstStyle/>
          <a:p>
            <a:pPr algn="ctr" eaLnBrk="1" hangingPunct="1"/>
            <a:r>
              <a:rPr lang="pt-BR" sz="3200" dirty="0" smtClean="0"/>
              <a:t>Ex. DT</a:t>
            </a:r>
            <a:endParaRPr lang="en-US" sz="32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1333"/>
            <a:ext cx="8920162" cy="592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3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5400" dirty="0" smtClean="0"/>
              <a:t>COMO GERENCIAR A COOPERAÇÃO?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Marco Regulatório para Cooperação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Compartilhamento de Laboratórios e Equipamentos </a:t>
            </a:r>
          </a:p>
          <a:p>
            <a:pPr lvl="1"/>
            <a:r>
              <a:rPr lang="pt-BR" dirty="0" smtClean="0"/>
              <a:t>As empresas de pequeno porte poderão compartilhar de laboratórios, equipamentos, instrumentos, materiais e demais instalações das </a:t>
            </a:r>
            <a:r>
              <a:rPr lang="pt-BR" dirty="0" err="1" smtClean="0"/>
              <a:t>ICTs</a:t>
            </a:r>
            <a:r>
              <a:rPr lang="pt-BR" dirty="0" smtClean="0"/>
              <a:t> - Instituições Científicas e Tecnológicas, em atividades voltadas à inovação tecnológica, para a consecução de atividades de incubação, sem prejuízo de sua atividade </a:t>
            </a:r>
            <a:r>
              <a:rPr lang="pt-BR" dirty="0" err="1" smtClean="0"/>
              <a:t>finalística</a:t>
            </a:r>
            <a:r>
              <a:rPr lang="pt-BR" dirty="0" smtClean="0"/>
              <a:t>. (Lei 10.973, Art. 4º, inciso I) </a:t>
            </a:r>
          </a:p>
          <a:p>
            <a:pPr lvl="1"/>
            <a:r>
              <a:rPr lang="pt-BR" dirty="0" smtClean="0"/>
              <a:t>As empresas nacionais e organizações de direito privado sem fins lucrativos voltadas para atividades de pesquisa poderão utilizar laboratórios, equipamentos, materiais e demais instalações existentes nas dependências das </a:t>
            </a:r>
            <a:r>
              <a:rPr lang="pt-BR" dirty="0" err="1" smtClean="0"/>
              <a:t>ICTs</a:t>
            </a:r>
            <a:r>
              <a:rPr lang="pt-BR" dirty="0" smtClean="0"/>
              <a:t>, desde que não conflite ou interfira nas atividades-fim destas instituições. (Lei 10.973, Art. 4º, inciso II) 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Marco Regulatório para Cooperação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Transferência de Tecnologia </a:t>
            </a:r>
          </a:p>
          <a:p>
            <a:pPr lvl="1"/>
            <a:r>
              <a:rPr lang="pt-BR" dirty="0" smtClean="0"/>
              <a:t>As empresas poderão celebrar contratos de obtenção de transferência de tecnologia e de licenciamento para outorga de direito de uso ou de exploração de criação desenvolvida pelas </a:t>
            </a:r>
            <a:r>
              <a:rPr lang="pt-BR" dirty="0" err="1" smtClean="0"/>
              <a:t>ICTs</a:t>
            </a:r>
            <a:r>
              <a:rPr lang="pt-BR" dirty="0" smtClean="0"/>
              <a:t>, a título exclusivo ou não exclusivo. (Lei 10.973, Art. 6º) </a:t>
            </a:r>
          </a:p>
          <a:p>
            <a:pPr lvl="1"/>
            <a:r>
              <a:rPr lang="pt-BR" dirty="0" smtClean="0"/>
              <a:t>As </a:t>
            </a:r>
            <a:r>
              <a:rPr lang="pt-BR" dirty="0" err="1" smtClean="0"/>
              <a:t>ICTs</a:t>
            </a:r>
            <a:r>
              <a:rPr lang="pt-BR" dirty="0" smtClean="0"/>
              <a:t> poderão obter o direito de uso ou de exploração de criação protegida. (Lei 10.973, Art. 7º) 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Marco Regulatório para Cooperação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423317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Parceria ICT/Empresa </a:t>
            </a:r>
            <a:endParaRPr lang="pt-BR" dirty="0" smtClean="0"/>
          </a:p>
          <a:p>
            <a:pPr lvl="1"/>
            <a:r>
              <a:rPr lang="pt-BR" sz="2000" dirty="0" smtClean="0"/>
              <a:t>facultado às empresas obter a prestação de serviços das </a:t>
            </a:r>
            <a:r>
              <a:rPr lang="pt-BR" sz="2000" dirty="0" err="1" smtClean="0"/>
              <a:t>ICTs</a:t>
            </a:r>
            <a:r>
              <a:rPr lang="pt-BR" sz="2000" dirty="0" smtClean="0"/>
              <a:t> em atividades voltadas à inovação e à pesquisa científica e tecnológica no ambiente produtivo. (Lei 10.973, Art. 8º) </a:t>
            </a:r>
          </a:p>
          <a:p>
            <a:pPr lvl="1"/>
            <a:r>
              <a:rPr lang="pt-BR" sz="2000" dirty="0" smtClean="0"/>
              <a:t>facultado às empresas celebrar acordos de parceria com as </a:t>
            </a:r>
            <a:r>
              <a:rPr lang="pt-BR" sz="2000" dirty="0" err="1" smtClean="0"/>
              <a:t>ICTs</a:t>
            </a:r>
            <a:r>
              <a:rPr lang="pt-BR" sz="2000" dirty="0" smtClean="0"/>
              <a:t> para a realização de atividades conjuntas de pesquisa científica e tecnológica e desenvolvimento de tecnologia, produto ou processo. (Lei 10.973, Art.9º) </a:t>
            </a:r>
          </a:p>
          <a:p>
            <a:pPr lvl="1"/>
            <a:r>
              <a:rPr lang="pt-BR" sz="2000" dirty="0" smtClean="0"/>
              <a:t>As empresas privadas de propósito específico que visem ao desenvolvimento de projetos científicos ou tecnológicos, para obtenção de produto ou processo inovadores, poderão ter o capital constituído com a participação minoritária da União ou suas entidades. (Lei 10.973, Art. 5º) </a:t>
            </a:r>
          </a:p>
          <a:p>
            <a:pPr lvl="1"/>
            <a:r>
              <a:rPr lang="pt-BR" sz="2000" dirty="0" smtClean="0"/>
              <a:t>Facultado ao pesquisador público obter licença sem remuneração para constituir, individual ou associadamente, empresa com a finalidade de desenvolver atividade empresarial relativa à inovação. (Decreto 5.563, Art. 16º) 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612775" y="494184"/>
            <a:ext cx="81534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Inovação: de fechada para aberta...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mtClean="0"/>
              <a:t>Foi eficaz na definição das empresas líderes de mercado durante muitos anos.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mtClean="0"/>
              <a:t>Contexto em que as empresas estão inseridas tem mudado (final do século 20)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mtClean="0"/>
              <a:t>Fatores: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mtClean="0"/>
              <a:t>Aumento no número e mobilidade de trabalhadores do conhecimento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mtClean="0"/>
              <a:t>Difícil controle das idéias e expertise gerados na empresa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mtClean="0"/>
              <a:t> Disponibilidade cada vez maior de capital de risco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mtClean="0"/>
              <a:t>Financiamento de empresas nascentes  (spin-off de Centros de Pesquisa Corporativos)</a:t>
            </a:r>
            <a:endParaRPr lang="en-US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0" y="6521450"/>
            <a:ext cx="554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44000" rIns="180000" bIns="144000" anchor="ctr" anchorCtr="1"/>
          <a:lstStyle/>
          <a:p>
            <a:pPr defTabSz="449263" eaLnBrk="0" hangingPunct="0">
              <a:spcBef>
                <a:spcPts val="75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304800" y="5486400"/>
            <a:ext cx="8509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7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COMO PROMOVER E ASSEGURAR </a:t>
            </a:r>
          </a:p>
          <a:p>
            <a:pPr algn="ctr" defTabSz="449263">
              <a:lnSpc>
                <a:spcPct val="7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UMA CULTURA DE INOVAÇÃO PERMANENTE?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260350"/>
            <a:ext cx="9144000" cy="2887663"/>
            <a:chOff x="0" y="164"/>
            <a:chExt cx="5760" cy="1819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10800000">
              <a:off x="4198" y="1256"/>
              <a:ext cx="1361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493 h 21600"/>
                <a:gd name="T14" fmla="*/ 1709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1694" name="Group 23"/>
            <p:cNvGrpSpPr>
              <a:grpSpLocks/>
            </p:cNvGrpSpPr>
            <p:nvPr/>
          </p:nvGrpSpPr>
          <p:grpSpPr bwMode="auto">
            <a:xfrm>
              <a:off x="0" y="164"/>
              <a:ext cx="5760" cy="1819"/>
              <a:chOff x="0" y="164"/>
              <a:chExt cx="5760" cy="1819"/>
            </a:xfrm>
          </p:grpSpPr>
          <p:sp>
            <p:nvSpPr>
              <p:cNvPr id="71695" name="AutoShape 4"/>
              <p:cNvSpPr>
                <a:spLocks noChangeArrowheads="1"/>
              </p:cNvSpPr>
              <p:nvPr/>
            </p:nvSpPr>
            <p:spPr bwMode="auto">
              <a:xfrm>
                <a:off x="0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6" name="AutoShape 5"/>
              <p:cNvSpPr>
                <a:spLocks noChangeArrowheads="1"/>
              </p:cNvSpPr>
              <p:nvPr/>
            </p:nvSpPr>
            <p:spPr bwMode="auto">
              <a:xfrm flipH="1">
                <a:off x="4272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7" name="AutoShape 6"/>
              <p:cNvSpPr>
                <a:spLocks noChangeArrowheads="1"/>
              </p:cNvSpPr>
              <p:nvPr/>
            </p:nvSpPr>
            <p:spPr bwMode="auto">
              <a:xfrm rot="10800000">
                <a:off x="204" y="1256"/>
                <a:ext cx="1406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493 h 21600"/>
                  <a:gd name="T14" fmla="*/ 17099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1698" name="Group 20"/>
              <p:cNvGrpSpPr>
                <a:grpSpLocks/>
              </p:cNvGrpSpPr>
              <p:nvPr/>
            </p:nvGrpSpPr>
            <p:grpSpPr bwMode="auto">
              <a:xfrm>
                <a:off x="0" y="1550"/>
                <a:ext cx="5760" cy="370"/>
                <a:chOff x="0" y="1550"/>
                <a:chExt cx="5760" cy="370"/>
              </a:xfrm>
            </p:grpSpPr>
            <p:sp>
              <p:nvSpPr>
                <p:cNvPr id="7169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1550"/>
                  <a:ext cx="1392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srgbClr val="0000CC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800" b="1">
                      <a:solidFill>
                        <a:srgbClr val="FFFFFF"/>
                      </a:solidFill>
                      <a:latin typeface="Arial" charset="0"/>
                      <a:ea typeface="Lucida Sans Unicode" pitchFamily="34" charset="0"/>
                      <a:cs typeface="Lucida Sans Unicode" pitchFamily="34" charset="0"/>
                    </a:rPr>
                    <a:t>CONHECIMENTO CIENTÍFICO</a:t>
                  </a:r>
                </a:p>
              </p:txBody>
            </p:sp>
            <p:sp>
              <p:nvSpPr>
                <p:cNvPr id="7170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68" y="1550"/>
                  <a:ext cx="1392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449263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buClr>
                      <a:srgbClr val="0000CC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800" b="1">
                      <a:solidFill>
                        <a:srgbClr val="FFFFFF"/>
                      </a:solidFill>
                      <a:latin typeface="Arial" charset="0"/>
                      <a:ea typeface="Lucida Sans Unicode" pitchFamily="34" charset="0"/>
                      <a:cs typeface="Lucida Sans Unicode" pitchFamily="34" charset="0"/>
                    </a:rPr>
                    <a:t>INOVAÇÃO </a:t>
                  </a:r>
                </a:p>
                <a:p>
                  <a:pPr algn="ctr">
                    <a:lnSpc>
                      <a:spcPct val="90000"/>
                    </a:lnSpc>
                    <a:buClr>
                      <a:srgbClr val="0000CC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GB" sz="1800" b="1">
                      <a:solidFill>
                        <a:srgbClr val="FFFFFF"/>
                      </a:solidFill>
                      <a:latin typeface="Arial" charset="0"/>
                      <a:ea typeface="Lucida Sans Unicode" pitchFamily="34" charset="0"/>
                      <a:cs typeface="Lucida Sans Unicode" pitchFamily="34" charset="0"/>
                    </a:rPr>
                    <a:t>TECNOLÓGICA</a:t>
                  </a:r>
                </a:p>
              </p:txBody>
            </p:sp>
          </p:grp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76400" y="669925"/>
            <a:ext cx="5867400" cy="1235075"/>
            <a:chOff x="1056" y="422"/>
            <a:chExt cx="3696" cy="778"/>
          </a:xfrm>
        </p:grpSpPr>
        <p:sp>
          <p:nvSpPr>
            <p:cNvPr id="71688" name="Line 16"/>
            <p:cNvSpPr>
              <a:spLocks noChangeShapeType="1"/>
            </p:cNvSpPr>
            <p:nvPr/>
          </p:nvSpPr>
          <p:spPr bwMode="auto">
            <a:xfrm>
              <a:off x="1056" y="768"/>
              <a:ext cx="0" cy="38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689" name="Line 17"/>
            <p:cNvSpPr>
              <a:spLocks noChangeShapeType="1"/>
            </p:cNvSpPr>
            <p:nvPr/>
          </p:nvSpPr>
          <p:spPr bwMode="auto">
            <a:xfrm>
              <a:off x="4752" y="768"/>
              <a:ext cx="0" cy="4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1690" name="Group 21"/>
            <p:cNvGrpSpPr>
              <a:grpSpLocks/>
            </p:cNvGrpSpPr>
            <p:nvPr/>
          </p:nvGrpSpPr>
          <p:grpSpPr bwMode="auto">
            <a:xfrm>
              <a:off x="1056" y="422"/>
              <a:ext cx="3696" cy="346"/>
              <a:chOff x="1056" y="422"/>
              <a:chExt cx="3696" cy="346"/>
            </a:xfrm>
          </p:grpSpPr>
          <p:sp>
            <p:nvSpPr>
              <p:cNvPr id="71691" name="Text Box 11"/>
              <p:cNvSpPr txBox="1">
                <a:spLocks noChangeArrowheads="1"/>
              </p:cNvSpPr>
              <p:nvPr/>
            </p:nvSpPr>
            <p:spPr bwMode="auto">
              <a:xfrm>
                <a:off x="1631" y="422"/>
                <a:ext cx="244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ts val="3375"/>
                  </a:spcBef>
                  <a:buClr>
                    <a:srgbClr val="CC0000"/>
                  </a:buClr>
                  <a:buSzPct val="100000"/>
                  <a:buFont typeface="Arial Black" pitchFamily="34" charset="0"/>
                  <a:buNone/>
                </a:pPr>
                <a:r>
                  <a:rPr lang="en-GB" sz="2500">
                    <a:latin typeface="Arial Black" pitchFamily="34" charset="0"/>
                    <a:ea typeface="Lucida Sans Unicode" pitchFamily="34" charset="0"/>
                    <a:cs typeface="Lucida Sans Unicode" pitchFamily="34" charset="0"/>
                  </a:rPr>
                  <a:t>DESAFIO</a:t>
                </a:r>
              </a:p>
            </p:txBody>
          </p:sp>
          <p:sp>
            <p:nvSpPr>
              <p:cNvPr id="71692" name="Line 18"/>
              <p:cNvSpPr>
                <a:spLocks noChangeShapeType="1"/>
              </p:cNvSpPr>
              <p:nvPr/>
            </p:nvSpPr>
            <p:spPr bwMode="auto">
              <a:xfrm>
                <a:off x="1056" y="768"/>
                <a:ext cx="36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6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708" name="Rectangle 11"/>
          <p:cNvSpPr>
            <a:spLocks noChangeArrowheads="1"/>
          </p:cNvSpPr>
          <p:nvPr/>
        </p:nvSpPr>
        <p:spPr bwMode="auto">
          <a:xfrm>
            <a:off x="0" y="6521450"/>
            <a:ext cx="554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44000" rIns="180000" bIns="144000" anchor="ctr" anchorCtr="1"/>
          <a:lstStyle/>
          <a:p>
            <a:pPr defTabSz="449263" eaLnBrk="0" hangingPunct="0">
              <a:spcBef>
                <a:spcPts val="75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2779" name="Rectangle 75"/>
          <p:cNvSpPr>
            <a:spLocks noChangeArrowheads="1"/>
          </p:cNvSpPr>
          <p:nvPr/>
        </p:nvSpPr>
        <p:spPr bwMode="auto">
          <a:xfrm>
            <a:off x="304800" y="1411213"/>
            <a:ext cx="8458200" cy="280987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  <a:spcAft>
                <a:spcPts val="900"/>
              </a:spcAft>
            </a:pPr>
            <a:r>
              <a:rPr lang="pt-BR" sz="1700" b="1" dirty="0">
                <a:solidFill>
                  <a:schemeClr val="bg1"/>
                </a:solidFill>
                <a:latin typeface="Arial" charset="0"/>
              </a:rPr>
              <a:t>- ESTIMULO À PARTICIPAÇÃO DE INSTITUIÇÕES DE CIÊNCIA E TECNOLOGIA (ICT) NO PROCESSO DE INOVAÇÃO;</a:t>
            </a:r>
          </a:p>
          <a:p>
            <a:pPr algn="ctr">
              <a:spcBef>
                <a:spcPct val="15000"/>
              </a:spcBef>
              <a:spcAft>
                <a:spcPts val="900"/>
              </a:spcAft>
            </a:pPr>
            <a:r>
              <a:rPr lang="pt-BR" sz="1700" b="1" dirty="0">
                <a:solidFill>
                  <a:schemeClr val="bg1"/>
                </a:solidFill>
                <a:latin typeface="Arial" charset="0"/>
              </a:rPr>
              <a:t>- INCENTIVO À INOVAÇÃO NA EMPRESA;</a:t>
            </a:r>
          </a:p>
          <a:p>
            <a:pPr algn="ctr">
              <a:spcBef>
                <a:spcPct val="15000"/>
              </a:spcBef>
              <a:spcAft>
                <a:spcPts val="1050"/>
              </a:spcAft>
            </a:pPr>
            <a:r>
              <a:rPr lang="en-GB" sz="1700" b="1" dirty="0">
                <a:solidFill>
                  <a:schemeClr val="bg1"/>
                </a:solidFill>
                <a:latin typeface="Arial" charset="0"/>
              </a:rPr>
              <a:t>- ESTÍMULO AO DESENVOLVIMENTO DE PROJETOS COOPERATIVOS ENTRE UNIVERSIDADES, INSTITUTOS TECNOLÓGICOS E EMPRESAS NACIONAIS;</a:t>
            </a:r>
          </a:p>
          <a:p>
            <a:pPr algn="ctr">
              <a:spcBef>
                <a:spcPct val="15000"/>
              </a:spcBef>
              <a:spcAft>
                <a:spcPts val="1050"/>
              </a:spcAft>
            </a:pPr>
            <a:r>
              <a:rPr lang="en-GB" sz="1700" b="1" dirty="0">
                <a:solidFill>
                  <a:schemeClr val="bg1"/>
                </a:solidFill>
                <a:latin typeface="Arial" charset="0"/>
              </a:rPr>
              <a:t>- ESTRUTURAÇÃO DE REDES E PROJETOS INTERNACIONAIS DE PESQUISA TECNOLÓGICA;</a:t>
            </a:r>
          </a:p>
          <a:p>
            <a:pPr algn="ctr">
              <a:spcBef>
                <a:spcPct val="15000"/>
              </a:spcBef>
              <a:spcAft>
                <a:spcPts val="1050"/>
              </a:spcAft>
            </a:pPr>
            <a:r>
              <a:rPr lang="en-GB" sz="1700" b="1" dirty="0">
                <a:solidFill>
                  <a:schemeClr val="bg1"/>
                </a:solidFill>
                <a:latin typeface="Arial" charset="0"/>
              </a:rPr>
              <a:t>- CRIAÇÃO DE INCUBADORAS (EBT) E PARQUES TECNOLÓGICOS.</a:t>
            </a:r>
            <a:endParaRPr lang="pt-BR" sz="17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3850" y="4223271"/>
            <a:ext cx="8494713" cy="1738312"/>
            <a:chOff x="204" y="391"/>
            <a:chExt cx="5351" cy="1095"/>
          </a:xfrm>
        </p:grpSpPr>
        <p:grpSp>
          <p:nvGrpSpPr>
            <p:cNvPr id="72720" name="Group 19"/>
            <p:cNvGrpSpPr>
              <a:grpSpLocks/>
            </p:cNvGrpSpPr>
            <p:nvPr/>
          </p:nvGrpSpPr>
          <p:grpSpPr bwMode="auto">
            <a:xfrm>
              <a:off x="204" y="391"/>
              <a:ext cx="5351" cy="302"/>
              <a:chOff x="204" y="391"/>
              <a:chExt cx="5351" cy="302"/>
            </a:xfrm>
          </p:grpSpPr>
          <p:sp>
            <p:nvSpPr>
              <p:cNvPr id="72771" name="AutoShape 20"/>
              <p:cNvSpPr>
                <a:spLocks noChangeArrowheads="1"/>
              </p:cNvSpPr>
              <p:nvPr/>
            </p:nvSpPr>
            <p:spPr bwMode="auto">
              <a:xfrm flipH="1" flipV="1">
                <a:off x="204" y="391"/>
                <a:ext cx="206" cy="300"/>
              </a:xfrm>
              <a:prstGeom prst="rtTriangl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72" name="Rectangle 21"/>
              <p:cNvSpPr>
                <a:spLocks noChangeArrowheads="1"/>
              </p:cNvSpPr>
              <p:nvPr/>
            </p:nvSpPr>
            <p:spPr bwMode="auto">
              <a:xfrm>
                <a:off x="410" y="393"/>
                <a:ext cx="4940" cy="30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8000" tIns="10800" rIns="18000" bIns="10800" anchor="ctr"/>
              <a:lstStyle/>
              <a:p>
                <a:pPr algn="ctr" defTabSz="449263" eaLnBrk="0" hangingPunct="0">
                  <a:buClr>
                    <a:srgbClr val="CC0000"/>
                  </a:buClr>
                  <a:buSzPct val="100000"/>
                  <a:buFont typeface="Arial Black" pitchFamily="34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b="1"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ESTRATÉGIAS PARA SUPERAR O DESAFIO</a:t>
                </a:r>
              </a:p>
            </p:txBody>
          </p:sp>
          <p:sp>
            <p:nvSpPr>
              <p:cNvPr id="72773" name="AutoShape 22"/>
              <p:cNvSpPr>
                <a:spLocks noChangeArrowheads="1"/>
              </p:cNvSpPr>
              <p:nvPr/>
            </p:nvSpPr>
            <p:spPr bwMode="auto">
              <a:xfrm flipV="1">
                <a:off x="5350" y="391"/>
                <a:ext cx="206" cy="300"/>
              </a:xfrm>
              <a:prstGeom prst="rtTriangl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2721" name="Group 23"/>
            <p:cNvGrpSpPr>
              <a:grpSpLocks/>
            </p:cNvGrpSpPr>
            <p:nvPr/>
          </p:nvGrpSpPr>
          <p:grpSpPr bwMode="auto">
            <a:xfrm>
              <a:off x="629" y="693"/>
              <a:ext cx="4567" cy="792"/>
              <a:chOff x="629" y="693"/>
              <a:chExt cx="4567" cy="792"/>
            </a:xfrm>
          </p:grpSpPr>
          <p:sp>
            <p:nvSpPr>
              <p:cNvPr id="72722" name="Rectangle 24"/>
              <p:cNvSpPr>
                <a:spLocks noChangeArrowheads="1"/>
              </p:cNvSpPr>
              <p:nvPr/>
            </p:nvSpPr>
            <p:spPr bwMode="auto">
              <a:xfrm>
                <a:off x="1326" y="700"/>
                <a:ext cx="39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3" name="Rectangle 25"/>
              <p:cNvSpPr>
                <a:spLocks noChangeArrowheads="1"/>
              </p:cNvSpPr>
              <p:nvPr/>
            </p:nvSpPr>
            <p:spPr bwMode="auto">
              <a:xfrm>
                <a:off x="1336" y="700"/>
                <a:ext cx="15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4" name="Freeform 26"/>
              <p:cNvSpPr>
                <a:spLocks noChangeArrowheads="1"/>
              </p:cNvSpPr>
              <p:nvPr/>
            </p:nvSpPr>
            <p:spPr bwMode="auto">
              <a:xfrm>
                <a:off x="1513" y="700"/>
                <a:ext cx="39" cy="363"/>
              </a:xfrm>
              <a:custGeom>
                <a:avLst/>
                <a:gdLst>
                  <a:gd name="T0" fmla="*/ 0 w 36"/>
                  <a:gd name="T1" fmla="*/ 0 h 427"/>
                  <a:gd name="T2" fmla="*/ 28 w 36"/>
                  <a:gd name="T3" fmla="*/ 0 h 427"/>
                  <a:gd name="T4" fmla="*/ 62 w 36"/>
                  <a:gd name="T5" fmla="*/ 0 h 427"/>
                  <a:gd name="T6" fmla="*/ 62 w 36"/>
                  <a:gd name="T7" fmla="*/ 16 h 427"/>
                  <a:gd name="T8" fmla="*/ 62 w 36"/>
                  <a:gd name="T9" fmla="*/ 34 h 427"/>
                  <a:gd name="T10" fmla="*/ 62 w 36"/>
                  <a:gd name="T11" fmla="*/ 51 h 427"/>
                  <a:gd name="T12" fmla="*/ 62 w 36"/>
                  <a:gd name="T13" fmla="*/ 68 h 427"/>
                  <a:gd name="T14" fmla="*/ 62 w 36"/>
                  <a:gd name="T15" fmla="*/ 85 h 427"/>
                  <a:gd name="T16" fmla="*/ 62 w 36"/>
                  <a:gd name="T17" fmla="*/ 103 h 427"/>
                  <a:gd name="T18" fmla="*/ 62 w 36"/>
                  <a:gd name="T19" fmla="*/ 121 h 427"/>
                  <a:gd name="T20" fmla="*/ 62 w 36"/>
                  <a:gd name="T21" fmla="*/ 138 h 427"/>
                  <a:gd name="T22" fmla="*/ 28 w 36"/>
                  <a:gd name="T23" fmla="*/ 138 h 427"/>
                  <a:gd name="T24" fmla="*/ 0 w 36"/>
                  <a:gd name="T25" fmla="*/ 138 h 427"/>
                  <a:gd name="T26" fmla="*/ 0 w 36"/>
                  <a:gd name="T27" fmla="*/ 121 h 427"/>
                  <a:gd name="T28" fmla="*/ 0 w 36"/>
                  <a:gd name="T29" fmla="*/ 103 h 427"/>
                  <a:gd name="T30" fmla="*/ 0 w 36"/>
                  <a:gd name="T31" fmla="*/ 85 h 427"/>
                  <a:gd name="T32" fmla="*/ 0 w 36"/>
                  <a:gd name="T33" fmla="*/ 68 h 427"/>
                  <a:gd name="T34" fmla="*/ 0 w 36"/>
                  <a:gd name="T35" fmla="*/ 51 h 427"/>
                  <a:gd name="T36" fmla="*/ 0 w 36"/>
                  <a:gd name="T37" fmla="*/ 34 h 427"/>
                  <a:gd name="T38" fmla="*/ 0 w 36"/>
                  <a:gd name="T39" fmla="*/ 16 h 427"/>
                  <a:gd name="T40" fmla="*/ 0 w 36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427"/>
                  <a:gd name="T65" fmla="*/ 36 w 36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427">
                    <a:moveTo>
                      <a:pt x="0" y="0"/>
                    </a:moveTo>
                    <a:lnTo>
                      <a:pt x="16" y="0"/>
                    </a:lnTo>
                    <a:lnTo>
                      <a:pt x="36" y="0"/>
                    </a:lnTo>
                    <a:lnTo>
                      <a:pt x="36" y="51"/>
                    </a:lnTo>
                    <a:lnTo>
                      <a:pt x="36" y="105"/>
                    </a:lnTo>
                    <a:lnTo>
                      <a:pt x="36" y="159"/>
                    </a:lnTo>
                    <a:lnTo>
                      <a:pt x="36" y="212"/>
                    </a:lnTo>
                    <a:lnTo>
                      <a:pt x="36" y="266"/>
                    </a:lnTo>
                    <a:lnTo>
                      <a:pt x="36" y="320"/>
                    </a:lnTo>
                    <a:lnTo>
                      <a:pt x="36" y="374"/>
                    </a:lnTo>
                    <a:lnTo>
                      <a:pt x="36" y="427"/>
                    </a:lnTo>
                    <a:lnTo>
                      <a:pt x="16" y="427"/>
                    </a:lnTo>
                    <a:lnTo>
                      <a:pt x="0" y="427"/>
                    </a:lnTo>
                    <a:lnTo>
                      <a:pt x="0" y="374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0" y="212"/>
                    </a:lnTo>
                    <a:lnTo>
                      <a:pt x="0" y="159"/>
                    </a:lnTo>
                    <a:lnTo>
                      <a:pt x="0" y="10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5" name="Freeform 27"/>
              <p:cNvSpPr>
                <a:spLocks noChangeArrowheads="1"/>
              </p:cNvSpPr>
              <p:nvPr/>
            </p:nvSpPr>
            <p:spPr bwMode="auto">
              <a:xfrm>
                <a:off x="1526" y="700"/>
                <a:ext cx="15" cy="363"/>
              </a:xfrm>
              <a:custGeom>
                <a:avLst/>
                <a:gdLst>
                  <a:gd name="T0" fmla="*/ 0 w 14"/>
                  <a:gd name="T1" fmla="*/ 0 h 427"/>
                  <a:gd name="T2" fmla="*/ 6 w 14"/>
                  <a:gd name="T3" fmla="*/ 0 h 427"/>
                  <a:gd name="T4" fmla="*/ 21 w 14"/>
                  <a:gd name="T5" fmla="*/ 0 h 427"/>
                  <a:gd name="T6" fmla="*/ 21 w 14"/>
                  <a:gd name="T7" fmla="*/ 16 h 427"/>
                  <a:gd name="T8" fmla="*/ 21 w 14"/>
                  <a:gd name="T9" fmla="*/ 34 h 427"/>
                  <a:gd name="T10" fmla="*/ 21 w 14"/>
                  <a:gd name="T11" fmla="*/ 51 h 427"/>
                  <a:gd name="T12" fmla="*/ 21 w 14"/>
                  <a:gd name="T13" fmla="*/ 68 h 427"/>
                  <a:gd name="T14" fmla="*/ 21 w 14"/>
                  <a:gd name="T15" fmla="*/ 85 h 427"/>
                  <a:gd name="T16" fmla="*/ 21 w 14"/>
                  <a:gd name="T17" fmla="*/ 103 h 427"/>
                  <a:gd name="T18" fmla="*/ 21 w 14"/>
                  <a:gd name="T19" fmla="*/ 121 h 427"/>
                  <a:gd name="T20" fmla="*/ 21 w 14"/>
                  <a:gd name="T21" fmla="*/ 138 h 427"/>
                  <a:gd name="T22" fmla="*/ 6 w 14"/>
                  <a:gd name="T23" fmla="*/ 138 h 427"/>
                  <a:gd name="T24" fmla="*/ 0 w 14"/>
                  <a:gd name="T25" fmla="*/ 138 h 427"/>
                  <a:gd name="T26" fmla="*/ 0 w 14"/>
                  <a:gd name="T27" fmla="*/ 121 h 427"/>
                  <a:gd name="T28" fmla="*/ 0 w 14"/>
                  <a:gd name="T29" fmla="*/ 103 h 427"/>
                  <a:gd name="T30" fmla="*/ 0 w 14"/>
                  <a:gd name="T31" fmla="*/ 85 h 427"/>
                  <a:gd name="T32" fmla="*/ 0 w 14"/>
                  <a:gd name="T33" fmla="*/ 68 h 427"/>
                  <a:gd name="T34" fmla="*/ 0 w 14"/>
                  <a:gd name="T35" fmla="*/ 51 h 427"/>
                  <a:gd name="T36" fmla="*/ 0 w 14"/>
                  <a:gd name="T37" fmla="*/ 34 h 427"/>
                  <a:gd name="T38" fmla="*/ 0 w 14"/>
                  <a:gd name="T39" fmla="*/ 16 h 427"/>
                  <a:gd name="T40" fmla="*/ 0 w 14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427"/>
                  <a:gd name="T65" fmla="*/ 14 w 14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427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51"/>
                    </a:lnTo>
                    <a:lnTo>
                      <a:pt x="14" y="105"/>
                    </a:lnTo>
                    <a:lnTo>
                      <a:pt x="14" y="159"/>
                    </a:lnTo>
                    <a:lnTo>
                      <a:pt x="14" y="212"/>
                    </a:lnTo>
                    <a:lnTo>
                      <a:pt x="14" y="266"/>
                    </a:lnTo>
                    <a:lnTo>
                      <a:pt x="14" y="320"/>
                    </a:lnTo>
                    <a:lnTo>
                      <a:pt x="14" y="374"/>
                    </a:lnTo>
                    <a:lnTo>
                      <a:pt x="14" y="427"/>
                    </a:lnTo>
                    <a:lnTo>
                      <a:pt x="6" y="427"/>
                    </a:lnTo>
                    <a:lnTo>
                      <a:pt x="0" y="427"/>
                    </a:lnTo>
                    <a:lnTo>
                      <a:pt x="0" y="374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0" y="212"/>
                    </a:lnTo>
                    <a:lnTo>
                      <a:pt x="0" y="159"/>
                    </a:lnTo>
                    <a:lnTo>
                      <a:pt x="0" y="105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6" name="Freeform 28"/>
              <p:cNvSpPr>
                <a:spLocks noChangeArrowheads="1"/>
              </p:cNvSpPr>
              <p:nvPr/>
            </p:nvSpPr>
            <p:spPr bwMode="auto">
              <a:xfrm>
                <a:off x="1699" y="700"/>
                <a:ext cx="39" cy="316"/>
              </a:xfrm>
              <a:custGeom>
                <a:avLst/>
                <a:gdLst>
                  <a:gd name="T0" fmla="*/ 0 w 36"/>
                  <a:gd name="T1" fmla="*/ 0 h 372"/>
                  <a:gd name="T2" fmla="*/ 32 w 36"/>
                  <a:gd name="T3" fmla="*/ 0 h 372"/>
                  <a:gd name="T4" fmla="*/ 62 w 36"/>
                  <a:gd name="T5" fmla="*/ 0 h 372"/>
                  <a:gd name="T6" fmla="*/ 62 w 36"/>
                  <a:gd name="T7" fmla="*/ 14 h 372"/>
                  <a:gd name="T8" fmla="*/ 62 w 36"/>
                  <a:gd name="T9" fmla="*/ 29 h 372"/>
                  <a:gd name="T10" fmla="*/ 62 w 36"/>
                  <a:gd name="T11" fmla="*/ 43 h 372"/>
                  <a:gd name="T12" fmla="*/ 62 w 36"/>
                  <a:gd name="T13" fmla="*/ 59 h 372"/>
                  <a:gd name="T14" fmla="*/ 62 w 36"/>
                  <a:gd name="T15" fmla="*/ 74 h 372"/>
                  <a:gd name="T16" fmla="*/ 62 w 36"/>
                  <a:gd name="T17" fmla="*/ 88 h 372"/>
                  <a:gd name="T18" fmla="*/ 62 w 36"/>
                  <a:gd name="T19" fmla="*/ 104 h 372"/>
                  <a:gd name="T20" fmla="*/ 62 w 36"/>
                  <a:gd name="T21" fmla="*/ 119 h 372"/>
                  <a:gd name="T22" fmla="*/ 32 w 36"/>
                  <a:gd name="T23" fmla="*/ 119 h 372"/>
                  <a:gd name="T24" fmla="*/ 0 w 36"/>
                  <a:gd name="T25" fmla="*/ 119 h 372"/>
                  <a:gd name="T26" fmla="*/ 0 w 36"/>
                  <a:gd name="T27" fmla="*/ 104 h 372"/>
                  <a:gd name="T28" fmla="*/ 0 w 36"/>
                  <a:gd name="T29" fmla="*/ 88 h 372"/>
                  <a:gd name="T30" fmla="*/ 0 w 36"/>
                  <a:gd name="T31" fmla="*/ 74 h 372"/>
                  <a:gd name="T32" fmla="*/ 0 w 36"/>
                  <a:gd name="T33" fmla="*/ 59 h 372"/>
                  <a:gd name="T34" fmla="*/ 0 w 36"/>
                  <a:gd name="T35" fmla="*/ 43 h 372"/>
                  <a:gd name="T36" fmla="*/ 0 w 36"/>
                  <a:gd name="T37" fmla="*/ 29 h 372"/>
                  <a:gd name="T38" fmla="*/ 0 w 36"/>
                  <a:gd name="T39" fmla="*/ 14 h 372"/>
                  <a:gd name="T40" fmla="*/ 0 w 36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72"/>
                  <a:gd name="T65" fmla="*/ 36 w 36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72">
                    <a:moveTo>
                      <a:pt x="0" y="0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36" y="45"/>
                    </a:lnTo>
                    <a:lnTo>
                      <a:pt x="36" y="91"/>
                    </a:lnTo>
                    <a:lnTo>
                      <a:pt x="36" y="137"/>
                    </a:lnTo>
                    <a:lnTo>
                      <a:pt x="36" y="185"/>
                    </a:lnTo>
                    <a:lnTo>
                      <a:pt x="36" y="230"/>
                    </a:lnTo>
                    <a:lnTo>
                      <a:pt x="36" y="278"/>
                    </a:lnTo>
                    <a:lnTo>
                      <a:pt x="36" y="324"/>
                    </a:lnTo>
                    <a:lnTo>
                      <a:pt x="36" y="372"/>
                    </a:lnTo>
                    <a:lnTo>
                      <a:pt x="18" y="372"/>
                    </a:lnTo>
                    <a:lnTo>
                      <a:pt x="0" y="372"/>
                    </a:lnTo>
                    <a:lnTo>
                      <a:pt x="0" y="324"/>
                    </a:lnTo>
                    <a:lnTo>
                      <a:pt x="0" y="278"/>
                    </a:lnTo>
                    <a:lnTo>
                      <a:pt x="0" y="230"/>
                    </a:lnTo>
                    <a:lnTo>
                      <a:pt x="0" y="185"/>
                    </a:lnTo>
                    <a:lnTo>
                      <a:pt x="0" y="137"/>
                    </a:lnTo>
                    <a:lnTo>
                      <a:pt x="0" y="91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7" name="Freeform 29"/>
              <p:cNvSpPr>
                <a:spLocks noChangeArrowheads="1"/>
              </p:cNvSpPr>
              <p:nvPr/>
            </p:nvSpPr>
            <p:spPr bwMode="auto">
              <a:xfrm>
                <a:off x="1711" y="700"/>
                <a:ext cx="16" cy="316"/>
              </a:xfrm>
              <a:custGeom>
                <a:avLst/>
                <a:gdLst>
                  <a:gd name="T0" fmla="*/ 0 w 14"/>
                  <a:gd name="T1" fmla="*/ 0 h 372"/>
                  <a:gd name="T2" fmla="*/ 15 w 14"/>
                  <a:gd name="T3" fmla="*/ 0 h 372"/>
                  <a:gd name="T4" fmla="*/ 35 w 14"/>
                  <a:gd name="T5" fmla="*/ 0 h 372"/>
                  <a:gd name="T6" fmla="*/ 35 w 14"/>
                  <a:gd name="T7" fmla="*/ 14 h 372"/>
                  <a:gd name="T8" fmla="*/ 35 w 14"/>
                  <a:gd name="T9" fmla="*/ 29 h 372"/>
                  <a:gd name="T10" fmla="*/ 35 w 14"/>
                  <a:gd name="T11" fmla="*/ 43 h 372"/>
                  <a:gd name="T12" fmla="*/ 35 w 14"/>
                  <a:gd name="T13" fmla="*/ 59 h 372"/>
                  <a:gd name="T14" fmla="*/ 35 w 14"/>
                  <a:gd name="T15" fmla="*/ 74 h 372"/>
                  <a:gd name="T16" fmla="*/ 35 w 14"/>
                  <a:gd name="T17" fmla="*/ 88 h 372"/>
                  <a:gd name="T18" fmla="*/ 35 w 14"/>
                  <a:gd name="T19" fmla="*/ 104 h 372"/>
                  <a:gd name="T20" fmla="*/ 35 w 14"/>
                  <a:gd name="T21" fmla="*/ 119 h 372"/>
                  <a:gd name="T22" fmla="*/ 15 w 14"/>
                  <a:gd name="T23" fmla="*/ 119 h 372"/>
                  <a:gd name="T24" fmla="*/ 0 w 14"/>
                  <a:gd name="T25" fmla="*/ 119 h 372"/>
                  <a:gd name="T26" fmla="*/ 0 w 14"/>
                  <a:gd name="T27" fmla="*/ 104 h 372"/>
                  <a:gd name="T28" fmla="*/ 0 w 14"/>
                  <a:gd name="T29" fmla="*/ 88 h 372"/>
                  <a:gd name="T30" fmla="*/ 0 w 14"/>
                  <a:gd name="T31" fmla="*/ 74 h 372"/>
                  <a:gd name="T32" fmla="*/ 0 w 14"/>
                  <a:gd name="T33" fmla="*/ 59 h 372"/>
                  <a:gd name="T34" fmla="*/ 0 w 14"/>
                  <a:gd name="T35" fmla="*/ 43 h 372"/>
                  <a:gd name="T36" fmla="*/ 0 w 14"/>
                  <a:gd name="T37" fmla="*/ 29 h 372"/>
                  <a:gd name="T38" fmla="*/ 0 w 14"/>
                  <a:gd name="T39" fmla="*/ 14 h 372"/>
                  <a:gd name="T40" fmla="*/ 0 w 14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2"/>
                  <a:gd name="T65" fmla="*/ 14 w 14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2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45"/>
                    </a:lnTo>
                    <a:lnTo>
                      <a:pt x="14" y="91"/>
                    </a:lnTo>
                    <a:lnTo>
                      <a:pt x="14" y="137"/>
                    </a:lnTo>
                    <a:lnTo>
                      <a:pt x="14" y="185"/>
                    </a:lnTo>
                    <a:lnTo>
                      <a:pt x="14" y="230"/>
                    </a:lnTo>
                    <a:lnTo>
                      <a:pt x="14" y="278"/>
                    </a:lnTo>
                    <a:lnTo>
                      <a:pt x="14" y="324"/>
                    </a:lnTo>
                    <a:lnTo>
                      <a:pt x="14" y="372"/>
                    </a:lnTo>
                    <a:lnTo>
                      <a:pt x="6" y="372"/>
                    </a:lnTo>
                    <a:lnTo>
                      <a:pt x="0" y="372"/>
                    </a:lnTo>
                    <a:lnTo>
                      <a:pt x="0" y="324"/>
                    </a:lnTo>
                    <a:lnTo>
                      <a:pt x="0" y="278"/>
                    </a:lnTo>
                    <a:lnTo>
                      <a:pt x="0" y="230"/>
                    </a:lnTo>
                    <a:lnTo>
                      <a:pt x="0" y="185"/>
                    </a:lnTo>
                    <a:lnTo>
                      <a:pt x="0" y="137"/>
                    </a:lnTo>
                    <a:lnTo>
                      <a:pt x="0" y="91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8" name="Freeform 30"/>
              <p:cNvSpPr>
                <a:spLocks noChangeArrowheads="1"/>
              </p:cNvSpPr>
              <p:nvPr/>
            </p:nvSpPr>
            <p:spPr bwMode="auto">
              <a:xfrm>
                <a:off x="1889" y="700"/>
                <a:ext cx="39" cy="266"/>
              </a:xfrm>
              <a:custGeom>
                <a:avLst/>
                <a:gdLst>
                  <a:gd name="T0" fmla="*/ 0 w 36"/>
                  <a:gd name="T1" fmla="*/ 0 h 314"/>
                  <a:gd name="T2" fmla="*/ 28 w 36"/>
                  <a:gd name="T3" fmla="*/ 0 h 314"/>
                  <a:gd name="T4" fmla="*/ 62 w 36"/>
                  <a:gd name="T5" fmla="*/ 0 h 314"/>
                  <a:gd name="T6" fmla="*/ 62 w 36"/>
                  <a:gd name="T7" fmla="*/ 12 h 314"/>
                  <a:gd name="T8" fmla="*/ 62 w 36"/>
                  <a:gd name="T9" fmla="*/ 25 h 314"/>
                  <a:gd name="T10" fmla="*/ 62 w 36"/>
                  <a:gd name="T11" fmla="*/ 36 h 314"/>
                  <a:gd name="T12" fmla="*/ 62 w 36"/>
                  <a:gd name="T13" fmla="*/ 49 h 314"/>
                  <a:gd name="T14" fmla="*/ 62 w 36"/>
                  <a:gd name="T15" fmla="*/ 62 h 314"/>
                  <a:gd name="T16" fmla="*/ 62 w 36"/>
                  <a:gd name="T17" fmla="*/ 73 h 314"/>
                  <a:gd name="T18" fmla="*/ 62 w 36"/>
                  <a:gd name="T19" fmla="*/ 86 h 314"/>
                  <a:gd name="T20" fmla="*/ 62 w 36"/>
                  <a:gd name="T21" fmla="*/ 98 h 314"/>
                  <a:gd name="T22" fmla="*/ 28 w 36"/>
                  <a:gd name="T23" fmla="*/ 98 h 314"/>
                  <a:gd name="T24" fmla="*/ 0 w 36"/>
                  <a:gd name="T25" fmla="*/ 98 h 314"/>
                  <a:gd name="T26" fmla="*/ 0 w 36"/>
                  <a:gd name="T27" fmla="*/ 86 h 314"/>
                  <a:gd name="T28" fmla="*/ 0 w 36"/>
                  <a:gd name="T29" fmla="*/ 73 h 314"/>
                  <a:gd name="T30" fmla="*/ 0 w 36"/>
                  <a:gd name="T31" fmla="*/ 62 h 314"/>
                  <a:gd name="T32" fmla="*/ 0 w 36"/>
                  <a:gd name="T33" fmla="*/ 49 h 314"/>
                  <a:gd name="T34" fmla="*/ 0 w 36"/>
                  <a:gd name="T35" fmla="*/ 36 h 314"/>
                  <a:gd name="T36" fmla="*/ 0 w 36"/>
                  <a:gd name="T37" fmla="*/ 25 h 314"/>
                  <a:gd name="T38" fmla="*/ 0 w 36"/>
                  <a:gd name="T39" fmla="*/ 12 h 314"/>
                  <a:gd name="T40" fmla="*/ 0 w 36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14"/>
                  <a:gd name="T65" fmla="*/ 36 w 36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14">
                    <a:moveTo>
                      <a:pt x="0" y="0"/>
                    </a:moveTo>
                    <a:lnTo>
                      <a:pt x="16" y="0"/>
                    </a:lnTo>
                    <a:lnTo>
                      <a:pt x="36" y="0"/>
                    </a:lnTo>
                    <a:lnTo>
                      <a:pt x="36" y="37"/>
                    </a:lnTo>
                    <a:lnTo>
                      <a:pt x="36" y="77"/>
                    </a:lnTo>
                    <a:lnTo>
                      <a:pt x="36" y="117"/>
                    </a:lnTo>
                    <a:lnTo>
                      <a:pt x="36" y="157"/>
                    </a:lnTo>
                    <a:lnTo>
                      <a:pt x="36" y="195"/>
                    </a:lnTo>
                    <a:lnTo>
                      <a:pt x="36" y="234"/>
                    </a:lnTo>
                    <a:lnTo>
                      <a:pt x="36" y="274"/>
                    </a:lnTo>
                    <a:lnTo>
                      <a:pt x="36" y="314"/>
                    </a:lnTo>
                    <a:lnTo>
                      <a:pt x="16" y="314"/>
                    </a:lnTo>
                    <a:lnTo>
                      <a:pt x="0" y="314"/>
                    </a:lnTo>
                    <a:lnTo>
                      <a:pt x="0" y="274"/>
                    </a:lnTo>
                    <a:lnTo>
                      <a:pt x="0" y="234"/>
                    </a:lnTo>
                    <a:lnTo>
                      <a:pt x="0" y="195"/>
                    </a:lnTo>
                    <a:lnTo>
                      <a:pt x="0" y="157"/>
                    </a:lnTo>
                    <a:lnTo>
                      <a:pt x="0" y="117"/>
                    </a:lnTo>
                    <a:lnTo>
                      <a:pt x="0" y="7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29" name="Freeform 31"/>
              <p:cNvSpPr>
                <a:spLocks noChangeArrowheads="1"/>
              </p:cNvSpPr>
              <p:nvPr/>
            </p:nvSpPr>
            <p:spPr bwMode="auto">
              <a:xfrm>
                <a:off x="1899" y="700"/>
                <a:ext cx="16" cy="266"/>
              </a:xfrm>
              <a:custGeom>
                <a:avLst/>
                <a:gdLst>
                  <a:gd name="T0" fmla="*/ 0 w 14"/>
                  <a:gd name="T1" fmla="*/ 0 h 314"/>
                  <a:gd name="T2" fmla="*/ 15 w 14"/>
                  <a:gd name="T3" fmla="*/ 0 h 314"/>
                  <a:gd name="T4" fmla="*/ 35 w 14"/>
                  <a:gd name="T5" fmla="*/ 0 h 314"/>
                  <a:gd name="T6" fmla="*/ 35 w 14"/>
                  <a:gd name="T7" fmla="*/ 12 h 314"/>
                  <a:gd name="T8" fmla="*/ 35 w 14"/>
                  <a:gd name="T9" fmla="*/ 25 h 314"/>
                  <a:gd name="T10" fmla="*/ 35 w 14"/>
                  <a:gd name="T11" fmla="*/ 36 h 314"/>
                  <a:gd name="T12" fmla="*/ 35 w 14"/>
                  <a:gd name="T13" fmla="*/ 49 h 314"/>
                  <a:gd name="T14" fmla="*/ 35 w 14"/>
                  <a:gd name="T15" fmla="*/ 62 h 314"/>
                  <a:gd name="T16" fmla="*/ 35 w 14"/>
                  <a:gd name="T17" fmla="*/ 73 h 314"/>
                  <a:gd name="T18" fmla="*/ 35 w 14"/>
                  <a:gd name="T19" fmla="*/ 86 h 314"/>
                  <a:gd name="T20" fmla="*/ 35 w 14"/>
                  <a:gd name="T21" fmla="*/ 98 h 314"/>
                  <a:gd name="T22" fmla="*/ 15 w 14"/>
                  <a:gd name="T23" fmla="*/ 98 h 314"/>
                  <a:gd name="T24" fmla="*/ 0 w 14"/>
                  <a:gd name="T25" fmla="*/ 98 h 314"/>
                  <a:gd name="T26" fmla="*/ 0 w 14"/>
                  <a:gd name="T27" fmla="*/ 86 h 314"/>
                  <a:gd name="T28" fmla="*/ 0 w 14"/>
                  <a:gd name="T29" fmla="*/ 73 h 314"/>
                  <a:gd name="T30" fmla="*/ 0 w 14"/>
                  <a:gd name="T31" fmla="*/ 62 h 314"/>
                  <a:gd name="T32" fmla="*/ 0 w 14"/>
                  <a:gd name="T33" fmla="*/ 49 h 314"/>
                  <a:gd name="T34" fmla="*/ 0 w 14"/>
                  <a:gd name="T35" fmla="*/ 36 h 314"/>
                  <a:gd name="T36" fmla="*/ 0 w 14"/>
                  <a:gd name="T37" fmla="*/ 25 h 314"/>
                  <a:gd name="T38" fmla="*/ 0 w 14"/>
                  <a:gd name="T39" fmla="*/ 12 h 314"/>
                  <a:gd name="T40" fmla="*/ 0 w 14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4"/>
                  <a:gd name="T65" fmla="*/ 14 w 14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4">
                    <a:moveTo>
                      <a:pt x="0" y="0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14" y="37"/>
                    </a:lnTo>
                    <a:lnTo>
                      <a:pt x="14" y="77"/>
                    </a:lnTo>
                    <a:lnTo>
                      <a:pt x="14" y="117"/>
                    </a:lnTo>
                    <a:lnTo>
                      <a:pt x="14" y="157"/>
                    </a:lnTo>
                    <a:lnTo>
                      <a:pt x="14" y="195"/>
                    </a:lnTo>
                    <a:lnTo>
                      <a:pt x="14" y="234"/>
                    </a:lnTo>
                    <a:lnTo>
                      <a:pt x="14" y="274"/>
                    </a:lnTo>
                    <a:lnTo>
                      <a:pt x="14" y="314"/>
                    </a:lnTo>
                    <a:lnTo>
                      <a:pt x="6" y="314"/>
                    </a:lnTo>
                    <a:lnTo>
                      <a:pt x="0" y="314"/>
                    </a:lnTo>
                    <a:lnTo>
                      <a:pt x="0" y="274"/>
                    </a:lnTo>
                    <a:lnTo>
                      <a:pt x="0" y="234"/>
                    </a:lnTo>
                    <a:lnTo>
                      <a:pt x="0" y="195"/>
                    </a:lnTo>
                    <a:lnTo>
                      <a:pt x="0" y="157"/>
                    </a:lnTo>
                    <a:lnTo>
                      <a:pt x="0" y="117"/>
                    </a:lnTo>
                    <a:lnTo>
                      <a:pt x="0" y="7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0" name="Freeform 32"/>
              <p:cNvSpPr>
                <a:spLocks noChangeArrowheads="1"/>
              </p:cNvSpPr>
              <p:nvPr/>
            </p:nvSpPr>
            <p:spPr bwMode="auto">
              <a:xfrm>
                <a:off x="2074" y="700"/>
                <a:ext cx="41" cy="219"/>
              </a:xfrm>
              <a:custGeom>
                <a:avLst/>
                <a:gdLst>
                  <a:gd name="T0" fmla="*/ 0 w 38"/>
                  <a:gd name="T1" fmla="*/ 0 h 258"/>
                  <a:gd name="T2" fmla="*/ 31 w 38"/>
                  <a:gd name="T3" fmla="*/ 0 h 258"/>
                  <a:gd name="T4" fmla="*/ 64 w 38"/>
                  <a:gd name="T5" fmla="*/ 0 h 258"/>
                  <a:gd name="T6" fmla="*/ 64 w 38"/>
                  <a:gd name="T7" fmla="*/ 9 h 258"/>
                  <a:gd name="T8" fmla="*/ 64 w 38"/>
                  <a:gd name="T9" fmla="*/ 20 h 258"/>
                  <a:gd name="T10" fmla="*/ 64 w 38"/>
                  <a:gd name="T11" fmla="*/ 31 h 258"/>
                  <a:gd name="T12" fmla="*/ 64 w 38"/>
                  <a:gd name="T13" fmla="*/ 41 h 258"/>
                  <a:gd name="T14" fmla="*/ 64 w 38"/>
                  <a:gd name="T15" fmla="*/ 50 h 258"/>
                  <a:gd name="T16" fmla="*/ 64 w 38"/>
                  <a:gd name="T17" fmla="*/ 61 h 258"/>
                  <a:gd name="T18" fmla="*/ 64 w 38"/>
                  <a:gd name="T19" fmla="*/ 70 h 258"/>
                  <a:gd name="T20" fmla="*/ 64 w 38"/>
                  <a:gd name="T21" fmla="*/ 82 h 258"/>
                  <a:gd name="T22" fmla="*/ 31 w 38"/>
                  <a:gd name="T23" fmla="*/ 82 h 258"/>
                  <a:gd name="T24" fmla="*/ 0 w 38"/>
                  <a:gd name="T25" fmla="*/ 82 h 258"/>
                  <a:gd name="T26" fmla="*/ 0 w 38"/>
                  <a:gd name="T27" fmla="*/ 70 h 258"/>
                  <a:gd name="T28" fmla="*/ 0 w 38"/>
                  <a:gd name="T29" fmla="*/ 61 h 258"/>
                  <a:gd name="T30" fmla="*/ 0 w 38"/>
                  <a:gd name="T31" fmla="*/ 50 h 258"/>
                  <a:gd name="T32" fmla="*/ 0 w 38"/>
                  <a:gd name="T33" fmla="*/ 41 h 258"/>
                  <a:gd name="T34" fmla="*/ 0 w 38"/>
                  <a:gd name="T35" fmla="*/ 31 h 258"/>
                  <a:gd name="T36" fmla="*/ 0 w 38"/>
                  <a:gd name="T37" fmla="*/ 20 h 258"/>
                  <a:gd name="T38" fmla="*/ 0 w 38"/>
                  <a:gd name="T39" fmla="*/ 9 h 258"/>
                  <a:gd name="T40" fmla="*/ 0 w 38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258"/>
                  <a:gd name="T65" fmla="*/ 38 w 38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258">
                    <a:moveTo>
                      <a:pt x="0" y="0"/>
                    </a:moveTo>
                    <a:lnTo>
                      <a:pt x="18" y="0"/>
                    </a:lnTo>
                    <a:lnTo>
                      <a:pt x="38" y="0"/>
                    </a:lnTo>
                    <a:lnTo>
                      <a:pt x="38" y="29"/>
                    </a:lnTo>
                    <a:lnTo>
                      <a:pt x="38" y="63"/>
                    </a:lnTo>
                    <a:lnTo>
                      <a:pt x="38" y="95"/>
                    </a:lnTo>
                    <a:lnTo>
                      <a:pt x="38" y="129"/>
                    </a:lnTo>
                    <a:lnTo>
                      <a:pt x="38" y="161"/>
                    </a:lnTo>
                    <a:lnTo>
                      <a:pt x="38" y="193"/>
                    </a:lnTo>
                    <a:lnTo>
                      <a:pt x="38" y="224"/>
                    </a:lnTo>
                    <a:lnTo>
                      <a:pt x="38" y="258"/>
                    </a:lnTo>
                    <a:lnTo>
                      <a:pt x="18" y="258"/>
                    </a:lnTo>
                    <a:lnTo>
                      <a:pt x="0" y="258"/>
                    </a:lnTo>
                    <a:lnTo>
                      <a:pt x="0" y="224"/>
                    </a:lnTo>
                    <a:lnTo>
                      <a:pt x="0" y="193"/>
                    </a:lnTo>
                    <a:lnTo>
                      <a:pt x="0" y="161"/>
                    </a:lnTo>
                    <a:lnTo>
                      <a:pt x="0" y="129"/>
                    </a:lnTo>
                    <a:lnTo>
                      <a:pt x="0" y="95"/>
                    </a:lnTo>
                    <a:lnTo>
                      <a:pt x="0" y="6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1" name="Freeform 33"/>
              <p:cNvSpPr>
                <a:spLocks noChangeArrowheads="1"/>
              </p:cNvSpPr>
              <p:nvPr/>
            </p:nvSpPr>
            <p:spPr bwMode="auto">
              <a:xfrm>
                <a:off x="2089" y="700"/>
                <a:ext cx="15" cy="219"/>
              </a:xfrm>
              <a:custGeom>
                <a:avLst/>
                <a:gdLst>
                  <a:gd name="T0" fmla="*/ 0 w 14"/>
                  <a:gd name="T1" fmla="*/ 0 h 258"/>
                  <a:gd name="T2" fmla="*/ 4 w 14"/>
                  <a:gd name="T3" fmla="*/ 0 h 258"/>
                  <a:gd name="T4" fmla="*/ 21 w 14"/>
                  <a:gd name="T5" fmla="*/ 0 h 258"/>
                  <a:gd name="T6" fmla="*/ 21 w 14"/>
                  <a:gd name="T7" fmla="*/ 9 h 258"/>
                  <a:gd name="T8" fmla="*/ 21 w 14"/>
                  <a:gd name="T9" fmla="*/ 20 h 258"/>
                  <a:gd name="T10" fmla="*/ 21 w 14"/>
                  <a:gd name="T11" fmla="*/ 31 h 258"/>
                  <a:gd name="T12" fmla="*/ 21 w 14"/>
                  <a:gd name="T13" fmla="*/ 41 h 258"/>
                  <a:gd name="T14" fmla="*/ 21 w 14"/>
                  <a:gd name="T15" fmla="*/ 50 h 258"/>
                  <a:gd name="T16" fmla="*/ 21 w 14"/>
                  <a:gd name="T17" fmla="*/ 61 h 258"/>
                  <a:gd name="T18" fmla="*/ 21 w 14"/>
                  <a:gd name="T19" fmla="*/ 70 h 258"/>
                  <a:gd name="T20" fmla="*/ 21 w 14"/>
                  <a:gd name="T21" fmla="*/ 82 h 258"/>
                  <a:gd name="T22" fmla="*/ 4 w 14"/>
                  <a:gd name="T23" fmla="*/ 82 h 258"/>
                  <a:gd name="T24" fmla="*/ 0 w 14"/>
                  <a:gd name="T25" fmla="*/ 82 h 258"/>
                  <a:gd name="T26" fmla="*/ 0 w 14"/>
                  <a:gd name="T27" fmla="*/ 70 h 258"/>
                  <a:gd name="T28" fmla="*/ 0 w 14"/>
                  <a:gd name="T29" fmla="*/ 61 h 258"/>
                  <a:gd name="T30" fmla="*/ 0 w 14"/>
                  <a:gd name="T31" fmla="*/ 50 h 258"/>
                  <a:gd name="T32" fmla="*/ 0 w 14"/>
                  <a:gd name="T33" fmla="*/ 41 h 258"/>
                  <a:gd name="T34" fmla="*/ 0 w 14"/>
                  <a:gd name="T35" fmla="*/ 31 h 258"/>
                  <a:gd name="T36" fmla="*/ 0 w 14"/>
                  <a:gd name="T37" fmla="*/ 20 h 258"/>
                  <a:gd name="T38" fmla="*/ 0 w 14"/>
                  <a:gd name="T39" fmla="*/ 9 h 258"/>
                  <a:gd name="T40" fmla="*/ 0 w 14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258"/>
                  <a:gd name="T65" fmla="*/ 14 w 14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258">
                    <a:moveTo>
                      <a:pt x="0" y="0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14" y="29"/>
                    </a:lnTo>
                    <a:lnTo>
                      <a:pt x="14" y="63"/>
                    </a:lnTo>
                    <a:lnTo>
                      <a:pt x="14" y="95"/>
                    </a:lnTo>
                    <a:lnTo>
                      <a:pt x="14" y="129"/>
                    </a:lnTo>
                    <a:lnTo>
                      <a:pt x="14" y="161"/>
                    </a:lnTo>
                    <a:lnTo>
                      <a:pt x="14" y="193"/>
                    </a:lnTo>
                    <a:lnTo>
                      <a:pt x="14" y="224"/>
                    </a:lnTo>
                    <a:lnTo>
                      <a:pt x="14" y="258"/>
                    </a:lnTo>
                    <a:lnTo>
                      <a:pt x="4" y="258"/>
                    </a:lnTo>
                    <a:lnTo>
                      <a:pt x="0" y="258"/>
                    </a:lnTo>
                    <a:lnTo>
                      <a:pt x="0" y="224"/>
                    </a:lnTo>
                    <a:lnTo>
                      <a:pt x="0" y="193"/>
                    </a:lnTo>
                    <a:lnTo>
                      <a:pt x="0" y="161"/>
                    </a:lnTo>
                    <a:lnTo>
                      <a:pt x="0" y="129"/>
                    </a:lnTo>
                    <a:lnTo>
                      <a:pt x="0" y="95"/>
                    </a:lnTo>
                    <a:lnTo>
                      <a:pt x="0" y="6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2" name="Rectangle 34"/>
              <p:cNvSpPr>
                <a:spLocks noChangeArrowheads="1"/>
              </p:cNvSpPr>
              <p:nvPr/>
            </p:nvSpPr>
            <p:spPr bwMode="auto">
              <a:xfrm>
                <a:off x="2261" y="700"/>
                <a:ext cx="39" cy="174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3" name="Rectangle 35"/>
              <p:cNvSpPr>
                <a:spLocks noChangeArrowheads="1"/>
              </p:cNvSpPr>
              <p:nvPr/>
            </p:nvSpPr>
            <p:spPr bwMode="auto">
              <a:xfrm>
                <a:off x="2274" y="700"/>
                <a:ext cx="16" cy="174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4" name="Rectangle 36"/>
              <p:cNvSpPr>
                <a:spLocks noChangeArrowheads="1"/>
              </p:cNvSpPr>
              <p:nvPr/>
            </p:nvSpPr>
            <p:spPr bwMode="auto">
              <a:xfrm>
                <a:off x="4463" y="700"/>
                <a:ext cx="39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5" name="Rectangle 37"/>
              <p:cNvSpPr>
                <a:spLocks noChangeArrowheads="1"/>
              </p:cNvSpPr>
              <p:nvPr/>
            </p:nvSpPr>
            <p:spPr bwMode="auto">
              <a:xfrm>
                <a:off x="4476" y="700"/>
                <a:ext cx="12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6" name="Freeform 38"/>
              <p:cNvSpPr>
                <a:spLocks noChangeArrowheads="1"/>
              </p:cNvSpPr>
              <p:nvPr/>
            </p:nvSpPr>
            <p:spPr bwMode="auto">
              <a:xfrm>
                <a:off x="4275" y="700"/>
                <a:ext cx="39" cy="363"/>
              </a:xfrm>
              <a:custGeom>
                <a:avLst/>
                <a:gdLst>
                  <a:gd name="T0" fmla="*/ 62 w 36"/>
                  <a:gd name="T1" fmla="*/ 0 h 427"/>
                  <a:gd name="T2" fmla="*/ 32 w 36"/>
                  <a:gd name="T3" fmla="*/ 0 h 427"/>
                  <a:gd name="T4" fmla="*/ 0 w 36"/>
                  <a:gd name="T5" fmla="*/ 0 h 427"/>
                  <a:gd name="T6" fmla="*/ 0 w 36"/>
                  <a:gd name="T7" fmla="*/ 16 h 427"/>
                  <a:gd name="T8" fmla="*/ 0 w 36"/>
                  <a:gd name="T9" fmla="*/ 34 h 427"/>
                  <a:gd name="T10" fmla="*/ 0 w 36"/>
                  <a:gd name="T11" fmla="*/ 51 h 427"/>
                  <a:gd name="T12" fmla="*/ 0 w 36"/>
                  <a:gd name="T13" fmla="*/ 68 h 427"/>
                  <a:gd name="T14" fmla="*/ 0 w 36"/>
                  <a:gd name="T15" fmla="*/ 85 h 427"/>
                  <a:gd name="T16" fmla="*/ 0 w 36"/>
                  <a:gd name="T17" fmla="*/ 103 h 427"/>
                  <a:gd name="T18" fmla="*/ 0 w 36"/>
                  <a:gd name="T19" fmla="*/ 121 h 427"/>
                  <a:gd name="T20" fmla="*/ 0 w 36"/>
                  <a:gd name="T21" fmla="*/ 138 h 427"/>
                  <a:gd name="T22" fmla="*/ 32 w 36"/>
                  <a:gd name="T23" fmla="*/ 138 h 427"/>
                  <a:gd name="T24" fmla="*/ 62 w 36"/>
                  <a:gd name="T25" fmla="*/ 138 h 427"/>
                  <a:gd name="T26" fmla="*/ 62 w 36"/>
                  <a:gd name="T27" fmla="*/ 121 h 427"/>
                  <a:gd name="T28" fmla="*/ 62 w 36"/>
                  <a:gd name="T29" fmla="*/ 103 h 427"/>
                  <a:gd name="T30" fmla="*/ 62 w 36"/>
                  <a:gd name="T31" fmla="*/ 85 h 427"/>
                  <a:gd name="T32" fmla="*/ 62 w 36"/>
                  <a:gd name="T33" fmla="*/ 68 h 427"/>
                  <a:gd name="T34" fmla="*/ 62 w 36"/>
                  <a:gd name="T35" fmla="*/ 51 h 427"/>
                  <a:gd name="T36" fmla="*/ 62 w 36"/>
                  <a:gd name="T37" fmla="*/ 34 h 427"/>
                  <a:gd name="T38" fmla="*/ 62 w 36"/>
                  <a:gd name="T39" fmla="*/ 16 h 427"/>
                  <a:gd name="T40" fmla="*/ 62 w 36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427"/>
                  <a:gd name="T65" fmla="*/ 36 w 36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427">
                    <a:moveTo>
                      <a:pt x="36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0" y="105"/>
                    </a:lnTo>
                    <a:lnTo>
                      <a:pt x="0" y="159"/>
                    </a:lnTo>
                    <a:lnTo>
                      <a:pt x="0" y="212"/>
                    </a:lnTo>
                    <a:lnTo>
                      <a:pt x="0" y="266"/>
                    </a:lnTo>
                    <a:lnTo>
                      <a:pt x="0" y="320"/>
                    </a:lnTo>
                    <a:lnTo>
                      <a:pt x="0" y="374"/>
                    </a:lnTo>
                    <a:lnTo>
                      <a:pt x="0" y="427"/>
                    </a:lnTo>
                    <a:lnTo>
                      <a:pt x="18" y="427"/>
                    </a:lnTo>
                    <a:lnTo>
                      <a:pt x="36" y="427"/>
                    </a:lnTo>
                    <a:lnTo>
                      <a:pt x="36" y="374"/>
                    </a:lnTo>
                    <a:lnTo>
                      <a:pt x="36" y="320"/>
                    </a:lnTo>
                    <a:lnTo>
                      <a:pt x="36" y="266"/>
                    </a:lnTo>
                    <a:lnTo>
                      <a:pt x="36" y="212"/>
                    </a:lnTo>
                    <a:lnTo>
                      <a:pt x="36" y="159"/>
                    </a:lnTo>
                    <a:lnTo>
                      <a:pt x="36" y="105"/>
                    </a:lnTo>
                    <a:lnTo>
                      <a:pt x="36" y="5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7" name="Freeform 39"/>
              <p:cNvSpPr>
                <a:spLocks noChangeArrowheads="1"/>
              </p:cNvSpPr>
              <p:nvPr/>
            </p:nvSpPr>
            <p:spPr bwMode="auto">
              <a:xfrm>
                <a:off x="4286" y="700"/>
                <a:ext cx="16" cy="363"/>
              </a:xfrm>
              <a:custGeom>
                <a:avLst/>
                <a:gdLst>
                  <a:gd name="T0" fmla="*/ 35 w 14"/>
                  <a:gd name="T1" fmla="*/ 0 h 427"/>
                  <a:gd name="T2" fmla="*/ 19 w 14"/>
                  <a:gd name="T3" fmla="*/ 0 h 427"/>
                  <a:gd name="T4" fmla="*/ 0 w 14"/>
                  <a:gd name="T5" fmla="*/ 0 h 427"/>
                  <a:gd name="T6" fmla="*/ 0 w 14"/>
                  <a:gd name="T7" fmla="*/ 16 h 427"/>
                  <a:gd name="T8" fmla="*/ 0 w 14"/>
                  <a:gd name="T9" fmla="*/ 34 h 427"/>
                  <a:gd name="T10" fmla="*/ 0 w 14"/>
                  <a:gd name="T11" fmla="*/ 51 h 427"/>
                  <a:gd name="T12" fmla="*/ 0 w 14"/>
                  <a:gd name="T13" fmla="*/ 68 h 427"/>
                  <a:gd name="T14" fmla="*/ 0 w 14"/>
                  <a:gd name="T15" fmla="*/ 85 h 427"/>
                  <a:gd name="T16" fmla="*/ 0 w 14"/>
                  <a:gd name="T17" fmla="*/ 103 h 427"/>
                  <a:gd name="T18" fmla="*/ 0 w 14"/>
                  <a:gd name="T19" fmla="*/ 121 h 427"/>
                  <a:gd name="T20" fmla="*/ 0 w 14"/>
                  <a:gd name="T21" fmla="*/ 138 h 427"/>
                  <a:gd name="T22" fmla="*/ 19 w 14"/>
                  <a:gd name="T23" fmla="*/ 138 h 427"/>
                  <a:gd name="T24" fmla="*/ 35 w 14"/>
                  <a:gd name="T25" fmla="*/ 138 h 427"/>
                  <a:gd name="T26" fmla="*/ 35 w 14"/>
                  <a:gd name="T27" fmla="*/ 121 h 427"/>
                  <a:gd name="T28" fmla="*/ 35 w 14"/>
                  <a:gd name="T29" fmla="*/ 103 h 427"/>
                  <a:gd name="T30" fmla="*/ 35 w 14"/>
                  <a:gd name="T31" fmla="*/ 85 h 427"/>
                  <a:gd name="T32" fmla="*/ 35 w 14"/>
                  <a:gd name="T33" fmla="*/ 68 h 427"/>
                  <a:gd name="T34" fmla="*/ 35 w 14"/>
                  <a:gd name="T35" fmla="*/ 51 h 427"/>
                  <a:gd name="T36" fmla="*/ 35 w 14"/>
                  <a:gd name="T37" fmla="*/ 34 h 427"/>
                  <a:gd name="T38" fmla="*/ 35 w 14"/>
                  <a:gd name="T39" fmla="*/ 16 h 427"/>
                  <a:gd name="T40" fmla="*/ 35 w 14"/>
                  <a:gd name="T41" fmla="*/ 0 h 4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427"/>
                  <a:gd name="T65" fmla="*/ 14 w 14"/>
                  <a:gd name="T66" fmla="*/ 427 h 4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427">
                    <a:moveTo>
                      <a:pt x="14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0" y="105"/>
                    </a:lnTo>
                    <a:lnTo>
                      <a:pt x="0" y="159"/>
                    </a:lnTo>
                    <a:lnTo>
                      <a:pt x="0" y="212"/>
                    </a:lnTo>
                    <a:lnTo>
                      <a:pt x="0" y="266"/>
                    </a:lnTo>
                    <a:lnTo>
                      <a:pt x="0" y="320"/>
                    </a:lnTo>
                    <a:lnTo>
                      <a:pt x="0" y="374"/>
                    </a:lnTo>
                    <a:lnTo>
                      <a:pt x="0" y="427"/>
                    </a:lnTo>
                    <a:lnTo>
                      <a:pt x="8" y="427"/>
                    </a:lnTo>
                    <a:lnTo>
                      <a:pt x="14" y="427"/>
                    </a:lnTo>
                    <a:lnTo>
                      <a:pt x="14" y="374"/>
                    </a:lnTo>
                    <a:lnTo>
                      <a:pt x="14" y="320"/>
                    </a:lnTo>
                    <a:lnTo>
                      <a:pt x="14" y="266"/>
                    </a:lnTo>
                    <a:lnTo>
                      <a:pt x="14" y="212"/>
                    </a:lnTo>
                    <a:lnTo>
                      <a:pt x="14" y="159"/>
                    </a:lnTo>
                    <a:lnTo>
                      <a:pt x="14" y="105"/>
                    </a:lnTo>
                    <a:lnTo>
                      <a:pt x="14" y="5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8" name="Freeform 40"/>
              <p:cNvSpPr>
                <a:spLocks noChangeArrowheads="1"/>
              </p:cNvSpPr>
              <p:nvPr/>
            </p:nvSpPr>
            <p:spPr bwMode="auto">
              <a:xfrm>
                <a:off x="4087" y="700"/>
                <a:ext cx="39" cy="316"/>
              </a:xfrm>
              <a:custGeom>
                <a:avLst/>
                <a:gdLst>
                  <a:gd name="T0" fmla="*/ 62 w 36"/>
                  <a:gd name="T1" fmla="*/ 0 h 372"/>
                  <a:gd name="T2" fmla="*/ 28 w 36"/>
                  <a:gd name="T3" fmla="*/ 0 h 372"/>
                  <a:gd name="T4" fmla="*/ 0 w 36"/>
                  <a:gd name="T5" fmla="*/ 0 h 372"/>
                  <a:gd name="T6" fmla="*/ 0 w 36"/>
                  <a:gd name="T7" fmla="*/ 14 h 372"/>
                  <a:gd name="T8" fmla="*/ 0 w 36"/>
                  <a:gd name="T9" fmla="*/ 29 h 372"/>
                  <a:gd name="T10" fmla="*/ 0 w 36"/>
                  <a:gd name="T11" fmla="*/ 43 h 372"/>
                  <a:gd name="T12" fmla="*/ 0 w 36"/>
                  <a:gd name="T13" fmla="*/ 59 h 372"/>
                  <a:gd name="T14" fmla="*/ 0 w 36"/>
                  <a:gd name="T15" fmla="*/ 74 h 372"/>
                  <a:gd name="T16" fmla="*/ 0 w 36"/>
                  <a:gd name="T17" fmla="*/ 88 h 372"/>
                  <a:gd name="T18" fmla="*/ 0 w 36"/>
                  <a:gd name="T19" fmla="*/ 104 h 372"/>
                  <a:gd name="T20" fmla="*/ 0 w 36"/>
                  <a:gd name="T21" fmla="*/ 119 h 372"/>
                  <a:gd name="T22" fmla="*/ 28 w 36"/>
                  <a:gd name="T23" fmla="*/ 119 h 372"/>
                  <a:gd name="T24" fmla="*/ 62 w 36"/>
                  <a:gd name="T25" fmla="*/ 119 h 372"/>
                  <a:gd name="T26" fmla="*/ 62 w 36"/>
                  <a:gd name="T27" fmla="*/ 104 h 372"/>
                  <a:gd name="T28" fmla="*/ 62 w 36"/>
                  <a:gd name="T29" fmla="*/ 88 h 372"/>
                  <a:gd name="T30" fmla="*/ 62 w 36"/>
                  <a:gd name="T31" fmla="*/ 74 h 372"/>
                  <a:gd name="T32" fmla="*/ 62 w 36"/>
                  <a:gd name="T33" fmla="*/ 59 h 372"/>
                  <a:gd name="T34" fmla="*/ 62 w 36"/>
                  <a:gd name="T35" fmla="*/ 43 h 372"/>
                  <a:gd name="T36" fmla="*/ 62 w 36"/>
                  <a:gd name="T37" fmla="*/ 29 h 372"/>
                  <a:gd name="T38" fmla="*/ 62 w 36"/>
                  <a:gd name="T39" fmla="*/ 14 h 372"/>
                  <a:gd name="T40" fmla="*/ 62 w 36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72"/>
                  <a:gd name="T65" fmla="*/ 36 w 36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72">
                    <a:moveTo>
                      <a:pt x="3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91"/>
                    </a:lnTo>
                    <a:lnTo>
                      <a:pt x="0" y="137"/>
                    </a:lnTo>
                    <a:lnTo>
                      <a:pt x="0" y="185"/>
                    </a:lnTo>
                    <a:lnTo>
                      <a:pt x="0" y="230"/>
                    </a:lnTo>
                    <a:lnTo>
                      <a:pt x="0" y="278"/>
                    </a:lnTo>
                    <a:lnTo>
                      <a:pt x="0" y="324"/>
                    </a:lnTo>
                    <a:lnTo>
                      <a:pt x="0" y="372"/>
                    </a:lnTo>
                    <a:lnTo>
                      <a:pt x="16" y="372"/>
                    </a:lnTo>
                    <a:lnTo>
                      <a:pt x="36" y="372"/>
                    </a:lnTo>
                    <a:lnTo>
                      <a:pt x="36" y="324"/>
                    </a:lnTo>
                    <a:lnTo>
                      <a:pt x="36" y="278"/>
                    </a:lnTo>
                    <a:lnTo>
                      <a:pt x="36" y="230"/>
                    </a:lnTo>
                    <a:lnTo>
                      <a:pt x="36" y="185"/>
                    </a:lnTo>
                    <a:lnTo>
                      <a:pt x="36" y="137"/>
                    </a:lnTo>
                    <a:lnTo>
                      <a:pt x="36" y="91"/>
                    </a:lnTo>
                    <a:lnTo>
                      <a:pt x="36" y="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39" name="Freeform 41"/>
              <p:cNvSpPr>
                <a:spLocks noChangeArrowheads="1"/>
              </p:cNvSpPr>
              <p:nvPr/>
            </p:nvSpPr>
            <p:spPr bwMode="auto">
              <a:xfrm>
                <a:off x="4101" y="700"/>
                <a:ext cx="15" cy="316"/>
              </a:xfrm>
              <a:custGeom>
                <a:avLst/>
                <a:gdLst>
                  <a:gd name="T0" fmla="*/ 21 w 14"/>
                  <a:gd name="T1" fmla="*/ 0 h 372"/>
                  <a:gd name="T2" fmla="*/ 4 w 14"/>
                  <a:gd name="T3" fmla="*/ 0 h 372"/>
                  <a:gd name="T4" fmla="*/ 0 w 14"/>
                  <a:gd name="T5" fmla="*/ 0 h 372"/>
                  <a:gd name="T6" fmla="*/ 0 w 14"/>
                  <a:gd name="T7" fmla="*/ 14 h 372"/>
                  <a:gd name="T8" fmla="*/ 0 w 14"/>
                  <a:gd name="T9" fmla="*/ 29 h 372"/>
                  <a:gd name="T10" fmla="*/ 0 w 14"/>
                  <a:gd name="T11" fmla="*/ 43 h 372"/>
                  <a:gd name="T12" fmla="*/ 0 w 14"/>
                  <a:gd name="T13" fmla="*/ 59 h 372"/>
                  <a:gd name="T14" fmla="*/ 0 w 14"/>
                  <a:gd name="T15" fmla="*/ 74 h 372"/>
                  <a:gd name="T16" fmla="*/ 0 w 14"/>
                  <a:gd name="T17" fmla="*/ 88 h 372"/>
                  <a:gd name="T18" fmla="*/ 0 w 14"/>
                  <a:gd name="T19" fmla="*/ 104 h 372"/>
                  <a:gd name="T20" fmla="*/ 0 w 14"/>
                  <a:gd name="T21" fmla="*/ 119 h 372"/>
                  <a:gd name="T22" fmla="*/ 4 w 14"/>
                  <a:gd name="T23" fmla="*/ 119 h 372"/>
                  <a:gd name="T24" fmla="*/ 21 w 14"/>
                  <a:gd name="T25" fmla="*/ 119 h 372"/>
                  <a:gd name="T26" fmla="*/ 21 w 14"/>
                  <a:gd name="T27" fmla="*/ 104 h 372"/>
                  <a:gd name="T28" fmla="*/ 21 w 14"/>
                  <a:gd name="T29" fmla="*/ 88 h 372"/>
                  <a:gd name="T30" fmla="*/ 21 w 14"/>
                  <a:gd name="T31" fmla="*/ 74 h 372"/>
                  <a:gd name="T32" fmla="*/ 21 w 14"/>
                  <a:gd name="T33" fmla="*/ 59 h 372"/>
                  <a:gd name="T34" fmla="*/ 21 w 14"/>
                  <a:gd name="T35" fmla="*/ 43 h 372"/>
                  <a:gd name="T36" fmla="*/ 21 w 14"/>
                  <a:gd name="T37" fmla="*/ 29 h 372"/>
                  <a:gd name="T38" fmla="*/ 21 w 14"/>
                  <a:gd name="T39" fmla="*/ 14 h 372"/>
                  <a:gd name="T40" fmla="*/ 21 w 14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2"/>
                  <a:gd name="T65" fmla="*/ 14 w 14"/>
                  <a:gd name="T66" fmla="*/ 372 h 3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2">
                    <a:moveTo>
                      <a:pt x="1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91"/>
                    </a:lnTo>
                    <a:lnTo>
                      <a:pt x="0" y="137"/>
                    </a:lnTo>
                    <a:lnTo>
                      <a:pt x="0" y="185"/>
                    </a:lnTo>
                    <a:lnTo>
                      <a:pt x="0" y="230"/>
                    </a:lnTo>
                    <a:lnTo>
                      <a:pt x="0" y="278"/>
                    </a:lnTo>
                    <a:lnTo>
                      <a:pt x="0" y="324"/>
                    </a:lnTo>
                    <a:lnTo>
                      <a:pt x="0" y="372"/>
                    </a:lnTo>
                    <a:lnTo>
                      <a:pt x="4" y="372"/>
                    </a:lnTo>
                    <a:lnTo>
                      <a:pt x="14" y="372"/>
                    </a:lnTo>
                    <a:lnTo>
                      <a:pt x="14" y="324"/>
                    </a:lnTo>
                    <a:lnTo>
                      <a:pt x="14" y="278"/>
                    </a:lnTo>
                    <a:lnTo>
                      <a:pt x="14" y="230"/>
                    </a:lnTo>
                    <a:lnTo>
                      <a:pt x="14" y="185"/>
                    </a:lnTo>
                    <a:lnTo>
                      <a:pt x="14" y="137"/>
                    </a:lnTo>
                    <a:lnTo>
                      <a:pt x="14" y="91"/>
                    </a:lnTo>
                    <a:lnTo>
                      <a:pt x="14" y="4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0" name="Freeform 42"/>
              <p:cNvSpPr>
                <a:spLocks noChangeArrowheads="1"/>
              </p:cNvSpPr>
              <p:nvPr/>
            </p:nvSpPr>
            <p:spPr bwMode="auto">
              <a:xfrm>
                <a:off x="3900" y="700"/>
                <a:ext cx="39" cy="266"/>
              </a:xfrm>
              <a:custGeom>
                <a:avLst/>
                <a:gdLst>
                  <a:gd name="T0" fmla="*/ 62 w 36"/>
                  <a:gd name="T1" fmla="*/ 0 h 314"/>
                  <a:gd name="T2" fmla="*/ 28 w 36"/>
                  <a:gd name="T3" fmla="*/ 0 h 314"/>
                  <a:gd name="T4" fmla="*/ 0 w 36"/>
                  <a:gd name="T5" fmla="*/ 0 h 314"/>
                  <a:gd name="T6" fmla="*/ 0 w 36"/>
                  <a:gd name="T7" fmla="*/ 12 h 314"/>
                  <a:gd name="T8" fmla="*/ 0 w 36"/>
                  <a:gd name="T9" fmla="*/ 25 h 314"/>
                  <a:gd name="T10" fmla="*/ 0 w 36"/>
                  <a:gd name="T11" fmla="*/ 36 h 314"/>
                  <a:gd name="T12" fmla="*/ 0 w 36"/>
                  <a:gd name="T13" fmla="*/ 49 h 314"/>
                  <a:gd name="T14" fmla="*/ 0 w 36"/>
                  <a:gd name="T15" fmla="*/ 62 h 314"/>
                  <a:gd name="T16" fmla="*/ 0 w 36"/>
                  <a:gd name="T17" fmla="*/ 73 h 314"/>
                  <a:gd name="T18" fmla="*/ 0 w 36"/>
                  <a:gd name="T19" fmla="*/ 86 h 314"/>
                  <a:gd name="T20" fmla="*/ 0 w 36"/>
                  <a:gd name="T21" fmla="*/ 98 h 314"/>
                  <a:gd name="T22" fmla="*/ 28 w 36"/>
                  <a:gd name="T23" fmla="*/ 98 h 314"/>
                  <a:gd name="T24" fmla="*/ 62 w 36"/>
                  <a:gd name="T25" fmla="*/ 98 h 314"/>
                  <a:gd name="T26" fmla="*/ 62 w 36"/>
                  <a:gd name="T27" fmla="*/ 86 h 314"/>
                  <a:gd name="T28" fmla="*/ 62 w 36"/>
                  <a:gd name="T29" fmla="*/ 73 h 314"/>
                  <a:gd name="T30" fmla="*/ 62 w 36"/>
                  <a:gd name="T31" fmla="*/ 62 h 314"/>
                  <a:gd name="T32" fmla="*/ 62 w 36"/>
                  <a:gd name="T33" fmla="*/ 49 h 314"/>
                  <a:gd name="T34" fmla="*/ 62 w 36"/>
                  <a:gd name="T35" fmla="*/ 36 h 314"/>
                  <a:gd name="T36" fmla="*/ 62 w 36"/>
                  <a:gd name="T37" fmla="*/ 25 h 314"/>
                  <a:gd name="T38" fmla="*/ 62 w 36"/>
                  <a:gd name="T39" fmla="*/ 12 h 314"/>
                  <a:gd name="T40" fmla="*/ 62 w 36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14"/>
                  <a:gd name="T65" fmla="*/ 36 w 36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14">
                    <a:moveTo>
                      <a:pt x="36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77"/>
                    </a:lnTo>
                    <a:lnTo>
                      <a:pt x="0" y="117"/>
                    </a:lnTo>
                    <a:lnTo>
                      <a:pt x="0" y="157"/>
                    </a:lnTo>
                    <a:lnTo>
                      <a:pt x="0" y="195"/>
                    </a:lnTo>
                    <a:lnTo>
                      <a:pt x="0" y="234"/>
                    </a:lnTo>
                    <a:lnTo>
                      <a:pt x="0" y="274"/>
                    </a:lnTo>
                    <a:lnTo>
                      <a:pt x="0" y="314"/>
                    </a:lnTo>
                    <a:lnTo>
                      <a:pt x="16" y="314"/>
                    </a:lnTo>
                    <a:lnTo>
                      <a:pt x="36" y="314"/>
                    </a:lnTo>
                    <a:lnTo>
                      <a:pt x="36" y="274"/>
                    </a:lnTo>
                    <a:lnTo>
                      <a:pt x="36" y="234"/>
                    </a:lnTo>
                    <a:lnTo>
                      <a:pt x="36" y="195"/>
                    </a:lnTo>
                    <a:lnTo>
                      <a:pt x="36" y="157"/>
                    </a:lnTo>
                    <a:lnTo>
                      <a:pt x="36" y="117"/>
                    </a:lnTo>
                    <a:lnTo>
                      <a:pt x="36" y="77"/>
                    </a:lnTo>
                    <a:lnTo>
                      <a:pt x="36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1" name="Freeform 43"/>
              <p:cNvSpPr>
                <a:spLocks noChangeArrowheads="1"/>
              </p:cNvSpPr>
              <p:nvPr/>
            </p:nvSpPr>
            <p:spPr bwMode="auto">
              <a:xfrm>
                <a:off x="3911" y="700"/>
                <a:ext cx="15" cy="266"/>
              </a:xfrm>
              <a:custGeom>
                <a:avLst/>
                <a:gdLst>
                  <a:gd name="T0" fmla="*/ 21 w 14"/>
                  <a:gd name="T1" fmla="*/ 0 h 314"/>
                  <a:gd name="T2" fmla="*/ 6 w 14"/>
                  <a:gd name="T3" fmla="*/ 0 h 314"/>
                  <a:gd name="T4" fmla="*/ 0 w 14"/>
                  <a:gd name="T5" fmla="*/ 0 h 314"/>
                  <a:gd name="T6" fmla="*/ 0 w 14"/>
                  <a:gd name="T7" fmla="*/ 12 h 314"/>
                  <a:gd name="T8" fmla="*/ 0 w 14"/>
                  <a:gd name="T9" fmla="*/ 25 h 314"/>
                  <a:gd name="T10" fmla="*/ 0 w 14"/>
                  <a:gd name="T11" fmla="*/ 36 h 314"/>
                  <a:gd name="T12" fmla="*/ 0 w 14"/>
                  <a:gd name="T13" fmla="*/ 49 h 314"/>
                  <a:gd name="T14" fmla="*/ 0 w 14"/>
                  <a:gd name="T15" fmla="*/ 62 h 314"/>
                  <a:gd name="T16" fmla="*/ 0 w 14"/>
                  <a:gd name="T17" fmla="*/ 73 h 314"/>
                  <a:gd name="T18" fmla="*/ 0 w 14"/>
                  <a:gd name="T19" fmla="*/ 86 h 314"/>
                  <a:gd name="T20" fmla="*/ 0 w 14"/>
                  <a:gd name="T21" fmla="*/ 98 h 314"/>
                  <a:gd name="T22" fmla="*/ 6 w 14"/>
                  <a:gd name="T23" fmla="*/ 98 h 314"/>
                  <a:gd name="T24" fmla="*/ 21 w 14"/>
                  <a:gd name="T25" fmla="*/ 98 h 314"/>
                  <a:gd name="T26" fmla="*/ 21 w 14"/>
                  <a:gd name="T27" fmla="*/ 86 h 314"/>
                  <a:gd name="T28" fmla="*/ 21 w 14"/>
                  <a:gd name="T29" fmla="*/ 73 h 314"/>
                  <a:gd name="T30" fmla="*/ 21 w 14"/>
                  <a:gd name="T31" fmla="*/ 62 h 314"/>
                  <a:gd name="T32" fmla="*/ 21 w 14"/>
                  <a:gd name="T33" fmla="*/ 49 h 314"/>
                  <a:gd name="T34" fmla="*/ 21 w 14"/>
                  <a:gd name="T35" fmla="*/ 36 h 314"/>
                  <a:gd name="T36" fmla="*/ 21 w 14"/>
                  <a:gd name="T37" fmla="*/ 25 h 314"/>
                  <a:gd name="T38" fmla="*/ 21 w 14"/>
                  <a:gd name="T39" fmla="*/ 12 h 314"/>
                  <a:gd name="T40" fmla="*/ 21 w 14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14"/>
                  <a:gd name="T65" fmla="*/ 14 w 14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14">
                    <a:moveTo>
                      <a:pt x="1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77"/>
                    </a:lnTo>
                    <a:lnTo>
                      <a:pt x="0" y="117"/>
                    </a:lnTo>
                    <a:lnTo>
                      <a:pt x="0" y="157"/>
                    </a:lnTo>
                    <a:lnTo>
                      <a:pt x="0" y="195"/>
                    </a:lnTo>
                    <a:lnTo>
                      <a:pt x="0" y="234"/>
                    </a:lnTo>
                    <a:lnTo>
                      <a:pt x="0" y="274"/>
                    </a:lnTo>
                    <a:lnTo>
                      <a:pt x="0" y="314"/>
                    </a:lnTo>
                    <a:lnTo>
                      <a:pt x="6" y="314"/>
                    </a:lnTo>
                    <a:lnTo>
                      <a:pt x="14" y="314"/>
                    </a:lnTo>
                    <a:lnTo>
                      <a:pt x="14" y="274"/>
                    </a:lnTo>
                    <a:lnTo>
                      <a:pt x="14" y="234"/>
                    </a:lnTo>
                    <a:lnTo>
                      <a:pt x="14" y="195"/>
                    </a:lnTo>
                    <a:lnTo>
                      <a:pt x="14" y="157"/>
                    </a:lnTo>
                    <a:lnTo>
                      <a:pt x="14" y="117"/>
                    </a:lnTo>
                    <a:lnTo>
                      <a:pt x="14" y="77"/>
                    </a:lnTo>
                    <a:lnTo>
                      <a:pt x="14" y="3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2" name="Freeform 44"/>
              <p:cNvSpPr>
                <a:spLocks noChangeArrowheads="1"/>
              </p:cNvSpPr>
              <p:nvPr/>
            </p:nvSpPr>
            <p:spPr bwMode="auto">
              <a:xfrm>
                <a:off x="3710" y="700"/>
                <a:ext cx="39" cy="219"/>
              </a:xfrm>
              <a:custGeom>
                <a:avLst/>
                <a:gdLst>
                  <a:gd name="T0" fmla="*/ 62 w 36"/>
                  <a:gd name="T1" fmla="*/ 0 h 258"/>
                  <a:gd name="T2" fmla="*/ 32 w 36"/>
                  <a:gd name="T3" fmla="*/ 0 h 258"/>
                  <a:gd name="T4" fmla="*/ 0 w 36"/>
                  <a:gd name="T5" fmla="*/ 0 h 258"/>
                  <a:gd name="T6" fmla="*/ 0 w 36"/>
                  <a:gd name="T7" fmla="*/ 9 h 258"/>
                  <a:gd name="T8" fmla="*/ 0 w 36"/>
                  <a:gd name="T9" fmla="*/ 20 h 258"/>
                  <a:gd name="T10" fmla="*/ 0 w 36"/>
                  <a:gd name="T11" fmla="*/ 31 h 258"/>
                  <a:gd name="T12" fmla="*/ 0 w 36"/>
                  <a:gd name="T13" fmla="*/ 41 h 258"/>
                  <a:gd name="T14" fmla="*/ 0 w 36"/>
                  <a:gd name="T15" fmla="*/ 50 h 258"/>
                  <a:gd name="T16" fmla="*/ 0 w 36"/>
                  <a:gd name="T17" fmla="*/ 61 h 258"/>
                  <a:gd name="T18" fmla="*/ 0 w 36"/>
                  <a:gd name="T19" fmla="*/ 70 h 258"/>
                  <a:gd name="T20" fmla="*/ 0 w 36"/>
                  <a:gd name="T21" fmla="*/ 82 h 258"/>
                  <a:gd name="T22" fmla="*/ 32 w 36"/>
                  <a:gd name="T23" fmla="*/ 82 h 258"/>
                  <a:gd name="T24" fmla="*/ 62 w 36"/>
                  <a:gd name="T25" fmla="*/ 82 h 258"/>
                  <a:gd name="T26" fmla="*/ 62 w 36"/>
                  <a:gd name="T27" fmla="*/ 70 h 258"/>
                  <a:gd name="T28" fmla="*/ 62 w 36"/>
                  <a:gd name="T29" fmla="*/ 61 h 258"/>
                  <a:gd name="T30" fmla="*/ 62 w 36"/>
                  <a:gd name="T31" fmla="*/ 50 h 258"/>
                  <a:gd name="T32" fmla="*/ 62 w 36"/>
                  <a:gd name="T33" fmla="*/ 41 h 258"/>
                  <a:gd name="T34" fmla="*/ 62 w 36"/>
                  <a:gd name="T35" fmla="*/ 31 h 258"/>
                  <a:gd name="T36" fmla="*/ 62 w 36"/>
                  <a:gd name="T37" fmla="*/ 20 h 258"/>
                  <a:gd name="T38" fmla="*/ 62 w 36"/>
                  <a:gd name="T39" fmla="*/ 9 h 258"/>
                  <a:gd name="T40" fmla="*/ 62 w 36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258"/>
                  <a:gd name="T65" fmla="*/ 36 w 36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258">
                    <a:moveTo>
                      <a:pt x="36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63"/>
                    </a:lnTo>
                    <a:lnTo>
                      <a:pt x="0" y="95"/>
                    </a:lnTo>
                    <a:lnTo>
                      <a:pt x="0" y="129"/>
                    </a:lnTo>
                    <a:lnTo>
                      <a:pt x="0" y="161"/>
                    </a:lnTo>
                    <a:lnTo>
                      <a:pt x="0" y="193"/>
                    </a:lnTo>
                    <a:lnTo>
                      <a:pt x="0" y="224"/>
                    </a:lnTo>
                    <a:lnTo>
                      <a:pt x="0" y="258"/>
                    </a:lnTo>
                    <a:lnTo>
                      <a:pt x="18" y="258"/>
                    </a:lnTo>
                    <a:lnTo>
                      <a:pt x="36" y="258"/>
                    </a:lnTo>
                    <a:lnTo>
                      <a:pt x="36" y="224"/>
                    </a:lnTo>
                    <a:lnTo>
                      <a:pt x="36" y="193"/>
                    </a:lnTo>
                    <a:lnTo>
                      <a:pt x="36" y="161"/>
                    </a:lnTo>
                    <a:lnTo>
                      <a:pt x="36" y="129"/>
                    </a:lnTo>
                    <a:lnTo>
                      <a:pt x="36" y="95"/>
                    </a:lnTo>
                    <a:lnTo>
                      <a:pt x="36" y="63"/>
                    </a:lnTo>
                    <a:lnTo>
                      <a:pt x="36" y="2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3" name="Freeform 45"/>
              <p:cNvSpPr>
                <a:spLocks noChangeArrowheads="1"/>
              </p:cNvSpPr>
              <p:nvPr/>
            </p:nvSpPr>
            <p:spPr bwMode="auto">
              <a:xfrm>
                <a:off x="3722" y="700"/>
                <a:ext cx="16" cy="219"/>
              </a:xfrm>
              <a:custGeom>
                <a:avLst/>
                <a:gdLst>
                  <a:gd name="T0" fmla="*/ 35 w 14"/>
                  <a:gd name="T1" fmla="*/ 0 h 258"/>
                  <a:gd name="T2" fmla="*/ 15 w 14"/>
                  <a:gd name="T3" fmla="*/ 0 h 258"/>
                  <a:gd name="T4" fmla="*/ 0 w 14"/>
                  <a:gd name="T5" fmla="*/ 0 h 258"/>
                  <a:gd name="T6" fmla="*/ 0 w 14"/>
                  <a:gd name="T7" fmla="*/ 9 h 258"/>
                  <a:gd name="T8" fmla="*/ 0 w 14"/>
                  <a:gd name="T9" fmla="*/ 20 h 258"/>
                  <a:gd name="T10" fmla="*/ 0 w 14"/>
                  <a:gd name="T11" fmla="*/ 31 h 258"/>
                  <a:gd name="T12" fmla="*/ 0 w 14"/>
                  <a:gd name="T13" fmla="*/ 41 h 258"/>
                  <a:gd name="T14" fmla="*/ 0 w 14"/>
                  <a:gd name="T15" fmla="*/ 50 h 258"/>
                  <a:gd name="T16" fmla="*/ 0 w 14"/>
                  <a:gd name="T17" fmla="*/ 61 h 258"/>
                  <a:gd name="T18" fmla="*/ 0 w 14"/>
                  <a:gd name="T19" fmla="*/ 70 h 258"/>
                  <a:gd name="T20" fmla="*/ 0 w 14"/>
                  <a:gd name="T21" fmla="*/ 82 h 258"/>
                  <a:gd name="T22" fmla="*/ 15 w 14"/>
                  <a:gd name="T23" fmla="*/ 82 h 258"/>
                  <a:gd name="T24" fmla="*/ 35 w 14"/>
                  <a:gd name="T25" fmla="*/ 82 h 258"/>
                  <a:gd name="T26" fmla="*/ 35 w 14"/>
                  <a:gd name="T27" fmla="*/ 70 h 258"/>
                  <a:gd name="T28" fmla="*/ 35 w 14"/>
                  <a:gd name="T29" fmla="*/ 61 h 258"/>
                  <a:gd name="T30" fmla="*/ 35 w 14"/>
                  <a:gd name="T31" fmla="*/ 50 h 258"/>
                  <a:gd name="T32" fmla="*/ 35 w 14"/>
                  <a:gd name="T33" fmla="*/ 41 h 258"/>
                  <a:gd name="T34" fmla="*/ 35 w 14"/>
                  <a:gd name="T35" fmla="*/ 31 h 258"/>
                  <a:gd name="T36" fmla="*/ 35 w 14"/>
                  <a:gd name="T37" fmla="*/ 20 h 258"/>
                  <a:gd name="T38" fmla="*/ 35 w 14"/>
                  <a:gd name="T39" fmla="*/ 9 h 258"/>
                  <a:gd name="T40" fmla="*/ 35 w 14"/>
                  <a:gd name="T41" fmla="*/ 0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258"/>
                  <a:gd name="T65" fmla="*/ 14 w 14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258">
                    <a:moveTo>
                      <a:pt x="1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63"/>
                    </a:lnTo>
                    <a:lnTo>
                      <a:pt x="0" y="95"/>
                    </a:lnTo>
                    <a:lnTo>
                      <a:pt x="0" y="129"/>
                    </a:lnTo>
                    <a:lnTo>
                      <a:pt x="0" y="161"/>
                    </a:lnTo>
                    <a:lnTo>
                      <a:pt x="0" y="193"/>
                    </a:lnTo>
                    <a:lnTo>
                      <a:pt x="0" y="224"/>
                    </a:lnTo>
                    <a:lnTo>
                      <a:pt x="0" y="258"/>
                    </a:lnTo>
                    <a:lnTo>
                      <a:pt x="6" y="258"/>
                    </a:lnTo>
                    <a:lnTo>
                      <a:pt x="14" y="258"/>
                    </a:lnTo>
                    <a:lnTo>
                      <a:pt x="14" y="224"/>
                    </a:lnTo>
                    <a:lnTo>
                      <a:pt x="14" y="193"/>
                    </a:lnTo>
                    <a:lnTo>
                      <a:pt x="14" y="161"/>
                    </a:lnTo>
                    <a:lnTo>
                      <a:pt x="14" y="129"/>
                    </a:lnTo>
                    <a:lnTo>
                      <a:pt x="14" y="95"/>
                    </a:lnTo>
                    <a:lnTo>
                      <a:pt x="14" y="63"/>
                    </a:lnTo>
                    <a:lnTo>
                      <a:pt x="14" y="2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4" name="Rectangle 46"/>
              <p:cNvSpPr>
                <a:spLocks noChangeArrowheads="1"/>
              </p:cNvSpPr>
              <p:nvPr/>
            </p:nvSpPr>
            <p:spPr bwMode="auto">
              <a:xfrm>
                <a:off x="3524" y="700"/>
                <a:ext cx="39" cy="174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5" name="Rectangle 47"/>
              <p:cNvSpPr>
                <a:spLocks noChangeArrowheads="1"/>
              </p:cNvSpPr>
              <p:nvPr/>
            </p:nvSpPr>
            <p:spPr bwMode="auto">
              <a:xfrm>
                <a:off x="3538" y="700"/>
                <a:ext cx="15" cy="174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6" name="Freeform 48"/>
              <p:cNvSpPr>
                <a:spLocks noChangeArrowheads="1"/>
              </p:cNvSpPr>
              <p:nvPr/>
            </p:nvSpPr>
            <p:spPr bwMode="auto">
              <a:xfrm>
                <a:off x="1101" y="726"/>
                <a:ext cx="3645" cy="453"/>
              </a:xfrm>
              <a:custGeom>
                <a:avLst/>
                <a:gdLst>
                  <a:gd name="T0" fmla="*/ 2765 w 3400"/>
                  <a:gd name="T1" fmla="*/ 0 h 533"/>
                  <a:gd name="T2" fmla="*/ 3193 w 3400"/>
                  <a:gd name="T3" fmla="*/ 3 h 533"/>
                  <a:gd name="T4" fmla="*/ 3607 w 3400"/>
                  <a:gd name="T5" fmla="*/ 12 h 533"/>
                  <a:gd name="T6" fmla="*/ 3999 w 3400"/>
                  <a:gd name="T7" fmla="*/ 26 h 533"/>
                  <a:gd name="T8" fmla="*/ 4374 w 3400"/>
                  <a:gd name="T9" fmla="*/ 47 h 533"/>
                  <a:gd name="T10" fmla="*/ 4705 w 3400"/>
                  <a:gd name="T11" fmla="*/ 71 h 533"/>
                  <a:gd name="T12" fmla="*/ 5017 w 3400"/>
                  <a:gd name="T13" fmla="*/ 101 h 533"/>
                  <a:gd name="T14" fmla="*/ 5292 w 3400"/>
                  <a:gd name="T15" fmla="*/ 133 h 533"/>
                  <a:gd name="T16" fmla="*/ 5535 w 3400"/>
                  <a:gd name="T17" fmla="*/ 171 h 533"/>
                  <a:gd name="T18" fmla="*/ 5349 w 3400"/>
                  <a:gd name="T19" fmla="*/ 171 h 533"/>
                  <a:gd name="T20" fmla="*/ 5108 w 3400"/>
                  <a:gd name="T21" fmla="*/ 137 h 533"/>
                  <a:gd name="T22" fmla="*/ 4839 w 3400"/>
                  <a:gd name="T23" fmla="*/ 108 h 533"/>
                  <a:gd name="T24" fmla="*/ 4543 w 3400"/>
                  <a:gd name="T25" fmla="*/ 82 h 533"/>
                  <a:gd name="T26" fmla="*/ 4226 w 3400"/>
                  <a:gd name="T27" fmla="*/ 60 h 533"/>
                  <a:gd name="T28" fmla="*/ 3885 w 3400"/>
                  <a:gd name="T29" fmla="*/ 41 h 533"/>
                  <a:gd name="T30" fmla="*/ 3524 w 3400"/>
                  <a:gd name="T31" fmla="*/ 29 h 533"/>
                  <a:gd name="T32" fmla="*/ 3152 w 3400"/>
                  <a:gd name="T33" fmla="*/ 20 h 533"/>
                  <a:gd name="T34" fmla="*/ 2765 w 3400"/>
                  <a:gd name="T35" fmla="*/ 19 h 533"/>
                  <a:gd name="T36" fmla="*/ 2377 w 3400"/>
                  <a:gd name="T37" fmla="*/ 20 h 533"/>
                  <a:gd name="T38" fmla="*/ 2003 w 3400"/>
                  <a:gd name="T39" fmla="*/ 29 h 533"/>
                  <a:gd name="T40" fmla="*/ 1643 w 3400"/>
                  <a:gd name="T41" fmla="*/ 41 h 533"/>
                  <a:gd name="T42" fmla="*/ 1305 w 3400"/>
                  <a:gd name="T43" fmla="*/ 60 h 533"/>
                  <a:gd name="T44" fmla="*/ 986 w 3400"/>
                  <a:gd name="T45" fmla="*/ 82 h 533"/>
                  <a:gd name="T46" fmla="*/ 695 w 3400"/>
                  <a:gd name="T47" fmla="*/ 108 h 533"/>
                  <a:gd name="T48" fmla="*/ 426 w 3400"/>
                  <a:gd name="T49" fmla="*/ 137 h 533"/>
                  <a:gd name="T50" fmla="*/ 189 w 3400"/>
                  <a:gd name="T51" fmla="*/ 171 h 533"/>
                  <a:gd name="T52" fmla="*/ 0 w 3400"/>
                  <a:gd name="T53" fmla="*/ 171 h 533"/>
                  <a:gd name="T54" fmla="*/ 234 w 3400"/>
                  <a:gd name="T55" fmla="*/ 133 h 533"/>
                  <a:gd name="T56" fmla="*/ 510 w 3400"/>
                  <a:gd name="T57" fmla="*/ 101 h 533"/>
                  <a:gd name="T58" fmla="*/ 819 w 3400"/>
                  <a:gd name="T59" fmla="*/ 71 h 533"/>
                  <a:gd name="T60" fmla="*/ 1161 w 3400"/>
                  <a:gd name="T61" fmla="*/ 47 h 533"/>
                  <a:gd name="T62" fmla="*/ 1529 w 3400"/>
                  <a:gd name="T63" fmla="*/ 26 h 533"/>
                  <a:gd name="T64" fmla="*/ 1920 w 3400"/>
                  <a:gd name="T65" fmla="*/ 12 h 533"/>
                  <a:gd name="T66" fmla="*/ 2331 w 3400"/>
                  <a:gd name="T67" fmla="*/ 3 h 533"/>
                  <a:gd name="T68" fmla="*/ 2765 w 3400"/>
                  <a:gd name="T69" fmla="*/ 0 h 5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3"/>
                  <a:gd name="T107" fmla="*/ 3400 w 3400"/>
                  <a:gd name="T108" fmla="*/ 533 h 5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3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8"/>
                    </a:lnTo>
                    <a:lnTo>
                      <a:pt x="2892" y="223"/>
                    </a:lnTo>
                    <a:lnTo>
                      <a:pt x="3083" y="315"/>
                    </a:lnTo>
                    <a:lnTo>
                      <a:pt x="3252" y="418"/>
                    </a:lnTo>
                    <a:lnTo>
                      <a:pt x="3400" y="533"/>
                    </a:lnTo>
                    <a:lnTo>
                      <a:pt x="3286" y="533"/>
                    </a:lnTo>
                    <a:lnTo>
                      <a:pt x="3139" y="428"/>
                    </a:lnTo>
                    <a:lnTo>
                      <a:pt x="2974" y="337"/>
                    </a:lnTo>
                    <a:lnTo>
                      <a:pt x="2791" y="253"/>
                    </a:lnTo>
                    <a:lnTo>
                      <a:pt x="2596" y="187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7"/>
                    </a:lnTo>
                    <a:lnTo>
                      <a:pt x="605" y="253"/>
                    </a:lnTo>
                    <a:lnTo>
                      <a:pt x="426" y="337"/>
                    </a:lnTo>
                    <a:lnTo>
                      <a:pt x="261" y="428"/>
                    </a:lnTo>
                    <a:lnTo>
                      <a:pt x="116" y="533"/>
                    </a:lnTo>
                    <a:lnTo>
                      <a:pt x="0" y="533"/>
                    </a:lnTo>
                    <a:lnTo>
                      <a:pt x="143" y="418"/>
                    </a:lnTo>
                    <a:lnTo>
                      <a:pt x="313" y="315"/>
                    </a:lnTo>
                    <a:lnTo>
                      <a:pt x="503" y="223"/>
                    </a:lnTo>
                    <a:lnTo>
                      <a:pt x="714" y="148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ABB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7" name="Freeform 49"/>
              <p:cNvSpPr>
                <a:spLocks noChangeArrowheads="1"/>
              </p:cNvSpPr>
              <p:nvPr/>
            </p:nvSpPr>
            <p:spPr bwMode="auto">
              <a:xfrm>
                <a:off x="1101" y="740"/>
                <a:ext cx="3645" cy="451"/>
              </a:xfrm>
              <a:custGeom>
                <a:avLst/>
                <a:gdLst>
                  <a:gd name="T0" fmla="*/ 2765 w 3400"/>
                  <a:gd name="T1" fmla="*/ 0 h 531"/>
                  <a:gd name="T2" fmla="*/ 3193 w 3400"/>
                  <a:gd name="T3" fmla="*/ 3 h 531"/>
                  <a:gd name="T4" fmla="*/ 3607 w 3400"/>
                  <a:gd name="T5" fmla="*/ 12 h 531"/>
                  <a:gd name="T6" fmla="*/ 3999 w 3400"/>
                  <a:gd name="T7" fmla="*/ 26 h 531"/>
                  <a:gd name="T8" fmla="*/ 4374 w 3400"/>
                  <a:gd name="T9" fmla="*/ 47 h 531"/>
                  <a:gd name="T10" fmla="*/ 4705 w 3400"/>
                  <a:gd name="T11" fmla="*/ 71 h 531"/>
                  <a:gd name="T12" fmla="*/ 5017 w 3400"/>
                  <a:gd name="T13" fmla="*/ 99 h 531"/>
                  <a:gd name="T14" fmla="*/ 5292 w 3400"/>
                  <a:gd name="T15" fmla="*/ 132 h 531"/>
                  <a:gd name="T16" fmla="*/ 5535 w 3400"/>
                  <a:gd name="T17" fmla="*/ 169 h 531"/>
                  <a:gd name="T18" fmla="*/ 5349 w 3400"/>
                  <a:gd name="T19" fmla="*/ 169 h 531"/>
                  <a:gd name="T20" fmla="*/ 5108 w 3400"/>
                  <a:gd name="T21" fmla="*/ 137 h 531"/>
                  <a:gd name="T22" fmla="*/ 4839 w 3400"/>
                  <a:gd name="T23" fmla="*/ 108 h 531"/>
                  <a:gd name="T24" fmla="*/ 4543 w 3400"/>
                  <a:gd name="T25" fmla="*/ 81 h 531"/>
                  <a:gd name="T26" fmla="*/ 4226 w 3400"/>
                  <a:gd name="T27" fmla="*/ 59 h 531"/>
                  <a:gd name="T28" fmla="*/ 3885 w 3400"/>
                  <a:gd name="T29" fmla="*/ 41 h 531"/>
                  <a:gd name="T30" fmla="*/ 3524 w 3400"/>
                  <a:gd name="T31" fmla="*/ 29 h 531"/>
                  <a:gd name="T32" fmla="*/ 3152 w 3400"/>
                  <a:gd name="T33" fmla="*/ 20 h 531"/>
                  <a:gd name="T34" fmla="*/ 2765 w 3400"/>
                  <a:gd name="T35" fmla="*/ 19 h 531"/>
                  <a:gd name="T36" fmla="*/ 2377 w 3400"/>
                  <a:gd name="T37" fmla="*/ 20 h 531"/>
                  <a:gd name="T38" fmla="*/ 2003 w 3400"/>
                  <a:gd name="T39" fmla="*/ 29 h 531"/>
                  <a:gd name="T40" fmla="*/ 1643 w 3400"/>
                  <a:gd name="T41" fmla="*/ 41 h 531"/>
                  <a:gd name="T42" fmla="*/ 1305 w 3400"/>
                  <a:gd name="T43" fmla="*/ 59 h 531"/>
                  <a:gd name="T44" fmla="*/ 986 w 3400"/>
                  <a:gd name="T45" fmla="*/ 81 h 531"/>
                  <a:gd name="T46" fmla="*/ 695 w 3400"/>
                  <a:gd name="T47" fmla="*/ 108 h 531"/>
                  <a:gd name="T48" fmla="*/ 426 w 3400"/>
                  <a:gd name="T49" fmla="*/ 137 h 531"/>
                  <a:gd name="T50" fmla="*/ 189 w 3400"/>
                  <a:gd name="T51" fmla="*/ 169 h 531"/>
                  <a:gd name="T52" fmla="*/ 0 w 3400"/>
                  <a:gd name="T53" fmla="*/ 169 h 531"/>
                  <a:gd name="T54" fmla="*/ 234 w 3400"/>
                  <a:gd name="T55" fmla="*/ 132 h 531"/>
                  <a:gd name="T56" fmla="*/ 510 w 3400"/>
                  <a:gd name="T57" fmla="*/ 99 h 531"/>
                  <a:gd name="T58" fmla="*/ 819 w 3400"/>
                  <a:gd name="T59" fmla="*/ 71 h 531"/>
                  <a:gd name="T60" fmla="*/ 1161 w 3400"/>
                  <a:gd name="T61" fmla="*/ 47 h 531"/>
                  <a:gd name="T62" fmla="*/ 1529 w 3400"/>
                  <a:gd name="T63" fmla="*/ 26 h 531"/>
                  <a:gd name="T64" fmla="*/ 1920 w 3400"/>
                  <a:gd name="T65" fmla="*/ 12 h 531"/>
                  <a:gd name="T66" fmla="*/ 2331 w 3400"/>
                  <a:gd name="T67" fmla="*/ 3 h 531"/>
                  <a:gd name="T68" fmla="*/ 2765 w 3400"/>
                  <a:gd name="T69" fmla="*/ 0 h 5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1"/>
                  <a:gd name="T107" fmla="*/ 3400 w 3400"/>
                  <a:gd name="T108" fmla="*/ 531 h 5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1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6"/>
                    </a:lnTo>
                    <a:lnTo>
                      <a:pt x="2457" y="82"/>
                    </a:lnTo>
                    <a:lnTo>
                      <a:pt x="2686" y="146"/>
                    </a:lnTo>
                    <a:lnTo>
                      <a:pt x="2892" y="221"/>
                    </a:lnTo>
                    <a:lnTo>
                      <a:pt x="3083" y="311"/>
                    </a:lnTo>
                    <a:lnTo>
                      <a:pt x="3252" y="414"/>
                    </a:lnTo>
                    <a:lnTo>
                      <a:pt x="3400" y="531"/>
                    </a:lnTo>
                    <a:lnTo>
                      <a:pt x="3286" y="531"/>
                    </a:lnTo>
                    <a:lnTo>
                      <a:pt x="3139" y="426"/>
                    </a:lnTo>
                    <a:lnTo>
                      <a:pt x="2974" y="335"/>
                    </a:lnTo>
                    <a:lnTo>
                      <a:pt x="2791" y="253"/>
                    </a:lnTo>
                    <a:lnTo>
                      <a:pt x="2596" y="185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5"/>
                    </a:lnTo>
                    <a:lnTo>
                      <a:pt x="605" y="253"/>
                    </a:lnTo>
                    <a:lnTo>
                      <a:pt x="426" y="335"/>
                    </a:lnTo>
                    <a:lnTo>
                      <a:pt x="261" y="426"/>
                    </a:lnTo>
                    <a:lnTo>
                      <a:pt x="116" y="531"/>
                    </a:lnTo>
                    <a:lnTo>
                      <a:pt x="0" y="531"/>
                    </a:lnTo>
                    <a:lnTo>
                      <a:pt x="143" y="414"/>
                    </a:lnTo>
                    <a:lnTo>
                      <a:pt x="313" y="311"/>
                    </a:lnTo>
                    <a:lnTo>
                      <a:pt x="503" y="221"/>
                    </a:lnTo>
                    <a:lnTo>
                      <a:pt x="714" y="146"/>
                    </a:lnTo>
                    <a:lnTo>
                      <a:pt x="939" y="82"/>
                    </a:lnTo>
                    <a:lnTo>
                      <a:pt x="1180" y="36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8" name="Freeform 50"/>
              <p:cNvSpPr>
                <a:spLocks noChangeArrowheads="1"/>
              </p:cNvSpPr>
              <p:nvPr/>
            </p:nvSpPr>
            <p:spPr bwMode="auto">
              <a:xfrm>
                <a:off x="1101" y="760"/>
                <a:ext cx="3645" cy="454"/>
              </a:xfrm>
              <a:custGeom>
                <a:avLst/>
                <a:gdLst>
                  <a:gd name="T0" fmla="*/ 2765 w 3400"/>
                  <a:gd name="T1" fmla="*/ 0 h 535"/>
                  <a:gd name="T2" fmla="*/ 3193 w 3400"/>
                  <a:gd name="T3" fmla="*/ 3 h 535"/>
                  <a:gd name="T4" fmla="*/ 3607 w 3400"/>
                  <a:gd name="T5" fmla="*/ 12 h 535"/>
                  <a:gd name="T6" fmla="*/ 3999 w 3400"/>
                  <a:gd name="T7" fmla="*/ 26 h 535"/>
                  <a:gd name="T8" fmla="*/ 4374 w 3400"/>
                  <a:gd name="T9" fmla="*/ 46 h 535"/>
                  <a:gd name="T10" fmla="*/ 4705 w 3400"/>
                  <a:gd name="T11" fmla="*/ 70 h 535"/>
                  <a:gd name="T12" fmla="*/ 5017 w 3400"/>
                  <a:gd name="T13" fmla="*/ 99 h 535"/>
                  <a:gd name="T14" fmla="*/ 5292 w 3400"/>
                  <a:gd name="T15" fmla="*/ 132 h 535"/>
                  <a:gd name="T16" fmla="*/ 5535 w 3400"/>
                  <a:gd name="T17" fmla="*/ 169 h 535"/>
                  <a:gd name="T18" fmla="*/ 5349 w 3400"/>
                  <a:gd name="T19" fmla="*/ 169 h 535"/>
                  <a:gd name="T20" fmla="*/ 5108 w 3400"/>
                  <a:gd name="T21" fmla="*/ 136 h 535"/>
                  <a:gd name="T22" fmla="*/ 4839 w 3400"/>
                  <a:gd name="T23" fmla="*/ 107 h 535"/>
                  <a:gd name="T24" fmla="*/ 4543 w 3400"/>
                  <a:gd name="T25" fmla="*/ 81 h 535"/>
                  <a:gd name="T26" fmla="*/ 4226 w 3400"/>
                  <a:gd name="T27" fmla="*/ 59 h 535"/>
                  <a:gd name="T28" fmla="*/ 3885 w 3400"/>
                  <a:gd name="T29" fmla="*/ 41 h 535"/>
                  <a:gd name="T30" fmla="*/ 3524 w 3400"/>
                  <a:gd name="T31" fmla="*/ 28 h 535"/>
                  <a:gd name="T32" fmla="*/ 3152 w 3400"/>
                  <a:gd name="T33" fmla="*/ 20 h 535"/>
                  <a:gd name="T34" fmla="*/ 2765 w 3400"/>
                  <a:gd name="T35" fmla="*/ 19 h 535"/>
                  <a:gd name="T36" fmla="*/ 2377 w 3400"/>
                  <a:gd name="T37" fmla="*/ 20 h 535"/>
                  <a:gd name="T38" fmla="*/ 2003 w 3400"/>
                  <a:gd name="T39" fmla="*/ 28 h 535"/>
                  <a:gd name="T40" fmla="*/ 1643 w 3400"/>
                  <a:gd name="T41" fmla="*/ 41 h 535"/>
                  <a:gd name="T42" fmla="*/ 1305 w 3400"/>
                  <a:gd name="T43" fmla="*/ 59 h 535"/>
                  <a:gd name="T44" fmla="*/ 986 w 3400"/>
                  <a:gd name="T45" fmla="*/ 81 h 535"/>
                  <a:gd name="T46" fmla="*/ 695 w 3400"/>
                  <a:gd name="T47" fmla="*/ 107 h 535"/>
                  <a:gd name="T48" fmla="*/ 426 w 3400"/>
                  <a:gd name="T49" fmla="*/ 136 h 535"/>
                  <a:gd name="T50" fmla="*/ 189 w 3400"/>
                  <a:gd name="T51" fmla="*/ 169 h 535"/>
                  <a:gd name="T52" fmla="*/ 0 w 3400"/>
                  <a:gd name="T53" fmla="*/ 169 h 535"/>
                  <a:gd name="T54" fmla="*/ 234 w 3400"/>
                  <a:gd name="T55" fmla="*/ 132 h 535"/>
                  <a:gd name="T56" fmla="*/ 510 w 3400"/>
                  <a:gd name="T57" fmla="*/ 99 h 535"/>
                  <a:gd name="T58" fmla="*/ 819 w 3400"/>
                  <a:gd name="T59" fmla="*/ 70 h 535"/>
                  <a:gd name="T60" fmla="*/ 1161 w 3400"/>
                  <a:gd name="T61" fmla="*/ 46 h 535"/>
                  <a:gd name="T62" fmla="*/ 1529 w 3400"/>
                  <a:gd name="T63" fmla="*/ 26 h 535"/>
                  <a:gd name="T64" fmla="*/ 1920 w 3400"/>
                  <a:gd name="T65" fmla="*/ 12 h 535"/>
                  <a:gd name="T66" fmla="*/ 2331 w 3400"/>
                  <a:gd name="T67" fmla="*/ 3 h 535"/>
                  <a:gd name="T68" fmla="*/ 2765 w 3400"/>
                  <a:gd name="T69" fmla="*/ 0 h 5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5"/>
                  <a:gd name="T107" fmla="*/ 3400 w 3400"/>
                  <a:gd name="T108" fmla="*/ 535 h 5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5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7"/>
                    </a:lnTo>
                    <a:lnTo>
                      <a:pt x="2892" y="223"/>
                    </a:lnTo>
                    <a:lnTo>
                      <a:pt x="3083" y="314"/>
                    </a:lnTo>
                    <a:lnTo>
                      <a:pt x="3252" y="418"/>
                    </a:lnTo>
                    <a:lnTo>
                      <a:pt x="3400" y="535"/>
                    </a:lnTo>
                    <a:lnTo>
                      <a:pt x="3286" y="535"/>
                    </a:lnTo>
                    <a:lnTo>
                      <a:pt x="3139" y="430"/>
                    </a:lnTo>
                    <a:lnTo>
                      <a:pt x="2974" y="336"/>
                    </a:lnTo>
                    <a:lnTo>
                      <a:pt x="2791" y="255"/>
                    </a:lnTo>
                    <a:lnTo>
                      <a:pt x="2596" y="187"/>
                    </a:lnTo>
                    <a:lnTo>
                      <a:pt x="2387" y="130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30"/>
                    </a:lnTo>
                    <a:lnTo>
                      <a:pt x="802" y="187"/>
                    </a:lnTo>
                    <a:lnTo>
                      <a:pt x="605" y="255"/>
                    </a:lnTo>
                    <a:lnTo>
                      <a:pt x="426" y="336"/>
                    </a:lnTo>
                    <a:lnTo>
                      <a:pt x="261" y="430"/>
                    </a:lnTo>
                    <a:lnTo>
                      <a:pt x="116" y="535"/>
                    </a:lnTo>
                    <a:lnTo>
                      <a:pt x="0" y="535"/>
                    </a:lnTo>
                    <a:lnTo>
                      <a:pt x="143" y="418"/>
                    </a:lnTo>
                    <a:lnTo>
                      <a:pt x="313" y="314"/>
                    </a:lnTo>
                    <a:lnTo>
                      <a:pt x="503" y="223"/>
                    </a:lnTo>
                    <a:lnTo>
                      <a:pt x="714" y="147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ABB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49" name="Freeform 51"/>
              <p:cNvSpPr>
                <a:spLocks noChangeArrowheads="1"/>
              </p:cNvSpPr>
              <p:nvPr/>
            </p:nvSpPr>
            <p:spPr bwMode="auto">
              <a:xfrm>
                <a:off x="1101" y="814"/>
                <a:ext cx="3645" cy="451"/>
              </a:xfrm>
              <a:custGeom>
                <a:avLst/>
                <a:gdLst>
                  <a:gd name="T0" fmla="*/ 2765 w 3400"/>
                  <a:gd name="T1" fmla="*/ 0 h 531"/>
                  <a:gd name="T2" fmla="*/ 3193 w 3400"/>
                  <a:gd name="T3" fmla="*/ 3 h 531"/>
                  <a:gd name="T4" fmla="*/ 3607 w 3400"/>
                  <a:gd name="T5" fmla="*/ 12 h 531"/>
                  <a:gd name="T6" fmla="*/ 3999 w 3400"/>
                  <a:gd name="T7" fmla="*/ 26 h 531"/>
                  <a:gd name="T8" fmla="*/ 4374 w 3400"/>
                  <a:gd name="T9" fmla="*/ 46 h 531"/>
                  <a:gd name="T10" fmla="*/ 4705 w 3400"/>
                  <a:gd name="T11" fmla="*/ 71 h 531"/>
                  <a:gd name="T12" fmla="*/ 5017 w 3400"/>
                  <a:gd name="T13" fmla="*/ 99 h 531"/>
                  <a:gd name="T14" fmla="*/ 5292 w 3400"/>
                  <a:gd name="T15" fmla="*/ 132 h 531"/>
                  <a:gd name="T16" fmla="*/ 5535 w 3400"/>
                  <a:gd name="T17" fmla="*/ 169 h 531"/>
                  <a:gd name="T18" fmla="*/ 5349 w 3400"/>
                  <a:gd name="T19" fmla="*/ 169 h 531"/>
                  <a:gd name="T20" fmla="*/ 5108 w 3400"/>
                  <a:gd name="T21" fmla="*/ 137 h 531"/>
                  <a:gd name="T22" fmla="*/ 4839 w 3400"/>
                  <a:gd name="T23" fmla="*/ 107 h 531"/>
                  <a:gd name="T24" fmla="*/ 4543 w 3400"/>
                  <a:gd name="T25" fmla="*/ 79 h 531"/>
                  <a:gd name="T26" fmla="*/ 4226 w 3400"/>
                  <a:gd name="T27" fmla="*/ 59 h 531"/>
                  <a:gd name="T28" fmla="*/ 3885 w 3400"/>
                  <a:gd name="T29" fmla="*/ 41 h 531"/>
                  <a:gd name="T30" fmla="*/ 3524 w 3400"/>
                  <a:gd name="T31" fmla="*/ 28 h 531"/>
                  <a:gd name="T32" fmla="*/ 3152 w 3400"/>
                  <a:gd name="T33" fmla="*/ 20 h 531"/>
                  <a:gd name="T34" fmla="*/ 2765 w 3400"/>
                  <a:gd name="T35" fmla="*/ 18 h 531"/>
                  <a:gd name="T36" fmla="*/ 2377 w 3400"/>
                  <a:gd name="T37" fmla="*/ 20 h 531"/>
                  <a:gd name="T38" fmla="*/ 2003 w 3400"/>
                  <a:gd name="T39" fmla="*/ 28 h 531"/>
                  <a:gd name="T40" fmla="*/ 1643 w 3400"/>
                  <a:gd name="T41" fmla="*/ 41 h 531"/>
                  <a:gd name="T42" fmla="*/ 1305 w 3400"/>
                  <a:gd name="T43" fmla="*/ 59 h 531"/>
                  <a:gd name="T44" fmla="*/ 986 w 3400"/>
                  <a:gd name="T45" fmla="*/ 79 h 531"/>
                  <a:gd name="T46" fmla="*/ 695 w 3400"/>
                  <a:gd name="T47" fmla="*/ 107 h 531"/>
                  <a:gd name="T48" fmla="*/ 426 w 3400"/>
                  <a:gd name="T49" fmla="*/ 137 h 531"/>
                  <a:gd name="T50" fmla="*/ 189 w 3400"/>
                  <a:gd name="T51" fmla="*/ 169 h 531"/>
                  <a:gd name="T52" fmla="*/ 0 w 3400"/>
                  <a:gd name="T53" fmla="*/ 169 h 531"/>
                  <a:gd name="T54" fmla="*/ 234 w 3400"/>
                  <a:gd name="T55" fmla="*/ 132 h 531"/>
                  <a:gd name="T56" fmla="*/ 510 w 3400"/>
                  <a:gd name="T57" fmla="*/ 99 h 531"/>
                  <a:gd name="T58" fmla="*/ 819 w 3400"/>
                  <a:gd name="T59" fmla="*/ 71 h 531"/>
                  <a:gd name="T60" fmla="*/ 1161 w 3400"/>
                  <a:gd name="T61" fmla="*/ 46 h 531"/>
                  <a:gd name="T62" fmla="*/ 1529 w 3400"/>
                  <a:gd name="T63" fmla="*/ 26 h 531"/>
                  <a:gd name="T64" fmla="*/ 1920 w 3400"/>
                  <a:gd name="T65" fmla="*/ 12 h 531"/>
                  <a:gd name="T66" fmla="*/ 2331 w 3400"/>
                  <a:gd name="T67" fmla="*/ 3 h 531"/>
                  <a:gd name="T68" fmla="*/ 2765 w 3400"/>
                  <a:gd name="T69" fmla="*/ 0 h 5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1"/>
                  <a:gd name="T107" fmla="*/ 3400 w 3400"/>
                  <a:gd name="T108" fmla="*/ 531 h 5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1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6"/>
                    </a:lnTo>
                    <a:lnTo>
                      <a:pt x="2457" y="81"/>
                    </a:lnTo>
                    <a:lnTo>
                      <a:pt x="2686" y="145"/>
                    </a:lnTo>
                    <a:lnTo>
                      <a:pt x="2892" y="221"/>
                    </a:lnTo>
                    <a:lnTo>
                      <a:pt x="3083" y="312"/>
                    </a:lnTo>
                    <a:lnTo>
                      <a:pt x="3252" y="416"/>
                    </a:lnTo>
                    <a:lnTo>
                      <a:pt x="3400" y="531"/>
                    </a:lnTo>
                    <a:lnTo>
                      <a:pt x="3286" y="531"/>
                    </a:lnTo>
                    <a:lnTo>
                      <a:pt x="3139" y="425"/>
                    </a:lnTo>
                    <a:lnTo>
                      <a:pt x="2974" y="334"/>
                    </a:lnTo>
                    <a:lnTo>
                      <a:pt x="2791" y="250"/>
                    </a:lnTo>
                    <a:lnTo>
                      <a:pt x="2596" y="185"/>
                    </a:lnTo>
                    <a:lnTo>
                      <a:pt x="2387" y="127"/>
                    </a:lnTo>
                    <a:lnTo>
                      <a:pt x="2166" y="87"/>
                    </a:lnTo>
                    <a:lnTo>
                      <a:pt x="1936" y="62"/>
                    </a:lnTo>
                    <a:lnTo>
                      <a:pt x="1699" y="56"/>
                    </a:lnTo>
                    <a:lnTo>
                      <a:pt x="1460" y="62"/>
                    </a:lnTo>
                    <a:lnTo>
                      <a:pt x="1230" y="87"/>
                    </a:lnTo>
                    <a:lnTo>
                      <a:pt x="1009" y="127"/>
                    </a:lnTo>
                    <a:lnTo>
                      <a:pt x="802" y="185"/>
                    </a:lnTo>
                    <a:lnTo>
                      <a:pt x="605" y="250"/>
                    </a:lnTo>
                    <a:lnTo>
                      <a:pt x="426" y="334"/>
                    </a:lnTo>
                    <a:lnTo>
                      <a:pt x="261" y="425"/>
                    </a:lnTo>
                    <a:lnTo>
                      <a:pt x="116" y="531"/>
                    </a:lnTo>
                    <a:lnTo>
                      <a:pt x="0" y="531"/>
                    </a:lnTo>
                    <a:lnTo>
                      <a:pt x="143" y="416"/>
                    </a:lnTo>
                    <a:lnTo>
                      <a:pt x="313" y="312"/>
                    </a:lnTo>
                    <a:lnTo>
                      <a:pt x="503" y="221"/>
                    </a:lnTo>
                    <a:lnTo>
                      <a:pt x="714" y="145"/>
                    </a:lnTo>
                    <a:lnTo>
                      <a:pt x="939" y="81"/>
                    </a:lnTo>
                    <a:lnTo>
                      <a:pt x="1180" y="36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575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0" name="Freeform 52"/>
              <p:cNvSpPr>
                <a:spLocks noChangeArrowheads="1"/>
              </p:cNvSpPr>
              <p:nvPr/>
            </p:nvSpPr>
            <p:spPr bwMode="auto">
              <a:xfrm>
                <a:off x="1101" y="787"/>
                <a:ext cx="3645" cy="452"/>
              </a:xfrm>
              <a:custGeom>
                <a:avLst/>
                <a:gdLst>
                  <a:gd name="T0" fmla="*/ 2765 w 3400"/>
                  <a:gd name="T1" fmla="*/ 0 h 533"/>
                  <a:gd name="T2" fmla="*/ 3193 w 3400"/>
                  <a:gd name="T3" fmla="*/ 3 h 533"/>
                  <a:gd name="T4" fmla="*/ 3607 w 3400"/>
                  <a:gd name="T5" fmla="*/ 12 h 533"/>
                  <a:gd name="T6" fmla="*/ 3999 w 3400"/>
                  <a:gd name="T7" fmla="*/ 26 h 533"/>
                  <a:gd name="T8" fmla="*/ 4374 w 3400"/>
                  <a:gd name="T9" fmla="*/ 46 h 533"/>
                  <a:gd name="T10" fmla="*/ 4705 w 3400"/>
                  <a:gd name="T11" fmla="*/ 70 h 533"/>
                  <a:gd name="T12" fmla="*/ 5017 w 3400"/>
                  <a:gd name="T13" fmla="*/ 99 h 533"/>
                  <a:gd name="T14" fmla="*/ 5292 w 3400"/>
                  <a:gd name="T15" fmla="*/ 131 h 533"/>
                  <a:gd name="T16" fmla="*/ 5535 w 3400"/>
                  <a:gd name="T17" fmla="*/ 168 h 533"/>
                  <a:gd name="T18" fmla="*/ 5349 w 3400"/>
                  <a:gd name="T19" fmla="*/ 168 h 533"/>
                  <a:gd name="T20" fmla="*/ 5108 w 3400"/>
                  <a:gd name="T21" fmla="*/ 135 h 533"/>
                  <a:gd name="T22" fmla="*/ 4839 w 3400"/>
                  <a:gd name="T23" fmla="*/ 107 h 533"/>
                  <a:gd name="T24" fmla="*/ 4543 w 3400"/>
                  <a:gd name="T25" fmla="*/ 80 h 533"/>
                  <a:gd name="T26" fmla="*/ 4226 w 3400"/>
                  <a:gd name="T27" fmla="*/ 59 h 533"/>
                  <a:gd name="T28" fmla="*/ 3885 w 3400"/>
                  <a:gd name="T29" fmla="*/ 40 h 533"/>
                  <a:gd name="T30" fmla="*/ 3524 w 3400"/>
                  <a:gd name="T31" fmla="*/ 28 h 533"/>
                  <a:gd name="T32" fmla="*/ 3152 w 3400"/>
                  <a:gd name="T33" fmla="*/ 20 h 533"/>
                  <a:gd name="T34" fmla="*/ 2765 w 3400"/>
                  <a:gd name="T35" fmla="*/ 19 h 533"/>
                  <a:gd name="T36" fmla="*/ 2377 w 3400"/>
                  <a:gd name="T37" fmla="*/ 20 h 533"/>
                  <a:gd name="T38" fmla="*/ 2003 w 3400"/>
                  <a:gd name="T39" fmla="*/ 28 h 533"/>
                  <a:gd name="T40" fmla="*/ 1643 w 3400"/>
                  <a:gd name="T41" fmla="*/ 40 h 533"/>
                  <a:gd name="T42" fmla="*/ 1305 w 3400"/>
                  <a:gd name="T43" fmla="*/ 59 h 533"/>
                  <a:gd name="T44" fmla="*/ 986 w 3400"/>
                  <a:gd name="T45" fmla="*/ 80 h 533"/>
                  <a:gd name="T46" fmla="*/ 695 w 3400"/>
                  <a:gd name="T47" fmla="*/ 107 h 533"/>
                  <a:gd name="T48" fmla="*/ 426 w 3400"/>
                  <a:gd name="T49" fmla="*/ 135 h 533"/>
                  <a:gd name="T50" fmla="*/ 189 w 3400"/>
                  <a:gd name="T51" fmla="*/ 168 h 533"/>
                  <a:gd name="T52" fmla="*/ 0 w 3400"/>
                  <a:gd name="T53" fmla="*/ 168 h 533"/>
                  <a:gd name="T54" fmla="*/ 234 w 3400"/>
                  <a:gd name="T55" fmla="*/ 131 h 533"/>
                  <a:gd name="T56" fmla="*/ 510 w 3400"/>
                  <a:gd name="T57" fmla="*/ 99 h 533"/>
                  <a:gd name="T58" fmla="*/ 819 w 3400"/>
                  <a:gd name="T59" fmla="*/ 70 h 533"/>
                  <a:gd name="T60" fmla="*/ 1161 w 3400"/>
                  <a:gd name="T61" fmla="*/ 46 h 533"/>
                  <a:gd name="T62" fmla="*/ 1529 w 3400"/>
                  <a:gd name="T63" fmla="*/ 26 h 533"/>
                  <a:gd name="T64" fmla="*/ 1920 w 3400"/>
                  <a:gd name="T65" fmla="*/ 12 h 533"/>
                  <a:gd name="T66" fmla="*/ 2331 w 3400"/>
                  <a:gd name="T67" fmla="*/ 3 h 533"/>
                  <a:gd name="T68" fmla="*/ 2765 w 3400"/>
                  <a:gd name="T69" fmla="*/ 0 h 5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0"/>
                  <a:gd name="T106" fmla="*/ 0 h 533"/>
                  <a:gd name="T107" fmla="*/ 3400 w 3400"/>
                  <a:gd name="T108" fmla="*/ 533 h 5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0" h="533">
                    <a:moveTo>
                      <a:pt x="1699" y="0"/>
                    </a:moveTo>
                    <a:lnTo>
                      <a:pt x="1962" y="8"/>
                    </a:lnTo>
                    <a:lnTo>
                      <a:pt x="2216" y="38"/>
                    </a:lnTo>
                    <a:lnTo>
                      <a:pt x="2457" y="84"/>
                    </a:lnTo>
                    <a:lnTo>
                      <a:pt x="2686" y="147"/>
                    </a:lnTo>
                    <a:lnTo>
                      <a:pt x="2892" y="223"/>
                    </a:lnTo>
                    <a:lnTo>
                      <a:pt x="3083" y="314"/>
                    </a:lnTo>
                    <a:lnTo>
                      <a:pt x="3252" y="418"/>
                    </a:lnTo>
                    <a:lnTo>
                      <a:pt x="3400" y="533"/>
                    </a:lnTo>
                    <a:lnTo>
                      <a:pt x="3286" y="533"/>
                    </a:lnTo>
                    <a:lnTo>
                      <a:pt x="3139" y="428"/>
                    </a:lnTo>
                    <a:lnTo>
                      <a:pt x="2974" y="336"/>
                    </a:lnTo>
                    <a:lnTo>
                      <a:pt x="2791" y="253"/>
                    </a:lnTo>
                    <a:lnTo>
                      <a:pt x="2596" y="187"/>
                    </a:lnTo>
                    <a:lnTo>
                      <a:pt x="2387" y="129"/>
                    </a:lnTo>
                    <a:lnTo>
                      <a:pt x="2166" y="90"/>
                    </a:lnTo>
                    <a:lnTo>
                      <a:pt x="1936" y="64"/>
                    </a:lnTo>
                    <a:lnTo>
                      <a:pt x="1699" y="58"/>
                    </a:lnTo>
                    <a:lnTo>
                      <a:pt x="1460" y="64"/>
                    </a:lnTo>
                    <a:lnTo>
                      <a:pt x="1230" y="90"/>
                    </a:lnTo>
                    <a:lnTo>
                      <a:pt x="1009" y="129"/>
                    </a:lnTo>
                    <a:lnTo>
                      <a:pt x="802" y="187"/>
                    </a:lnTo>
                    <a:lnTo>
                      <a:pt x="605" y="253"/>
                    </a:lnTo>
                    <a:lnTo>
                      <a:pt x="426" y="336"/>
                    </a:lnTo>
                    <a:lnTo>
                      <a:pt x="261" y="428"/>
                    </a:lnTo>
                    <a:lnTo>
                      <a:pt x="116" y="533"/>
                    </a:lnTo>
                    <a:lnTo>
                      <a:pt x="0" y="533"/>
                    </a:lnTo>
                    <a:lnTo>
                      <a:pt x="143" y="418"/>
                    </a:lnTo>
                    <a:lnTo>
                      <a:pt x="313" y="314"/>
                    </a:lnTo>
                    <a:lnTo>
                      <a:pt x="503" y="223"/>
                    </a:lnTo>
                    <a:lnTo>
                      <a:pt x="714" y="147"/>
                    </a:lnTo>
                    <a:lnTo>
                      <a:pt x="939" y="84"/>
                    </a:lnTo>
                    <a:lnTo>
                      <a:pt x="1180" y="38"/>
                    </a:lnTo>
                    <a:lnTo>
                      <a:pt x="1432" y="8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788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1" name="Freeform 53"/>
              <p:cNvSpPr>
                <a:spLocks noChangeArrowheads="1"/>
              </p:cNvSpPr>
              <p:nvPr/>
            </p:nvSpPr>
            <p:spPr bwMode="auto">
              <a:xfrm>
                <a:off x="648" y="1062"/>
                <a:ext cx="595" cy="424"/>
              </a:xfrm>
              <a:custGeom>
                <a:avLst/>
                <a:gdLst>
                  <a:gd name="T0" fmla="*/ 0 w 555"/>
                  <a:gd name="T1" fmla="*/ 104 h 499"/>
                  <a:gd name="T2" fmla="*/ 0 w 555"/>
                  <a:gd name="T3" fmla="*/ 0 h 499"/>
                  <a:gd name="T4" fmla="*/ 784 w 555"/>
                  <a:gd name="T5" fmla="*/ 0 h 499"/>
                  <a:gd name="T6" fmla="*/ 904 w 555"/>
                  <a:gd name="T7" fmla="*/ 40 h 499"/>
                  <a:gd name="T8" fmla="*/ 718 w 555"/>
                  <a:gd name="T9" fmla="*/ 160 h 499"/>
                  <a:gd name="T10" fmla="*/ 0 w 555"/>
                  <a:gd name="T11" fmla="*/ 104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499"/>
                  <a:gd name="T20" fmla="*/ 555 w 555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499">
                    <a:moveTo>
                      <a:pt x="0" y="326"/>
                    </a:moveTo>
                    <a:lnTo>
                      <a:pt x="0" y="0"/>
                    </a:lnTo>
                    <a:lnTo>
                      <a:pt x="481" y="0"/>
                    </a:lnTo>
                    <a:lnTo>
                      <a:pt x="555" y="126"/>
                    </a:lnTo>
                    <a:lnTo>
                      <a:pt x="441" y="499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2" name="Freeform 54"/>
              <p:cNvSpPr>
                <a:spLocks noChangeArrowheads="1"/>
              </p:cNvSpPr>
              <p:nvPr/>
            </p:nvSpPr>
            <p:spPr bwMode="auto">
              <a:xfrm>
                <a:off x="4584" y="1062"/>
                <a:ext cx="595" cy="424"/>
              </a:xfrm>
              <a:custGeom>
                <a:avLst/>
                <a:gdLst>
                  <a:gd name="T0" fmla="*/ 904 w 555"/>
                  <a:gd name="T1" fmla="*/ 104 h 499"/>
                  <a:gd name="T2" fmla="*/ 904 w 555"/>
                  <a:gd name="T3" fmla="*/ 0 h 499"/>
                  <a:gd name="T4" fmla="*/ 121 w 555"/>
                  <a:gd name="T5" fmla="*/ 0 h 499"/>
                  <a:gd name="T6" fmla="*/ 0 w 555"/>
                  <a:gd name="T7" fmla="*/ 40 h 499"/>
                  <a:gd name="T8" fmla="*/ 182 w 555"/>
                  <a:gd name="T9" fmla="*/ 160 h 499"/>
                  <a:gd name="T10" fmla="*/ 904 w 555"/>
                  <a:gd name="T11" fmla="*/ 104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5"/>
                  <a:gd name="T19" fmla="*/ 0 h 499"/>
                  <a:gd name="T20" fmla="*/ 555 w 555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5" h="499">
                    <a:moveTo>
                      <a:pt x="555" y="326"/>
                    </a:moveTo>
                    <a:lnTo>
                      <a:pt x="555" y="0"/>
                    </a:lnTo>
                    <a:lnTo>
                      <a:pt x="74" y="0"/>
                    </a:lnTo>
                    <a:lnTo>
                      <a:pt x="0" y="126"/>
                    </a:lnTo>
                    <a:lnTo>
                      <a:pt x="112" y="499"/>
                    </a:lnTo>
                    <a:lnTo>
                      <a:pt x="555" y="326"/>
                    </a:lnTo>
                    <a:close/>
                  </a:path>
                </a:pathLst>
              </a:cu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3" name="Freeform 55"/>
              <p:cNvSpPr>
                <a:spLocks noChangeArrowheads="1"/>
              </p:cNvSpPr>
              <p:nvPr/>
            </p:nvSpPr>
            <p:spPr bwMode="auto">
              <a:xfrm>
                <a:off x="677" y="1089"/>
                <a:ext cx="545" cy="372"/>
              </a:xfrm>
              <a:custGeom>
                <a:avLst/>
                <a:gdLst>
                  <a:gd name="T0" fmla="*/ 0 w 508"/>
                  <a:gd name="T1" fmla="*/ 92 h 438"/>
                  <a:gd name="T2" fmla="*/ 0 w 508"/>
                  <a:gd name="T3" fmla="*/ 0 h 438"/>
                  <a:gd name="T4" fmla="*/ 724 w 508"/>
                  <a:gd name="T5" fmla="*/ 0 h 438"/>
                  <a:gd name="T6" fmla="*/ 833 w 508"/>
                  <a:gd name="T7" fmla="*/ 31 h 438"/>
                  <a:gd name="T8" fmla="*/ 665 w 508"/>
                  <a:gd name="T9" fmla="*/ 140 h 438"/>
                  <a:gd name="T10" fmla="*/ 0 w 508"/>
                  <a:gd name="T11" fmla="*/ 92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8"/>
                  <a:gd name="T19" fmla="*/ 0 h 438"/>
                  <a:gd name="T20" fmla="*/ 508 w 508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8" h="438">
                    <a:moveTo>
                      <a:pt x="0" y="286"/>
                    </a:moveTo>
                    <a:lnTo>
                      <a:pt x="0" y="0"/>
                    </a:lnTo>
                    <a:lnTo>
                      <a:pt x="442" y="0"/>
                    </a:lnTo>
                    <a:lnTo>
                      <a:pt x="508" y="99"/>
                    </a:lnTo>
                    <a:lnTo>
                      <a:pt x="406" y="438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96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4" name="Freeform 56"/>
              <p:cNvSpPr>
                <a:spLocks noChangeArrowheads="1"/>
              </p:cNvSpPr>
              <p:nvPr/>
            </p:nvSpPr>
            <p:spPr bwMode="auto">
              <a:xfrm>
                <a:off x="4603" y="1089"/>
                <a:ext cx="547" cy="372"/>
              </a:xfrm>
              <a:custGeom>
                <a:avLst/>
                <a:gdLst>
                  <a:gd name="T0" fmla="*/ 834 w 510"/>
                  <a:gd name="T1" fmla="*/ 92 h 438"/>
                  <a:gd name="T2" fmla="*/ 834 w 510"/>
                  <a:gd name="T3" fmla="*/ 0 h 438"/>
                  <a:gd name="T4" fmla="*/ 112 w 510"/>
                  <a:gd name="T5" fmla="*/ 0 h 438"/>
                  <a:gd name="T6" fmla="*/ 0 w 510"/>
                  <a:gd name="T7" fmla="*/ 31 h 438"/>
                  <a:gd name="T8" fmla="*/ 171 w 510"/>
                  <a:gd name="T9" fmla="*/ 140 h 438"/>
                  <a:gd name="T10" fmla="*/ 834 w 510"/>
                  <a:gd name="T11" fmla="*/ 92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438"/>
                  <a:gd name="T20" fmla="*/ 510 w 510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438">
                    <a:moveTo>
                      <a:pt x="510" y="286"/>
                    </a:moveTo>
                    <a:lnTo>
                      <a:pt x="510" y="0"/>
                    </a:lnTo>
                    <a:lnTo>
                      <a:pt x="68" y="0"/>
                    </a:lnTo>
                    <a:lnTo>
                      <a:pt x="0" y="99"/>
                    </a:lnTo>
                    <a:lnTo>
                      <a:pt x="104" y="438"/>
                    </a:lnTo>
                    <a:lnTo>
                      <a:pt x="510" y="286"/>
                    </a:lnTo>
                    <a:close/>
                  </a:path>
                </a:pathLst>
              </a:custGeom>
              <a:solidFill>
                <a:srgbClr val="96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5" name="Rectangle 57"/>
              <p:cNvSpPr>
                <a:spLocks noChangeArrowheads="1"/>
              </p:cNvSpPr>
              <p:nvPr/>
            </p:nvSpPr>
            <p:spPr bwMode="auto">
              <a:xfrm>
                <a:off x="666" y="738"/>
                <a:ext cx="500" cy="63"/>
              </a:xfrm>
              <a:prstGeom prst="rect">
                <a:avLst/>
              </a:prstGeom>
              <a:solidFill>
                <a:srgbClr val="858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6" name="Rectangle 58"/>
              <p:cNvSpPr>
                <a:spLocks noChangeArrowheads="1"/>
              </p:cNvSpPr>
              <p:nvPr/>
            </p:nvSpPr>
            <p:spPr bwMode="auto">
              <a:xfrm>
                <a:off x="666" y="746"/>
                <a:ext cx="500" cy="31"/>
              </a:xfrm>
              <a:prstGeom prst="rect">
                <a:avLst/>
              </a:prstGeom>
              <a:solidFill>
                <a:srgbClr val="A3A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7" name="Rectangle 59"/>
              <p:cNvSpPr>
                <a:spLocks noChangeArrowheads="1"/>
              </p:cNvSpPr>
              <p:nvPr/>
            </p:nvSpPr>
            <p:spPr bwMode="auto">
              <a:xfrm>
                <a:off x="4662" y="738"/>
                <a:ext cx="498" cy="63"/>
              </a:xfrm>
              <a:prstGeom prst="rect">
                <a:avLst/>
              </a:prstGeom>
              <a:solidFill>
                <a:srgbClr val="858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8" name="Rectangle 60"/>
              <p:cNvSpPr>
                <a:spLocks noChangeArrowheads="1"/>
              </p:cNvSpPr>
              <p:nvPr/>
            </p:nvSpPr>
            <p:spPr bwMode="auto">
              <a:xfrm>
                <a:off x="4662" y="746"/>
                <a:ext cx="498" cy="31"/>
              </a:xfrm>
              <a:prstGeom prst="rect">
                <a:avLst/>
              </a:prstGeom>
              <a:solidFill>
                <a:srgbClr val="A3A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59" name="Rectangle 61"/>
              <p:cNvSpPr>
                <a:spLocks noChangeArrowheads="1"/>
              </p:cNvSpPr>
              <p:nvPr/>
            </p:nvSpPr>
            <p:spPr bwMode="auto">
              <a:xfrm>
                <a:off x="666" y="1062"/>
                <a:ext cx="500" cy="27"/>
              </a:xfrm>
              <a:prstGeom prst="rect">
                <a:avLst/>
              </a:pr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0" name="Rectangle 62"/>
              <p:cNvSpPr>
                <a:spLocks noChangeArrowheads="1"/>
              </p:cNvSpPr>
              <p:nvPr/>
            </p:nvSpPr>
            <p:spPr bwMode="auto">
              <a:xfrm>
                <a:off x="666" y="1067"/>
                <a:ext cx="500" cy="14"/>
              </a:xfrm>
              <a:prstGeom prst="rect">
                <a:avLst/>
              </a:prstGeom>
              <a:solidFill>
                <a:srgbClr val="808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1" name="Rectangle 63"/>
              <p:cNvSpPr>
                <a:spLocks noChangeArrowheads="1"/>
              </p:cNvSpPr>
              <p:nvPr/>
            </p:nvSpPr>
            <p:spPr bwMode="auto">
              <a:xfrm>
                <a:off x="4662" y="1062"/>
                <a:ext cx="498" cy="27"/>
              </a:xfrm>
              <a:prstGeom prst="rect">
                <a:avLst/>
              </a:prstGeom>
              <a:solidFill>
                <a:srgbClr val="636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2" name="Rectangle 64"/>
              <p:cNvSpPr>
                <a:spLocks noChangeArrowheads="1"/>
              </p:cNvSpPr>
              <p:nvPr/>
            </p:nvSpPr>
            <p:spPr bwMode="auto">
              <a:xfrm>
                <a:off x="4662" y="1067"/>
                <a:ext cx="498" cy="14"/>
              </a:xfrm>
              <a:prstGeom prst="rect">
                <a:avLst/>
              </a:prstGeom>
              <a:solidFill>
                <a:srgbClr val="808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3" name="Rectangle 65"/>
              <p:cNvSpPr>
                <a:spLocks noChangeArrowheads="1"/>
              </p:cNvSpPr>
              <p:nvPr/>
            </p:nvSpPr>
            <p:spPr bwMode="auto">
              <a:xfrm>
                <a:off x="629" y="693"/>
                <a:ext cx="44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4" name="Rectangle 66"/>
              <p:cNvSpPr>
                <a:spLocks noChangeArrowheads="1"/>
              </p:cNvSpPr>
              <p:nvPr/>
            </p:nvSpPr>
            <p:spPr bwMode="auto">
              <a:xfrm>
                <a:off x="639" y="693"/>
                <a:ext cx="27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5" name="Rectangle 67"/>
              <p:cNvSpPr>
                <a:spLocks noChangeArrowheads="1"/>
              </p:cNvSpPr>
              <p:nvPr/>
            </p:nvSpPr>
            <p:spPr bwMode="auto">
              <a:xfrm>
                <a:off x="5151" y="693"/>
                <a:ext cx="46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6" name="Rectangle 68"/>
              <p:cNvSpPr>
                <a:spLocks noChangeArrowheads="1"/>
              </p:cNvSpPr>
              <p:nvPr/>
            </p:nvSpPr>
            <p:spPr bwMode="auto">
              <a:xfrm>
                <a:off x="5159" y="693"/>
                <a:ext cx="29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7" name="Rectangle 69"/>
              <p:cNvSpPr>
                <a:spLocks noChangeArrowheads="1"/>
              </p:cNvSpPr>
              <p:nvPr/>
            </p:nvSpPr>
            <p:spPr bwMode="auto">
              <a:xfrm>
                <a:off x="1144" y="693"/>
                <a:ext cx="48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8" name="Rectangle 70"/>
              <p:cNvSpPr>
                <a:spLocks noChangeArrowheads="1"/>
              </p:cNvSpPr>
              <p:nvPr/>
            </p:nvSpPr>
            <p:spPr bwMode="auto">
              <a:xfrm>
                <a:off x="1156" y="693"/>
                <a:ext cx="27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69" name="Rectangle 71"/>
              <p:cNvSpPr>
                <a:spLocks noChangeArrowheads="1"/>
              </p:cNvSpPr>
              <p:nvPr/>
            </p:nvSpPr>
            <p:spPr bwMode="auto">
              <a:xfrm>
                <a:off x="4633" y="693"/>
                <a:ext cx="47" cy="412"/>
              </a:xfrm>
              <a:prstGeom prst="rect">
                <a:avLst/>
              </a:prstGeom>
              <a:solidFill>
                <a:srgbClr val="697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70" name="Rectangle 72"/>
              <p:cNvSpPr>
                <a:spLocks noChangeArrowheads="1"/>
              </p:cNvSpPr>
              <p:nvPr/>
            </p:nvSpPr>
            <p:spPr bwMode="auto">
              <a:xfrm>
                <a:off x="4642" y="693"/>
                <a:ext cx="30" cy="412"/>
              </a:xfrm>
              <a:prstGeom prst="rect">
                <a:avLst/>
              </a:prstGeom>
              <a:solidFill>
                <a:srgbClr val="8A9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0" y="3805758"/>
            <a:ext cx="9144000" cy="2994025"/>
            <a:chOff x="0" y="130"/>
            <a:chExt cx="5760" cy="1886"/>
          </a:xfrm>
        </p:grpSpPr>
        <p:sp>
          <p:nvSpPr>
            <p:cNvPr id="72713" name="AutoShape 8"/>
            <p:cNvSpPr>
              <a:spLocks noChangeArrowheads="1"/>
            </p:cNvSpPr>
            <p:nvPr/>
          </p:nvSpPr>
          <p:spPr bwMode="auto">
            <a:xfrm rot="10800000">
              <a:off x="204" y="1290"/>
              <a:ext cx="1406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3 h 21600"/>
                <a:gd name="T14" fmla="*/ 17099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14" name="AutoShape 9"/>
            <p:cNvSpPr>
              <a:spLocks noChangeArrowheads="1"/>
            </p:cNvSpPr>
            <p:nvPr/>
          </p:nvSpPr>
          <p:spPr bwMode="auto">
            <a:xfrm rot="10800000">
              <a:off x="4198" y="1290"/>
              <a:ext cx="1361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493 h 21600"/>
                <a:gd name="T14" fmla="*/ 1709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2715" name="Group 76"/>
            <p:cNvGrpSpPr>
              <a:grpSpLocks/>
            </p:cNvGrpSpPr>
            <p:nvPr/>
          </p:nvGrpSpPr>
          <p:grpSpPr bwMode="auto">
            <a:xfrm>
              <a:off x="0" y="130"/>
              <a:ext cx="5760" cy="1886"/>
              <a:chOff x="0" y="164"/>
              <a:chExt cx="5760" cy="1819"/>
            </a:xfrm>
          </p:grpSpPr>
          <p:sp>
            <p:nvSpPr>
              <p:cNvPr id="72716" name="AutoShape 6"/>
              <p:cNvSpPr>
                <a:spLocks noChangeArrowheads="1"/>
              </p:cNvSpPr>
              <p:nvPr/>
            </p:nvSpPr>
            <p:spPr bwMode="auto">
              <a:xfrm>
                <a:off x="0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17" name="AutoShape 7"/>
              <p:cNvSpPr>
                <a:spLocks noChangeArrowheads="1"/>
              </p:cNvSpPr>
              <p:nvPr/>
            </p:nvSpPr>
            <p:spPr bwMode="auto">
              <a:xfrm flipH="1">
                <a:off x="4272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718" name="Text Box 10"/>
              <p:cNvSpPr txBox="1">
                <a:spLocks noChangeArrowheads="1"/>
              </p:cNvSpPr>
              <p:nvPr/>
            </p:nvSpPr>
            <p:spPr bwMode="auto">
              <a:xfrm>
                <a:off x="0" y="1550"/>
                <a:ext cx="1392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 b="1">
                    <a:solidFill>
                      <a:srgbClr val="FFFFFF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CONHECIMENTO CIENTÍFICO</a:t>
                </a:r>
              </a:p>
            </p:txBody>
          </p:sp>
          <p:sp>
            <p:nvSpPr>
              <p:cNvPr id="72719" name="Text Box 14"/>
              <p:cNvSpPr txBox="1">
                <a:spLocks noChangeArrowheads="1"/>
              </p:cNvSpPr>
              <p:nvPr/>
            </p:nvSpPr>
            <p:spPr bwMode="auto">
              <a:xfrm>
                <a:off x="4368" y="1550"/>
                <a:ext cx="1392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 b="1">
                    <a:solidFill>
                      <a:srgbClr val="FFFFFF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INOVAÇÃO </a:t>
                </a:r>
              </a:p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800" b="1">
                    <a:solidFill>
                      <a:srgbClr val="FFFFFF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rPr>
                  <a:t>TECNOLÓGICA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68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79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0" y="6521450"/>
            <a:ext cx="554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44000" rIns="180000" bIns="144000" anchor="ctr" anchorCtr="1"/>
          <a:lstStyle/>
          <a:p>
            <a:pPr defTabSz="449263" eaLnBrk="0" hangingPunct="0">
              <a:spcBef>
                <a:spcPts val="75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FFFFFF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   Inovação: de fechada para aberta... </a:t>
            </a:r>
            <a:br>
              <a:rPr lang="pt-BR" dirty="0" smtClean="0"/>
            </a:br>
            <a:r>
              <a:rPr lang="pt-BR" dirty="0" smtClean="0"/>
              <a:t>Novo contexto...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ocorrem</a:t>
            </a:r>
            <a:r>
              <a:rPr lang="en-US" sz="2400" dirty="0" smtClean="0"/>
              <a:t> </a:t>
            </a:r>
            <a:r>
              <a:rPr lang="en-US" sz="2400" dirty="0" err="1" smtClean="0"/>
              <a:t>descobertas</a:t>
            </a:r>
            <a:r>
              <a:rPr lang="en-US" sz="2400" dirty="0" smtClean="0"/>
              <a:t>,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cientistas</a:t>
            </a:r>
            <a:r>
              <a:rPr lang="en-US" sz="2400" dirty="0" smtClean="0"/>
              <a:t> e </a:t>
            </a:r>
            <a:r>
              <a:rPr lang="en-US" sz="2400" dirty="0" err="1" smtClean="0"/>
              <a:t>engenheiros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as </a:t>
            </a:r>
            <a:r>
              <a:rPr lang="en-US" sz="2400" dirty="0" err="1" smtClean="0"/>
              <a:t>desenvolveram</a:t>
            </a:r>
            <a:r>
              <a:rPr lang="en-US" sz="2400" dirty="0" smtClean="0"/>
              <a:t> tem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opção</a:t>
            </a:r>
            <a:r>
              <a:rPr lang="en-US" sz="2400" dirty="0" smtClean="0"/>
              <a:t> </a:t>
            </a:r>
            <a:r>
              <a:rPr lang="en-US" sz="2400" dirty="0" err="1" smtClean="0"/>
              <a:t>externa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colocá</a:t>
            </a:r>
            <a:r>
              <a:rPr lang="en-US" sz="2400" dirty="0" smtClean="0"/>
              <a:t>-la no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Se a empresa que financiou a descoberta não prosseguir  de forma oportuna, as pessoas envolvidas podem desenvolvê-la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empresa nascente financiada por capital de risco.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 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nascente</a:t>
            </a:r>
            <a:r>
              <a:rPr lang="en-US" dirty="0" smtClean="0"/>
              <a:t> for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sucedida</a:t>
            </a:r>
            <a:r>
              <a:rPr lang="en-US" dirty="0" smtClean="0"/>
              <a:t>, </a:t>
            </a:r>
            <a:r>
              <a:rPr lang="en-US" dirty="0" err="1" smtClean="0"/>
              <a:t>poderá</a:t>
            </a:r>
            <a:r>
              <a:rPr lang="en-US" dirty="0" smtClean="0"/>
              <a:t> </a:t>
            </a:r>
            <a:r>
              <a:rPr lang="en-US" dirty="0" err="1" smtClean="0"/>
              <a:t>obter</a:t>
            </a:r>
            <a:r>
              <a:rPr lang="en-US" dirty="0" smtClean="0"/>
              <a:t> </a:t>
            </a:r>
            <a:r>
              <a:rPr lang="en-US" dirty="0" err="1" smtClean="0"/>
              <a:t>financiamento</a:t>
            </a:r>
            <a:r>
              <a:rPr lang="en-US" dirty="0" smtClean="0"/>
              <a:t> </a:t>
            </a:r>
            <a:r>
              <a:rPr lang="en-US" dirty="0" err="1" smtClean="0"/>
              <a:t>adicional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meio</a:t>
            </a:r>
            <a:r>
              <a:rPr lang="en-US" dirty="0" smtClean="0"/>
              <a:t> da </a:t>
            </a:r>
            <a:r>
              <a:rPr lang="en-US" dirty="0" err="1" smtClean="0"/>
              <a:t>oferta</a:t>
            </a:r>
            <a:r>
              <a:rPr lang="en-US" dirty="0" smtClean="0"/>
              <a:t> de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adquirida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um </a:t>
            </a:r>
            <a:r>
              <a:rPr lang="en-US" dirty="0" err="1" smtClean="0"/>
              <a:t>preço</a:t>
            </a:r>
            <a:r>
              <a:rPr lang="en-US" dirty="0" smtClean="0"/>
              <a:t> </a:t>
            </a:r>
            <a:r>
              <a:rPr lang="en-US" dirty="0" err="1" smtClean="0"/>
              <a:t>atrativo</a:t>
            </a:r>
            <a:r>
              <a:rPr lang="en-US" dirty="0" smtClean="0"/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 valor </a:t>
            </a:r>
            <a:r>
              <a:rPr lang="en-US" dirty="0" err="1" smtClean="0"/>
              <a:t>gerado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investido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descobertas</a:t>
            </a:r>
            <a:r>
              <a:rPr lang="en-US" dirty="0" smtClean="0"/>
              <a:t> “</a:t>
            </a:r>
            <a:r>
              <a:rPr lang="en-US" dirty="0" err="1" smtClean="0"/>
              <a:t>fundamentais</a:t>
            </a:r>
            <a:r>
              <a:rPr lang="en-US" dirty="0" smtClean="0"/>
              <a:t>”; 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buscará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tecnologia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comercializar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 smtClean="0"/>
              <a:t>Novo modelo: Inovação Aberta</a:t>
            </a: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Modelo de Inovação Aberta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85875"/>
            <a:ext cx="87249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aixaDeTexto 37"/>
          <p:cNvSpPr txBox="1"/>
          <p:nvPr/>
        </p:nvSpPr>
        <p:spPr bwMode="auto">
          <a:xfrm>
            <a:off x="1795463" y="6059488"/>
            <a:ext cx="12144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Idéias e Tecnologia</a:t>
            </a:r>
          </a:p>
        </p:txBody>
      </p:sp>
      <p:sp>
        <p:nvSpPr>
          <p:cNvPr id="39" name="CaixaDeTexto 38"/>
          <p:cNvSpPr txBox="1"/>
          <p:nvPr/>
        </p:nvSpPr>
        <p:spPr bwMode="auto">
          <a:xfrm>
            <a:off x="6653213" y="2962275"/>
            <a:ext cx="2357437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kern="0" dirty="0">
                <a:solidFill>
                  <a:sysClr val="windowText" lastClr="000000"/>
                </a:solidFill>
                <a:latin typeface="Arial" charset="0"/>
              </a:rPr>
              <a:t>Fronteiras da empresa</a:t>
            </a:r>
          </a:p>
        </p:txBody>
      </p:sp>
      <p:sp>
        <p:nvSpPr>
          <p:cNvPr id="40" name="CaixaDeTexto 39"/>
          <p:cNvSpPr txBox="1"/>
          <p:nvPr/>
        </p:nvSpPr>
        <p:spPr bwMode="auto">
          <a:xfrm>
            <a:off x="6653213" y="4478338"/>
            <a:ext cx="23574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kern="0" dirty="0">
                <a:solidFill>
                  <a:sysClr val="windowText" lastClr="000000"/>
                </a:solidFill>
                <a:latin typeface="Arial" charset="0"/>
              </a:rPr>
              <a:t>Fronteiras da empresa</a:t>
            </a:r>
          </a:p>
        </p:txBody>
      </p:sp>
      <p:sp>
        <p:nvSpPr>
          <p:cNvPr id="41" name="CaixaDeTexto 40"/>
          <p:cNvSpPr txBox="1"/>
          <p:nvPr/>
        </p:nvSpPr>
        <p:spPr bwMode="auto">
          <a:xfrm>
            <a:off x="6653213" y="3286125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Mercado foco da empresa</a:t>
            </a:r>
          </a:p>
        </p:txBody>
      </p:sp>
      <p:sp>
        <p:nvSpPr>
          <p:cNvPr id="42" name="CaixaDeTexto 41"/>
          <p:cNvSpPr txBox="1"/>
          <p:nvPr/>
        </p:nvSpPr>
        <p:spPr bwMode="auto">
          <a:xfrm>
            <a:off x="3509963" y="5091113"/>
            <a:ext cx="16430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Licenciamento</a:t>
            </a:r>
          </a:p>
        </p:txBody>
      </p:sp>
      <p:sp>
        <p:nvSpPr>
          <p:cNvPr id="43" name="CaixaDeTexto 42"/>
          <p:cNvSpPr txBox="1"/>
          <p:nvPr/>
        </p:nvSpPr>
        <p:spPr bwMode="auto">
          <a:xfrm>
            <a:off x="3795713" y="2357438"/>
            <a:ext cx="1643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Internalização de Licenciamento</a:t>
            </a:r>
          </a:p>
        </p:txBody>
      </p:sp>
      <p:sp>
        <p:nvSpPr>
          <p:cNvPr id="44" name="CaixaDeTexto 43"/>
          <p:cNvSpPr txBox="1"/>
          <p:nvPr/>
        </p:nvSpPr>
        <p:spPr bwMode="auto">
          <a:xfrm>
            <a:off x="7439025" y="5072063"/>
            <a:ext cx="12144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Tecnologia</a:t>
            </a:r>
            <a:endParaRPr lang="pt-BR" sz="1400" i="1" kern="0" dirty="0">
              <a:solidFill>
                <a:sysClr val="windowText" lastClr="000000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kern="0" dirty="0" err="1">
                <a:solidFill>
                  <a:sysClr val="windowText" lastClr="000000"/>
                </a:solidFill>
                <a:latin typeface="Arial" charset="0"/>
              </a:rPr>
              <a:t>Spin-outs</a:t>
            </a:r>
            <a:endParaRPr lang="pt-BR" sz="1400" i="1" kern="0" dirty="0">
              <a:solidFill>
                <a:sysClr val="windowText" lastClr="000000"/>
              </a:solidFill>
              <a:latin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5" name="CaixaDeTexto 44"/>
          <p:cNvSpPr txBox="1"/>
          <p:nvPr/>
        </p:nvSpPr>
        <p:spPr bwMode="auto">
          <a:xfrm>
            <a:off x="6296025" y="2071688"/>
            <a:ext cx="2357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Aquisição  de Produtos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Text" lastClr="000000"/>
                </a:solidFill>
                <a:latin typeface="Arial" charset="0"/>
              </a:rPr>
              <a:t>Marca compartilhada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964612" cy="765175"/>
          </a:xfrm>
        </p:spPr>
        <p:txBody>
          <a:bodyPr/>
          <a:lstStyle/>
          <a:p>
            <a:pPr algn="r"/>
            <a:r>
              <a:rPr lang="pt-BR" sz="3400" dirty="0" smtClean="0"/>
              <a:t>Princípios dos Modelos de Inovação</a:t>
            </a:r>
          </a:p>
        </p:txBody>
      </p:sp>
      <p:graphicFrame>
        <p:nvGraphicFramePr>
          <p:cNvPr id="11298" name="Group 34"/>
          <p:cNvGraphicFramePr>
            <a:graphicFrameLocks noGrp="1"/>
          </p:cNvGraphicFramePr>
          <p:nvPr/>
        </p:nvGraphicFramePr>
        <p:xfrm>
          <a:off x="0" y="981075"/>
          <a:ext cx="9036050" cy="5662614"/>
        </p:xfrm>
        <a:graphic>
          <a:graphicData uri="http://schemas.openxmlformats.org/drawingml/2006/table">
            <a:tbl>
              <a:tblPr/>
              <a:tblGrid>
                <a:gridCol w="3857625"/>
                <a:gridCol w="5178425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Modelo de Inovação Fechada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Modelo de Open Innovation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As pessoas mais talentosas na nossa área trabalham para a empresa.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Nem todas as pessoas mais talentosas trabalham para nós então devemos encontrar e trazer o conhecimento e a expertise de indivíduos brilhantes que estão fora da organização.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 lucratividade com P&amp;D, depende da  descoberta e desenvolvimento  interno.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P&amp;D externo pode criar valores significativos; o P&amp;D interno é necessário para se apropriar de parte desse valor.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Quem descobre primeiro, chega com o produto ao mercado primeiro.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Não é necessário iniciar a pesquisa para lucrar com ela.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Quem comercializa primeiro uma inovação vence.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Construir um melhor Plano de Negócios é melhor que chegar ao mercado primeiro.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Vitória depende da quantidade criada de boas idéias.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Usar as melhores idéias internas e externas leva a vitoria.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Deve-se controlar a propriedade intelectual de forma que os competidores não lucrem a partir das   idéias da  empresa.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Devemos lucrar com a utilização da PI de outros, e devemos comprar a PI de outros toda vez que esta traga vantagens ao plano de negócios da empresa.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581" name="Rectangle 35"/>
          <p:cNvSpPr>
            <a:spLocks noChangeArrowheads="1"/>
          </p:cNvSpPr>
          <p:nvPr/>
        </p:nvSpPr>
        <p:spPr bwMode="auto">
          <a:xfrm>
            <a:off x="5169173" y="6637338"/>
            <a:ext cx="2643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1000" dirty="0">
                <a:cs typeface="Times New Roman" pitchFamily="18" charset="0"/>
              </a:rPr>
              <a:t>Fonte: </a:t>
            </a:r>
            <a:r>
              <a:rPr lang="pt-BR" sz="1000" dirty="0"/>
              <a:t>Chesbrough (2003, p. 38)</a:t>
            </a:r>
            <a:r>
              <a:rPr lang="pt-BR" sz="1000" baseline="30000" dirty="0"/>
              <a:t> </a:t>
            </a:r>
            <a:endParaRPr lang="pt-B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4410</Words>
  <Application>Microsoft Office PowerPoint</Application>
  <PresentationFormat>Apresentação na tela (4:3)</PresentationFormat>
  <Paragraphs>584</Paragraphs>
  <Slides>62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Tema do Office</vt:lpstr>
      <vt:lpstr>Abordagens da Inovação  leitura do capitulo 4 do livro texto</vt:lpstr>
      <vt:lpstr>INOVAÇÃO ABERTA  (OPEN INNOVATION)</vt:lpstr>
      <vt:lpstr>INOVAÇÃO ABERTA</vt:lpstr>
      <vt:lpstr>Por que P&amp;D interno não é mais  um ativo estratégico?</vt:lpstr>
      <vt:lpstr>O Modelo de Inovação Fechado</vt:lpstr>
      <vt:lpstr>Inovação: de fechada para aberta...</vt:lpstr>
      <vt:lpstr>   Inovação: de fechada para aberta...  Novo contexto...</vt:lpstr>
      <vt:lpstr>Modelo de Inovação Aberta</vt:lpstr>
      <vt:lpstr>Princípios dos Modelos de Inovação</vt:lpstr>
      <vt:lpstr>Impacto nas Receitas e Custos</vt:lpstr>
      <vt:lpstr>Potencializando as inovações radicais</vt:lpstr>
      <vt:lpstr>Questões importantes na implementação da IA</vt:lpstr>
      <vt:lpstr>Facilitadores  e Barreiras na implementação da IA</vt:lpstr>
      <vt:lpstr>Funções na empresa  e atitudes em relação à implementação da IA</vt:lpstr>
      <vt:lpstr>Procedimentos: o papel do time de implementação da IA</vt:lpstr>
      <vt:lpstr>Visão integrada de implementação centralizada da IA em grandes empresas</vt:lpstr>
      <vt:lpstr>Obtendo ajuda com IA </vt:lpstr>
      <vt:lpstr> Intermediários podem acessar redes de contatos  distintas das atuais de uma empresa, expandindo enormemente o seu conhecimento...</vt:lpstr>
      <vt:lpstr>Quem são Organizações Intermediarias?</vt:lpstr>
      <vt:lpstr>Então como selecionar?</vt:lpstr>
      <vt:lpstr>Apresentação do PowerPoint</vt:lpstr>
      <vt:lpstr>COOPERAÇÃO EMPRESA-UNIVERSIDADE/ INSTITUTOS DE PESQUISA - CEU </vt:lpstr>
      <vt:lpstr>Apresentação do PowerPoint</vt:lpstr>
      <vt:lpstr>TRIÂNGULO DE SÁBATO</vt:lpstr>
      <vt:lpstr>MODELO DA HÉLICE TRIPLA</vt:lpstr>
      <vt:lpstr>MODELO DA HÉLICE TRIPLA</vt:lpstr>
      <vt:lpstr>Nível Macro da Cooperação Empresa-Universidade</vt:lpstr>
      <vt:lpstr>REDES COMPLEXAS</vt:lpstr>
      <vt:lpstr>Rede de cooperação entre ICT´s  da área de ciências biológicas e empresas </vt:lpstr>
      <vt:lpstr>Rede de cooperação entre ICT´s  da área de ciências da saúde e empresas </vt:lpstr>
      <vt:lpstr>FATORES MOTIVADORES DA CEU</vt:lpstr>
      <vt:lpstr>FATORES MOTIVADORES DA CEU</vt:lpstr>
      <vt:lpstr>FATORES MOTIVADORES DA CEU</vt:lpstr>
      <vt:lpstr>FATORES MOTIVADORES DA CEU</vt:lpstr>
      <vt:lpstr>FATORES MOTIVADORES DA CEU</vt:lpstr>
      <vt:lpstr>FATORES MOTIVADORES DA CEU</vt:lpstr>
      <vt:lpstr>BARREIRAS A CEU</vt:lpstr>
      <vt:lpstr>BARREIRAS A CEU</vt:lpstr>
      <vt:lpstr>BARREIRAS A CEU</vt:lpstr>
      <vt:lpstr>FATORES DE SUCESSO E FRACASSO EM ACORDOS CEU</vt:lpstr>
      <vt:lpstr>FATORES DE SUCESSO E FRACASSO EM ACORDOS CEU</vt:lpstr>
      <vt:lpstr>FATORES DE SUCESSO E FRACASSO EM ACORDOS CEU</vt:lpstr>
      <vt:lpstr>FATORES DE SUCESSO E FRACASSO EM ACORDOS CEU</vt:lpstr>
      <vt:lpstr>DOS PLANOS À REALIDADE</vt:lpstr>
      <vt:lpstr>Articulação da pesquisa-indústria </vt:lpstr>
      <vt:lpstr>Articulação da pesquisa-indústria </vt:lpstr>
      <vt:lpstr>EXEMPLOS DE PARCERIAS INTERNACIONAIS...</vt:lpstr>
      <vt:lpstr>GESTÃO ESTRATÉGICA DA COOPERAÇÃO: DESAFIOS...</vt:lpstr>
      <vt:lpstr>GESTÃO ESTRATÉGICA DA COOPERAÇÃO: DESAFIOS...</vt:lpstr>
      <vt:lpstr>POR ONDE COMEÇAR A BUSCA PARA TRABALHAR EM  COOPERAÇÃO ...</vt:lpstr>
      <vt:lpstr>POR ONDE COMEÇAR...</vt:lpstr>
      <vt:lpstr>Portal Inovação  - MCT </vt:lpstr>
      <vt:lpstr>Ex. Natura Campus: http://www.naturacampus.com.br/</vt:lpstr>
      <vt:lpstr>Ex. Siemens</vt:lpstr>
      <vt:lpstr>Ex. DT</vt:lpstr>
      <vt:lpstr>COMO GERENCIAR A COOPERAÇÃO?</vt:lpstr>
      <vt:lpstr>Marco Regulatório para Cooperação</vt:lpstr>
      <vt:lpstr>Marco Regulatório para Cooperação</vt:lpstr>
      <vt:lpstr>Marco Regulatório para Cooperação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Geciane Silveira Porto</cp:lastModifiedBy>
  <cp:revision>244</cp:revision>
  <cp:lastPrinted>2012-07-24T14:21:42Z</cp:lastPrinted>
  <dcterms:created xsi:type="dcterms:W3CDTF">2011-02-15T13:13:19Z</dcterms:created>
  <dcterms:modified xsi:type="dcterms:W3CDTF">2015-04-07T01:44:19Z</dcterms:modified>
</cp:coreProperties>
</file>