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2" r:id="rId3"/>
    <p:sldId id="273" r:id="rId4"/>
    <p:sldId id="274" r:id="rId5"/>
    <p:sldId id="278" r:id="rId6"/>
    <p:sldId id="262" r:id="rId7"/>
    <p:sldId id="263" r:id="rId8"/>
    <p:sldId id="264" r:id="rId9"/>
    <p:sldId id="265" r:id="rId10"/>
    <p:sldId id="266" r:id="rId11"/>
    <p:sldId id="267" r:id="rId12"/>
    <p:sldId id="268" r:id="rId13"/>
    <p:sldId id="269"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76" r:id="rId27"/>
    <p:sldId id="291"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940" autoAdjust="0"/>
  </p:normalViewPr>
  <p:slideViewPr>
    <p:cSldViewPr>
      <p:cViewPr>
        <p:scale>
          <a:sx n="70" d="100"/>
          <a:sy n="70" d="100"/>
        </p:scale>
        <p:origin x="-122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82891-6EEF-4DD9-A69E-36F009573044}" type="datetimeFigureOut">
              <a:rPr lang="pt-BR" smtClean="0"/>
              <a:pPr/>
              <a:t>08/09/2020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177A1-201A-4E64-8FD2-1C4DC9F8AA1B}"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b="1" dirty="0" smtClean="0"/>
              <a:t>Biofármacos</a:t>
            </a:r>
            <a:r>
              <a:rPr lang="pt-BR" baseline="0" dirty="0" smtClean="0"/>
              <a:t>: </a:t>
            </a:r>
            <a:r>
              <a:rPr lang="pt-BR" dirty="0" smtClean="0"/>
              <a:t>Segundo a definição da </a:t>
            </a:r>
            <a:r>
              <a:rPr lang="pt-BR" dirty="0" err="1" smtClean="0"/>
              <a:t>Anvisa</a:t>
            </a:r>
            <a:r>
              <a:rPr lang="pt-BR" dirty="0" smtClean="0"/>
              <a:t> (2010), os biofármacos “são moléculas complexas de alta</a:t>
            </a:r>
            <a:r>
              <a:rPr lang="pt-BR" baseline="0" dirty="0" smtClean="0"/>
              <a:t> massa</a:t>
            </a:r>
            <a:r>
              <a:rPr lang="pt-BR" dirty="0" smtClean="0"/>
              <a:t> molecular obtidas a partir de fluidos biológicos, tecidos de origem animal ou procedimentos biotecnológicos por meio de manipulação ou inserção de outro material genético (tecnologia do DNA recombinante) ou alteração dos genes que ocorre devido à irradiação, produtos químicos ou seleção forçada.”</a:t>
            </a:r>
          </a:p>
          <a:p>
            <a:r>
              <a:rPr lang="pt-BR" dirty="0" smtClean="0"/>
              <a:t>A produção de biofármacos trata-se de um processo complexo, uma vez que são utilizados organismos vivos, é necessário condições particulares para que haja uma produção eficiente e padronizada, pois pequenas alterações podem prejudicar na eficiência e qualidade do medicamento.</a:t>
            </a:r>
          </a:p>
          <a:p>
            <a:r>
              <a:rPr lang="pt-BR" dirty="0" smtClean="0"/>
              <a:t>Os anticorpos monoclonais (</a:t>
            </a:r>
            <a:r>
              <a:rPr lang="pt-BR" dirty="0" err="1" smtClean="0"/>
              <a:t>mAb</a:t>
            </a:r>
            <a:r>
              <a:rPr lang="pt-BR" dirty="0" smtClean="0"/>
              <a:t>), peptídeos</a:t>
            </a:r>
            <a:r>
              <a:rPr lang="pt-BR" baseline="0" dirty="0" smtClean="0"/>
              <a:t> e</a:t>
            </a:r>
            <a:r>
              <a:rPr lang="pt-BR" dirty="0" smtClean="0"/>
              <a:t> proteínas recombinantes são os biofármacos mais explorados atualmente. Estes podem ser produzidos a partir de dois sistemas, o de expressão em células de mamíferos e por meio de bactérias, plantas e insetos (sistema de expressão não-mamífero). O sistema de expressão em células de mamíferos é mais similar ao organismo humano, sendo, desta forma, o mais adequado para produzir proteínas mais complexas, com menor efeito colateral.</a:t>
            </a:r>
          </a:p>
          <a:p>
            <a:r>
              <a:rPr lang="pt-BR" dirty="0" smtClean="0"/>
              <a:t>A complexidade da produção de biofármacos envolve o conhecimento dos processos fermentativos biológicos, sistemas de purificação de alta performance, e também metodologias de controle de qualidade sensíveis.</a:t>
            </a:r>
          </a:p>
          <a:p>
            <a:r>
              <a:rPr lang="pt-BR" sz="800" b="1" dirty="0" smtClean="0"/>
              <a:t>Fonte:</a:t>
            </a:r>
            <a:r>
              <a:rPr lang="pt-BR" sz="800" b="1" baseline="0" dirty="0" smtClean="0"/>
              <a:t> </a:t>
            </a:r>
            <a:r>
              <a:rPr lang="pt-BR" sz="800" dirty="0" smtClean="0"/>
              <a:t>TAIANA DESIDERATI COSTA FLORES. EMPREGO DA TECNOLOGIA DE USO ÚNICO (SINGLE-USE) NA PRODUÇÃO DE BIOFÁRMACOS, Trabalho de Conclusão de Curso apresentado ao Curso de Tecnologias Industriais Farmacêuticas de Pós-Graduação Lato </a:t>
            </a:r>
            <a:r>
              <a:rPr lang="pt-BR" sz="800" dirty="0" err="1" smtClean="0"/>
              <a:t>sensu</a:t>
            </a:r>
            <a:r>
              <a:rPr lang="pt-BR" sz="800" dirty="0" smtClean="0"/>
              <a:t> de </a:t>
            </a:r>
            <a:r>
              <a:rPr lang="pt-BR" sz="800" dirty="0" err="1" smtClean="0"/>
              <a:t>Farmanguinhos</a:t>
            </a:r>
            <a:r>
              <a:rPr lang="pt-BR" sz="800" dirty="0" smtClean="0"/>
              <a:t> da Fundação Oswaldo Cruz – FIOCRUZ. Orientador: Dr. Thiago Francês Guimarães</a:t>
            </a:r>
            <a:endParaRPr lang="pt-BR" sz="800"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Todo </a:t>
            </a:r>
            <a:r>
              <a:rPr lang="pt-BR" dirty="0" err="1" smtClean="0"/>
              <a:t>biofármaco</a:t>
            </a:r>
            <a:r>
              <a:rPr lang="pt-BR" baseline="0" dirty="0" smtClean="0"/>
              <a:t> requer alto nível de purificação. Tipicamente os processos de purificação incluem cromatografia em coluna e </a:t>
            </a:r>
            <a:r>
              <a:rPr lang="pt-BR" baseline="0" dirty="0" err="1" smtClean="0"/>
              <a:t>ultrafiltração</a:t>
            </a:r>
            <a:r>
              <a:rPr lang="pt-BR" baseline="0" dirty="0" smtClean="0"/>
              <a:t>. Esses processos devem ser desenhados para minimizar a adição de micro-organismos do ambiente e a produção de endotoxina. O uso de sacos pré-esterilizados, ou tanques que podem ser esterilizados, e o desenvolvimento de procedimentos para coletar os produtos em pools, e não em frações, tem permitido que o processo de purificação possa ser operado em áreas Classe 100000 (ISO 8). Para que um ambiente Classe 100000  possa ser empregado, o processo de purificação deve ser acompanhado por medida da quantidade de UFC e de endotoxina, de modo que seja demonstrado que os micro-organismos e endotoxina não irão impactar sobre o produto.  Caso os dados de quantidade de UFC e endotoxina mostrarem que o processo de purificação não suporta ser realizado em área Classe 100000  ou se produto </a:t>
            </a:r>
            <a:r>
              <a:rPr lang="pt-BR" baseline="0" dirty="0" err="1" smtClean="0"/>
              <a:t>eluído</a:t>
            </a:r>
            <a:r>
              <a:rPr lang="pt-BR" baseline="0" dirty="0" smtClean="0"/>
              <a:t> da coluna cromatográfica for coletado em frações, utilizando coletores de frações (considerado sistema aberto), a classificação do ambiente deverá ser mais restrita, Classe 10000 (ISO 7), com as operações abertas executadas em capela de fluxo laminar com filtro HEPA, Classe 100 (ISO 5).</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Produto a granel: </a:t>
            </a:r>
            <a:r>
              <a:rPr lang="pt-BR" dirty="0" smtClean="0"/>
              <a:t>qualquer produto que tenha passado por todas as etapas de produção, sem incluir o processo</a:t>
            </a:r>
            <a:r>
              <a:rPr lang="pt-BR" baseline="0" dirty="0" smtClean="0"/>
              <a:t> de embalagem. Os produtos estéreis em sua embalagem primária são considerados produtos a granel, quando devem passar por processo de esterilização após o </a:t>
            </a:r>
            <a:r>
              <a:rPr lang="pt-BR" baseline="0" dirty="0" err="1" smtClean="0"/>
              <a:t>envase</a:t>
            </a:r>
            <a:r>
              <a:rPr lang="pt-BR" baseline="0" dirty="0" smtClean="0"/>
              <a:t>.</a:t>
            </a:r>
          </a:p>
          <a:p>
            <a:pPr algn="l"/>
            <a:r>
              <a:rPr lang="pt-BR" baseline="0" dirty="0" smtClean="0"/>
              <a:t>As áreas de filtração são concebidas para a filtração do biofármaco purificado em membrana de 0,22 </a:t>
            </a:r>
            <a:r>
              <a:rPr lang="el-GR" baseline="0" dirty="0" smtClean="0"/>
              <a:t>μ</a:t>
            </a:r>
            <a:r>
              <a:rPr lang="pt-BR" baseline="0" dirty="0" smtClean="0"/>
              <a:t>m antes do armazenamento seguido pelo </a:t>
            </a:r>
            <a:r>
              <a:rPr lang="pt-BR" baseline="0" dirty="0" err="1" smtClean="0"/>
              <a:t>envase</a:t>
            </a:r>
            <a:r>
              <a:rPr lang="pt-BR" baseline="0" dirty="0" smtClean="0"/>
              <a:t> ou antes do armazenamento, seguido pela formulação para depois </a:t>
            </a:r>
            <a:r>
              <a:rPr lang="pt-BR" baseline="0" dirty="0" err="1" smtClean="0"/>
              <a:t>envasar</a:t>
            </a:r>
            <a:r>
              <a:rPr lang="pt-BR" baseline="0" dirty="0" smtClean="0"/>
              <a:t>.  A classificação dessa área deve ser Classe 10000 (ISO 7) ou Classe 1000 (ISO 6) com todas as manipulações executadas em uma capela de fluxo laminar com filtro HEPA, Classe 100 (ISO 5). Essa área tem filtração HEPA terminal com pressão positiva. As superfícies devem ser lisas e não porosas e a área deve ter um rigoroso esquema de limpeza. Em geral, as especificações quanto ao número de micro-organismos para pós-filtração são 0 UFC/mL ou &lt; 1 UFC/mL.</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As área de preparação</a:t>
            </a:r>
            <a:r>
              <a:rPr lang="pt-BR" baseline="0" dirty="0" smtClean="0"/>
              <a:t> de equipamento consistem tipicamente em três salas contíguas: preparação e lavagem de equipamento sujo, armazenamento do equipamento limpo e preparação para a esterilização, e armazenamento do equipamento esterilizado.</a:t>
            </a:r>
          </a:p>
          <a:p>
            <a:r>
              <a:rPr lang="pt-BR" baseline="0" dirty="0" smtClean="0"/>
              <a:t>Idealmente, estas salas deveriam ser concebidas com “</a:t>
            </a:r>
            <a:r>
              <a:rPr lang="pt-BR" baseline="0" dirty="0" err="1" smtClean="0"/>
              <a:t>pass-through</a:t>
            </a:r>
            <a:r>
              <a:rPr lang="pt-BR" baseline="0" dirty="0" smtClean="0"/>
              <a:t>”, e os operadores não deveriam ser autorizados a passar da área de lavagem de equipamento para as áreas limpas sem mudar de vestimenta. </a:t>
            </a:r>
            <a:r>
              <a:rPr lang="pt-BR" baseline="0" dirty="0" err="1" smtClean="0"/>
              <a:t>Flow</a:t>
            </a:r>
            <a:r>
              <a:rPr lang="pt-BR" baseline="0" dirty="0" smtClean="0"/>
              <a:t> unidirecional é fortemente encorajado para evitar misturas de equipamentos sujos, limpos e estéreis. Muitas empresas de biofármacos tem uma área de preparação para as operações upstream (expansão do </a:t>
            </a:r>
            <a:r>
              <a:rPr lang="pt-BR" baseline="0" dirty="0" err="1" smtClean="0"/>
              <a:t>inóculo</a:t>
            </a:r>
            <a:r>
              <a:rPr lang="pt-BR" baseline="0" dirty="0" smtClean="0"/>
              <a:t>, biorreator de produção e colheita) e uma área para as operações </a:t>
            </a:r>
            <a:r>
              <a:rPr lang="pt-BR" baseline="0" dirty="0" err="1" smtClean="0"/>
              <a:t>dowstream</a:t>
            </a:r>
            <a:r>
              <a:rPr lang="pt-BR" baseline="0" dirty="0" smtClean="0"/>
              <a:t> (purificação). Por outro lado, fabricantes que utilizam a maioria dos equipamentos descartáveis ou fixos, isto é, os equipamentos não precisam ser limpos, são descartáveis, ou os equipamentos são limpos e esterilizados no local de produção, tendem a projetar instalações com uma sala de preparação de equipamentos. Geralmente, estas salas são projetas para encontrar uma qualidade ambiental da Classe 100000 (ISO 8).</a:t>
            </a:r>
          </a:p>
          <a:p>
            <a:r>
              <a:rPr lang="pt-BR" baseline="0" dirty="0" smtClean="0"/>
              <a:t>As áreas de preparação de meios de cultura e tampão deverão ser projetadas para encontrar os </a:t>
            </a:r>
            <a:r>
              <a:rPr lang="pt-BR" baseline="0" dirty="0" err="1" smtClean="0"/>
              <a:t>padrãos</a:t>
            </a:r>
            <a:r>
              <a:rPr lang="pt-BR" baseline="0" dirty="0" smtClean="0"/>
              <a:t> de uma Classe 100.000 (ISO 8). A sala de preparação de meio deve ter a quantidade de pó controlada por medidas, e uma área para filtração estéril (em membrana de 0,2 </a:t>
            </a:r>
            <a:r>
              <a:rPr lang="el-GR" baseline="0" dirty="0" smtClean="0"/>
              <a:t>μ</a:t>
            </a:r>
            <a:r>
              <a:rPr lang="pt-BR" baseline="0" dirty="0" smtClean="0"/>
              <a:t>m). Hoje, as áreas de preparação de meio tem um maior nível de controle da qualidade ambiental e o maior uso de sistemas fechados que no passado. Alguns eventos de contaminações virais e por </a:t>
            </a:r>
            <a:r>
              <a:rPr lang="pt-BR" baseline="0" dirty="0" err="1" smtClean="0"/>
              <a:t>micoplasmas</a:t>
            </a:r>
            <a:r>
              <a:rPr lang="pt-BR" baseline="0" dirty="0" smtClean="0"/>
              <a:t> durante a obtenção do </a:t>
            </a:r>
            <a:r>
              <a:rPr lang="pt-BR" baseline="0" dirty="0" err="1" smtClean="0"/>
              <a:t>biofármaco</a:t>
            </a:r>
            <a:r>
              <a:rPr lang="pt-BR" baseline="0" dirty="0" smtClean="0"/>
              <a:t> são atribuídos às práticas na área de preparação dos meios. Muitas dessas áreas têm filtração HEPA terminal e pressão positiva.   </a:t>
            </a:r>
          </a:p>
          <a:p>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Os métodos de esterilização empregados</a:t>
            </a:r>
            <a:r>
              <a:rPr lang="pt-BR" baseline="0" dirty="0" smtClean="0"/>
              <a:t> na Indústria de Biofármacos são os mesmos empregados na Industria Farmacêutica de produtos estéreis.</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O processo de esterilização</a:t>
            </a:r>
            <a:r>
              <a:rPr lang="pt-BR" baseline="0" dirty="0" smtClean="0"/>
              <a:t> por calor úmido é mais barato, mais seguro e o mais empregado na Indústria Farmacêutica. O calor úmido (vapor saturado sob pressão) atua por desnaturação e coagulação de proteína com a vantagem que a água participa da reação  proporcionando a  destruição mais rápida das membranas celulares e inativação das enzimas microbianas. A forma mais usual de realizar a esterilização pelo calor úmido é usando autoclaves industriais com uma ou duas portas. Na indústria </a:t>
            </a:r>
            <a:r>
              <a:rPr lang="pt-BR" baseline="0" dirty="0" err="1" smtClean="0"/>
              <a:t>biofarmacêutica</a:t>
            </a:r>
            <a:r>
              <a:rPr lang="pt-BR" baseline="0" dirty="0" smtClean="0"/>
              <a:t> a autoclave é empregada para esterilizar </a:t>
            </a:r>
            <a:r>
              <a:rPr lang="pt-BR" baseline="0" dirty="0" err="1" smtClean="0"/>
              <a:t>biorreatores</a:t>
            </a:r>
            <a:r>
              <a:rPr lang="pt-BR" baseline="0" dirty="0" smtClean="0"/>
              <a:t> pequenos empregados na fase expansão do </a:t>
            </a:r>
            <a:r>
              <a:rPr lang="pt-BR" baseline="0" dirty="0" err="1" smtClean="0"/>
              <a:t>inóculo</a:t>
            </a:r>
            <a:r>
              <a:rPr lang="pt-BR" baseline="0" dirty="0" smtClean="0"/>
              <a:t> celular, quando a indústria não utiliza </a:t>
            </a:r>
            <a:r>
              <a:rPr lang="pt-BR" baseline="0" dirty="0" err="1" smtClean="0"/>
              <a:t>biorretores</a:t>
            </a:r>
            <a:r>
              <a:rPr lang="pt-BR" baseline="0" dirty="0" smtClean="0"/>
              <a:t> “</a:t>
            </a:r>
            <a:r>
              <a:rPr lang="pt-BR" baseline="0" dirty="0" err="1" smtClean="0"/>
              <a:t>single</a:t>
            </a:r>
            <a:r>
              <a:rPr lang="pt-BR" baseline="0" dirty="0" smtClean="0"/>
              <a:t> use”, é também empregada para esterilização de partes de equipamentos. Se a empresa não utiliza processo de limpeza no local e processo de esterilização no local, os equipamentos quando possível devem ser desmontados para limpeza e esterilização em autoclaves. As autoclaves devem ser qualificadas por qualificação de instalação, qualificação operacional e qualificação de desempenho.</a:t>
            </a:r>
          </a:p>
          <a:p>
            <a:r>
              <a:rPr lang="pt-BR" baseline="0" dirty="0" smtClean="0"/>
              <a:t>Na esterilização por calor seco, a morte do micro-organismos ocorre por reações de oxidação e desidratação das células, podem ser empregados estufas (também conhecidas como forno de Pasteur) ou túneis de esterilização. Os túneis de esterilização são empregados na Indústria farmacêutica, principalmente, para esterilização de frascos para injeção, que proporciona não somente a morte de micro-organismos, mas a destruição de </a:t>
            </a:r>
            <a:r>
              <a:rPr lang="pt-BR" baseline="0" dirty="0" err="1" smtClean="0"/>
              <a:t>endotoxinas</a:t>
            </a:r>
            <a:r>
              <a:rPr lang="pt-BR" baseline="0" dirty="0" smtClean="0"/>
              <a:t> (</a:t>
            </a:r>
            <a:r>
              <a:rPr lang="pt-BR" baseline="0" dirty="0" err="1" smtClean="0"/>
              <a:t>pirogênio</a:t>
            </a:r>
            <a:r>
              <a:rPr lang="pt-BR" baseline="0" dirty="0" smtClean="0"/>
              <a:t>) quando a temperatura empregada é superior a 250º C. No próximo slide é mostrado um túnel industrial de </a:t>
            </a:r>
            <a:r>
              <a:rPr lang="pt-BR" baseline="0" dirty="0" err="1" smtClean="0"/>
              <a:t>esteriização</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a:t>
            </a:r>
            <a:r>
              <a:rPr lang="pt-BR" baseline="0" dirty="0" smtClean="0"/>
              <a:t> próximo slide um exemplo de aplicação do túnel de esterilização (calor seco) na Indústria </a:t>
            </a:r>
            <a:r>
              <a:rPr lang="pt-BR" baseline="0" dirty="0" err="1" smtClean="0"/>
              <a:t>Biofarmacêutica</a:t>
            </a:r>
            <a:r>
              <a:rPr lang="pt-BR" baseline="0" dirty="0" smtClean="0"/>
              <a:t>. No próximo slide temos um esquema bem simplificado das instalações da Industria </a:t>
            </a:r>
            <a:r>
              <a:rPr lang="pt-BR" baseline="0" dirty="0" err="1" smtClean="0"/>
              <a:t>Biofarmacêutica</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a:t>
            </a:r>
            <a:r>
              <a:rPr lang="pt-BR" baseline="0" dirty="0" smtClean="0"/>
              <a:t> esquema simplificado de um Indústria de </a:t>
            </a:r>
            <a:r>
              <a:rPr lang="pt-BR" baseline="0" dirty="0" err="1" smtClean="0"/>
              <a:t>Biofármacos</a:t>
            </a:r>
            <a:r>
              <a:rPr lang="pt-BR" baseline="0" dirty="0" smtClean="0"/>
              <a:t> mostra a divisão das áreas do processo produtivo, com as respectivas salas limpas. Nesse esquema é usada a classificação Britânica de salas limpas, sala Classe C, corresponde a sala 10.000 (IS0 7), sala Classe D, corresponde a sala 100.000 (IS0 8) e a Classe A, corresponde a Sala 100 ou ISO (5).  Os frascos passam pela lavagem e são encaminhados para o túnel de esterilização por calor seco a 250 ºC para </a:t>
            </a:r>
            <a:r>
              <a:rPr lang="pt-BR" baseline="0" dirty="0" err="1" smtClean="0"/>
              <a:t>despirogenização</a:t>
            </a:r>
            <a:r>
              <a:rPr lang="pt-BR" baseline="0" dirty="0" smtClean="0"/>
              <a:t> e são retirados na sala Classe 100.  </a:t>
            </a:r>
          </a:p>
          <a:p>
            <a:r>
              <a:rPr lang="pt-BR" baseline="0" dirty="0" smtClean="0"/>
              <a:t>Na indústria </a:t>
            </a:r>
            <a:r>
              <a:rPr lang="pt-BR" baseline="0" dirty="0" err="1" smtClean="0"/>
              <a:t>Biofarmacêutica</a:t>
            </a:r>
            <a:r>
              <a:rPr lang="pt-BR" baseline="0" dirty="0" smtClean="0"/>
              <a:t> o </a:t>
            </a:r>
            <a:r>
              <a:rPr lang="pt-BR" baseline="0" dirty="0" err="1" smtClean="0"/>
              <a:t>biofármaco</a:t>
            </a:r>
            <a:r>
              <a:rPr lang="pt-BR" baseline="0" dirty="0" smtClean="0"/>
              <a:t> purificado a granel é transferido para uma sala Classe 100 (ISO 5), é esterilizado por filtração em membrana de 0,22</a:t>
            </a:r>
            <a:r>
              <a:rPr lang="el-GR" baseline="0" dirty="0" smtClean="0"/>
              <a:t>μ</a:t>
            </a:r>
            <a:r>
              <a:rPr lang="pt-BR" baseline="0" dirty="0" smtClean="0"/>
              <a:t>m e passa para fase de enchimento asséptico na mesma sala.</a:t>
            </a:r>
          </a:p>
          <a:p>
            <a:r>
              <a:rPr lang="pt-BR" baseline="0" dirty="0" smtClean="0"/>
              <a:t>O próximo slide mostra como a Indústria </a:t>
            </a:r>
            <a:r>
              <a:rPr lang="pt-BR" baseline="0" dirty="0" err="1" smtClean="0"/>
              <a:t>Biofarmacêutica</a:t>
            </a:r>
            <a:r>
              <a:rPr lang="pt-BR" baseline="0" dirty="0" smtClean="0"/>
              <a:t> esteriliza equipamentos no local usando o Vapor Puro (esterilização por calor úmido)</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None/>
            </a:pPr>
            <a:r>
              <a:rPr lang="pt-BR" dirty="0" smtClean="0"/>
              <a:t>Vapor puro: Vapor produzido num gerador que quando condensado atinge os requisitos de água pa</a:t>
            </a:r>
            <a:r>
              <a:rPr lang="pt-BR" baseline="0" dirty="0" smtClean="0"/>
              <a:t>ra injeção.</a:t>
            </a:r>
            <a:r>
              <a:rPr lang="pt-BR" sz="1200" kern="1200" dirty="0" smtClean="0">
                <a:solidFill>
                  <a:schemeClr val="tx1"/>
                </a:solidFill>
                <a:latin typeface="+mn-lt"/>
                <a:ea typeface="+mn-ea"/>
                <a:cs typeface="+mn-cs"/>
              </a:rPr>
              <a:t> Gerador</a:t>
            </a:r>
            <a:r>
              <a:rPr lang="pt-BR" sz="1200" kern="1200" baseline="0" dirty="0" smtClean="0">
                <a:solidFill>
                  <a:schemeClr val="tx1"/>
                </a:solidFill>
                <a:latin typeface="+mn-lt"/>
                <a:ea typeface="+mn-ea"/>
                <a:cs typeface="+mn-cs"/>
              </a:rPr>
              <a:t> de vapor puro deve estar ligado ao equipamento a ser esterilizado por de tubulações e válvulas. </a:t>
            </a:r>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As premissas para executar um projeto de esterilização no local poderiam ser listadas como segue: </a:t>
            </a:r>
          </a:p>
          <a:p>
            <a:r>
              <a:rPr lang="pt-BR" sz="1200" kern="1200" dirty="0" smtClean="0">
                <a:solidFill>
                  <a:schemeClr val="tx1"/>
                </a:solidFill>
                <a:latin typeface="+mn-lt"/>
                <a:ea typeface="+mn-ea"/>
                <a:cs typeface="+mn-cs"/>
              </a:rPr>
              <a:t>- Projetar o sistema SIP de forma mantê-lo fechado durante a produção. Isto contribuirá para eliminação da contaminação cruzada. </a:t>
            </a:r>
          </a:p>
          <a:p>
            <a:r>
              <a:rPr lang="pt-BR" sz="1200" kern="1200" dirty="0" smtClean="0">
                <a:solidFill>
                  <a:schemeClr val="tx1"/>
                </a:solidFill>
                <a:latin typeface="+mn-lt"/>
                <a:ea typeface="+mn-ea"/>
                <a:cs typeface="+mn-cs"/>
              </a:rPr>
              <a:t>- Definição das tubulações que distribuirão o Vapor Puro até as superfícies de contato com produto, tanto no traçado como no dimensionamento para garantir um fluxo contínuo sem grandes perdas de pressão. Tanques e reatores demandam uma vazão instantânea maior que as tubulações. </a:t>
            </a:r>
          </a:p>
          <a:p>
            <a:r>
              <a:rPr lang="pt-BR" sz="1200" kern="1200" dirty="0" smtClean="0">
                <a:solidFill>
                  <a:schemeClr val="tx1"/>
                </a:solidFill>
                <a:latin typeface="+mn-lt"/>
                <a:ea typeface="+mn-ea"/>
                <a:cs typeface="+mn-cs"/>
              </a:rPr>
              <a:t>- Estabelecer uma separação física entre o sistema SIP e o sistema de produção instalando válvulas de bloqueio sanitárias que garantam a </a:t>
            </a:r>
            <a:r>
              <a:rPr lang="pt-BR" sz="1200" kern="1200" dirty="0" err="1" smtClean="0">
                <a:solidFill>
                  <a:schemeClr val="tx1"/>
                </a:solidFill>
                <a:latin typeface="+mn-lt"/>
                <a:ea typeface="+mn-ea"/>
                <a:cs typeface="+mn-cs"/>
              </a:rPr>
              <a:t>estanqueidade</a:t>
            </a:r>
            <a:r>
              <a:rPr lang="pt-BR" sz="1200" kern="1200" dirty="0" smtClean="0">
                <a:solidFill>
                  <a:schemeClr val="tx1"/>
                </a:solidFill>
                <a:latin typeface="+mn-lt"/>
                <a:ea typeface="+mn-ea"/>
                <a:cs typeface="+mn-cs"/>
              </a:rPr>
              <a:t>. </a:t>
            </a:r>
          </a:p>
          <a:p>
            <a:pPr>
              <a:buFontTx/>
              <a:buChar char="-"/>
            </a:pPr>
            <a:r>
              <a:rPr lang="pt-BR" sz="1200" kern="1200" dirty="0" smtClean="0">
                <a:solidFill>
                  <a:schemeClr val="tx1"/>
                </a:solidFill>
                <a:latin typeface="+mn-lt"/>
                <a:ea typeface="+mn-ea"/>
                <a:cs typeface="+mn-cs"/>
              </a:rPr>
              <a:t>Garantir a condição de “tanque ou reator não inundado” para não ter acumulo de condensado na calota inferior. </a:t>
            </a:r>
          </a:p>
          <a:p>
            <a:pPr>
              <a:buFontTx/>
              <a:buChar char="-"/>
            </a:pP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Devido</a:t>
            </a:r>
            <a:r>
              <a:rPr lang="pt-BR" baseline="0" dirty="0" smtClean="0"/>
              <a:t> a sua natureza protéica, os produtos </a:t>
            </a:r>
            <a:r>
              <a:rPr lang="pt-BR" baseline="0" dirty="0" err="1" smtClean="0"/>
              <a:t>biofarmacêuticos</a:t>
            </a:r>
            <a:r>
              <a:rPr lang="pt-BR" baseline="0" dirty="0" smtClean="0"/>
              <a:t> são medicamentos de administração parenteral, portanto, devem ser estéreis. E também devido a sua natureza protéica não podem ser esterilizados, após o enchimento, por processo de esterilização por calor úmido (autoclave); devem ser esterilizados por filtração, seguido de enchimento asséptico. Como veremos mais detalhadamente nos próximos slides, processos biofarmacêuticos consistem de 4 estágios: a) Produção (crescimento celular); b) Colheita; c) Purificação e d) Formulação e enchimento. O risco de contaminação microbiana existe em todas as unidades de operação, não se restringindo somente ao passo de enchimento final. O processo de produção de biofármacos favorece a multiplicação microbiana devido à disponibilidade de água (os micro-organismos são seres aquáticos), o pH, temperatura e conteúdo de carbono. Contaminação em passos intermediários do processo produtivo pode ter conseqüências significativas na eficácia e segurança do produto final. As bactérias se multiplicam rapidamente no meio de cultura e podem destruir as células animal hospedeira, de crescimento lento. Perfis de impurezas podem ser alterados por sub-produtos microbianos, incluindo endotoxinas, DNA e exotoxinas. Os fabricantes precisam fazer um balanço entre qualidade do produto e segurança com a necessidade para manter custos baixos e para cumprir com as quotas de produção e prazos. </a:t>
            </a:r>
          </a:p>
          <a:p>
            <a:r>
              <a:rPr lang="pt-BR" baseline="0" dirty="0" smtClean="0"/>
              <a:t>Muitos dos micro-organismos associados com a contaminação de bioprocessos são bactérias </a:t>
            </a:r>
            <a:r>
              <a:rPr lang="pt-BR" baseline="0" dirty="0" err="1" smtClean="0"/>
              <a:t>Gram</a:t>
            </a:r>
            <a:r>
              <a:rPr lang="pt-BR" baseline="0" dirty="0" smtClean="0"/>
              <a:t>+, </a:t>
            </a:r>
            <a:r>
              <a:rPr lang="pt-BR" baseline="0" dirty="0" err="1" smtClean="0"/>
              <a:t>Gram</a:t>
            </a:r>
            <a:r>
              <a:rPr lang="pt-BR" baseline="0" dirty="0" smtClean="0"/>
              <a:t>- e </a:t>
            </a:r>
            <a:r>
              <a:rPr lang="pt-BR" baseline="0" dirty="0" err="1" smtClean="0"/>
              <a:t>micoplasmas</a:t>
            </a:r>
            <a:r>
              <a:rPr lang="pt-BR" baseline="0" dirty="0" smtClean="0"/>
              <a:t>. A contaminação por fungos inclui bolores e leveduras. A contaminação por vírus pode ser uma preocupação para a cultura de células animais. Detecção de </a:t>
            </a:r>
            <a:r>
              <a:rPr lang="pt-BR" baseline="0" dirty="0" err="1" smtClean="0"/>
              <a:t>micoplasma</a:t>
            </a:r>
            <a:r>
              <a:rPr lang="pt-BR" baseline="0" dirty="0" smtClean="0"/>
              <a:t> e contaminação viral em processo de cultura celular (cultura de células de mamíferos) podem ser particularmente difíceis. </a:t>
            </a:r>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Fonte do Fluxograma: </a:t>
            </a:r>
            <a:r>
              <a:rPr lang="pt-BR" sz="1200" b="1" kern="1200" dirty="0" smtClean="0">
                <a:solidFill>
                  <a:schemeClr val="tx1"/>
                </a:solidFill>
                <a:latin typeface="+mn-lt"/>
                <a:ea typeface="+mn-ea"/>
                <a:cs typeface="+mn-cs"/>
              </a:rPr>
              <a:t>EDUARDO ALVES DE OLIVEIRA FREITAS</a:t>
            </a:r>
            <a:r>
              <a:rPr lang="pt-BR" sz="1200" kern="1200" dirty="0" smtClean="0">
                <a:solidFill>
                  <a:schemeClr val="tx1"/>
                </a:solidFill>
                <a:latin typeface="+mn-lt"/>
                <a:ea typeface="+mn-ea"/>
                <a:cs typeface="+mn-cs"/>
              </a:rPr>
              <a:t>. AVALIAÇÃO DA QUALIDADE DA ÁGUA DE USO FARMACÊUTICO SOBRE A CONSIDERAÇÃO DA CARGA MICROBIOLÓGICA. Monografia apresentada ao Curso de </a:t>
            </a:r>
            <a:r>
              <a:rPr lang="pt-BR" sz="1200" kern="1200" dirty="0" err="1" smtClean="0">
                <a:solidFill>
                  <a:schemeClr val="tx1"/>
                </a:solidFill>
                <a:latin typeface="+mn-lt"/>
                <a:ea typeface="+mn-ea"/>
                <a:cs typeface="+mn-cs"/>
              </a:rPr>
              <a:t>PósGraduação</a:t>
            </a:r>
            <a:r>
              <a:rPr lang="pt-BR" sz="1200" kern="1200" dirty="0" smtClean="0">
                <a:solidFill>
                  <a:schemeClr val="tx1"/>
                </a:solidFill>
                <a:latin typeface="+mn-lt"/>
                <a:ea typeface="+mn-ea"/>
                <a:cs typeface="+mn-cs"/>
              </a:rPr>
              <a:t> Lato </a:t>
            </a:r>
            <a:r>
              <a:rPr lang="pt-BR" sz="1200" kern="1200" dirty="0" err="1" smtClean="0">
                <a:solidFill>
                  <a:schemeClr val="tx1"/>
                </a:solidFill>
                <a:latin typeface="+mn-lt"/>
                <a:ea typeface="+mn-ea"/>
                <a:cs typeface="+mn-cs"/>
              </a:rPr>
              <a:t>Sensu</a:t>
            </a:r>
            <a:r>
              <a:rPr lang="pt-BR" sz="1200" kern="1200" dirty="0" smtClean="0">
                <a:solidFill>
                  <a:schemeClr val="tx1"/>
                </a:solidFill>
                <a:latin typeface="+mn-lt"/>
                <a:ea typeface="+mn-ea"/>
                <a:cs typeface="+mn-cs"/>
              </a:rPr>
              <a:t> como requisito para obtenção do título de Especialista em Tecnologia Industrial Farmacêutica. Orientadora: Mary Gomes de Barros, </a:t>
            </a:r>
            <a:r>
              <a:rPr lang="pt-BR" sz="1200" kern="1200" dirty="0" err="1" smtClean="0">
                <a:solidFill>
                  <a:schemeClr val="tx1"/>
                </a:solidFill>
                <a:latin typeface="+mn-lt"/>
                <a:ea typeface="+mn-ea"/>
                <a:cs typeface="+mn-cs"/>
              </a:rPr>
              <a:t>MSc</a:t>
            </a:r>
            <a:r>
              <a:rPr lang="pt-B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a:t>
            </a:r>
            <a:r>
              <a:rPr lang="pt-BR" sz="1200" kern="1200" baseline="0" dirty="0" smtClean="0">
                <a:solidFill>
                  <a:schemeClr val="tx1"/>
                </a:solidFill>
                <a:latin typeface="+mn-lt"/>
                <a:ea typeface="+mn-ea"/>
                <a:cs typeface="+mn-cs"/>
              </a:rPr>
              <a:t> qualidade da água é um componente essencial para uso parenteral, como é o caso dos produtos </a:t>
            </a:r>
            <a:r>
              <a:rPr lang="pt-BR" sz="1200" kern="1200" baseline="0" dirty="0" err="1" smtClean="0">
                <a:solidFill>
                  <a:schemeClr val="tx1"/>
                </a:solidFill>
                <a:latin typeface="+mn-lt"/>
                <a:ea typeface="+mn-ea"/>
                <a:cs typeface="+mn-cs"/>
              </a:rPr>
              <a:t>biofármacos</a:t>
            </a:r>
            <a:r>
              <a:rPr lang="pt-BR" sz="1200" kern="1200" baseline="0" dirty="0" smtClean="0">
                <a:solidFill>
                  <a:schemeClr val="tx1"/>
                </a:solidFill>
                <a:latin typeface="+mn-lt"/>
                <a:ea typeface="+mn-ea"/>
                <a:cs typeface="+mn-cs"/>
              </a:rPr>
              <a:t>. Na fabricação de produtos biotecnológicos a qualidade da água é importante desde o inicio do processo produtivo, na expansão das células até a obtenção do produto final parenteral. Na fabricação de produtos biotecnológicos é utilizado a água purificada de uso farmacêutico (AP) e a água para injeção (API). Os sistemas de obtenção de AP e API e as suas  especificações já foram passadas para vocês nos módulos anteriores. A qualidade e a consistência da água de alta pureza apropriada para as operações de fabricação dependem de alguns fatores: da qualidade e fonte da água de abastecimento da fabrica; a escolha do tratamento e passos de purificação; do projeto e das instalações do sistema de purificação da água que incluem os sistemas de armazenamento e a distribuição e a eficiência do monitoramento da qualidade de água, manutenção preventiva e os programas de calibração.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 Vimos anteriormente, que para purificação da água são utilizadas unidades de purificação que compreende: filtração em profundidade usando filtro </a:t>
            </a:r>
            <a:r>
              <a:rPr lang="pt-BR" sz="1200" kern="1200" baseline="0" dirty="0" err="1" smtClean="0">
                <a:solidFill>
                  <a:schemeClr val="tx1"/>
                </a:solidFill>
                <a:latin typeface="+mn-lt"/>
                <a:ea typeface="+mn-ea"/>
                <a:cs typeface="+mn-cs"/>
              </a:rPr>
              <a:t>multimédia</a:t>
            </a:r>
            <a:r>
              <a:rPr lang="pt-BR" sz="1200" kern="1200" baseline="0" dirty="0" smtClean="0">
                <a:solidFill>
                  <a:schemeClr val="tx1"/>
                </a:solidFill>
                <a:latin typeface="+mn-lt"/>
                <a:ea typeface="+mn-ea"/>
                <a:cs typeface="+mn-cs"/>
              </a:rPr>
              <a:t> ou cartuchos de filtração, filtração em carvão ativado, uso de resinas </a:t>
            </a:r>
            <a:r>
              <a:rPr lang="pt-BR" sz="1200" kern="1200" baseline="0" dirty="0" err="1" smtClean="0">
                <a:solidFill>
                  <a:schemeClr val="tx1"/>
                </a:solidFill>
                <a:latin typeface="+mn-lt"/>
                <a:ea typeface="+mn-ea"/>
                <a:cs typeface="+mn-cs"/>
              </a:rPr>
              <a:t>abrandadoras</a:t>
            </a:r>
            <a:r>
              <a:rPr lang="pt-BR" sz="1200" kern="1200" baseline="0" dirty="0" smtClean="0">
                <a:solidFill>
                  <a:schemeClr val="tx1"/>
                </a:solidFill>
                <a:latin typeface="+mn-lt"/>
                <a:ea typeface="+mn-ea"/>
                <a:cs typeface="+mn-cs"/>
              </a:rPr>
              <a:t> para retirada de cálcio e magnésio, filtros de carvão ativado, </a:t>
            </a:r>
            <a:r>
              <a:rPr lang="pt-BR" sz="1200" kern="1200" baseline="0" dirty="0" err="1" smtClean="0">
                <a:solidFill>
                  <a:schemeClr val="tx1"/>
                </a:solidFill>
                <a:latin typeface="+mn-lt"/>
                <a:ea typeface="+mn-ea"/>
                <a:cs typeface="+mn-cs"/>
              </a:rPr>
              <a:t>microfiltração</a:t>
            </a:r>
            <a:r>
              <a:rPr lang="pt-BR" sz="1200" kern="1200" baseline="0" dirty="0" smtClean="0">
                <a:solidFill>
                  <a:schemeClr val="tx1"/>
                </a:solidFill>
                <a:latin typeface="+mn-lt"/>
                <a:ea typeface="+mn-ea"/>
                <a:cs typeface="+mn-cs"/>
              </a:rPr>
              <a:t> em membranas (5 a 1 </a:t>
            </a:r>
            <a:r>
              <a:rPr lang="el-GR" sz="1200" kern="1200" baseline="0" dirty="0" smtClean="0">
                <a:solidFill>
                  <a:schemeClr val="tx1"/>
                </a:solidFill>
                <a:latin typeface="+mn-lt"/>
                <a:ea typeface="+mn-ea"/>
                <a:cs typeface="+mn-cs"/>
              </a:rPr>
              <a:t>μ</a:t>
            </a:r>
            <a:r>
              <a:rPr lang="pt-BR" sz="1200" kern="1200" baseline="0" dirty="0" smtClean="0">
                <a:solidFill>
                  <a:schemeClr val="tx1"/>
                </a:solidFill>
                <a:latin typeface="+mn-lt"/>
                <a:ea typeface="+mn-ea"/>
                <a:cs typeface="+mn-cs"/>
              </a:rPr>
              <a:t>m), coluna de </a:t>
            </a:r>
            <a:r>
              <a:rPr lang="pt-BR" sz="1200" kern="1200" baseline="0" dirty="0" err="1" smtClean="0">
                <a:solidFill>
                  <a:schemeClr val="tx1"/>
                </a:solidFill>
                <a:latin typeface="+mn-lt"/>
                <a:ea typeface="+mn-ea"/>
                <a:cs typeface="+mn-cs"/>
              </a:rPr>
              <a:t>deionização</a:t>
            </a:r>
            <a:r>
              <a:rPr lang="pt-BR" sz="1200" kern="1200" baseline="0" dirty="0" smtClean="0">
                <a:solidFill>
                  <a:schemeClr val="tx1"/>
                </a:solidFill>
                <a:latin typeface="+mn-lt"/>
                <a:ea typeface="+mn-ea"/>
                <a:cs typeface="+mn-cs"/>
              </a:rPr>
              <a:t> catiônica e aniônica ou colunas mistas, </a:t>
            </a:r>
            <a:r>
              <a:rPr lang="pt-BR" sz="1200" kern="1200" baseline="0" dirty="0" err="1" smtClean="0">
                <a:solidFill>
                  <a:schemeClr val="tx1"/>
                </a:solidFill>
                <a:latin typeface="+mn-lt"/>
                <a:ea typeface="+mn-ea"/>
                <a:cs typeface="+mn-cs"/>
              </a:rPr>
              <a:t>eletrodeionização</a:t>
            </a:r>
            <a:r>
              <a:rPr lang="pt-BR" sz="1200" kern="1200" baseline="0" dirty="0" smtClean="0">
                <a:solidFill>
                  <a:schemeClr val="tx1"/>
                </a:solidFill>
                <a:latin typeface="+mn-lt"/>
                <a:ea typeface="+mn-ea"/>
                <a:cs typeface="+mn-cs"/>
              </a:rPr>
              <a:t>, osmose reversa e destilação. A destilação é o método de escolha para obtenção de API. O sistema de distribuição é crítico para performance da API, o sistema mais comum é composto de </a:t>
            </a:r>
            <a:r>
              <a:rPr lang="pt-BR" sz="1200" kern="1200" baseline="0" dirty="0" err="1" smtClean="0">
                <a:solidFill>
                  <a:schemeClr val="tx1"/>
                </a:solidFill>
                <a:latin typeface="+mn-lt"/>
                <a:ea typeface="+mn-ea"/>
                <a:cs typeface="+mn-cs"/>
              </a:rPr>
              <a:t>lupo</a:t>
            </a:r>
            <a:r>
              <a:rPr lang="pt-BR" sz="1200" kern="1200" baseline="0" dirty="0" smtClean="0">
                <a:solidFill>
                  <a:schemeClr val="tx1"/>
                </a:solidFill>
                <a:latin typeface="+mn-lt"/>
                <a:ea typeface="+mn-ea"/>
                <a:cs typeface="+mn-cs"/>
              </a:rPr>
              <a:t> de distribuição que </a:t>
            </a:r>
            <a:r>
              <a:rPr lang="pt-BR" sz="1200" kern="1200" baseline="0" dirty="0" err="1" smtClean="0">
                <a:solidFill>
                  <a:schemeClr val="tx1"/>
                </a:solidFill>
                <a:latin typeface="+mn-lt"/>
                <a:ea typeface="+mn-ea"/>
                <a:cs typeface="+mn-cs"/>
              </a:rPr>
              <a:t>recircula</a:t>
            </a:r>
            <a:r>
              <a:rPr lang="pt-BR" sz="1200" kern="1200" baseline="0" dirty="0" smtClean="0">
                <a:solidFill>
                  <a:schemeClr val="tx1"/>
                </a:solidFill>
                <a:latin typeface="+mn-lt"/>
                <a:ea typeface="+mn-ea"/>
                <a:cs typeface="+mn-cs"/>
              </a:rPr>
              <a:t> a água a 80ºC como pontos de troca de calor para resfriar a água adequada para operação desejada e um tanque de armazenamento de tamanho adequado.</a:t>
            </a:r>
            <a:r>
              <a:rPr lang="pt-BR" sz="1200" kern="1200" baseline="0" dirty="0" err="1" smtClean="0">
                <a:solidFill>
                  <a:schemeClr val="tx1"/>
                </a:solidFill>
                <a:latin typeface="+mn-lt"/>
                <a:ea typeface="+mn-ea"/>
                <a:cs typeface="+mn-cs"/>
              </a:rPr>
              <a:t>Lupos</a:t>
            </a:r>
            <a:r>
              <a:rPr lang="pt-BR" sz="1200" kern="1200" baseline="0" dirty="0" smtClean="0">
                <a:solidFill>
                  <a:schemeClr val="tx1"/>
                </a:solidFill>
                <a:latin typeface="+mn-lt"/>
                <a:ea typeface="+mn-ea"/>
                <a:cs typeface="+mn-cs"/>
              </a:rPr>
              <a:t> de distribuição quente e frio são algumas vezes empregados quando grandes volumes de água são necessários para a produção, como na preparação de tampões e meios de cultura.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A indústria de </a:t>
            </a:r>
            <a:r>
              <a:rPr lang="pt-BR" sz="1200" kern="1200" baseline="0" dirty="0" err="1" smtClean="0">
                <a:solidFill>
                  <a:schemeClr val="tx1"/>
                </a:solidFill>
                <a:latin typeface="+mn-lt"/>
                <a:ea typeface="+mn-ea"/>
                <a:cs typeface="+mn-cs"/>
              </a:rPr>
              <a:t>biofarmacêuticos</a:t>
            </a:r>
            <a:r>
              <a:rPr lang="pt-BR" sz="1200" kern="1200" baseline="0" dirty="0" smtClean="0">
                <a:solidFill>
                  <a:schemeClr val="tx1"/>
                </a:solidFill>
                <a:latin typeface="+mn-lt"/>
                <a:ea typeface="+mn-ea"/>
                <a:cs typeface="+mn-cs"/>
              </a:rPr>
              <a:t> utiliza os sistema de </a:t>
            </a:r>
            <a:r>
              <a:rPr lang="pt-BR" sz="1200" kern="1200" baseline="0" dirty="0" err="1" smtClean="0">
                <a:solidFill>
                  <a:schemeClr val="tx1"/>
                </a:solidFill>
                <a:latin typeface="+mn-lt"/>
                <a:ea typeface="+mn-ea"/>
                <a:cs typeface="+mn-cs"/>
              </a:rPr>
              <a:t>ultrafiltração</a:t>
            </a:r>
            <a:r>
              <a:rPr lang="pt-BR" sz="1200" kern="1200" baseline="0" dirty="0" smtClean="0">
                <a:solidFill>
                  <a:schemeClr val="tx1"/>
                </a:solidFill>
                <a:latin typeface="+mn-lt"/>
                <a:ea typeface="+mn-ea"/>
                <a:cs typeface="+mn-cs"/>
              </a:rPr>
              <a:t> (UF).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Na indústria </a:t>
            </a:r>
            <a:r>
              <a:rPr lang="pt-BR" sz="1200" kern="1200" baseline="0" dirty="0" err="1" smtClean="0">
                <a:solidFill>
                  <a:schemeClr val="tx1"/>
                </a:solidFill>
                <a:latin typeface="+mn-lt"/>
                <a:ea typeface="+mn-ea"/>
                <a:cs typeface="+mn-cs"/>
              </a:rPr>
              <a:t>biofarmacêutica</a:t>
            </a:r>
            <a:r>
              <a:rPr lang="pt-BR" sz="1200" kern="1200" baseline="0" dirty="0" smtClean="0">
                <a:solidFill>
                  <a:schemeClr val="tx1"/>
                </a:solidFill>
                <a:latin typeface="+mn-lt"/>
                <a:ea typeface="+mn-ea"/>
                <a:cs typeface="+mn-cs"/>
              </a:rPr>
              <a:t> outros sistemas </a:t>
            </a:r>
            <a:r>
              <a:rPr lang="pt-BR" sz="1200" kern="1200" baseline="0" dirty="0" err="1" smtClean="0">
                <a:solidFill>
                  <a:schemeClr val="tx1"/>
                </a:solidFill>
                <a:latin typeface="+mn-lt"/>
                <a:ea typeface="+mn-ea"/>
                <a:cs typeface="+mn-cs"/>
              </a:rPr>
              <a:t>sistemas</a:t>
            </a:r>
            <a:r>
              <a:rPr lang="pt-BR" sz="1200" kern="1200" baseline="0" dirty="0" smtClean="0">
                <a:solidFill>
                  <a:schemeClr val="tx1"/>
                </a:solidFill>
                <a:latin typeface="+mn-lt"/>
                <a:ea typeface="+mn-ea"/>
                <a:cs typeface="+mn-cs"/>
              </a:rPr>
              <a:t> podem ser empregados para a </a:t>
            </a:r>
            <a:r>
              <a:rPr lang="pt-BR" sz="1200" kern="1200" baseline="0" dirty="0" err="1" smtClean="0">
                <a:solidFill>
                  <a:schemeClr val="tx1"/>
                </a:solidFill>
                <a:latin typeface="+mn-lt"/>
                <a:ea typeface="+mn-ea"/>
                <a:cs typeface="+mn-cs"/>
              </a:rPr>
              <a:t>purifiação</a:t>
            </a:r>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r>
              <a:rPr lang="pt-BR" baseline="0" dirty="0" smtClean="0"/>
              <a:t>de produção. Também neste esquema os pontos de amostragem da água para análise físico-química e microbiológica estão marcados.</a:t>
            </a:r>
          </a:p>
          <a:p>
            <a:endParaRPr lang="pt-B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latin typeface="+mn-lt"/>
                <a:ea typeface="+mn-ea"/>
                <a:cs typeface="+mn-cs"/>
              </a:rPr>
              <a:t>Filtro multimédia- </a:t>
            </a:r>
            <a:r>
              <a:rPr lang="pt-BR" sz="1200" kern="1200" dirty="0" smtClean="0">
                <a:solidFill>
                  <a:schemeClr val="tx1"/>
                </a:solidFill>
                <a:latin typeface="+mn-lt"/>
                <a:ea typeface="+mn-ea"/>
                <a:cs typeface="+mn-cs"/>
              </a:rPr>
              <a:t>Cilindros de carbono/epóxi contendo uma única camada de areia ou diferentes camadas de </a:t>
            </a:r>
            <a:r>
              <a:rPr lang="pt-BR" sz="1200" kern="1200" dirty="0" err="1" smtClean="0">
                <a:solidFill>
                  <a:schemeClr val="tx1"/>
                </a:solidFill>
                <a:latin typeface="+mn-lt"/>
                <a:ea typeface="+mn-ea"/>
                <a:cs typeface="+mn-cs"/>
              </a:rPr>
              <a:t>antracito</a:t>
            </a:r>
            <a:r>
              <a:rPr lang="pt-BR" sz="1200" kern="1200" dirty="0" smtClean="0">
                <a:solidFill>
                  <a:schemeClr val="tx1"/>
                </a:solidFill>
                <a:latin typeface="+mn-lt"/>
                <a:ea typeface="+mn-ea"/>
                <a:cs typeface="+mn-cs"/>
              </a:rPr>
              <a:t> granular, areia, minerais cristalinos e cascalhos. Carvão </a:t>
            </a:r>
            <a:r>
              <a:rPr lang="pt-BR" sz="1200" kern="1200" dirty="0" err="1" smtClean="0">
                <a:solidFill>
                  <a:schemeClr val="tx1"/>
                </a:solidFill>
                <a:latin typeface="+mn-lt"/>
                <a:ea typeface="+mn-ea"/>
                <a:cs typeface="+mn-cs"/>
              </a:rPr>
              <a:t>antracito</a:t>
            </a:r>
            <a:r>
              <a:rPr lang="pt-BR" sz="1200" kern="1200" dirty="0" smtClean="0">
                <a:solidFill>
                  <a:schemeClr val="tx1"/>
                </a:solidFill>
                <a:latin typeface="+mn-lt"/>
                <a:ea typeface="+mn-ea"/>
                <a:cs typeface="+mn-cs"/>
              </a:rPr>
              <a:t>, também conhecido por </a:t>
            </a:r>
            <a:r>
              <a:rPr lang="pt-BR" sz="1200" kern="1200" dirty="0" err="1" smtClean="0">
                <a:solidFill>
                  <a:schemeClr val="tx1"/>
                </a:solidFill>
                <a:latin typeface="+mn-lt"/>
                <a:ea typeface="+mn-ea"/>
                <a:cs typeface="+mn-cs"/>
              </a:rPr>
              <a:t>antracitoso</a:t>
            </a:r>
            <a:r>
              <a:rPr lang="pt-BR" sz="1200" kern="1200" dirty="0" smtClean="0">
                <a:solidFill>
                  <a:schemeClr val="tx1"/>
                </a:solidFill>
                <a:latin typeface="+mn-lt"/>
                <a:ea typeface="+mn-ea"/>
                <a:cs typeface="+mn-cs"/>
              </a:rPr>
              <a:t>, é um carvão mineral, com grande quantidade de carbono e pouquíssimas impurezas, como argilas e outros materiais, insolúvel em água e mecanicamente resistente a abrasão. Os filtros </a:t>
            </a:r>
            <a:r>
              <a:rPr lang="pt-BR" sz="1200" kern="1200" dirty="0" err="1" smtClean="0">
                <a:solidFill>
                  <a:schemeClr val="tx1"/>
                </a:solidFill>
                <a:latin typeface="+mn-lt"/>
                <a:ea typeface="+mn-ea"/>
                <a:cs typeface="+mn-cs"/>
              </a:rPr>
              <a:t>multimédia</a:t>
            </a:r>
            <a:r>
              <a:rPr lang="pt-BR" sz="1200" kern="1200" dirty="0" smtClean="0">
                <a:solidFill>
                  <a:schemeClr val="tx1"/>
                </a:solidFill>
                <a:latin typeface="+mn-lt"/>
                <a:ea typeface="+mn-ea"/>
                <a:cs typeface="+mn-cs"/>
              </a:rPr>
              <a:t> constituídos apenas de areia  possuem uma taxa de filtração 100% menor que os filtros contendo carvão </a:t>
            </a:r>
            <a:r>
              <a:rPr lang="pt-BR" sz="1200" kern="1200" dirty="0" err="1" smtClean="0">
                <a:solidFill>
                  <a:schemeClr val="tx1"/>
                </a:solidFill>
                <a:latin typeface="+mn-lt"/>
                <a:ea typeface="+mn-ea"/>
                <a:cs typeface="+mn-cs"/>
              </a:rPr>
              <a:t>antracito</a:t>
            </a:r>
            <a:r>
              <a:rPr lang="pt-BR" sz="1200" kern="1200" dirty="0" smtClean="0">
                <a:solidFill>
                  <a:schemeClr val="tx1"/>
                </a:solidFill>
                <a:latin typeface="+mn-lt"/>
                <a:ea typeface="+mn-ea"/>
                <a:cs typeface="+mn-cs"/>
              </a:rPr>
              <a:t> e areia. </a:t>
            </a:r>
          </a:p>
          <a:p>
            <a:endParaRPr lang="pt-BR" baseline="0" dirty="0" smtClean="0"/>
          </a:p>
          <a:p>
            <a:r>
              <a:rPr lang="pt-BR" baseline="0" dirty="0" smtClean="0"/>
              <a:t>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475BE76-FD36-4A9E-BC4A-B6E7CB65743C}" type="slidenum">
              <a:rPr lang="pt-BR" smtClean="0"/>
              <a:pPr/>
              <a:t>25</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ultrafiltração pode ser colocada no sistema de purificação de água para remover partículas não viáveis</a:t>
            </a:r>
            <a:r>
              <a:rPr lang="pt-BR" baseline="0" dirty="0" smtClean="0"/>
              <a:t> e bactérias, bem como, </a:t>
            </a:r>
            <a:r>
              <a:rPr lang="pt-BR" baseline="0" dirty="0" err="1" smtClean="0"/>
              <a:t>pirogênio</a:t>
            </a:r>
            <a:r>
              <a:rPr lang="pt-BR" baseline="0" dirty="0" smtClean="0"/>
              <a:t> e material coloidal. UF emprega uma variedade de membranas de poros nominais (isto quer dizer que o tamanho do poro é conhecido). Podemos ter membranas de tamanhos de poros que podem ir de 0,003 a 0,006 </a:t>
            </a:r>
            <a:r>
              <a:rPr lang="el-GR" baseline="0" dirty="0" smtClean="0"/>
              <a:t>μ</a:t>
            </a:r>
            <a:r>
              <a:rPr lang="pt-BR" baseline="0" dirty="0" smtClean="0"/>
              <a:t>m de diâmetro, cada membrana tem um tamanho de poro especifico. O sistema de </a:t>
            </a:r>
            <a:r>
              <a:rPr lang="pt-BR" baseline="0" dirty="0" err="1" smtClean="0"/>
              <a:t>ultrafiltração</a:t>
            </a:r>
            <a:r>
              <a:rPr lang="pt-BR" baseline="0" dirty="0" smtClean="0"/>
              <a:t> trabalha sob pressão. O sistema de ultrafiltração em grande escala geralmente emprega cartuchos, dentro dos quais as membrana de UF estão presentes altamente dobradas, o que permite ter uma grande área superficial de filtração.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26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Há inúmeras maneiras pelas quais os micro-organismos podem entrar no processo de produção. As principais fontes de contaminação são os materiais utilizados, as instalações</a:t>
            </a:r>
            <a:r>
              <a:rPr lang="pt-BR" baseline="0" dirty="0" smtClean="0"/>
              <a:t> da fábrica, o ambiente e os equipamentos. </a:t>
            </a:r>
          </a:p>
          <a:p>
            <a:r>
              <a:rPr lang="pt-BR" baseline="0" dirty="0" smtClean="0"/>
              <a:t>As instalações físicas da fábrica devem ser construídas de acordo com as Boas Práticas de Fabricação; o chão e as paredes devem ser de material não poroso, cantos arredondados e superfícies lisas. </a:t>
            </a:r>
          </a:p>
          <a:p>
            <a:r>
              <a:rPr lang="pt-BR" baseline="0" dirty="0" smtClean="0"/>
              <a:t>Equipamentos: Os equipamentos precisam ser projetados de modo que facilite os procedimentos de limpeza, </a:t>
            </a:r>
            <a:r>
              <a:rPr lang="pt-BR" baseline="0" dirty="0" err="1" smtClean="0"/>
              <a:t>sanitização</a:t>
            </a:r>
            <a:r>
              <a:rPr lang="pt-BR" baseline="0" dirty="0" smtClean="0"/>
              <a:t> e esterilização, os quais devem ser validados. Considerações críticas de concepção dos equipamentos incluem a necessidade de que todas as superfícies dos equipamentos, que entram em contato com o produto, devem ter acesso às soluções de limpeza e </a:t>
            </a:r>
            <a:r>
              <a:rPr lang="pt-BR" baseline="0" dirty="0" err="1" smtClean="0"/>
              <a:t>sanitização</a:t>
            </a:r>
            <a:r>
              <a:rPr lang="pt-BR" baseline="0" dirty="0" smtClean="0"/>
              <a:t>, como também, devem atingir a temperatura ideal durante a esterilização a vapor. O uso de sistemas descartáveis ou “</a:t>
            </a:r>
            <a:r>
              <a:rPr lang="pt-BR" baseline="0" dirty="0" err="1" smtClean="0"/>
              <a:t>single</a:t>
            </a:r>
            <a:r>
              <a:rPr lang="pt-BR" baseline="0" dirty="0" smtClean="0"/>
              <a:t> use” diminui o risco de contaminação e deverá ser considerado como parte de uma estratégia de controle da contaminação. Hoje pode-se encontrar todos os sistemas empregados na produção de biofármacos descartáveis, como por exemplo, seringa, ponteiras, frascos de amostras e de centrífuga, frascos agitadores, frascos em T, filtros de gás e fluído, tubulações, bolsas 2D e 3D, forros de tanque, biorreatores, misturadores, sistema de armazenamento e enchimento, filtração em profundidade, sistemas de micro, ultra e </a:t>
            </a:r>
            <a:r>
              <a:rPr lang="pt-BR" baseline="0" dirty="0" err="1" smtClean="0"/>
              <a:t>diafiltração</a:t>
            </a:r>
            <a:r>
              <a:rPr lang="pt-BR" baseline="0" dirty="0" smtClean="0"/>
              <a:t>, bombas, centrífugas, sistemas cromatográficos etc. </a:t>
            </a:r>
          </a:p>
          <a:p>
            <a:r>
              <a:rPr lang="pt-BR" baseline="0" dirty="0" smtClean="0"/>
              <a:t>O pessoal envolvido na produção é a principal fonte de contaminação. A pele humana contém cerca de 1 milhão de bactérias por cm</a:t>
            </a:r>
            <a:r>
              <a:rPr lang="pt-BR" baseline="30000" dirty="0" smtClean="0"/>
              <a:t>2</a:t>
            </a:r>
            <a:r>
              <a:rPr lang="pt-BR" baseline="0" dirty="0" smtClean="0"/>
              <a:t>. Em adição, bactérias orais são expelidas para dentro do ambiente fabril quando falamos ou tossimos. As agências regulatórias são preocupadas com o comportamento asséptico do pessoal envolvido na produção. Para proteger os produtos da contaminação pelas pessoas, as companhias focam no treinamento, qualificação de vestimenta, monitoramento do pessoal e avaliação das práticas assépticas das pessoas envolvidas na produção. </a:t>
            </a:r>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b="1" dirty="0" err="1" smtClean="0"/>
              <a:t>Micoplasmas</a:t>
            </a:r>
            <a:r>
              <a:rPr lang="pt-BR" b="1" baseline="0" dirty="0" smtClean="0"/>
              <a:t> </a:t>
            </a:r>
            <a:r>
              <a:rPr lang="pt-BR" b="0" baseline="0" dirty="0" smtClean="0"/>
              <a:t>são organismos procarióticos pequenos, arredondados ou filamentosos. São membros da ordem </a:t>
            </a:r>
            <a:r>
              <a:rPr lang="pt-BR" b="0" i="1" baseline="0" dirty="0" err="1" smtClean="0"/>
              <a:t>Mollicutes</a:t>
            </a:r>
            <a:r>
              <a:rPr lang="pt-BR" b="0" i="0" baseline="0" dirty="0" smtClean="0"/>
              <a:t>, e há mais de 100 espécies, uma das razões pela qual um único teste pode falhar na detecção do </a:t>
            </a:r>
            <a:r>
              <a:rPr lang="pt-BR" b="0" i="0" baseline="0" dirty="0" err="1" smtClean="0"/>
              <a:t>micoplasma</a:t>
            </a:r>
            <a:r>
              <a:rPr lang="pt-BR" b="0" i="0" baseline="0" dirty="0" smtClean="0"/>
              <a:t>. A perda da parede celular rígida faz com que os </a:t>
            </a:r>
            <a:r>
              <a:rPr lang="pt-BR" b="0" i="0" baseline="0" dirty="0" err="1" smtClean="0"/>
              <a:t>micoplasmas</a:t>
            </a:r>
            <a:r>
              <a:rPr lang="pt-BR" b="0" i="0" baseline="0" dirty="0" smtClean="0"/>
              <a:t> não respondam aos antibióticos que têm como alvo a síntese da parede celular. Em adição, devido ao seu tamanho e à sua capacidade de deformar, devido à falta da parede celular, são capazes de passar pelos filtros de 0,22 </a:t>
            </a:r>
            <a:r>
              <a:rPr lang="el-GR" b="0" i="0" baseline="0" dirty="0" smtClean="0"/>
              <a:t>μ</a:t>
            </a:r>
            <a:r>
              <a:rPr lang="pt-BR" b="0" i="0" baseline="0" dirty="0" smtClean="0"/>
              <a:t>m empregados para a esterilização de meios de cultura. A concentração de </a:t>
            </a:r>
            <a:r>
              <a:rPr lang="pt-BR" b="0" i="0" baseline="0" dirty="0" err="1" smtClean="0"/>
              <a:t>micoplasma</a:t>
            </a:r>
            <a:r>
              <a:rPr lang="pt-BR" b="0" i="0" baseline="0" dirty="0" smtClean="0"/>
              <a:t> pode alcançar 10</a:t>
            </a:r>
            <a:r>
              <a:rPr lang="pt-BR" b="0" i="0" baseline="30000" dirty="0" smtClean="0"/>
              <a:t>8</a:t>
            </a:r>
            <a:r>
              <a:rPr lang="pt-BR" b="0" i="0" baseline="0" dirty="0" smtClean="0"/>
              <a:t> células por mL de meio de cultura sem causar </a:t>
            </a:r>
            <a:r>
              <a:rPr lang="pt-BR" b="0" i="0" baseline="0" dirty="0" err="1" smtClean="0"/>
              <a:t>turbidez</a:t>
            </a:r>
            <a:r>
              <a:rPr lang="pt-BR" b="0" i="0" baseline="0" dirty="0" smtClean="0"/>
              <a:t> e nenhum efeito aparente sobre o crescimento celular. </a:t>
            </a:r>
          </a:p>
          <a:p>
            <a:r>
              <a:rPr lang="pt-BR" b="0" i="0" baseline="0" dirty="0" smtClean="0"/>
              <a:t>A contaminação por micro-organismos pode ocorrer de diferentes maneiras: pelo ambiente (ar), pelo pessoal envolvido na produção, pelos meios de cultura utilizados, pela água empregada nos meios de cultura, tampões e limpeza dos equipamentos, pelos próprios  equipamentos etc. A contaminação do processo de produção por micro-organismos pode levar à degradação da proteína alvo (fármaco), diminuindo a sua eficácia, podendo alterar o perfil de impurezas, levando a uma diminuição ou perda da segurança do produto e aumento dos custos de produção.   </a:t>
            </a:r>
          </a:p>
          <a:p>
            <a:r>
              <a:rPr lang="pt-BR" b="0" i="0" baseline="0" dirty="0" smtClean="0"/>
              <a:t>Vimos  no slide anterior que o processo de produção de biofármacos ocorre em 4 estágios. Agora vamos ver como devem ser projetadas as instalações de fabricação para que o processo de produção seja realizado sem ou com o mínimo de contaminação microbiana pelo meio ambiente. Serão também abordados os métodos de esterilização empregados pela indústria biofarmacêutica para controlar a carga microbiana durante o processo de produção e eliminação da carga microbiana do produto final. E, finalmente, daremos uma pincelada sobre a qualidade da água usada na produção de biofármacos. O tópico sobre purificação da água de abastecimento para obtenção de água purificada e água para injeção já foi passado para vocês no módulo 3. </a:t>
            </a:r>
            <a:endParaRPr lang="pt-BR" b="1"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Instalações de fabricação de </a:t>
            </a:r>
            <a:r>
              <a:rPr lang="pt-BR" b="1" dirty="0" err="1" smtClean="0"/>
              <a:t>Biofármacos</a:t>
            </a:r>
            <a:r>
              <a:rPr lang="pt-BR" dirty="0" smtClean="0"/>
              <a:t>:</a:t>
            </a:r>
          </a:p>
          <a:p>
            <a:pPr marL="228600" indent="-228600">
              <a:buAutoNum type="arabicPeriod"/>
            </a:pPr>
            <a:r>
              <a:rPr lang="pt-BR" dirty="0" smtClean="0"/>
              <a:t>Sala de </a:t>
            </a:r>
            <a:r>
              <a:rPr lang="pt-BR" dirty="0" err="1" smtClean="0"/>
              <a:t>inóculo</a:t>
            </a:r>
            <a:r>
              <a:rPr lang="pt-BR" baseline="0" dirty="0" smtClean="0"/>
              <a:t> de células;</a:t>
            </a:r>
          </a:p>
          <a:p>
            <a:pPr marL="228600" indent="-228600">
              <a:buAutoNum type="arabicPeriod"/>
            </a:pPr>
            <a:r>
              <a:rPr lang="pt-BR" baseline="0" dirty="0" smtClean="0"/>
              <a:t>Área de processo de cultura celular/colheita (separação das células do meio de cultura);</a:t>
            </a:r>
          </a:p>
          <a:p>
            <a:pPr marL="228600" indent="-228600">
              <a:buAutoNum type="arabicPeriod"/>
            </a:pPr>
            <a:r>
              <a:rPr lang="pt-BR" baseline="0" dirty="0" smtClean="0"/>
              <a:t>Área de purificação;</a:t>
            </a:r>
          </a:p>
          <a:p>
            <a:pPr marL="228600" indent="-228600">
              <a:buAutoNum type="arabicPeriod"/>
            </a:pPr>
            <a:r>
              <a:rPr lang="pt-BR" baseline="0" dirty="0" smtClean="0"/>
              <a:t>Área de filtração do </a:t>
            </a:r>
            <a:r>
              <a:rPr lang="pt-BR" baseline="0" dirty="0" err="1" smtClean="0"/>
              <a:t>biofármaco</a:t>
            </a:r>
            <a:r>
              <a:rPr lang="pt-BR" baseline="0" dirty="0" smtClean="0"/>
              <a:t> a granel;</a:t>
            </a:r>
          </a:p>
          <a:p>
            <a:pPr marL="228600" indent="-228600">
              <a:buAutoNum type="arabicPeriod"/>
            </a:pPr>
            <a:r>
              <a:rPr lang="pt-BR" dirty="0" smtClean="0"/>
              <a:t>Áreas</a:t>
            </a:r>
            <a:r>
              <a:rPr lang="pt-BR" baseline="0" dirty="0" smtClean="0"/>
              <a:t> suporte (preparação de componentes, preparação de meios, preparação de tampão)</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processo de cultura</a:t>
            </a:r>
            <a:r>
              <a:rPr lang="pt-BR" baseline="0" dirty="0" smtClean="0"/>
              <a:t> celular para a produção de proteína recombinante (biotecnológico derivado) inicia com o descongelamento e o reavivamento de células do banco de células trabalho (WCB). As células são </a:t>
            </a:r>
            <a:r>
              <a:rPr lang="pt-BR" baseline="0" dirty="0" err="1" smtClean="0"/>
              <a:t>criopreservadas</a:t>
            </a:r>
            <a:r>
              <a:rPr lang="pt-BR" baseline="0" dirty="0" smtClean="0"/>
              <a:t> em pequeno volumes (2 mL) (</a:t>
            </a:r>
            <a:r>
              <a:rPr lang="pt-BR" baseline="0" dirty="0" err="1" smtClean="0"/>
              <a:t>crioviais</a:t>
            </a:r>
            <a:r>
              <a:rPr lang="pt-BR" baseline="0" dirty="0" smtClean="0"/>
              <a:t>). Atualmente, está sendo empregado volumes maiores (5 mL) e saco com grande volume de células. No processo tradicional (A), as células são descongeladas em frascos pequenos T ou frascos </a:t>
            </a:r>
            <a:r>
              <a:rPr lang="pt-BR" baseline="0" dirty="0" err="1" smtClean="0"/>
              <a:t>shakers</a:t>
            </a:r>
            <a:r>
              <a:rPr lang="pt-BR" baseline="0" dirty="0" smtClean="0"/>
              <a:t> que vão sendo expandidos em número e tamanho de frascos, para depois serem inoculados em biorreatores “</a:t>
            </a:r>
            <a:r>
              <a:rPr lang="pt-BR" baseline="0" dirty="0" err="1" smtClean="0"/>
              <a:t>seed</a:t>
            </a:r>
            <a:r>
              <a:rPr lang="pt-BR" baseline="0" dirty="0" smtClean="0"/>
              <a:t>”. Grandes volumes de </a:t>
            </a:r>
            <a:r>
              <a:rPr lang="pt-BR" baseline="0" dirty="0" err="1" smtClean="0"/>
              <a:t>crioviais</a:t>
            </a:r>
            <a:r>
              <a:rPr lang="pt-BR" baseline="0" dirty="0" smtClean="0"/>
              <a:t> ou </a:t>
            </a:r>
            <a:r>
              <a:rPr lang="pt-BR" baseline="0" dirty="0" err="1" smtClean="0"/>
              <a:t>crio-sacos</a:t>
            </a:r>
            <a:r>
              <a:rPr lang="pt-BR" baseline="0" dirty="0" smtClean="0"/>
              <a:t> podem ser inoculados diretamente dentro de biorreatores “</a:t>
            </a:r>
            <a:r>
              <a:rPr lang="pt-BR" baseline="0" dirty="0" err="1" smtClean="0"/>
              <a:t>seed</a:t>
            </a:r>
            <a:r>
              <a:rPr lang="pt-BR" baseline="0" dirty="0" smtClean="0"/>
              <a:t>” pequenos (12 a 15 L), eliminando múltiplas passagens em frascos. Atualmente (B), em adição aos frascos, tecnologia de único-uso, tais como biorreatores </a:t>
            </a:r>
            <a:r>
              <a:rPr lang="pt-BR" baseline="0" dirty="0" err="1" smtClean="0"/>
              <a:t>wave</a:t>
            </a:r>
            <a:r>
              <a:rPr lang="pt-BR" baseline="0" dirty="0" smtClean="0"/>
              <a:t> são rotineiramente usados durante os estágios de expansão dos </a:t>
            </a:r>
            <a:r>
              <a:rPr lang="pt-BR" baseline="0" dirty="0" err="1" smtClean="0"/>
              <a:t>inóculos</a:t>
            </a:r>
            <a:r>
              <a:rPr lang="pt-BR" baseline="0" dirty="0" smtClean="0"/>
              <a:t>. </a:t>
            </a:r>
          </a:p>
          <a:p>
            <a:r>
              <a:rPr lang="pt-BR" baseline="0" dirty="0" smtClean="0"/>
              <a:t>A implementação das Boas Práticas de Fabricação (BPF) inicia no processo de expansão celular.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No slide anterior foi</a:t>
            </a:r>
            <a:r>
              <a:rPr lang="pt-BR" baseline="0" dirty="0" smtClean="0"/>
              <a:t> mencionado que as BPF inicia-se já na fase de expansão da cultura. A sala de </a:t>
            </a:r>
            <a:r>
              <a:rPr lang="pt-BR" baseline="0" dirty="0" err="1" smtClean="0"/>
              <a:t>inóculo</a:t>
            </a:r>
            <a:r>
              <a:rPr lang="pt-BR" baseline="0" dirty="0" smtClean="0"/>
              <a:t> celular, onde ocorre a expansão do número de células, deve ser altamente controlada do ponto de vista ambiental, pois as operações realizadas nessa sala são consideradas “abertas”. A expansão de células de mamífero deve ser realizada em sala limpa Classe 10.000 (ISO 7). Os dados da tabela acima mostram que em uma sala limpa ISO 7, o número máximo de partículas </a:t>
            </a:r>
            <a:r>
              <a:rPr lang="pt-BR" baseline="0" dirty="0" smtClean="0">
                <a:sym typeface="Symbol"/>
              </a:rPr>
              <a:t> 0,5</a:t>
            </a:r>
            <a:r>
              <a:rPr lang="el-GR" baseline="0" dirty="0" smtClean="0">
                <a:sym typeface="Symbol"/>
              </a:rPr>
              <a:t>μ</a:t>
            </a:r>
            <a:r>
              <a:rPr lang="pt-BR" baseline="0" dirty="0" smtClean="0">
                <a:sym typeface="Symbol"/>
              </a:rPr>
              <a:t>m é de 352000 por m</a:t>
            </a:r>
            <a:r>
              <a:rPr lang="pt-BR" baseline="30000" dirty="0" smtClean="0">
                <a:sym typeface="Symbol"/>
              </a:rPr>
              <a:t>3</a:t>
            </a:r>
            <a:r>
              <a:rPr lang="pt-BR" baseline="0" dirty="0" smtClean="0">
                <a:sym typeface="Symbol"/>
              </a:rPr>
              <a:t>, o número de partículas viáveis (micro-organismos), para nível de ação, é de 10 UFC/m</a:t>
            </a:r>
            <a:r>
              <a:rPr lang="pt-BR" baseline="30000" dirty="0" smtClean="0">
                <a:sym typeface="Symbol"/>
              </a:rPr>
              <a:t>3</a:t>
            </a:r>
            <a:r>
              <a:rPr lang="pt-BR" baseline="0" dirty="0" smtClean="0">
                <a:sym typeface="Symbol"/>
              </a:rPr>
              <a:t> usando amostragem ativa. Por outro lado, em placas de sedimentação (método passivo), o nível de ação é de 5 UFC/4 horas de exposição de placa de </a:t>
            </a:r>
            <a:r>
              <a:rPr lang="pt-BR" baseline="0" dirty="0" err="1" smtClean="0">
                <a:sym typeface="Symbol"/>
              </a:rPr>
              <a:t>Petri</a:t>
            </a:r>
            <a:r>
              <a:rPr lang="pt-BR" baseline="0" dirty="0" smtClean="0">
                <a:sym typeface="Symbol"/>
              </a:rPr>
              <a:t> de 90 mm de diâmetro.  Em adição, a expansão de células microbiana pode ser realizada em sala limpa Classe 100.000 (ISO 8). Em ambos os casos, todas as manipulações “abertas” das células de mamíferos ou microbianas devem ser realizadas em capela de fluxo laminar certificada ou cabine de segurança biológica com filtros HEPA (Classe 100, ISO 5). A sala de </a:t>
            </a:r>
            <a:r>
              <a:rPr lang="pt-BR" baseline="0" dirty="0" err="1" smtClean="0">
                <a:sym typeface="Symbol"/>
              </a:rPr>
              <a:t>inóculo</a:t>
            </a:r>
            <a:r>
              <a:rPr lang="pt-BR" baseline="0" dirty="0" smtClean="0">
                <a:sym typeface="Symbol"/>
              </a:rPr>
              <a:t> deve ter pressão positiva, as superfícies devem ser lisas, paredes não porosas e deve ter um rigoroso esquema de limpeza.</a:t>
            </a:r>
          </a:p>
          <a:p>
            <a:r>
              <a:rPr lang="pt-BR" baseline="0" dirty="0" smtClean="0">
                <a:sym typeface="Symbol"/>
              </a:rPr>
              <a:t>Em ambientes limpos, partículas não viáveis de diâmetro definidos (0,5 </a:t>
            </a:r>
            <a:r>
              <a:rPr lang="el-GR" baseline="0" dirty="0" smtClean="0">
                <a:sym typeface="Symbol"/>
              </a:rPr>
              <a:t>μ</a:t>
            </a:r>
            <a:r>
              <a:rPr lang="pt-BR" baseline="0" dirty="0" smtClean="0">
                <a:sym typeface="Symbol"/>
              </a:rPr>
              <a:t>m e 5 </a:t>
            </a:r>
            <a:r>
              <a:rPr lang="el-GR" baseline="0" dirty="0" smtClean="0">
                <a:sym typeface="Symbol"/>
              </a:rPr>
              <a:t>μ</a:t>
            </a:r>
            <a:r>
              <a:rPr lang="pt-BR" baseline="0" dirty="0" smtClean="0">
                <a:sym typeface="Symbol"/>
              </a:rPr>
              <a:t>m) devem ser quantificadas por instrumentos adequados e calibrados (instrumento A) e os pontos de amostragem devem ser representativos de toda a área da sala limpa. O anexo B da norma NBR/ISO 14644-1 estabelece a equação NL=A, onde: NL é o nº mínimo de pontos de amostragem (arredondando para um número inteiro mais próximo) e A é área da sala em metros quadrados. A cabine de fluxo laminar unidirecional, onde se realizam operações “abertas”, deve ser amostrada rotineiramente, com equipamento </a:t>
            </a:r>
            <a:r>
              <a:rPr lang="pt-BR" baseline="0" dirty="0" err="1" smtClean="0">
                <a:sym typeface="Symbol"/>
              </a:rPr>
              <a:t>amostrador</a:t>
            </a:r>
            <a:r>
              <a:rPr lang="pt-BR" baseline="0" dirty="0" smtClean="0">
                <a:sym typeface="Symbol"/>
              </a:rPr>
              <a:t> dotado de sonda isocinéticas, de modo a garantir a precisão da contagem.</a:t>
            </a:r>
          </a:p>
          <a:p>
            <a:r>
              <a:rPr lang="pt-BR" baseline="0" dirty="0" smtClean="0">
                <a:sym typeface="Symbol"/>
              </a:rPr>
              <a:t>A determinação do número de partículas viáveis, número de micro-organismos (UFC), pode ser realizada por método ativo, onde se emprega equipamento portátil </a:t>
            </a:r>
            <a:r>
              <a:rPr lang="pt-BR" baseline="0" dirty="0" err="1" smtClean="0">
                <a:sym typeface="Symbol"/>
              </a:rPr>
              <a:t>amostrador</a:t>
            </a:r>
            <a:r>
              <a:rPr lang="pt-BR" baseline="0" dirty="0" smtClean="0">
                <a:sym typeface="Symbol"/>
              </a:rPr>
              <a:t> de ar e o volume de ar amostrado, dado em metro cúbico, é conhecido. O equipamento </a:t>
            </a:r>
            <a:r>
              <a:rPr lang="pt-BR" baseline="0" dirty="0" err="1" smtClean="0">
                <a:sym typeface="Symbol"/>
              </a:rPr>
              <a:t>amostrador</a:t>
            </a:r>
            <a:r>
              <a:rPr lang="pt-BR" baseline="0" dirty="0" smtClean="0">
                <a:sym typeface="Symbol"/>
              </a:rPr>
              <a:t> de ar para ensaios microbiológicos contém um lugar para se colocara placa de </a:t>
            </a:r>
            <a:r>
              <a:rPr lang="pt-BR" baseline="0" dirty="0" err="1" smtClean="0">
                <a:sym typeface="Symbol"/>
              </a:rPr>
              <a:t>Petri</a:t>
            </a:r>
            <a:r>
              <a:rPr lang="pt-BR" baseline="0" dirty="0" smtClean="0">
                <a:sym typeface="Symbol"/>
              </a:rPr>
              <a:t>, com meio de cultura, aberta. Quando o equipamento é ligado, a quantidade de ar amostrada é direcionada para a superfície do meio de cultura. Depois de realizar a amostragem do ar, as placas são incubadas à temperatura de 30 – 35°C, faz-se a contagem de colônias e expressa-se os resultados em número de UFC por metro cúbico de ar, uma vez que o técnico pode ajustar o volume de ar a ser coletado e esse volume é determinado de acordo com o tamanho da sala e o número de pontos a serem amostrados.</a:t>
            </a:r>
          </a:p>
          <a:p>
            <a:r>
              <a:rPr lang="pt-BR" baseline="0" dirty="0" smtClean="0">
                <a:sym typeface="Symbol"/>
              </a:rPr>
              <a:t>O método passivo de amostragem compreende à exposição de placas de </a:t>
            </a:r>
            <a:r>
              <a:rPr lang="pt-BR" baseline="0" dirty="0" err="1" smtClean="0">
                <a:sym typeface="Symbol"/>
              </a:rPr>
              <a:t>Petri</a:t>
            </a:r>
            <a:r>
              <a:rPr lang="pt-BR" baseline="0" dirty="0" smtClean="0">
                <a:sym typeface="Symbol"/>
              </a:rPr>
              <a:t>, com meio de cultura, em diferentes pontos da sala a ser avaliada. Como se trata de uma sala limpa, portanto o número de partículas viáveis deve ser o menor possível (ver tabela  acima), as placas devem ficar abertas por 4 horas, como estabelecido pela FDA. </a:t>
            </a:r>
          </a:p>
          <a:p>
            <a:r>
              <a:rPr lang="pt-BR" baseline="0" dirty="0" smtClean="0">
                <a:sym typeface="Symbol"/>
              </a:rPr>
              <a:t>Definição de sala limpa, sua classificação, como podemos ter diferentes classificações de sala limpa foi ministrado no módulo 3.</a:t>
            </a:r>
          </a:p>
          <a:p>
            <a:endParaRPr lang="pt-BR" baseline="0" dirty="0" smtClean="0">
              <a:sym typeface="Symbol"/>
            </a:endParaRPr>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a:t>
            </a:r>
            <a:r>
              <a:rPr lang="pt-BR" baseline="0" dirty="0" smtClean="0"/>
              <a:t> sala de expansão e a área de processo de cultura celular e colheita estão bem definidas nesse slide. A qualidade ambiental da sala de expansão já foi mencionada nos slides anteriores. Agora, vamos falar um pouco sobre a área de processo de cultura/colheita.</a:t>
            </a:r>
          </a:p>
          <a:p>
            <a:r>
              <a:rPr lang="pt-BR" baseline="0" dirty="0" smtClean="0"/>
              <a:t>As operações que são realizadas na área de processo de cultura celular e colheita são consideradas operações fechadas. Os biorreatores são sistemas fechados, com entrada de </a:t>
            </a:r>
            <a:r>
              <a:rPr lang="pt-BR" baseline="0" dirty="0" err="1" smtClean="0"/>
              <a:t>inóculo</a:t>
            </a:r>
            <a:r>
              <a:rPr lang="pt-BR" baseline="0" dirty="0" smtClean="0"/>
              <a:t>, meio de cultura, oxigênio, entrada de ácido e base para acertar o pH, como pode ser visto no esquema de um biorreator, no próximo slide. Os fabricantes de produtos biotecnológicos validaram o processo de cultura celular (reatores </a:t>
            </a:r>
            <a:r>
              <a:rPr lang="pt-BR" baseline="0" dirty="0" err="1" smtClean="0"/>
              <a:t>seed</a:t>
            </a:r>
            <a:r>
              <a:rPr lang="pt-BR" baseline="0" dirty="0" smtClean="0"/>
              <a:t> e reator de produção) como sistema fechado, assegurando que o meio ambiente não tem nenhum impacto sobre a qualidade requerida do produto nesse estágio de produção. Desta forma, essa área foi designada para encontrar os padrões de sala limpa Classe 100.000 (ISO 8). No entanto, muitos fabricantes continuam usando filtros HEPA “in </a:t>
            </a:r>
            <a:r>
              <a:rPr lang="pt-BR" baseline="0" dirty="0" err="1" smtClean="0"/>
              <a:t>line</a:t>
            </a:r>
            <a:r>
              <a:rPr lang="pt-BR" baseline="0" dirty="0" smtClean="0"/>
              <a:t>” ou terminal. A área para o processo de colheita pode fazer parte da área de processo de produção ou pode ser uma área separada, mas adjacente à área de processo de cultura. Geralmente, essa área encontra as mesmas especificações daquela de processo de cultura celular.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uso de sistema fechado tem permitido aos fabricantes operar sob condições</a:t>
            </a:r>
            <a:r>
              <a:rPr lang="pt-BR" baseline="0" dirty="0" smtClean="0"/>
              <a:t> ambientais menos rígidas. Os sistemas fechados são projetados para proteger o produto do meio ambiente. A adição de aditivos durante o processo de cultura celular, tais como, nutrientes, </a:t>
            </a:r>
            <a:r>
              <a:rPr lang="pt-BR" baseline="0" dirty="0" err="1" smtClean="0"/>
              <a:t>anti-espumante</a:t>
            </a:r>
            <a:r>
              <a:rPr lang="pt-BR" baseline="0" dirty="0" smtClean="0"/>
              <a:t> e os gases, podem ser introduzidos durante a produção. Entretanto, essas adições são realizadas de modo controlado, sem que o sistema seja aberto, protegendo o produto de contaminações do meio ambiente. Da mesma forma, a remoção de amostras durante o processo, visando o monitoramento do processo, pode ser realizada sem que o sistema seja aberto. </a:t>
            </a:r>
          </a:p>
          <a:p>
            <a:r>
              <a:rPr lang="pt-BR" baseline="0" dirty="0" smtClean="0"/>
              <a:t>Em geral, os sistemas fechados são limpos no lugar (CIP) </a:t>
            </a:r>
            <a:r>
              <a:rPr lang="pt-BR" baseline="0" smtClean="0"/>
              <a:t>e esterilizados </a:t>
            </a:r>
            <a:r>
              <a:rPr lang="pt-BR" baseline="0" dirty="0" smtClean="0"/>
              <a:t>no local (SIP). A validação desses processos nos sistemas fechados pode ser um desafio. A validação de um sistema fechado deve incluir a avaliação do sistema de esterilização SIP. Os fabricantes devem demonstrar a integridade do sistema através testes de manutenção da pressão e testes de integridade dos filtros. </a:t>
            </a:r>
            <a:endParaRPr lang="pt-BR" dirty="0"/>
          </a:p>
        </p:txBody>
      </p:sp>
      <p:sp>
        <p:nvSpPr>
          <p:cNvPr id="4" name="Espaço Reservado para Número de Slide 3"/>
          <p:cNvSpPr>
            <a:spLocks noGrp="1"/>
          </p:cNvSpPr>
          <p:nvPr>
            <p:ph type="sldNum" sz="quarter" idx="10"/>
          </p:nvPr>
        </p:nvSpPr>
        <p:spPr/>
        <p:txBody>
          <a:bodyPr/>
          <a:lstStyle/>
          <a:p>
            <a:fld id="{030177A1-201A-4E64-8FD2-1C4DC9F8AA1B}"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7D9707C-4479-4592-A305-75ECA81AF90E}" type="datetimeFigureOut">
              <a:rPr lang="pt-BR" smtClean="0"/>
              <a:pPr/>
              <a:t>08/09/2020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01E974-66C5-4545-ADCE-46FA9D76755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9707C-4479-4592-A305-75ECA81AF90E}" type="datetimeFigureOut">
              <a:rPr lang="pt-BR" smtClean="0"/>
              <a:pPr/>
              <a:t>08/09/2020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1E974-66C5-4545-ADCE-46FA9D767553}"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64" y="0"/>
            <a:ext cx="8715436" cy="1446550"/>
          </a:xfrm>
          <a:prstGeom prst="rect">
            <a:avLst/>
          </a:prstGeom>
        </p:spPr>
        <p:txBody>
          <a:bodyPr wrap="square">
            <a:spAutoFit/>
          </a:bodyPr>
          <a:lstStyle/>
          <a:p>
            <a:pPr algn="ctr"/>
            <a:r>
              <a:rPr lang="pt-BR" sz="4400" b="1" dirty="0">
                <a:solidFill>
                  <a:schemeClr val="bg1"/>
                </a:solidFill>
                <a:latin typeface="Algerian" pitchFamily="82" charset="0"/>
              </a:rPr>
              <a:t>Esterilização de Meios de Cultivo e de Equipamentos</a:t>
            </a:r>
          </a:p>
        </p:txBody>
      </p:sp>
      <p:sp>
        <p:nvSpPr>
          <p:cNvPr id="7" name="CaixaDeTexto 6"/>
          <p:cNvSpPr txBox="1"/>
          <p:nvPr/>
        </p:nvSpPr>
        <p:spPr>
          <a:xfrm>
            <a:off x="7572396" y="5786454"/>
            <a:ext cx="1000132" cy="523220"/>
          </a:xfrm>
          <a:prstGeom prst="rect">
            <a:avLst/>
          </a:prstGeom>
          <a:noFill/>
        </p:spPr>
        <p:txBody>
          <a:bodyPr wrap="square" rtlCol="0">
            <a:spAutoFit/>
          </a:bodyPr>
          <a:lstStyle/>
          <a:p>
            <a:pPr algn="r"/>
            <a:r>
              <a:rPr lang="pt-BR" sz="2800" b="1" dirty="0" smtClean="0">
                <a:solidFill>
                  <a:schemeClr val="bg1"/>
                </a:solidFill>
              </a:rPr>
              <a:t>2020</a:t>
            </a:r>
            <a:endParaRPr lang="pt-BR" sz="2800" b="1" dirty="0">
              <a:solidFill>
                <a:schemeClr val="bg1"/>
              </a:solidFill>
            </a:endParaRPr>
          </a:p>
        </p:txBody>
      </p:sp>
      <p:sp>
        <p:nvSpPr>
          <p:cNvPr id="12290" name="AutoShape 2" descr="Indústria farmacêutica e de biotecnologia | Festo Bras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2292" name="Picture 4" descr="Soluções biotecnológicas a favor do saneamento ambiental - Revista Meio  Ambiente Industrial e Sustentabilidade"/>
          <p:cNvPicPr>
            <a:picLocks noChangeAspect="1" noChangeArrowheads="1"/>
          </p:cNvPicPr>
          <p:nvPr/>
        </p:nvPicPr>
        <p:blipFill>
          <a:blip r:embed="rId3" cstate="print"/>
          <a:srcRect/>
          <a:stretch>
            <a:fillRect/>
          </a:stretch>
        </p:blipFill>
        <p:spPr bwMode="auto">
          <a:xfrm>
            <a:off x="428596" y="2654339"/>
            <a:ext cx="5286412" cy="3517869"/>
          </a:xfrm>
          <a:prstGeom prst="rect">
            <a:avLst/>
          </a:prstGeom>
          <a:noFill/>
        </p:spPr>
      </p:pic>
      <p:sp>
        <p:nvSpPr>
          <p:cNvPr id="6" name="CaixaDeTexto 5"/>
          <p:cNvSpPr txBox="1"/>
          <p:nvPr/>
        </p:nvSpPr>
        <p:spPr>
          <a:xfrm>
            <a:off x="3071802" y="1916832"/>
            <a:ext cx="5786478" cy="523220"/>
          </a:xfrm>
          <a:prstGeom prst="rect">
            <a:avLst/>
          </a:prstGeom>
          <a:noFill/>
        </p:spPr>
        <p:txBody>
          <a:bodyPr wrap="square" rtlCol="0">
            <a:spAutoFit/>
          </a:bodyPr>
          <a:lstStyle/>
          <a:p>
            <a:pPr algn="r"/>
            <a:r>
              <a:rPr lang="pt-BR" sz="2800" b="1" dirty="0" smtClean="0">
                <a:solidFill>
                  <a:srgbClr val="FF0000"/>
                </a:solidFill>
              </a:rPr>
              <a:t>Módulo Biotecnologia Farmacêutica II</a:t>
            </a:r>
            <a:endParaRPr lang="pt-BR" sz="2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ria José V Fonseca\Pictures\biofármacos\biorreator.png"/>
          <p:cNvPicPr>
            <a:picLocks noChangeAspect="1" noChangeArrowheads="1"/>
          </p:cNvPicPr>
          <p:nvPr/>
        </p:nvPicPr>
        <p:blipFill>
          <a:blip r:embed="rId3" cstate="print"/>
          <a:srcRect/>
          <a:stretch>
            <a:fillRect/>
          </a:stretch>
        </p:blipFill>
        <p:spPr bwMode="auto">
          <a:xfrm>
            <a:off x="2928926" y="1712877"/>
            <a:ext cx="4140325" cy="3611110"/>
          </a:xfrm>
          <a:prstGeom prst="rect">
            <a:avLst/>
          </a:prstGeom>
          <a:noFill/>
        </p:spPr>
      </p:pic>
      <p:sp>
        <p:nvSpPr>
          <p:cNvPr id="6" name="CaixaDeTexto 5"/>
          <p:cNvSpPr txBox="1"/>
          <p:nvPr/>
        </p:nvSpPr>
        <p:spPr>
          <a:xfrm>
            <a:off x="1142976" y="285728"/>
            <a:ext cx="7643866" cy="584775"/>
          </a:xfrm>
          <a:prstGeom prst="rect">
            <a:avLst/>
          </a:prstGeom>
          <a:noFill/>
        </p:spPr>
        <p:txBody>
          <a:bodyPr wrap="square" rtlCol="0">
            <a:spAutoFit/>
          </a:bodyPr>
          <a:lstStyle/>
          <a:p>
            <a:pPr algn="ctr"/>
            <a:r>
              <a:rPr lang="pt-BR" sz="3200" b="1" dirty="0" err="1" smtClean="0">
                <a:solidFill>
                  <a:schemeClr val="bg1"/>
                </a:solidFill>
                <a:latin typeface="Algerian" pitchFamily="82" charset="0"/>
              </a:rPr>
              <a:t>Biorreator</a:t>
            </a:r>
            <a:r>
              <a:rPr lang="pt-BR" sz="3200" b="1" dirty="0" smtClean="0">
                <a:solidFill>
                  <a:schemeClr val="bg1"/>
                </a:solidFill>
                <a:latin typeface="Algerian" pitchFamily="82" charset="0"/>
              </a:rPr>
              <a:t> – Sistema fechado. </a:t>
            </a:r>
            <a:endParaRPr lang="pt-BR" sz="3200" b="1"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85786" y="0"/>
            <a:ext cx="7715304" cy="523220"/>
          </a:xfrm>
          <a:prstGeom prst="rect">
            <a:avLst/>
          </a:prstGeom>
          <a:noFill/>
        </p:spPr>
        <p:txBody>
          <a:bodyPr wrap="square" rtlCol="0">
            <a:spAutoFit/>
          </a:bodyPr>
          <a:lstStyle/>
          <a:p>
            <a:pPr algn="ctr"/>
            <a:r>
              <a:rPr lang="pt-BR" sz="2800" b="1" dirty="0" smtClean="0"/>
              <a:t>Área de Purificação</a:t>
            </a:r>
            <a:endParaRPr lang="pt-BR" sz="2800" b="1" dirty="0"/>
          </a:p>
        </p:txBody>
      </p:sp>
      <p:grpSp>
        <p:nvGrpSpPr>
          <p:cNvPr id="14" name="Grupo 13"/>
          <p:cNvGrpSpPr/>
          <p:nvPr/>
        </p:nvGrpSpPr>
        <p:grpSpPr>
          <a:xfrm>
            <a:off x="714348" y="500042"/>
            <a:ext cx="7726363" cy="5362575"/>
            <a:chOff x="714348" y="500042"/>
            <a:chExt cx="7726363" cy="5362575"/>
          </a:xfrm>
        </p:grpSpPr>
        <p:pic>
          <p:nvPicPr>
            <p:cNvPr id="32770" name="Picture 2" descr="C:\Users\Maria José V Fonseca\Pictures\biofármacos\processo de purificação.png"/>
            <p:cNvPicPr>
              <a:picLocks noChangeAspect="1" noChangeArrowheads="1"/>
            </p:cNvPicPr>
            <p:nvPr/>
          </p:nvPicPr>
          <p:blipFill>
            <a:blip r:embed="rId3" cstate="print"/>
            <a:srcRect/>
            <a:stretch>
              <a:fillRect/>
            </a:stretch>
          </p:blipFill>
          <p:spPr bwMode="auto">
            <a:xfrm>
              <a:off x="714348" y="500042"/>
              <a:ext cx="7726363" cy="5362575"/>
            </a:xfrm>
            <a:prstGeom prst="rect">
              <a:avLst/>
            </a:prstGeom>
            <a:noFill/>
          </p:spPr>
        </p:pic>
        <p:cxnSp>
          <p:nvCxnSpPr>
            <p:cNvPr id="9" name="Conector reto 8"/>
            <p:cNvCxnSpPr/>
            <p:nvPr/>
          </p:nvCxnSpPr>
          <p:spPr>
            <a:xfrm>
              <a:off x="714348" y="1857364"/>
              <a:ext cx="7715304"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Conector reto 10"/>
            <p:cNvCxnSpPr/>
            <p:nvPr/>
          </p:nvCxnSpPr>
          <p:spPr>
            <a:xfrm>
              <a:off x="714348" y="4143380"/>
              <a:ext cx="7715304" cy="1588"/>
            </a:xfrm>
            <a:prstGeom prst="line">
              <a:avLst/>
            </a:prstGeom>
          </p:spPr>
          <p:style>
            <a:lnRef idx="2">
              <a:schemeClr val="accent6"/>
            </a:lnRef>
            <a:fillRef idx="0">
              <a:schemeClr val="accent6"/>
            </a:fillRef>
            <a:effectRef idx="1">
              <a:schemeClr val="accent6"/>
            </a:effectRef>
            <a:fontRef idx="minor">
              <a:schemeClr val="tx1"/>
            </a:fontRef>
          </p:style>
        </p:cxnSp>
      </p:grpSp>
      <p:sp>
        <p:nvSpPr>
          <p:cNvPr id="12" name="CaixaDeTexto 11"/>
          <p:cNvSpPr txBox="1"/>
          <p:nvPr/>
        </p:nvSpPr>
        <p:spPr>
          <a:xfrm>
            <a:off x="0" y="5934670"/>
            <a:ext cx="9144000" cy="923330"/>
          </a:xfrm>
          <a:prstGeom prst="rect">
            <a:avLst/>
          </a:prstGeom>
          <a:noFill/>
        </p:spPr>
        <p:txBody>
          <a:bodyPr wrap="square" rtlCol="0">
            <a:spAutoFit/>
          </a:bodyPr>
          <a:lstStyle/>
          <a:p>
            <a:r>
              <a:rPr lang="pt-BR" b="1" dirty="0" smtClean="0">
                <a:solidFill>
                  <a:schemeClr val="bg1"/>
                </a:solidFill>
              </a:rPr>
              <a:t>Fonte: Leda Castilho. Universidade Federal do Rio de Janeiro. Programa de Engenharia Química – Laboratório de Engenharia de Cultivo Celulares. Seminário em </a:t>
            </a:r>
            <a:r>
              <a:rPr lang="pt-BR" b="1" dirty="0" err="1" smtClean="0">
                <a:solidFill>
                  <a:schemeClr val="bg1"/>
                </a:solidFill>
              </a:rPr>
              <a:t>Farmanguinhos</a:t>
            </a:r>
            <a:r>
              <a:rPr lang="pt-BR" b="1" dirty="0" smtClean="0">
                <a:solidFill>
                  <a:schemeClr val="bg1"/>
                </a:solidFill>
              </a:rPr>
              <a:t>, 27 de Maio de 2010</a:t>
            </a:r>
            <a:endParaRPr lang="pt-BR"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57158" y="0"/>
            <a:ext cx="8429684" cy="1077218"/>
          </a:xfrm>
          <a:prstGeom prst="rect">
            <a:avLst/>
          </a:prstGeom>
        </p:spPr>
        <p:txBody>
          <a:bodyPr wrap="square">
            <a:spAutoFit/>
          </a:bodyPr>
          <a:lstStyle/>
          <a:p>
            <a:pPr marL="228600" indent="-228600" algn="ctr"/>
            <a:r>
              <a:rPr lang="pt-BR" sz="3200" b="1" dirty="0" smtClean="0">
                <a:solidFill>
                  <a:schemeClr val="bg1"/>
                </a:solidFill>
                <a:latin typeface="Algerian" pitchFamily="82" charset="0"/>
              </a:rPr>
              <a:t>Área de filtração do </a:t>
            </a:r>
            <a:r>
              <a:rPr lang="pt-BR" sz="3200" b="1" dirty="0" err="1" smtClean="0">
                <a:solidFill>
                  <a:schemeClr val="bg1"/>
                </a:solidFill>
                <a:latin typeface="Algerian" pitchFamily="82" charset="0"/>
              </a:rPr>
              <a:t>biofármaco</a:t>
            </a:r>
            <a:r>
              <a:rPr lang="pt-BR" sz="3200" b="1" dirty="0" smtClean="0">
                <a:solidFill>
                  <a:schemeClr val="bg1"/>
                </a:solidFill>
                <a:latin typeface="Algerian" pitchFamily="82" charset="0"/>
              </a:rPr>
              <a:t> a granel</a:t>
            </a:r>
          </a:p>
        </p:txBody>
      </p:sp>
      <p:pic>
        <p:nvPicPr>
          <p:cNvPr id="33794" name="Picture 2" descr="C:\Users\Maria José V Fonseca\Pictures\biofármacos\processo de purificação.png"/>
          <p:cNvPicPr>
            <a:picLocks noChangeAspect="1" noChangeArrowheads="1"/>
          </p:cNvPicPr>
          <p:nvPr/>
        </p:nvPicPr>
        <p:blipFill>
          <a:blip r:embed="rId3" cstate="print"/>
          <a:srcRect/>
          <a:stretch>
            <a:fillRect/>
          </a:stretch>
        </p:blipFill>
        <p:spPr bwMode="auto">
          <a:xfrm>
            <a:off x="642910" y="1142984"/>
            <a:ext cx="7726363" cy="5362575"/>
          </a:xfrm>
          <a:prstGeom prst="rect">
            <a:avLst/>
          </a:prstGeom>
          <a:noFill/>
        </p:spPr>
      </p:pic>
      <p:cxnSp>
        <p:nvCxnSpPr>
          <p:cNvPr id="10" name="Conector reto 9"/>
          <p:cNvCxnSpPr/>
          <p:nvPr/>
        </p:nvCxnSpPr>
        <p:spPr>
          <a:xfrm>
            <a:off x="642910" y="4857760"/>
            <a:ext cx="7715304"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Conector reto 11"/>
          <p:cNvCxnSpPr/>
          <p:nvPr/>
        </p:nvCxnSpPr>
        <p:spPr>
          <a:xfrm>
            <a:off x="571472" y="6429396"/>
            <a:ext cx="7786742" cy="158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14348" y="357166"/>
            <a:ext cx="7715304" cy="584775"/>
          </a:xfrm>
          <a:prstGeom prst="rect">
            <a:avLst/>
          </a:prstGeom>
          <a:noFill/>
        </p:spPr>
        <p:txBody>
          <a:bodyPr wrap="square" rtlCol="0">
            <a:spAutoFit/>
          </a:bodyPr>
          <a:lstStyle/>
          <a:p>
            <a:pPr algn="ctr"/>
            <a:r>
              <a:rPr lang="pt-BR" sz="3200" b="1" dirty="0" smtClean="0">
                <a:solidFill>
                  <a:schemeClr val="bg1"/>
                </a:solidFill>
                <a:latin typeface="Algerian" pitchFamily="82" charset="0"/>
              </a:rPr>
              <a:t>Áreas suportes</a:t>
            </a:r>
            <a:endParaRPr lang="pt-BR" sz="3200" b="1" dirty="0">
              <a:solidFill>
                <a:schemeClr val="bg1"/>
              </a:solidFill>
              <a:latin typeface="Algerian" pitchFamily="82" charset="0"/>
            </a:endParaRPr>
          </a:p>
        </p:txBody>
      </p:sp>
      <p:sp>
        <p:nvSpPr>
          <p:cNvPr id="5" name="CaixaDeTexto 4"/>
          <p:cNvSpPr txBox="1"/>
          <p:nvPr/>
        </p:nvSpPr>
        <p:spPr>
          <a:xfrm>
            <a:off x="285720" y="2928934"/>
            <a:ext cx="2786082" cy="1569660"/>
          </a:xfrm>
          <a:prstGeom prst="rect">
            <a:avLst/>
          </a:prstGeom>
          <a:noFill/>
        </p:spPr>
        <p:txBody>
          <a:bodyPr wrap="square" rtlCol="0">
            <a:spAutoFit/>
          </a:bodyPr>
          <a:lstStyle/>
          <a:p>
            <a:pPr algn="ctr"/>
            <a:r>
              <a:rPr lang="pt-BR" sz="3200" b="1" dirty="0" smtClean="0">
                <a:solidFill>
                  <a:schemeClr val="bg1"/>
                </a:solidFill>
              </a:rPr>
              <a:t>Áreas suportes para preparação de: </a:t>
            </a:r>
            <a:endParaRPr lang="pt-BR" sz="3200" b="1" dirty="0">
              <a:solidFill>
                <a:schemeClr val="bg1"/>
              </a:solidFill>
            </a:endParaRPr>
          </a:p>
        </p:txBody>
      </p:sp>
      <p:sp>
        <p:nvSpPr>
          <p:cNvPr id="6" name="Chave esquerda 5"/>
          <p:cNvSpPr/>
          <p:nvPr/>
        </p:nvSpPr>
        <p:spPr>
          <a:xfrm>
            <a:off x="3143240" y="1571612"/>
            <a:ext cx="428628" cy="400052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10" name="CaixaDeTexto 9"/>
          <p:cNvSpPr txBox="1"/>
          <p:nvPr/>
        </p:nvSpPr>
        <p:spPr>
          <a:xfrm>
            <a:off x="3643306" y="1857364"/>
            <a:ext cx="2786082" cy="3108543"/>
          </a:xfrm>
          <a:prstGeom prst="rect">
            <a:avLst/>
          </a:prstGeom>
          <a:noFill/>
        </p:spPr>
        <p:txBody>
          <a:bodyPr wrap="square" rtlCol="0">
            <a:spAutoFit/>
          </a:bodyPr>
          <a:lstStyle/>
          <a:p>
            <a:r>
              <a:rPr lang="pt-BR" sz="2800" b="1" dirty="0" smtClean="0"/>
              <a:t>Equipamento;</a:t>
            </a:r>
          </a:p>
          <a:p>
            <a:endParaRPr lang="pt-BR" sz="2800" b="1" dirty="0" smtClean="0"/>
          </a:p>
          <a:p>
            <a:endParaRPr lang="pt-BR" sz="2800" b="1" dirty="0" smtClean="0"/>
          </a:p>
          <a:p>
            <a:r>
              <a:rPr lang="pt-BR" sz="2800" b="1" dirty="0" smtClean="0"/>
              <a:t>Meio de Cultura;</a:t>
            </a:r>
          </a:p>
          <a:p>
            <a:endParaRPr lang="pt-BR" sz="2800" b="1" dirty="0" smtClean="0"/>
          </a:p>
          <a:p>
            <a:endParaRPr lang="pt-BR" sz="2800" b="1" dirty="0" smtClean="0"/>
          </a:p>
          <a:p>
            <a:r>
              <a:rPr lang="pt-BR" sz="2800" b="1" dirty="0" smtClean="0"/>
              <a:t>Tampões</a:t>
            </a:r>
            <a:endParaRPr lang="pt-BR" sz="2800" b="1" dirty="0"/>
          </a:p>
        </p:txBody>
      </p:sp>
      <p:pic>
        <p:nvPicPr>
          <p:cNvPr id="35842" name="Picture 2" descr="Biossegurança em Biotérios de Experimentação (Parte II)"/>
          <p:cNvPicPr>
            <a:picLocks noChangeAspect="1" noChangeArrowheads="1"/>
          </p:cNvPicPr>
          <p:nvPr/>
        </p:nvPicPr>
        <p:blipFill>
          <a:blip r:embed="rId3" cstate="print"/>
          <a:srcRect/>
          <a:stretch>
            <a:fillRect/>
          </a:stretch>
        </p:blipFill>
        <p:spPr bwMode="auto">
          <a:xfrm>
            <a:off x="6143636" y="4429141"/>
            <a:ext cx="3000364" cy="1928805"/>
          </a:xfrm>
          <a:prstGeom prst="rect">
            <a:avLst/>
          </a:prstGeom>
          <a:noFill/>
        </p:spPr>
      </p:pic>
      <p:sp>
        <p:nvSpPr>
          <p:cNvPr id="14" name="CaixaDeTexto 13"/>
          <p:cNvSpPr txBox="1"/>
          <p:nvPr/>
        </p:nvSpPr>
        <p:spPr>
          <a:xfrm>
            <a:off x="6643702" y="3643314"/>
            <a:ext cx="2214546" cy="523220"/>
          </a:xfrm>
          <a:prstGeom prst="rect">
            <a:avLst/>
          </a:prstGeom>
          <a:noFill/>
        </p:spPr>
        <p:txBody>
          <a:bodyPr wrap="square" rtlCol="0">
            <a:spAutoFit/>
          </a:bodyPr>
          <a:lstStyle/>
          <a:p>
            <a:r>
              <a:rPr lang="pt-BR" sz="2800" b="1" dirty="0" err="1" smtClean="0">
                <a:solidFill>
                  <a:schemeClr val="bg1"/>
                </a:solidFill>
              </a:rPr>
              <a:t>Pass-trought</a:t>
            </a:r>
            <a:endParaRPr lang="pt-BR"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85786" y="2143116"/>
            <a:ext cx="7715304" cy="1077218"/>
          </a:xfrm>
          <a:prstGeom prst="rect">
            <a:avLst/>
          </a:prstGeom>
          <a:noFill/>
        </p:spPr>
        <p:txBody>
          <a:bodyPr wrap="square" rtlCol="0">
            <a:spAutoFit/>
          </a:bodyPr>
          <a:lstStyle/>
          <a:p>
            <a:pPr algn="ctr"/>
            <a:r>
              <a:rPr lang="pt-BR" sz="3200" b="1" dirty="0" smtClean="0">
                <a:solidFill>
                  <a:schemeClr val="bg1"/>
                </a:solidFill>
                <a:latin typeface="Algerian" pitchFamily="82" charset="0"/>
              </a:rPr>
              <a:t>Métodos de esterilização na Indústria de </a:t>
            </a:r>
            <a:r>
              <a:rPr lang="pt-BR" sz="3200" b="1" dirty="0" err="1" smtClean="0">
                <a:solidFill>
                  <a:schemeClr val="bg1"/>
                </a:solidFill>
                <a:latin typeface="Algerian" pitchFamily="82" charset="0"/>
              </a:rPr>
              <a:t>Biofármacos</a:t>
            </a:r>
            <a:endParaRPr lang="pt-BR" sz="3200" b="1"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a José V Fonseca\Pictures\biofármacos\processos de esterilização.png"/>
          <p:cNvPicPr>
            <a:picLocks noChangeAspect="1" noChangeArrowheads="1"/>
          </p:cNvPicPr>
          <p:nvPr/>
        </p:nvPicPr>
        <p:blipFill>
          <a:blip r:embed="rId3"/>
          <a:srcRect/>
          <a:stretch>
            <a:fillRect/>
          </a:stretch>
        </p:blipFill>
        <p:spPr bwMode="auto">
          <a:xfrm>
            <a:off x="651174" y="1357298"/>
            <a:ext cx="8492826" cy="4214841"/>
          </a:xfrm>
          <a:prstGeom prst="rect">
            <a:avLst/>
          </a:prstGeom>
          <a:noFill/>
        </p:spPr>
      </p:pic>
      <p:sp>
        <p:nvSpPr>
          <p:cNvPr id="5" name="CaixaDeTexto 4"/>
          <p:cNvSpPr txBox="1"/>
          <p:nvPr/>
        </p:nvSpPr>
        <p:spPr>
          <a:xfrm>
            <a:off x="0" y="0"/>
            <a:ext cx="9144000" cy="1077218"/>
          </a:xfrm>
          <a:prstGeom prst="rect">
            <a:avLst/>
          </a:prstGeom>
          <a:noFill/>
        </p:spPr>
        <p:txBody>
          <a:bodyPr wrap="square" rtlCol="0">
            <a:spAutoFit/>
          </a:bodyPr>
          <a:lstStyle/>
          <a:p>
            <a:pPr algn="ctr"/>
            <a:r>
              <a:rPr lang="pt-BR" sz="3200" b="1" dirty="0" smtClean="0"/>
              <a:t>Métodos de Esterilização empregadas na Indústria Farmacêutica</a:t>
            </a:r>
            <a:endParaRPr lang="pt-BR"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1"/>
          <p:cNvSpPr txBox="1">
            <a:spLocks noChangeArrowheads="1"/>
          </p:cNvSpPr>
          <p:nvPr/>
        </p:nvSpPr>
        <p:spPr bwMode="auto">
          <a:xfrm>
            <a:off x="971600" y="836712"/>
            <a:ext cx="5599113" cy="646112"/>
          </a:xfrm>
          <a:prstGeom prst="rect">
            <a:avLst/>
          </a:prstGeom>
          <a:noFill/>
          <a:ln w="9525">
            <a:noFill/>
            <a:miter lim="800000"/>
            <a:headEnd/>
            <a:tailEnd/>
          </a:ln>
        </p:spPr>
        <p:txBody>
          <a:bodyPr>
            <a:spAutoFit/>
          </a:bodyPr>
          <a:lstStyle/>
          <a:p>
            <a:r>
              <a:rPr lang="en-US" sz="3600" b="1" i="1" dirty="0" err="1">
                <a:latin typeface="Constantia" pitchFamily="18" charset="0"/>
              </a:rPr>
              <a:t>Tunel</a:t>
            </a:r>
            <a:r>
              <a:rPr lang="en-US" sz="3600" b="1" i="1" dirty="0">
                <a:latin typeface="Constantia" pitchFamily="18" charset="0"/>
              </a:rPr>
              <a:t> de </a:t>
            </a:r>
            <a:r>
              <a:rPr lang="en-US" sz="3600" b="1" i="1" dirty="0" err="1">
                <a:latin typeface="Constantia" pitchFamily="18" charset="0"/>
              </a:rPr>
              <a:t>esterilização</a:t>
            </a:r>
            <a:endParaRPr lang="pt-BR" sz="3600" b="1" i="1" dirty="0">
              <a:latin typeface="Constantia" pitchFamily="18" charset="0"/>
            </a:endParaRPr>
          </a:p>
        </p:txBody>
      </p:sp>
      <p:pic>
        <p:nvPicPr>
          <p:cNvPr id="51201" name="Picture 1" descr="E:\Pictures\TUNEL.jpg"/>
          <p:cNvPicPr>
            <a:picLocks noChangeAspect="1" noChangeArrowheads="1"/>
          </p:cNvPicPr>
          <p:nvPr/>
        </p:nvPicPr>
        <p:blipFill>
          <a:blip r:embed="rId3" cstate="print"/>
          <a:srcRect/>
          <a:stretch>
            <a:fillRect/>
          </a:stretch>
        </p:blipFill>
        <p:spPr bwMode="auto">
          <a:xfrm>
            <a:off x="827584" y="1916832"/>
            <a:ext cx="4294584" cy="4157938"/>
          </a:xfrm>
          <a:prstGeom prst="rect">
            <a:avLst/>
          </a:prstGeom>
          <a:noFill/>
        </p:spPr>
      </p:pic>
      <p:pic>
        <p:nvPicPr>
          <p:cNvPr id="51202" name="Picture 2" descr="E:\Pictures\TUNEL ESQUEMA.jpg"/>
          <p:cNvPicPr>
            <a:picLocks noChangeAspect="1" noChangeArrowheads="1"/>
          </p:cNvPicPr>
          <p:nvPr/>
        </p:nvPicPr>
        <p:blipFill>
          <a:blip r:embed="rId4" cstate="print"/>
          <a:srcRect/>
          <a:stretch>
            <a:fillRect/>
          </a:stretch>
        </p:blipFill>
        <p:spPr bwMode="auto">
          <a:xfrm>
            <a:off x="5004048" y="1628800"/>
            <a:ext cx="4023393" cy="22322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a José V Fonseca\Pictures\biofármacos\empresa farmacêutica de produtos estéreis.png"/>
          <p:cNvPicPr>
            <a:picLocks noChangeAspect="1" noChangeArrowheads="1"/>
          </p:cNvPicPr>
          <p:nvPr/>
        </p:nvPicPr>
        <p:blipFill>
          <a:blip r:embed="rId3"/>
          <a:srcRect/>
          <a:stretch>
            <a:fillRect/>
          </a:stretch>
        </p:blipFill>
        <p:spPr bwMode="auto">
          <a:xfrm>
            <a:off x="1643042" y="928670"/>
            <a:ext cx="6030913" cy="4933950"/>
          </a:xfrm>
          <a:prstGeom prst="rect">
            <a:avLst/>
          </a:prstGeom>
          <a:noFill/>
        </p:spPr>
      </p:pic>
      <p:sp>
        <p:nvSpPr>
          <p:cNvPr id="5" name="CaixaDeTexto 4"/>
          <p:cNvSpPr txBox="1"/>
          <p:nvPr/>
        </p:nvSpPr>
        <p:spPr>
          <a:xfrm>
            <a:off x="6429388" y="5072074"/>
            <a:ext cx="714380" cy="276999"/>
          </a:xfrm>
          <a:prstGeom prst="rect">
            <a:avLst/>
          </a:prstGeom>
          <a:noFill/>
        </p:spPr>
        <p:txBody>
          <a:bodyPr wrap="square" rtlCol="0">
            <a:spAutoFit/>
          </a:bodyPr>
          <a:lstStyle/>
          <a:p>
            <a:r>
              <a:rPr lang="pt-BR" sz="1200" dirty="0" smtClean="0">
                <a:solidFill>
                  <a:schemeClr val="bg1"/>
                </a:solidFill>
              </a:rPr>
              <a:t>lavagem</a:t>
            </a:r>
            <a:endParaRPr lang="pt-BR" sz="1200" dirty="0">
              <a:solidFill>
                <a:schemeClr val="bg1"/>
              </a:solidFill>
            </a:endParaRPr>
          </a:p>
        </p:txBody>
      </p:sp>
      <p:sp>
        <p:nvSpPr>
          <p:cNvPr id="6" name="CaixaDeTexto 5"/>
          <p:cNvSpPr txBox="1"/>
          <p:nvPr/>
        </p:nvSpPr>
        <p:spPr>
          <a:xfrm>
            <a:off x="5000628" y="5072074"/>
            <a:ext cx="1285884" cy="461665"/>
          </a:xfrm>
          <a:prstGeom prst="rect">
            <a:avLst/>
          </a:prstGeom>
          <a:noFill/>
        </p:spPr>
        <p:txBody>
          <a:bodyPr wrap="square" rtlCol="0">
            <a:spAutoFit/>
          </a:bodyPr>
          <a:lstStyle/>
          <a:p>
            <a:r>
              <a:rPr lang="pt-BR" sz="1200" dirty="0" smtClean="0">
                <a:solidFill>
                  <a:schemeClr val="bg1"/>
                </a:solidFill>
              </a:rPr>
              <a:t>Esterilização de material limpo</a:t>
            </a:r>
            <a:endParaRPr lang="pt-BR" sz="1200" dirty="0">
              <a:solidFill>
                <a:schemeClr val="bg1"/>
              </a:solidFill>
            </a:endParaRPr>
          </a:p>
        </p:txBody>
      </p:sp>
      <p:sp>
        <p:nvSpPr>
          <p:cNvPr id="7" name="CaixaDeTexto 6"/>
          <p:cNvSpPr txBox="1"/>
          <p:nvPr/>
        </p:nvSpPr>
        <p:spPr>
          <a:xfrm>
            <a:off x="5000628" y="4429132"/>
            <a:ext cx="1357322" cy="461665"/>
          </a:xfrm>
          <a:prstGeom prst="rect">
            <a:avLst/>
          </a:prstGeom>
          <a:noFill/>
        </p:spPr>
        <p:txBody>
          <a:bodyPr wrap="square" rtlCol="0">
            <a:spAutoFit/>
          </a:bodyPr>
          <a:lstStyle/>
          <a:p>
            <a:r>
              <a:rPr lang="pt-BR" sz="1200" dirty="0" smtClean="0">
                <a:solidFill>
                  <a:schemeClr val="bg1"/>
                </a:solidFill>
              </a:rPr>
              <a:t>Sala de expansão de </a:t>
            </a:r>
            <a:r>
              <a:rPr lang="pt-BR" sz="1200" dirty="0" err="1" smtClean="0">
                <a:solidFill>
                  <a:schemeClr val="bg1"/>
                </a:solidFill>
              </a:rPr>
              <a:t>inóculo</a:t>
            </a:r>
            <a:endParaRPr lang="pt-BR" sz="1200" dirty="0">
              <a:solidFill>
                <a:schemeClr val="bg1"/>
              </a:solidFill>
            </a:endParaRPr>
          </a:p>
        </p:txBody>
      </p:sp>
      <p:sp>
        <p:nvSpPr>
          <p:cNvPr id="8" name="CaixaDeTexto 7"/>
          <p:cNvSpPr txBox="1"/>
          <p:nvPr/>
        </p:nvSpPr>
        <p:spPr>
          <a:xfrm>
            <a:off x="6429388" y="4429132"/>
            <a:ext cx="928694" cy="646331"/>
          </a:xfrm>
          <a:prstGeom prst="rect">
            <a:avLst/>
          </a:prstGeom>
          <a:noFill/>
        </p:spPr>
        <p:txBody>
          <a:bodyPr wrap="square" rtlCol="0">
            <a:spAutoFit/>
          </a:bodyPr>
          <a:lstStyle/>
          <a:p>
            <a:r>
              <a:rPr lang="pt-BR" sz="1200" dirty="0" smtClean="0">
                <a:solidFill>
                  <a:schemeClr val="bg1"/>
                </a:solidFill>
              </a:rPr>
              <a:t>Sala de produção</a:t>
            </a:r>
          </a:p>
          <a:p>
            <a:r>
              <a:rPr lang="pt-BR" sz="1200" dirty="0" err="1" smtClean="0">
                <a:solidFill>
                  <a:schemeClr val="bg1"/>
                </a:solidFill>
              </a:rPr>
              <a:t>biorreator</a:t>
            </a:r>
            <a:endParaRPr lang="pt-BR" sz="1200" dirty="0">
              <a:solidFill>
                <a:schemeClr val="bg1"/>
              </a:solidFill>
            </a:endParaRPr>
          </a:p>
        </p:txBody>
      </p:sp>
      <p:sp>
        <p:nvSpPr>
          <p:cNvPr id="9" name="CaixaDeTexto 8"/>
          <p:cNvSpPr txBox="1"/>
          <p:nvPr/>
        </p:nvSpPr>
        <p:spPr>
          <a:xfrm>
            <a:off x="5786446" y="3286124"/>
            <a:ext cx="1285884" cy="646331"/>
          </a:xfrm>
          <a:prstGeom prst="rect">
            <a:avLst/>
          </a:prstGeom>
          <a:noFill/>
        </p:spPr>
        <p:txBody>
          <a:bodyPr wrap="square" rtlCol="0">
            <a:spAutoFit/>
          </a:bodyPr>
          <a:lstStyle/>
          <a:p>
            <a:r>
              <a:rPr lang="pt-BR" dirty="0" smtClean="0">
                <a:solidFill>
                  <a:schemeClr val="bg1"/>
                </a:solidFill>
              </a:rPr>
              <a:t>Sala de purificação</a:t>
            </a:r>
            <a:endParaRPr lang="pt-BR" dirty="0">
              <a:solidFill>
                <a:schemeClr val="bg1"/>
              </a:solidFill>
            </a:endParaRPr>
          </a:p>
        </p:txBody>
      </p:sp>
      <p:sp>
        <p:nvSpPr>
          <p:cNvPr id="12" name="CaixaDeTexto 11"/>
          <p:cNvSpPr txBox="1"/>
          <p:nvPr/>
        </p:nvSpPr>
        <p:spPr>
          <a:xfrm>
            <a:off x="5929322" y="1142984"/>
            <a:ext cx="1500198" cy="276999"/>
          </a:xfrm>
          <a:prstGeom prst="rect">
            <a:avLst/>
          </a:prstGeom>
          <a:noFill/>
        </p:spPr>
        <p:txBody>
          <a:bodyPr wrap="square" rtlCol="0">
            <a:spAutoFit/>
          </a:bodyPr>
          <a:lstStyle/>
          <a:p>
            <a:r>
              <a:rPr lang="pt-BR" sz="1200" dirty="0" smtClean="0">
                <a:solidFill>
                  <a:schemeClr val="bg1"/>
                </a:solidFill>
              </a:rPr>
              <a:t>Área de enchimento </a:t>
            </a:r>
            <a:endParaRPr lang="pt-BR" sz="1200" dirty="0">
              <a:solidFill>
                <a:schemeClr val="bg1"/>
              </a:solidFill>
            </a:endParaRPr>
          </a:p>
        </p:txBody>
      </p:sp>
      <p:sp>
        <p:nvSpPr>
          <p:cNvPr id="15" name="CaixaDeTexto 14"/>
          <p:cNvSpPr txBox="1"/>
          <p:nvPr/>
        </p:nvSpPr>
        <p:spPr>
          <a:xfrm>
            <a:off x="7643834" y="2643182"/>
            <a:ext cx="1500166" cy="646331"/>
          </a:xfrm>
          <a:prstGeom prst="rect">
            <a:avLst/>
          </a:prstGeom>
          <a:noFill/>
        </p:spPr>
        <p:txBody>
          <a:bodyPr wrap="square" rtlCol="0">
            <a:spAutoFit/>
          </a:bodyPr>
          <a:lstStyle/>
          <a:p>
            <a:r>
              <a:rPr lang="pt-BR" dirty="0" err="1" smtClean="0">
                <a:solidFill>
                  <a:schemeClr val="bg1"/>
                </a:solidFill>
              </a:rPr>
              <a:t>Tunel</a:t>
            </a:r>
            <a:r>
              <a:rPr lang="pt-BR" dirty="0" smtClean="0">
                <a:solidFill>
                  <a:schemeClr val="bg1"/>
                </a:solidFill>
              </a:rPr>
              <a:t> de esterilização</a:t>
            </a:r>
            <a:endParaRPr lang="pt-BR" dirty="0">
              <a:solidFill>
                <a:schemeClr val="bg1"/>
              </a:solidFill>
            </a:endParaRPr>
          </a:p>
        </p:txBody>
      </p:sp>
      <p:cxnSp>
        <p:nvCxnSpPr>
          <p:cNvPr id="17" name="Conector de seta reta 16"/>
          <p:cNvCxnSpPr/>
          <p:nvPr/>
        </p:nvCxnSpPr>
        <p:spPr>
          <a:xfrm flipV="1">
            <a:off x="6858016" y="1857364"/>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7500958" y="2571744"/>
            <a:ext cx="71438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Conector de seta reta 20"/>
          <p:cNvCxnSpPr/>
          <p:nvPr/>
        </p:nvCxnSpPr>
        <p:spPr>
          <a:xfrm rot="5400000">
            <a:off x="8179619" y="2607463"/>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7929586" y="1643050"/>
            <a:ext cx="1214414" cy="461665"/>
          </a:xfrm>
          <a:prstGeom prst="rect">
            <a:avLst/>
          </a:prstGeom>
          <a:noFill/>
        </p:spPr>
        <p:txBody>
          <a:bodyPr wrap="square" rtlCol="0">
            <a:spAutoFit/>
          </a:bodyPr>
          <a:lstStyle/>
          <a:p>
            <a:r>
              <a:rPr lang="pt-BR" sz="1200" dirty="0" smtClean="0"/>
              <a:t>Entrada do produto a granel</a:t>
            </a:r>
            <a:endParaRPr lang="pt-BR" sz="1200" dirty="0"/>
          </a:p>
        </p:txBody>
      </p:sp>
      <p:cxnSp>
        <p:nvCxnSpPr>
          <p:cNvPr id="27" name="Conector de seta reta 26"/>
          <p:cNvCxnSpPr/>
          <p:nvPr/>
        </p:nvCxnSpPr>
        <p:spPr>
          <a:xfrm rot="10800000">
            <a:off x="4714876" y="1357298"/>
            <a:ext cx="1857388"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3428992" y="1071546"/>
            <a:ext cx="1143008" cy="461665"/>
          </a:xfrm>
          <a:prstGeom prst="rect">
            <a:avLst/>
          </a:prstGeom>
          <a:noFill/>
        </p:spPr>
        <p:txBody>
          <a:bodyPr wrap="square" rtlCol="0">
            <a:spAutoFit/>
          </a:bodyPr>
          <a:lstStyle/>
          <a:p>
            <a:pPr algn="r"/>
            <a:r>
              <a:rPr lang="pt-BR" sz="1200" dirty="0" smtClean="0">
                <a:solidFill>
                  <a:schemeClr val="bg1"/>
                </a:solidFill>
              </a:rPr>
              <a:t>Entrada de funcionários</a:t>
            </a:r>
            <a:endParaRPr lang="pt-BR" sz="1200" dirty="0">
              <a:solidFill>
                <a:schemeClr val="bg1"/>
              </a:solidFill>
            </a:endParaRPr>
          </a:p>
        </p:txBody>
      </p:sp>
      <p:sp>
        <p:nvSpPr>
          <p:cNvPr id="33" name="CaixaDeTexto 32"/>
          <p:cNvSpPr txBox="1"/>
          <p:nvPr/>
        </p:nvSpPr>
        <p:spPr>
          <a:xfrm>
            <a:off x="357158" y="0"/>
            <a:ext cx="8786842" cy="523220"/>
          </a:xfrm>
          <a:prstGeom prst="rect">
            <a:avLst/>
          </a:prstGeom>
          <a:noFill/>
        </p:spPr>
        <p:txBody>
          <a:bodyPr wrap="square" rtlCol="0">
            <a:spAutoFit/>
          </a:bodyPr>
          <a:lstStyle/>
          <a:p>
            <a:r>
              <a:rPr lang="pt-BR" sz="2800" b="1" dirty="0" smtClean="0">
                <a:solidFill>
                  <a:schemeClr val="bg1"/>
                </a:solidFill>
              </a:rPr>
              <a:t>Esquema simplificado de uma Indústria </a:t>
            </a:r>
            <a:r>
              <a:rPr lang="pt-BR" sz="2800" b="1" dirty="0" err="1" smtClean="0">
                <a:solidFill>
                  <a:schemeClr val="bg1"/>
                </a:solidFill>
              </a:rPr>
              <a:t>Biofarmacêutica</a:t>
            </a:r>
            <a:endParaRPr lang="pt-BR" sz="2800" b="1" dirty="0">
              <a:solidFill>
                <a:schemeClr val="bg1"/>
              </a:solidFill>
            </a:endParaRPr>
          </a:p>
        </p:txBody>
      </p:sp>
      <p:sp>
        <p:nvSpPr>
          <p:cNvPr id="34" name="Retângulo 33"/>
          <p:cNvSpPr/>
          <p:nvPr/>
        </p:nvSpPr>
        <p:spPr>
          <a:xfrm>
            <a:off x="7072330" y="5715016"/>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7143768" y="5715016"/>
            <a:ext cx="642942" cy="276999"/>
          </a:xfrm>
          <a:prstGeom prst="rect">
            <a:avLst/>
          </a:prstGeom>
          <a:noFill/>
        </p:spPr>
        <p:txBody>
          <a:bodyPr wrap="square" rtlCol="0">
            <a:spAutoFit/>
          </a:bodyPr>
          <a:lstStyle/>
          <a:p>
            <a:r>
              <a:rPr lang="pt-BR" sz="1200" dirty="0" smtClean="0">
                <a:solidFill>
                  <a:schemeClr val="bg1"/>
                </a:solidFill>
              </a:rPr>
              <a:t>frascos</a:t>
            </a:r>
            <a:endParaRPr lang="pt-BR" sz="12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Maria José V Fonseca\Pictures\biofármacos\esterilizador.png"/>
          <p:cNvPicPr>
            <a:picLocks noChangeAspect="1" noChangeArrowheads="1"/>
          </p:cNvPicPr>
          <p:nvPr/>
        </p:nvPicPr>
        <p:blipFill>
          <a:blip r:embed="rId3"/>
          <a:srcRect/>
          <a:stretch>
            <a:fillRect/>
          </a:stretch>
        </p:blipFill>
        <p:spPr bwMode="auto">
          <a:xfrm>
            <a:off x="285720" y="2171335"/>
            <a:ext cx="4875643" cy="4686665"/>
          </a:xfrm>
          <a:prstGeom prst="rect">
            <a:avLst/>
          </a:prstGeom>
          <a:noFill/>
        </p:spPr>
      </p:pic>
      <p:sp>
        <p:nvSpPr>
          <p:cNvPr id="5" name="CaixaDeTexto 4"/>
          <p:cNvSpPr txBox="1"/>
          <p:nvPr/>
        </p:nvSpPr>
        <p:spPr>
          <a:xfrm>
            <a:off x="571472" y="1428736"/>
            <a:ext cx="7858180" cy="523220"/>
          </a:xfrm>
          <a:prstGeom prst="rect">
            <a:avLst/>
          </a:prstGeom>
          <a:noFill/>
        </p:spPr>
        <p:txBody>
          <a:bodyPr wrap="square" rtlCol="0">
            <a:spAutoFit/>
          </a:bodyPr>
          <a:lstStyle/>
          <a:p>
            <a:pPr algn="ctr"/>
            <a:r>
              <a:rPr lang="pt-BR" sz="2800" b="1" dirty="0" smtClean="0">
                <a:latin typeface="Algerian" pitchFamily="82" charset="0"/>
              </a:rPr>
              <a:t>Como o gerador de Vapor</a:t>
            </a:r>
            <a:r>
              <a:rPr lang="pt-BR" sz="2800" b="1" dirty="0">
                <a:latin typeface="Algerian" pitchFamily="82" charset="0"/>
              </a:rPr>
              <a:t> </a:t>
            </a:r>
            <a:r>
              <a:rPr lang="pt-BR" sz="2800" b="1" dirty="0" smtClean="0">
                <a:latin typeface="Algerian" pitchFamily="82" charset="0"/>
              </a:rPr>
              <a:t>puro trabalha</a:t>
            </a:r>
            <a:endParaRPr lang="pt-BR" sz="2800" b="1" dirty="0">
              <a:latin typeface="Algerian" pitchFamily="82" charset="0"/>
            </a:endParaRPr>
          </a:p>
        </p:txBody>
      </p:sp>
      <p:sp>
        <p:nvSpPr>
          <p:cNvPr id="6" name="Retângulo 5"/>
          <p:cNvSpPr/>
          <p:nvPr/>
        </p:nvSpPr>
        <p:spPr>
          <a:xfrm>
            <a:off x="5214942" y="2056686"/>
            <a:ext cx="3571868" cy="4801314"/>
          </a:xfrm>
          <a:prstGeom prst="rect">
            <a:avLst/>
          </a:prstGeom>
        </p:spPr>
        <p:txBody>
          <a:bodyPr wrap="square">
            <a:spAutoFit/>
          </a:bodyPr>
          <a:lstStyle/>
          <a:p>
            <a:r>
              <a:rPr lang="pt-BR" b="1" dirty="0" smtClean="0">
                <a:solidFill>
                  <a:schemeClr val="bg1"/>
                </a:solidFill>
              </a:rPr>
              <a:t>01 - ÁGUA DE ALIMENTAÇÃO 02 - VAPOR PURO03 - SOPRO/DRENAGEM 04 - VAPOR INDUSTRIAL 05 - ÁGUA REFRIGERADA06 - PONTO DE AMOSTRAGEM 07 - TRANSMISSOR DE PRESSÃO DE VAPOR PURO08 - VÁLVULA MODULADORA 09 - INTERRUPTOR DE PRESSÃO DE VAPOR INDUSTRIAL10 - BOMBA SANITÁRIA 11 - PURGADOR DE VAPOR 12 - SONDA DE NÍVEL13 - VÁLVULA DE SEGURANÇA 14 - CONDENSADOR DE AMOSTRAGEM DE VAPOR PURO15 - MEDIDOR DE CONDUTIVIDADE 16 - DESEMBACIADOR</a:t>
            </a:r>
            <a:endParaRPr lang="pt-BR" b="1" dirty="0">
              <a:solidFill>
                <a:schemeClr val="bg1"/>
              </a:solidFill>
            </a:endParaRPr>
          </a:p>
        </p:txBody>
      </p:sp>
      <p:sp>
        <p:nvSpPr>
          <p:cNvPr id="7" name="CaixaDeTexto 6"/>
          <p:cNvSpPr txBox="1"/>
          <p:nvPr/>
        </p:nvSpPr>
        <p:spPr>
          <a:xfrm>
            <a:off x="214282" y="0"/>
            <a:ext cx="8929718" cy="1077218"/>
          </a:xfrm>
          <a:prstGeom prst="rect">
            <a:avLst/>
          </a:prstGeom>
          <a:noFill/>
        </p:spPr>
        <p:txBody>
          <a:bodyPr wrap="square" rtlCol="0">
            <a:spAutoFit/>
          </a:bodyPr>
          <a:lstStyle/>
          <a:p>
            <a:pPr algn="ctr"/>
            <a:r>
              <a:rPr lang="pt-BR" sz="3200" b="1" dirty="0" smtClean="0">
                <a:solidFill>
                  <a:schemeClr val="bg1"/>
                </a:solidFill>
              </a:rPr>
              <a:t>Esterilização de equipamentos no local  por Vapor puro</a:t>
            </a:r>
            <a:endParaRPr lang="pt-BR" sz="32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214290"/>
            <a:ext cx="8715436" cy="1077218"/>
          </a:xfrm>
          <a:prstGeom prst="rect">
            <a:avLst/>
          </a:prstGeom>
          <a:noFill/>
        </p:spPr>
        <p:txBody>
          <a:bodyPr wrap="square" rtlCol="0">
            <a:spAutoFit/>
          </a:bodyPr>
          <a:lstStyle/>
          <a:p>
            <a:pPr algn="ctr"/>
            <a:r>
              <a:rPr lang="pt-BR" sz="3200" dirty="0" smtClean="0"/>
              <a:t>Esterilização de equipamentos no local  por Vapor puro</a:t>
            </a:r>
            <a:endParaRPr lang="pt-BR" sz="3200" dirty="0"/>
          </a:p>
        </p:txBody>
      </p:sp>
      <p:pic>
        <p:nvPicPr>
          <p:cNvPr id="6146" name="Picture 2" descr="C:\Users\Maria José V Fonseca\Pictures\biofármacos\sisstema de geração de vapor.png"/>
          <p:cNvPicPr>
            <a:picLocks noChangeAspect="1" noChangeArrowheads="1"/>
          </p:cNvPicPr>
          <p:nvPr/>
        </p:nvPicPr>
        <p:blipFill>
          <a:blip r:embed="rId3"/>
          <a:srcRect/>
          <a:stretch>
            <a:fillRect/>
          </a:stretch>
        </p:blipFill>
        <p:spPr bwMode="auto">
          <a:xfrm>
            <a:off x="2285984" y="1643050"/>
            <a:ext cx="3857652" cy="40068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1142976" y="714356"/>
            <a:ext cx="7215238" cy="5261635"/>
            <a:chOff x="1142976" y="714356"/>
            <a:chExt cx="7215238" cy="5261635"/>
          </a:xfrm>
        </p:grpSpPr>
        <p:pic>
          <p:nvPicPr>
            <p:cNvPr id="2050" name="Picture 2" descr="C:\Users\Maria José V Fonseca\Pictures\biofármacos\processo de produção 4png.png"/>
            <p:cNvPicPr>
              <a:picLocks noChangeAspect="1" noChangeArrowheads="1"/>
            </p:cNvPicPr>
            <p:nvPr/>
          </p:nvPicPr>
          <p:blipFill>
            <a:blip r:embed="rId3" cstate="print"/>
            <a:srcRect/>
            <a:stretch>
              <a:fillRect/>
            </a:stretch>
          </p:blipFill>
          <p:spPr bwMode="auto">
            <a:xfrm>
              <a:off x="1142976" y="714356"/>
              <a:ext cx="7126711" cy="5261635"/>
            </a:xfrm>
            <a:prstGeom prst="rect">
              <a:avLst/>
            </a:prstGeom>
            <a:noFill/>
          </p:spPr>
        </p:pic>
        <p:sp>
          <p:nvSpPr>
            <p:cNvPr id="5" name="CaixaDeTexto 4"/>
            <p:cNvSpPr txBox="1"/>
            <p:nvPr/>
          </p:nvSpPr>
          <p:spPr>
            <a:xfrm>
              <a:off x="1214414" y="2143116"/>
              <a:ext cx="1143008" cy="738664"/>
            </a:xfrm>
            <a:prstGeom prst="rect">
              <a:avLst/>
            </a:prstGeom>
            <a:noFill/>
          </p:spPr>
          <p:txBody>
            <a:bodyPr wrap="square" rtlCol="0">
              <a:spAutoFit/>
            </a:bodyPr>
            <a:lstStyle/>
            <a:p>
              <a:r>
                <a:rPr lang="pt-BR" sz="1400" b="1" dirty="0" smtClean="0">
                  <a:solidFill>
                    <a:schemeClr val="bg1"/>
                  </a:solidFill>
                </a:rPr>
                <a:t>Produção</a:t>
              </a:r>
            </a:p>
            <a:p>
              <a:r>
                <a:rPr lang="pt-BR" sz="1400" b="1" dirty="0" smtClean="0">
                  <a:solidFill>
                    <a:schemeClr val="bg1"/>
                  </a:solidFill>
                </a:rPr>
                <a:t>Crescimento celular</a:t>
              </a:r>
              <a:endParaRPr lang="pt-BR" sz="1400" b="1" dirty="0">
                <a:solidFill>
                  <a:schemeClr val="bg1"/>
                </a:solidFill>
              </a:endParaRPr>
            </a:p>
          </p:txBody>
        </p:sp>
        <p:sp>
          <p:nvSpPr>
            <p:cNvPr id="12" name="CaixaDeTexto 11"/>
            <p:cNvSpPr txBox="1"/>
            <p:nvPr/>
          </p:nvSpPr>
          <p:spPr>
            <a:xfrm>
              <a:off x="1142976" y="5000636"/>
              <a:ext cx="1643074" cy="923330"/>
            </a:xfrm>
            <a:prstGeom prst="rect">
              <a:avLst/>
            </a:prstGeom>
            <a:noFill/>
          </p:spPr>
          <p:txBody>
            <a:bodyPr wrap="square" rtlCol="0">
              <a:spAutoFit/>
            </a:bodyPr>
            <a:lstStyle/>
            <a:p>
              <a:r>
                <a:rPr lang="pt-BR" b="1" dirty="0" smtClean="0">
                  <a:solidFill>
                    <a:schemeClr val="bg1"/>
                  </a:solidFill>
                </a:rPr>
                <a:t>Células modificadas geneticamente</a:t>
              </a:r>
              <a:endParaRPr lang="pt-BR" b="1" dirty="0">
                <a:solidFill>
                  <a:schemeClr val="bg1"/>
                </a:solidFill>
              </a:endParaRPr>
            </a:p>
          </p:txBody>
        </p:sp>
        <p:sp>
          <p:nvSpPr>
            <p:cNvPr id="13" name="CaixaDeTexto 12"/>
            <p:cNvSpPr txBox="1"/>
            <p:nvPr/>
          </p:nvSpPr>
          <p:spPr>
            <a:xfrm>
              <a:off x="1428728" y="3143248"/>
              <a:ext cx="1428760" cy="1569660"/>
            </a:xfrm>
            <a:prstGeom prst="rect">
              <a:avLst/>
            </a:prstGeom>
            <a:noFill/>
          </p:spPr>
          <p:txBody>
            <a:bodyPr wrap="square" rtlCol="0">
              <a:spAutoFit/>
            </a:bodyPr>
            <a:lstStyle/>
            <a:p>
              <a:r>
                <a:rPr lang="pt-BR" sz="1200" b="1" dirty="0" smtClean="0">
                  <a:solidFill>
                    <a:schemeClr val="bg1"/>
                  </a:solidFill>
                </a:rPr>
                <a:t>Operações:</a:t>
              </a:r>
            </a:p>
            <a:p>
              <a:r>
                <a:rPr lang="pt-BR" sz="1200" b="1" dirty="0" smtClean="0">
                  <a:solidFill>
                    <a:schemeClr val="bg1"/>
                  </a:solidFill>
                </a:rPr>
                <a:t>*Descongelamento do </a:t>
              </a:r>
              <a:r>
                <a:rPr lang="pt-BR" sz="1200" b="1" dirty="0" err="1" smtClean="0">
                  <a:solidFill>
                    <a:schemeClr val="bg1"/>
                  </a:solidFill>
                </a:rPr>
                <a:t>inóculo</a:t>
              </a:r>
              <a:r>
                <a:rPr lang="pt-BR" sz="1200" b="1" dirty="0" smtClean="0">
                  <a:solidFill>
                    <a:schemeClr val="bg1"/>
                  </a:solidFill>
                </a:rPr>
                <a:t>;</a:t>
              </a:r>
            </a:p>
            <a:p>
              <a:r>
                <a:rPr lang="pt-BR" sz="1200" b="1" dirty="0" smtClean="0">
                  <a:solidFill>
                    <a:schemeClr val="bg1"/>
                  </a:solidFill>
                </a:rPr>
                <a:t>*Expansão do </a:t>
              </a:r>
              <a:r>
                <a:rPr lang="pt-BR" sz="1200" b="1" dirty="0" err="1" smtClean="0">
                  <a:solidFill>
                    <a:schemeClr val="bg1"/>
                  </a:solidFill>
                </a:rPr>
                <a:t>inóculo</a:t>
              </a:r>
              <a:r>
                <a:rPr lang="pt-BR" sz="1200" b="1" dirty="0" smtClean="0">
                  <a:solidFill>
                    <a:schemeClr val="bg1"/>
                  </a:solidFill>
                </a:rPr>
                <a:t>;</a:t>
              </a:r>
            </a:p>
            <a:p>
              <a:r>
                <a:rPr lang="pt-BR" sz="1200" b="1" dirty="0" smtClean="0">
                  <a:solidFill>
                    <a:schemeClr val="bg1"/>
                  </a:solidFill>
                </a:rPr>
                <a:t>*Produção no </a:t>
              </a:r>
              <a:r>
                <a:rPr lang="pt-BR" sz="1200" b="1" dirty="0" err="1" smtClean="0">
                  <a:solidFill>
                    <a:schemeClr val="bg1"/>
                  </a:solidFill>
                </a:rPr>
                <a:t>biorreator</a:t>
              </a:r>
              <a:endParaRPr lang="pt-BR" sz="1200" b="1" dirty="0" smtClean="0">
                <a:solidFill>
                  <a:schemeClr val="bg1"/>
                </a:solidFill>
              </a:endParaRPr>
            </a:p>
            <a:p>
              <a:endParaRPr lang="pt-BR" sz="1200" b="1" dirty="0">
                <a:solidFill>
                  <a:schemeClr val="bg1"/>
                </a:solidFill>
              </a:endParaRPr>
            </a:p>
          </p:txBody>
        </p:sp>
        <p:sp>
          <p:nvSpPr>
            <p:cNvPr id="14" name="CaixaDeTexto 13"/>
            <p:cNvSpPr txBox="1"/>
            <p:nvPr/>
          </p:nvSpPr>
          <p:spPr>
            <a:xfrm>
              <a:off x="3143240" y="2285992"/>
              <a:ext cx="1000132" cy="369332"/>
            </a:xfrm>
            <a:prstGeom prst="rect">
              <a:avLst/>
            </a:prstGeom>
            <a:noFill/>
          </p:spPr>
          <p:txBody>
            <a:bodyPr wrap="square" rtlCol="0">
              <a:spAutoFit/>
            </a:bodyPr>
            <a:lstStyle/>
            <a:p>
              <a:r>
                <a:rPr lang="pt-BR" dirty="0" smtClean="0"/>
                <a:t>Colheita</a:t>
              </a:r>
              <a:endParaRPr lang="pt-BR" dirty="0"/>
            </a:p>
          </p:txBody>
        </p:sp>
        <p:sp>
          <p:nvSpPr>
            <p:cNvPr id="15" name="CaixaDeTexto 14"/>
            <p:cNvSpPr txBox="1"/>
            <p:nvPr/>
          </p:nvSpPr>
          <p:spPr>
            <a:xfrm>
              <a:off x="2928926" y="3286124"/>
              <a:ext cx="1571636" cy="1815882"/>
            </a:xfrm>
            <a:prstGeom prst="rect">
              <a:avLst/>
            </a:prstGeom>
            <a:noFill/>
          </p:spPr>
          <p:txBody>
            <a:bodyPr wrap="square" rtlCol="0">
              <a:spAutoFit/>
            </a:bodyPr>
            <a:lstStyle/>
            <a:p>
              <a:r>
                <a:rPr lang="pt-BR" sz="1400" b="1" dirty="0" smtClean="0">
                  <a:solidFill>
                    <a:schemeClr val="bg1"/>
                  </a:solidFill>
                </a:rPr>
                <a:t>Operações:</a:t>
              </a:r>
            </a:p>
            <a:p>
              <a:pPr>
                <a:buFont typeface="Arial" charset="0"/>
                <a:buChar char="•"/>
              </a:pPr>
              <a:r>
                <a:rPr lang="pt-BR" sz="1400" b="1" dirty="0" smtClean="0">
                  <a:solidFill>
                    <a:schemeClr val="bg1"/>
                  </a:solidFill>
                </a:rPr>
                <a:t>Centrifugação;</a:t>
              </a:r>
            </a:p>
            <a:p>
              <a:pPr>
                <a:buFont typeface="Arial" charset="0"/>
                <a:buChar char="•"/>
              </a:pPr>
              <a:r>
                <a:rPr lang="pt-BR" sz="1400" b="1" dirty="0" smtClean="0">
                  <a:solidFill>
                    <a:schemeClr val="bg1"/>
                  </a:solidFill>
                </a:rPr>
                <a:t>Filtração em profundidade;</a:t>
              </a:r>
            </a:p>
            <a:p>
              <a:pPr>
                <a:buFont typeface="Arial" charset="0"/>
                <a:buChar char="•"/>
              </a:pPr>
              <a:r>
                <a:rPr lang="pt-BR" sz="1400" b="1" dirty="0" smtClean="0">
                  <a:solidFill>
                    <a:schemeClr val="bg1"/>
                  </a:solidFill>
                </a:rPr>
                <a:t>Fluxo tangencial;</a:t>
              </a:r>
            </a:p>
            <a:p>
              <a:pPr>
                <a:buFont typeface="Arial" charset="0"/>
                <a:buChar char="•"/>
              </a:pPr>
              <a:r>
                <a:rPr lang="pt-BR" sz="1400" b="1" dirty="0" err="1" smtClean="0">
                  <a:solidFill>
                    <a:schemeClr val="bg1"/>
                  </a:solidFill>
                </a:rPr>
                <a:t>Microfiltração</a:t>
              </a:r>
              <a:r>
                <a:rPr lang="pt-BR" sz="1400" b="1" dirty="0" smtClean="0">
                  <a:solidFill>
                    <a:schemeClr val="bg1"/>
                  </a:solidFill>
                </a:rPr>
                <a:t>;</a:t>
              </a:r>
            </a:p>
            <a:p>
              <a:pPr>
                <a:buFont typeface="Arial" charset="0"/>
                <a:buChar char="•"/>
              </a:pPr>
              <a:r>
                <a:rPr lang="pt-BR" sz="1400" b="1" dirty="0" smtClean="0">
                  <a:solidFill>
                    <a:schemeClr val="bg1"/>
                  </a:solidFill>
                </a:rPr>
                <a:t>Homogeneização</a:t>
              </a:r>
            </a:p>
            <a:p>
              <a:endParaRPr lang="pt-BR" sz="1400" b="1" dirty="0">
                <a:solidFill>
                  <a:schemeClr val="bg1"/>
                </a:solidFill>
              </a:endParaRPr>
            </a:p>
          </p:txBody>
        </p:sp>
        <p:sp>
          <p:nvSpPr>
            <p:cNvPr id="16" name="CaixaDeTexto 15"/>
            <p:cNvSpPr txBox="1"/>
            <p:nvPr/>
          </p:nvSpPr>
          <p:spPr>
            <a:xfrm>
              <a:off x="2714612" y="714356"/>
              <a:ext cx="1714512" cy="1015663"/>
            </a:xfrm>
            <a:prstGeom prst="rect">
              <a:avLst/>
            </a:prstGeom>
            <a:noFill/>
          </p:spPr>
          <p:txBody>
            <a:bodyPr wrap="square" rtlCol="0">
              <a:spAutoFit/>
            </a:bodyPr>
            <a:lstStyle/>
            <a:p>
              <a:r>
                <a:rPr lang="pt-BR" sz="1200" dirty="0" smtClean="0">
                  <a:solidFill>
                    <a:schemeClr val="bg1"/>
                  </a:solidFill>
                </a:rPr>
                <a:t>Células dispensadas: produção extracelular;</a:t>
              </a:r>
            </a:p>
            <a:p>
              <a:r>
                <a:rPr lang="pt-BR" sz="1200" dirty="0" smtClean="0">
                  <a:solidFill>
                    <a:schemeClr val="bg1"/>
                  </a:solidFill>
                </a:rPr>
                <a:t>Meio de cultura e </a:t>
              </a:r>
              <a:r>
                <a:rPr lang="pt-BR" sz="1200" dirty="0" err="1" smtClean="0">
                  <a:solidFill>
                    <a:schemeClr val="bg1"/>
                  </a:solidFill>
                </a:rPr>
                <a:t>debris</a:t>
              </a:r>
              <a:r>
                <a:rPr lang="pt-BR" sz="1200" dirty="0" smtClean="0">
                  <a:solidFill>
                    <a:schemeClr val="bg1"/>
                  </a:solidFill>
                </a:rPr>
                <a:t> dispensados : produção intracelular</a:t>
              </a:r>
              <a:endParaRPr lang="pt-BR" sz="1200" dirty="0">
                <a:solidFill>
                  <a:schemeClr val="bg1"/>
                </a:solidFill>
              </a:endParaRPr>
            </a:p>
          </p:txBody>
        </p:sp>
        <p:sp>
          <p:nvSpPr>
            <p:cNvPr id="17" name="CaixaDeTexto 16"/>
            <p:cNvSpPr txBox="1"/>
            <p:nvPr/>
          </p:nvSpPr>
          <p:spPr>
            <a:xfrm>
              <a:off x="4857752" y="2214554"/>
              <a:ext cx="1214446" cy="338554"/>
            </a:xfrm>
            <a:prstGeom prst="rect">
              <a:avLst/>
            </a:prstGeom>
            <a:noFill/>
          </p:spPr>
          <p:txBody>
            <a:bodyPr wrap="square" rtlCol="0">
              <a:spAutoFit/>
            </a:bodyPr>
            <a:lstStyle/>
            <a:p>
              <a:r>
                <a:rPr lang="pt-BR" sz="1600" dirty="0" smtClean="0"/>
                <a:t>Purificação</a:t>
              </a:r>
              <a:endParaRPr lang="pt-BR" sz="1600" dirty="0"/>
            </a:p>
          </p:txBody>
        </p:sp>
        <p:sp>
          <p:nvSpPr>
            <p:cNvPr id="19" name="CaixaDeTexto 18"/>
            <p:cNvSpPr txBox="1"/>
            <p:nvPr/>
          </p:nvSpPr>
          <p:spPr>
            <a:xfrm>
              <a:off x="4857752" y="3357562"/>
              <a:ext cx="1428760" cy="1169551"/>
            </a:xfrm>
            <a:prstGeom prst="rect">
              <a:avLst/>
            </a:prstGeom>
            <a:noFill/>
          </p:spPr>
          <p:txBody>
            <a:bodyPr wrap="square" rtlCol="0">
              <a:spAutoFit/>
            </a:bodyPr>
            <a:lstStyle/>
            <a:p>
              <a:r>
                <a:rPr lang="pt-BR" sz="1400" b="1" dirty="0" smtClean="0">
                  <a:solidFill>
                    <a:schemeClr val="bg1"/>
                  </a:solidFill>
                </a:rPr>
                <a:t>Operações:</a:t>
              </a:r>
            </a:p>
            <a:p>
              <a:r>
                <a:rPr lang="pt-BR" sz="1400" b="1" dirty="0" smtClean="0">
                  <a:solidFill>
                    <a:schemeClr val="bg1"/>
                  </a:solidFill>
                </a:rPr>
                <a:t>*Cromatografia;</a:t>
              </a:r>
            </a:p>
            <a:p>
              <a:r>
                <a:rPr lang="pt-BR" sz="1400" b="1" dirty="0" smtClean="0">
                  <a:solidFill>
                    <a:schemeClr val="bg1"/>
                  </a:solidFill>
                </a:rPr>
                <a:t>*</a:t>
              </a:r>
              <a:r>
                <a:rPr lang="pt-BR" sz="1400" b="1" dirty="0" err="1" smtClean="0">
                  <a:solidFill>
                    <a:schemeClr val="bg1"/>
                  </a:solidFill>
                </a:rPr>
                <a:t>Clearance</a:t>
              </a:r>
              <a:r>
                <a:rPr lang="pt-BR" sz="1400" b="1" dirty="0" smtClean="0">
                  <a:solidFill>
                    <a:schemeClr val="bg1"/>
                  </a:solidFill>
                </a:rPr>
                <a:t> viral;</a:t>
              </a:r>
            </a:p>
            <a:p>
              <a:r>
                <a:rPr lang="pt-BR" sz="1400" b="1" dirty="0" smtClean="0">
                  <a:solidFill>
                    <a:schemeClr val="bg1"/>
                  </a:solidFill>
                </a:rPr>
                <a:t>*Precipitação</a:t>
              </a:r>
            </a:p>
            <a:p>
              <a:endParaRPr lang="pt-BR" sz="1400" b="1" dirty="0">
                <a:solidFill>
                  <a:schemeClr val="bg1"/>
                </a:solidFill>
              </a:endParaRPr>
            </a:p>
          </p:txBody>
        </p:sp>
        <p:sp>
          <p:nvSpPr>
            <p:cNvPr id="20" name="CaixaDeTexto 19"/>
            <p:cNvSpPr txBox="1"/>
            <p:nvPr/>
          </p:nvSpPr>
          <p:spPr>
            <a:xfrm>
              <a:off x="4643438" y="714356"/>
              <a:ext cx="1643074" cy="1200329"/>
            </a:xfrm>
            <a:prstGeom prst="rect">
              <a:avLst/>
            </a:prstGeom>
            <a:noFill/>
          </p:spPr>
          <p:txBody>
            <a:bodyPr wrap="square" rtlCol="0">
              <a:spAutoFit/>
            </a:bodyPr>
            <a:lstStyle/>
            <a:p>
              <a:r>
                <a:rPr lang="pt-BR" sz="1200" b="1" dirty="0" smtClean="0">
                  <a:solidFill>
                    <a:schemeClr val="bg1"/>
                  </a:solidFill>
                </a:rPr>
                <a:t>Impurezas como: proteínas da célula hospedeira; </a:t>
              </a:r>
              <a:r>
                <a:rPr lang="pt-BR" sz="1200" b="1" dirty="0" err="1" smtClean="0">
                  <a:solidFill>
                    <a:schemeClr val="bg1"/>
                  </a:solidFill>
                </a:rPr>
                <a:t>endotoxina</a:t>
              </a:r>
              <a:r>
                <a:rPr lang="pt-BR" sz="1200" b="1" dirty="0" smtClean="0">
                  <a:solidFill>
                    <a:schemeClr val="bg1"/>
                  </a:solidFill>
                </a:rPr>
                <a:t>; </a:t>
              </a:r>
            </a:p>
            <a:p>
              <a:r>
                <a:rPr lang="pt-BR" sz="1200" b="1" dirty="0" smtClean="0">
                  <a:solidFill>
                    <a:schemeClr val="bg1"/>
                  </a:solidFill>
                </a:rPr>
                <a:t>DNA;</a:t>
              </a:r>
            </a:p>
            <a:p>
              <a:r>
                <a:rPr lang="pt-BR" sz="1200" b="1" dirty="0" smtClean="0">
                  <a:solidFill>
                    <a:schemeClr val="bg1"/>
                  </a:solidFill>
                </a:rPr>
                <a:t>Vírus</a:t>
              </a:r>
              <a:endParaRPr lang="pt-BR" sz="1200" b="1" dirty="0">
                <a:solidFill>
                  <a:schemeClr val="bg1"/>
                </a:solidFill>
              </a:endParaRPr>
            </a:p>
          </p:txBody>
        </p:sp>
        <p:sp>
          <p:nvSpPr>
            <p:cNvPr id="21" name="CaixaDeTexto 20"/>
            <p:cNvSpPr txBox="1"/>
            <p:nvPr/>
          </p:nvSpPr>
          <p:spPr>
            <a:xfrm>
              <a:off x="7143768" y="3071810"/>
              <a:ext cx="1214446" cy="1384995"/>
            </a:xfrm>
            <a:prstGeom prst="rect">
              <a:avLst/>
            </a:prstGeom>
            <a:noFill/>
          </p:spPr>
          <p:txBody>
            <a:bodyPr wrap="square" rtlCol="0">
              <a:spAutoFit/>
            </a:bodyPr>
            <a:lstStyle/>
            <a:p>
              <a:r>
                <a:rPr lang="pt-BR" sz="1200" b="1" dirty="0" smtClean="0">
                  <a:solidFill>
                    <a:schemeClr val="bg1"/>
                  </a:solidFill>
                </a:rPr>
                <a:t>Operações:</a:t>
              </a:r>
            </a:p>
            <a:p>
              <a:r>
                <a:rPr lang="pt-BR" sz="1200" b="1" dirty="0" smtClean="0">
                  <a:solidFill>
                    <a:schemeClr val="bg1"/>
                  </a:solidFill>
                </a:rPr>
                <a:t>*</a:t>
              </a:r>
              <a:r>
                <a:rPr lang="pt-BR" sz="1200" b="1" dirty="0" err="1" smtClean="0">
                  <a:solidFill>
                    <a:schemeClr val="bg1"/>
                  </a:solidFill>
                </a:rPr>
                <a:t>Ultrafiltração</a:t>
              </a:r>
              <a:r>
                <a:rPr lang="pt-BR" sz="1200" b="1" dirty="0" smtClean="0">
                  <a:solidFill>
                    <a:schemeClr val="bg1"/>
                  </a:solidFill>
                </a:rPr>
                <a:t>;</a:t>
              </a:r>
            </a:p>
            <a:p>
              <a:r>
                <a:rPr lang="pt-BR" sz="1200" b="1" dirty="0" smtClean="0">
                  <a:solidFill>
                    <a:schemeClr val="bg1"/>
                  </a:solidFill>
                </a:rPr>
                <a:t>*Enchimento a granel;</a:t>
              </a:r>
            </a:p>
            <a:p>
              <a:r>
                <a:rPr lang="pt-BR" sz="1200" b="1" dirty="0" smtClean="0">
                  <a:solidFill>
                    <a:schemeClr val="bg1"/>
                  </a:solidFill>
                </a:rPr>
                <a:t>*Enchimento final</a:t>
              </a:r>
            </a:p>
            <a:p>
              <a:endParaRPr lang="pt-BR" sz="1200" b="1" dirty="0">
                <a:solidFill>
                  <a:schemeClr val="bg1"/>
                </a:solidFill>
              </a:endParaRPr>
            </a:p>
          </p:txBody>
        </p:sp>
        <p:sp>
          <p:nvSpPr>
            <p:cNvPr id="22" name="CaixaDeTexto 21"/>
            <p:cNvSpPr txBox="1"/>
            <p:nvPr/>
          </p:nvSpPr>
          <p:spPr>
            <a:xfrm>
              <a:off x="6643702" y="2143116"/>
              <a:ext cx="1214446" cy="461665"/>
            </a:xfrm>
            <a:prstGeom prst="rect">
              <a:avLst/>
            </a:prstGeom>
            <a:noFill/>
          </p:spPr>
          <p:txBody>
            <a:bodyPr wrap="square" rtlCol="0">
              <a:spAutoFit/>
            </a:bodyPr>
            <a:lstStyle/>
            <a:p>
              <a:r>
                <a:rPr lang="pt-BR" sz="1200" b="1" dirty="0" smtClean="0"/>
                <a:t>Formulação e enchimento</a:t>
              </a:r>
              <a:endParaRPr lang="pt-BR" sz="1200" b="1" dirty="0"/>
            </a:p>
          </p:txBody>
        </p:sp>
        <p:sp>
          <p:nvSpPr>
            <p:cNvPr id="23" name="CaixaDeTexto 22"/>
            <p:cNvSpPr txBox="1"/>
            <p:nvPr/>
          </p:nvSpPr>
          <p:spPr>
            <a:xfrm>
              <a:off x="6572264" y="928670"/>
              <a:ext cx="1571636" cy="461665"/>
            </a:xfrm>
            <a:prstGeom prst="rect">
              <a:avLst/>
            </a:prstGeom>
            <a:noFill/>
          </p:spPr>
          <p:txBody>
            <a:bodyPr wrap="square" rtlCol="0">
              <a:spAutoFit/>
            </a:bodyPr>
            <a:lstStyle/>
            <a:p>
              <a:r>
                <a:rPr lang="pt-BR" sz="1200" dirty="0" smtClean="0">
                  <a:solidFill>
                    <a:schemeClr val="bg1"/>
                  </a:solidFill>
                </a:rPr>
                <a:t>Troca de tampão;</a:t>
              </a:r>
            </a:p>
            <a:p>
              <a:r>
                <a:rPr lang="pt-BR" sz="1200" dirty="0" smtClean="0">
                  <a:solidFill>
                    <a:schemeClr val="bg1"/>
                  </a:solidFill>
                </a:rPr>
                <a:t>Componentes</a:t>
              </a:r>
              <a:endParaRPr lang="pt-BR" sz="1200" dirty="0">
                <a:solidFill>
                  <a:schemeClr val="bg1"/>
                </a:solidFill>
              </a:endParaRPr>
            </a:p>
          </p:txBody>
        </p:sp>
      </p:grpSp>
      <p:sp>
        <p:nvSpPr>
          <p:cNvPr id="26" name="CaixaDeTexto 25"/>
          <p:cNvSpPr txBox="1"/>
          <p:nvPr/>
        </p:nvSpPr>
        <p:spPr>
          <a:xfrm>
            <a:off x="0" y="0"/>
            <a:ext cx="9144000" cy="523220"/>
          </a:xfrm>
          <a:prstGeom prst="rect">
            <a:avLst/>
          </a:prstGeom>
          <a:noFill/>
        </p:spPr>
        <p:txBody>
          <a:bodyPr wrap="square" rtlCol="0">
            <a:spAutoFit/>
          </a:bodyPr>
          <a:lstStyle/>
          <a:p>
            <a:pPr algn="ctr"/>
            <a:r>
              <a:rPr lang="pt-BR" sz="2800" b="1" dirty="0" smtClean="0">
                <a:solidFill>
                  <a:schemeClr val="bg1"/>
                </a:solidFill>
              </a:rPr>
              <a:t>Diagrama do fluxo do processo de produção biotecnológico </a:t>
            </a:r>
            <a:endParaRPr lang="pt-BR" sz="28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42910" y="357166"/>
            <a:ext cx="8001056" cy="584775"/>
          </a:xfrm>
          <a:prstGeom prst="rect">
            <a:avLst/>
          </a:prstGeom>
          <a:noFill/>
        </p:spPr>
        <p:txBody>
          <a:bodyPr wrap="square" rtlCol="0">
            <a:spAutoFit/>
          </a:bodyPr>
          <a:lstStyle/>
          <a:p>
            <a:pPr algn="ctr"/>
            <a:r>
              <a:rPr lang="pt-BR" sz="3200" b="1" dirty="0" smtClean="0">
                <a:solidFill>
                  <a:schemeClr val="bg1"/>
                </a:solidFill>
              </a:rPr>
              <a:t>Filtração em membrana filtrante</a:t>
            </a:r>
            <a:endParaRPr lang="pt-BR" sz="3200" b="1" dirty="0">
              <a:solidFill>
                <a:schemeClr val="bg1"/>
              </a:solidFill>
            </a:endParaRPr>
          </a:p>
        </p:txBody>
      </p:sp>
      <p:sp>
        <p:nvSpPr>
          <p:cNvPr id="5" name="CaixaDeTexto 4"/>
          <p:cNvSpPr txBox="1"/>
          <p:nvPr/>
        </p:nvSpPr>
        <p:spPr>
          <a:xfrm>
            <a:off x="500034" y="1928802"/>
            <a:ext cx="7929618" cy="3539430"/>
          </a:xfrm>
          <a:prstGeom prst="rect">
            <a:avLst/>
          </a:prstGeom>
          <a:noFill/>
        </p:spPr>
        <p:txBody>
          <a:bodyPr wrap="square" rtlCol="0">
            <a:spAutoFit/>
          </a:bodyPr>
          <a:lstStyle/>
          <a:p>
            <a:r>
              <a:rPr lang="pt-BR" sz="3200" b="1" dirty="0" smtClean="0">
                <a:solidFill>
                  <a:srgbClr val="C00000"/>
                </a:solidFill>
              </a:rPr>
              <a:t>Os sistemas de filtração em membrana  de 0,22 </a:t>
            </a:r>
            <a:r>
              <a:rPr lang="el-GR" sz="3200" b="1" dirty="0" smtClean="0">
                <a:solidFill>
                  <a:srgbClr val="C00000"/>
                </a:solidFill>
              </a:rPr>
              <a:t>μ</a:t>
            </a:r>
            <a:r>
              <a:rPr lang="pt-BR" sz="3200" b="1" dirty="0" smtClean="0">
                <a:solidFill>
                  <a:srgbClr val="C00000"/>
                </a:solidFill>
              </a:rPr>
              <a:t>m e de </a:t>
            </a:r>
            <a:r>
              <a:rPr lang="pt-BR" sz="3200" b="1" dirty="0" err="1" smtClean="0">
                <a:solidFill>
                  <a:srgbClr val="C00000"/>
                </a:solidFill>
              </a:rPr>
              <a:t>ultrafiltração</a:t>
            </a:r>
            <a:r>
              <a:rPr lang="pt-BR" sz="3200" b="1" dirty="0" smtClean="0">
                <a:solidFill>
                  <a:srgbClr val="C00000"/>
                </a:solidFill>
              </a:rPr>
              <a:t> são os mais empregados na Indústria </a:t>
            </a:r>
            <a:r>
              <a:rPr lang="pt-BR" sz="3200" b="1" dirty="0" err="1" smtClean="0">
                <a:solidFill>
                  <a:srgbClr val="C00000"/>
                </a:solidFill>
              </a:rPr>
              <a:t>Biofarmacêutica</a:t>
            </a:r>
            <a:r>
              <a:rPr lang="pt-BR" sz="3200" b="1" dirty="0" smtClean="0">
                <a:solidFill>
                  <a:srgbClr val="C00000"/>
                </a:solidFill>
              </a:rPr>
              <a:t> para eliminação da carga microbiana.  Sendo empregado para filtrar meios de cultura e tampões. Existem vários filtro de escala industrial disponíveis no mercado. </a:t>
            </a:r>
            <a:endParaRPr lang="pt-BR" sz="32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ixaDeTexto 1"/>
          <p:cNvSpPr txBox="1">
            <a:spLocks noChangeArrowheads="1"/>
          </p:cNvSpPr>
          <p:nvPr/>
        </p:nvSpPr>
        <p:spPr bwMode="auto">
          <a:xfrm>
            <a:off x="214313" y="571500"/>
            <a:ext cx="8501062" cy="584200"/>
          </a:xfrm>
          <a:prstGeom prst="rect">
            <a:avLst/>
          </a:prstGeom>
          <a:noFill/>
          <a:ln w="9525">
            <a:noFill/>
            <a:miter lim="800000"/>
            <a:headEnd/>
            <a:tailEnd/>
          </a:ln>
        </p:spPr>
        <p:txBody>
          <a:bodyPr>
            <a:spAutoFit/>
          </a:bodyPr>
          <a:lstStyle/>
          <a:p>
            <a:r>
              <a:rPr lang="en-US" sz="3200" b="1" dirty="0" err="1">
                <a:solidFill>
                  <a:srgbClr val="0070C0"/>
                </a:solidFill>
                <a:latin typeface="Constantia" pitchFamily="18" charset="0"/>
              </a:rPr>
              <a:t>Características</a:t>
            </a:r>
            <a:r>
              <a:rPr lang="en-US" sz="3200" b="1" dirty="0">
                <a:solidFill>
                  <a:srgbClr val="0070C0"/>
                </a:solidFill>
                <a:latin typeface="Constantia" pitchFamily="18" charset="0"/>
              </a:rPr>
              <a:t> do </a:t>
            </a:r>
            <a:r>
              <a:rPr lang="en-US" sz="3200" b="1" dirty="0" err="1">
                <a:solidFill>
                  <a:srgbClr val="0070C0"/>
                </a:solidFill>
                <a:latin typeface="Constantia" pitchFamily="18" charset="0"/>
              </a:rPr>
              <a:t>filtro</a:t>
            </a:r>
            <a:r>
              <a:rPr lang="en-US" sz="3200" b="1" dirty="0">
                <a:solidFill>
                  <a:srgbClr val="0070C0"/>
                </a:solidFill>
                <a:latin typeface="Constantia" pitchFamily="18" charset="0"/>
              </a:rPr>
              <a:t> de </a:t>
            </a:r>
            <a:r>
              <a:rPr lang="en-US" sz="3200" b="1" dirty="0" err="1">
                <a:solidFill>
                  <a:srgbClr val="0070C0"/>
                </a:solidFill>
                <a:latin typeface="Constantia" pitchFamily="18" charset="0"/>
              </a:rPr>
              <a:t>membrana</a:t>
            </a:r>
            <a:endParaRPr lang="pt-BR" sz="3200" b="1" dirty="0">
              <a:solidFill>
                <a:srgbClr val="0070C0"/>
              </a:solidFill>
              <a:latin typeface="Constantia" pitchFamily="18" charset="0"/>
            </a:endParaRPr>
          </a:p>
        </p:txBody>
      </p:sp>
      <p:sp>
        <p:nvSpPr>
          <p:cNvPr id="56323" name="CaixaDeTexto 2"/>
          <p:cNvSpPr txBox="1">
            <a:spLocks noChangeArrowheads="1"/>
          </p:cNvSpPr>
          <p:nvPr/>
        </p:nvSpPr>
        <p:spPr bwMode="auto">
          <a:xfrm>
            <a:off x="357188" y="2000250"/>
            <a:ext cx="6143625" cy="1077913"/>
          </a:xfrm>
          <a:prstGeom prst="rect">
            <a:avLst/>
          </a:prstGeom>
          <a:noFill/>
          <a:ln w="9525">
            <a:noFill/>
            <a:miter lim="800000"/>
            <a:headEnd/>
            <a:tailEnd/>
          </a:ln>
        </p:spPr>
        <p:txBody>
          <a:bodyPr>
            <a:spAutoFit/>
          </a:bodyPr>
          <a:lstStyle/>
          <a:p>
            <a:pPr marL="514350" indent="-514350">
              <a:buFontTx/>
              <a:buAutoNum type="arabicPeriod"/>
            </a:pPr>
            <a:r>
              <a:rPr lang="en-US" sz="3200">
                <a:latin typeface="Constantia" pitchFamily="18" charset="0"/>
              </a:rPr>
              <a:t>Diâmetro dos poros:</a:t>
            </a:r>
          </a:p>
          <a:p>
            <a:pPr marL="514350" indent="-514350"/>
            <a:r>
              <a:rPr lang="en-US" sz="3200">
                <a:solidFill>
                  <a:srgbClr val="C00000"/>
                </a:solidFill>
                <a:latin typeface="Constantia" pitchFamily="18" charset="0"/>
              </a:rPr>
              <a:t>0,45 µm; 0,22 µm e 0,1 µm</a:t>
            </a:r>
            <a:endParaRPr lang="pt-BR" sz="3200">
              <a:solidFill>
                <a:srgbClr val="C00000"/>
              </a:solidFill>
              <a:latin typeface="Constantia" pitchFamily="18" charset="0"/>
            </a:endParaRPr>
          </a:p>
        </p:txBody>
      </p:sp>
      <p:sp>
        <p:nvSpPr>
          <p:cNvPr id="56324" name="CaixaDeTexto 3"/>
          <p:cNvSpPr txBox="1">
            <a:spLocks noChangeArrowheads="1"/>
          </p:cNvSpPr>
          <p:nvPr/>
        </p:nvSpPr>
        <p:spPr bwMode="auto">
          <a:xfrm>
            <a:off x="428625" y="3714750"/>
            <a:ext cx="7929563" cy="2062163"/>
          </a:xfrm>
          <a:prstGeom prst="rect">
            <a:avLst/>
          </a:prstGeom>
          <a:noFill/>
          <a:ln w="9525">
            <a:noFill/>
            <a:miter lim="800000"/>
            <a:headEnd/>
            <a:tailEnd/>
          </a:ln>
        </p:spPr>
        <p:txBody>
          <a:bodyPr>
            <a:spAutoFit/>
          </a:bodyPr>
          <a:lstStyle/>
          <a:p>
            <a:r>
              <a:rPr lang="en-US" sz="3200">
                <a:latin typeface="Constantia" pitchFamily="18" charset="0"/>
              </a:rPr>
              <a:t>2. Umetacbilidade</a:t>
            </a:r>
          </a:p>
          <a:p>
            <a:endParaRPr lang="en-US" sz="3200">
              <a:latin typeface="Constantia" pitchFamily="18" charset="0"/>
            </a:endParaRPr>
          </a:p>
          <a:p>
            <a:r>
              <a:rPr lang="en-US" sz="3200" b="1">
                <a:solidFill>
                  <a:srgbClr val="C00000"/>
                </a:solidFill>
                <a:latin typeface="Constantia" pitchFamily="18" charset="0"/>
              </a:rPr>
              <a:t>Filtros hidrofóbicos e hidrofílicos </a:t>
            </a:r>
          </a:p>
          <a:p>
            <a:endParaRPr lang="pt-BR" sz="3200" b="1">
              <a:solidFill>
                <a:srgbClr val="C00000"/>
              </a:solidFill>
              <a:latin typeface="Constant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ixaDeTexto 1"/>
          <p:cNvSpPr txBox="1">
            <a:spLocks noChangeArrowheads="1"/>
          </p:cNvSpPr>
          <p:nvPr/>
        </p:nvSpPr>
        <p:spPr bwMode="auto">
          <a:xfrm>
            <a:off x="500034" y="428604"/>
            <a:ext cx="7500938" cy="584200"/>
          </a:xfrm>
          <a:prstGeom prst="rect">
            <a:avLst/>
          </a:prstGeom>
          <a:noFill/>
          <a:ln w="9525">
            <a:noFill/>
            <a:miter lim="800000"/>
            <a:headEnd/>
            <a:tailEnd/>
          </a:ln>
        </p:spPr>
        <p:txBody>
          <a:bodyPr>
            <a:spAutoFit/>
          </a:bodyPr>
          <a:lstStyle/>
          <a:p>
            <a:r>
              <a:rPr lang="pt-BR" sz="3200" dirty="0" smtClean="0">
                <a:latin typeface="Constantia" pitchFamily="18" charset="0"/>
              </a:rPr>
              <a:t>Tipos de filtros disponíveis no mercado</a:t>
            </a:r>
            <a:endParaRPr lang="pt-BR" sz="3200" dirty="0">
              <a:latin typeface="Constantia" pitchFamily="18" charset="0"/>
            </a:endParaRPr>
          </a:p>
        </p:txBody>
      </p:sp>
      <p:graphicFrame>
        <p:nvGraphicFramePr>
          <p:cNvPr id="3" name="Tabela 2"/>
          <p:cNvGraphicFramePr>
            <a:graphicFrameLocks noGrp="1"/>
          </p:cNvGraphicFramePr>
          <p:nvPr/>
        </p:nvGraphicFramePr>
        <p:xfrm>
          <a:off x="285720" y="1000108"/>
          <a:ext cx="8572560" cy="5094926"/>
        </p:xfrm>
        <a:graphic>
          <a:graphicData uri="http://schemas.openxmlformats.org/drawingml/2006/table">
            <a:tbl>
              <a:tblPr firstRow="1" bandRow="1">
                <a:tableStyleId>{5C22544A-7EE6-4342-B048-85BDC9FD1C3A}</a:tableStyleId>
              </a:tblPr>
              <a:tblGrid>
                <a:gridCol w="2857520"/>
                <a:gridCol w="3000397"/>
                <a:gridCol w="2714643"/>
              </a:tblGrid>
              <a:tr h="535783">
                <a:tc>
                  <a:txBody>
                    <a:bodyPr/>
                    <a:lstStyle/>
                    <a:p>
                      <a:r>
                        <a:rPr lang="en-US" sz="2400" dirty="0" err="1" smtClean="0"/>
                        <a:t>Tipo</a:t>
                      </a:r>
                      <a:r>
                        <a:rPr lang="en-US" sz="2400" dirty="0" smtClean="0"/>
                        <a:t> de </a:t>
                      </a:r>
                      <a:r>
                        <a:rPr lang="en-US" sz="2400" dirty="0" err="1" smtClean="0"/>
                        <a:t>filtro</a:t>
                      </a:r>
                      <a:endParaRPr lang="pt-BR" sz="2400" dirty="0"/>
                    </a:p>
                  </a:txBody>
                  <a:tcPr/>
                </a:tc>
                <a:tc>
                  <a:txBody>
                    <a:bodyPr/>
                    <a:lstStyle/>
                    <a:p>
                      <a:r>
                        <a:rPr lang="en-US" sz="2400" dirty="0" err="1" smtClean="0"/>
                        <a:t>Solventes</a:t>
                      </a:r>
                      <a:r>
                        <a:rPr lang="en-US" sz="2400" dirty="0" smtClean="0"/>
                        <a:t>  a </a:t>
                      </a:r>
                      <a:r>
                        <a:rPr lang="en-US" sz="2400" dirty="0" err="1" smtClean="0"/>
                        <a:t>usar</a:t>
                      </a:r>
                      <a:endParaRPr lang="pt-BR" sz="2400" dirty="0"/>
                    </a:p>
                  </a:txBody>
                  <a:tcPr/>
                </a:tc>
                <a:tc>
                  <a:txBody>
                    <a:bodyPr/>
                    <a:lstStyle/>
                    <a:p>
                      <a:r>
                        <a:rPr lang="en-US" sz="2400" dirty="0" err="1" smtClean="0"/>
                        <a:t>usos</a:t>
                      </a:r>
                      <a:endParaRPr lang="pt-BR" sz="2400" dirty="0"/>
                    </a:p>
                  </a:txBody>
                  <a:tcPr/>
                </a:tc>
              </a:tr>
              <a:tr h="535783">
                <a:tc>
                  <a:txBody>
                    <a:bodyPr/>
                    <a:lstStyle/>
                    <a:p>
                      <a:r>
                        <a:rPr lang="en-US" sz="2400" dirty="0" err="1" smtClean="0">
                          <a:solidFill>
                            <a:srgbClr val="C00000"/>
                          </a:solidFill>
                        </a:rPr>
                        <a:t>hidrofílicos</a:t>
                      </a:r>
                      <a:endParaRPr lang="pt-BR" sz="2400" dirty="0">
                        <a:solidFill>
                          <a:srgbClr val="C00000"/>
                        </a:solidFill>
                      </a:endParaRPr>
                    </a:p>
                  </a:txBody>
                  <a:tcPr/>
                </a:tc>
                <a:tc>
                  <a:txBody>
                    <a:bodyPr/>
                    <a:lstStyle/>
                    <a:p>
                      <a:endParaRPr lang="pt-BR" sz="2400"/>
                    </a:p>
                  </a:txBody>
                  <a:tcPr/>
                </a:tc>
                <a:tc>
                  <a:txBody>
                    <a:bodyPr/>
                    <a:lstStyle/>
                    <a:p>
                      <a:endParaRPr lang="pt-BR" sz="2400"/>
                    </a:p>
                  </a:txBody>
                  <a:tcPr/>
                </a:tc>
              </a:tr>
              <a:tr h="535783">
                <a:tc>
                  <a:txBody>
                    <a:bodyPr/>
                    <a:lstStyle/>
                    <a:p>
                      <a:r>
                        <a:rPr lang="en-US" sz="2400" dirty="0" err="1" smtClean="0"/>
                        <a:t>Acetato</a:t>
                      </a:r>
                      <a:r>
                        <a:rPr lang="en-US" sz="2400" dirty="0" smtClean="0"/>
                        <a:t> de </a:t>
                      </a:r>
                      <a:r>
                        <a:rPr lang="en-US" sz="2400" dirty="0" err="1" smtClean="0"/>
                        <a:t>celulose</a:t>
                      </a:r>
                      <a:endParaRPr lang="pt-BR" sz="2400" dirty="0"/>
                    </a:p>
                  </a:txBody>
                  <a:tcPr/>
                </a:tc>
                <a:tc>
                  <a:txBody>
                    <a:bodyPr/>
                    <a:lstStyle/>
                    <a:p>
                      <a:r>
                        <a:rPr lang="en-US" sz="2400" dirty="0" err="1" smtClean="0"/>
                        <a:t>Hidrocarbonetos</a:t>
                      </a:r>
                      <a:r>
                        <a:rPr lang="en-US" sz="2400" baseline="0" dirty="0" smtClean="0"/>
                        <a:t>  </a:t>
                      </a:r>
                      <a:r>
                        <a:rPr lang="en-US" sz="2400" baseline="0" dirty="0" err="1" smtClean="0"/>
                        <a:t>alifáticos</a:t>
                      </a:r>
                      <a:r>
                        <a:rPr lang="en-US" sz="2400" baseline="0" dirty="0" smtClean="0"/>
                        <a:t>, </a:t>
                      </a:r>
                      <a:r>
                        <a:rPr lang="en-US" sz="2400" baseline="0" dirty="0" err="1" smtClean="0"/>
                        <a:t>ácidos</a:t>
                      </a:r>
                      <a:endParaRPr lang="pt-BR" sz="2400" dirty="0"/>
                    </a:p>
                  </a:txBody>
                  <a:tcPr/>
                </a:tc>
                <a:tc>
                  <a:txBody>
                    <a:bodyPr/>
                    <a:lstStyle/>
                    <a:p>
                      <a:r>
                        <a:rPr lang="en-US" sz="2400" dirty="0" err="1" smtClean="0"/>
                        <a:t>Soluções</a:t>
                      </a:r>
                      <a:r>
                        <a:rPr lang="en-US" sz="2400" dirty="0" smtClean="0"/>
                        <a:t> </a:t>
                      </a:r>
                      <a:r>
                        <a:rPr lang="en-US" sz="2400" dirty="0" err="1" smtClean="0"/>
                        <a:t>aquosas</a:t>
                      </a:r>
                      <a:endParaRPr lang="pt-BR" sz="2400" dirty="0"/>
                    </a:p>
                  </a:txBody>
                  <a:tcPr/>
                </a:tc>
              </a:tr>
              <a:tr h="535783">
                <a:tc>
                  <a:txBody>
                    <a:bodyPr/>
                    <a:lstStyle/>
                    <a:p>
                      <a:r>
                        <a:rPr lang="en-US" sz="2400" dirty="0" err="1" smtClean="0"/>
                        <a:t>Nitrato</a:t>
                      </a:r>
                      <a:r>
                        <a:rPr lang="en-US" sz="2400" dirty="0" smtClean="0"/>
                        <a:t> de </a:t>
                      </a:r>
                      <a:r>
                        <a:rPr lang="en-US" sz="2400" dirty="0" err="1" smtClean="0"/>
                        <a:t>celulose</a:t>
                      </a:r>
                      <a:endParaRPr lang="pt-BR" sz="2400" dirty="0"/>
                    </a:p>
                  </a:txBody>
                  <a:tcPr/>
                </a:tc>
                <a:tc>
                  <a:txBody>
                    <a:bodyPr/>
                    <a:lstStyle/>
                    <a:p>
                      <a:r>
                        <a:rPr lang="en-US" sz="2400" dirty="0" err="1" smtClean="0"/>
                        <a:t>Hidrocarbonetos</a:t>
                      </a:r>
                      <a:r>
                        <a:rPr lang="en-US" sz="2400" baseline="0" dirty="0" smtClean="0"/>
                        <a:t>  </a:t>
                      </a:r>
                      <a:r>
                        <a:rPr lang="en-US" sz="2400" baseline="0" dirty="0" err="1" smtClean="0"/>
                        <a:t>alifáticos</a:t>
                      </a:r>
                      <a:r>
                        <a:rPr lang="en-US" sz="2400" baseline="0" dirty="0" smtClean="0"/>
                        <a:t>, </a:t>
                      </a:r>
                      <a:r>
                        <a:rPr lang="en-US" sz="2400" baseline="0" dirty="0" err="1" smtClean="0"/>
                        <a:t>álcoois</a:t>
                      </a:r>
                      <a:r>
                        <a:rPr lang="en-US" sz="2400" baseline="0" dirty="0" smtClean="0"/>
                        <a:t> </a:t>
                      </a:r>
                      <a:r>
                        <a:rPr lang="en-US" sz="2400" baseline="0" dirty="0" err="1" smtClean="0"/>
                        <a:t>ácidos</a:t>
                      </a:r>
                      <a:endParaRPr lang="pt-BR" sz="2400" dirty="0"/>
                    </a:p>
                  </a:txBody>
                  <a:tcPr/>
                </a:tc>
                <a:tc>
                  <a:txBody>
                    <a:bodyPr/>
                    <a:lstStyle/>
                    <a:p>
                      <a:r>
                        <a:rPr lang="en-US" sz="2400" dirty="0" err="1" smtClean="0"/>
                        <a:t>Soluções</a:t>
                      </a:r>
                      <a:r>
                        <a:rPr lang="en-US" sz="2400" dirty="0" smtClean="0"/>
                        <a:t> </a:t>
                      </a:r>
                      <a:r>
                        <a:rPr lang="en-US" sz="2400" dirty="0" err="1" smtClean="0"/>
                        <a:t>aquosas</a:t>
                      </a:r>
                      <a:endParaRPr lang="pt-BR" sz="2400" dirty="0"/>
                    </a:p>
                  </a:txBody>
                  <a:tcPr/>
                </a:tc>
              </a:tr>
              <a:tr h="535783">
                <a:tc>
                  <a:txBody>
                    <a:bodyPr/>
                    <a:lstStyle/>
                    <a:p>
                      <a:r>
                        <a:rPr lang="en-US" sz="2400" dirty="0" err="1" smtClean="0"/>
                        <a:t>Poliamida</a:t>
                      </a:r>
                      <a:r>
                        <a:rPr lang="en-US" sz="2400" dirty="0" smtClean="0"/>
                        <a:t> (</a:t>
                      </a:r>
                      <a:r>
                        <a:rPr lang="en-US" sz="2400" dirty="0" err="1" smtClean="0"/>
                        <a:t>naylon</a:t>
                      </a:r>
                      <a:r>
                        <a:rPr lang="en-US" sz="2400" dirty="0" smtClean="0"/>
                        <a:t> 66)</a:t>
                      </a:r>
                      <a:endParaRPr lang="pt-BR" sz="2400" dirty="0"/>
                    </a:p>
                  </a:txBody>
                  <a:tcPr/>
                </a:tc>
                <a:tc>
                  <a:txBody>
                    <a:bodyPr/>
                    <a:lstStyle/>
                    <a:p>
                      <a:r>
                        <a:rPr lang="en-US" sz="2400" dirty="0" err="1" smtClean="0"/>
                        <a:t>ácidos</a:t>
                      </a:r>
                      <a:endParaRPr lang="pt-BR" sz="2400" dirty="0"/>
                    </a:p>
                  </a:txBody>
                  <a:tcPr/>
                </a:tc>
                <a:tc>
                  <a:txBody>
                    <a:bodyPr/>
                    <a:lstStyle/>
                    <a:p>
                      <a:r>
                        <a:rPr lang="en-US" sz="2400" dirty="0" err="1" smtClean="0"/>
                        <a:t>Soluções</a:t>
                      </a:r>
                      <a:r>
                        <a:rPr lang="en-US" sz="2400" dirty="0" smtClean="0"/>
                        <a:t> </a:t>
                      </a:r>
                      <a:r>
                        <a:rPr lang="en-US" sz="2400" dirty="0" err="1" smtClean="0"/>
                        <a:t>aquosas</a:t>
                      </a:r>
                      <a:r>
                        <a:rPr lang="en-US" sz="2400" dirty="0" smtClean="0"/>
                        <a:t> e </a:t>
                      </a:r>
                      <a:r>
                        <a:rPr lang="en-US" sz="2400" dirty="0" err="1" smtClean="0"/>
                        <a:t>orgânicas</a:t>
                      </a:r>
                      <a:endParaRPr lang="pt-BR" sz="2400" dirty="0"/>
                    </a:p>
                  </a:txBody>
                  <a:tcPr/>
                </a:tc>
              </a:tr>
              <a:tr h="535783">
                <a:tc>
                  <a:txBody>
                    <a:bodyPr/>
                    <a:lstStyle/>
                    <a:p>
                      <a:r>
                        <a:rPr lang="en-US" sz="2400" dirty="0" err="1" smtClean="0"/>
                        <a:t>Difluoreto</a:t>
                      </a:r>
                      <a:r>
                        <a:rPr lang="en-US" sz="2400" dirty="0" smtClean="0"/>
                        <a:t> de </a:t>
                      </a:r>
                      <a:r>
                        <a:rPr lang="en-US" sz="2400" dirty="0" err="1" smtClean="0"/>
                        <a:t>polivilina</a:t>
                      </a:r>
                      <a:endParaRPr lang="pt-BR" sz="2400" dirty="0"/>
                    </a:p>
                  </a:txBody>
                  <a:tcPr/>
                </a:tc>
                <a:tc>
                  <a:txBody>
                    <a:bodyPr/>
                    <a:lstStyle/>
                    <a:p>
                      <a:r>
                        <a:rPr lang="en-US" sz="2400" dirty="0" err="1" smtClean="0"/>
                        <a:t>cetonas</a:t>
                      </a:r>
                      <a:endParaRPr lang="pt-B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Soluções</a:t>
                      </a:r>
                      <a:r>
                        <a:rPr lang="en-US" sz="2400" dirty="0" smtClean="0"/>
                        <a:t> </a:t>
                      </a:r>
                      <a:r>
                        <a:rPr lang="en-US" sz="2400" dirty="0" err="1" smtClean="0"/>
                        <a:t>aquosas</a:t>
                      </a:r>
                      <a:r>
                        <a:rPr lang="en-US" sz="2400" dirty="0" smtClean="0"/>
                        <a:t> e </a:t>
                      </a:r>
                      <a:r>
                        <a:rPr lang="en-US" sz="2400" dirty="0" err="1" smtClean="0"/>
                        <a:t>orgânicas</a:t>
                      </a:r>
                      <a:endParaRPr lang="pt-BR" sz="2400" dirty="0" smtClean="0"/>
                    </a:p>
                    <a:p>
                      <a:endParaRPr lang="pt-BR" sz="24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85750" y="1643063"/>
          <a:ext cx="8572560" cy="3814766"/>
        </p:xfrm>
        <a:graphic>
          <a:graphicData uri="http://schemas.openxmlformats.org/drawingml/2006/table">
            <a:tbl>
              <a:tblPr firstRow="1" bandRow="1">
                <a:tableStyleId>{5C22544A-7EE6-4342-B048-85BDC9FD1C3A}</a:tableStyleId>
              </a:tblPr>
              <a:tblGrid>
                <a:gridCol w="2928958"/>
                <a:gridCol w="2714644"/>
                <a:gridCol w="2928958"/>
              </a:tblGrid>
              <a:tr h="535783">
                <a:tc>
                  <a:txBody>
                    <a:bodyPr/>
                    <a:lstStyle/>
                    <a:p>
                      <a:r>
                        <a:rPr lang="en-US" sz="2400" dirty="0" err="1" smtClean="0"/>
                        <a:t>Tipo</a:t>
                      </a:r>
                      <a:r>
                        <a:rPr lang="en-US" sz="2400" dirty="0" smtClean="0"/>
                        <a:t> de </a:t>
                      </a:r>
                      <a:r>
                        <a:rPr lang="en-US" sz="2400" dirty="0" err="1" smtClean="0"/>
                        <a:t>filtro</a:t>
                      </a:r>
                      <a:endParaRPr lang="pt-BR" sz="2400" dirty="0"/>
                    </a:p>
                  </a:txBody>
                  <a:tcPr/>
                </a:tc>
                <a:tc>
                  <a:txBody>
                    <a:bodyPr/>
                    <a:lstStyle/>
                    <a:p>
                      <a:r>
                        <a:rPr lang="en-US" sz="2400" dirty="0" err="1" smtClean="0"/>
                        <a:t>Solventes</a:t>
                      </a:r>
                      <a:r>
                        <a:rPr lang="en-US" sz="2400" dirty="0" smtClean="0"/>
                        <a:t>  a </a:t>
                      </a:r>
                      <a:r>
                        <a:rPr lang="en-US" sz="2400" dirty="0" err="1" smtClean="0"/>
                        <a:t>usar</a:t>
                      </a:r>
                      <a:endParaRPr lang="pt-BR" sz="2400" dirty="0"/>
                    </a:p>
                  </a:txBody>
                  <a:tcPr/>
                </a:tc>
                <a:tc>
                  <a:txBody>
                    <a:bodyPr/>
                    <a:lstStyle/>
                    <a:p>
                      <a:r>
                        <a:rPr lang="en-US" sz="2400" dirty="0" err="1" smtClean="0"/>
                        <a:t>usos</a:t>
                      </a:r>
                      <a:endParaRPr lang="pt-BR" sz="2400" dirty="0"/>
                    </a:p>
                  </a:txBody>
                  <a:tcPr/>
                </a:tc>
              </a:tr>
              <a:tr h="535783">
                <a:tc>
                  <a:txBody>
                    <a:bodyPr/>
                    <a:lstStyle/>
                    <a:p>
                      <a:r>
                        <a:rPr lang="en-US" sz="2400" dirty="0" err="1" smtClean="0">
                          <a:solidFill>
                            <a:srgbClr val="C00000"/>
                          </a:solidFill>
                        </a:rPr>
                        <a:t>hidrofóbicos</a:t>
                      </a:r>
                      <a:endParaRPr lang="pt-BR" sz="2400" dirty="0">
                        <a:solidFill>
                          <a:srgbClr val="C00000"/>
                        </a:solidFill>
                      </a:endParaRPr>
                    </a:p>
                  </a:txBody>
                  <a:tcPr/>
                </a:tc>
                <a:tc>
                  <a:txBody>
                    <a:bodyPr/>
                    <a:lstStyle/>
                    <a:p>
                      <a:endParaRPr lang="pt-BR" sz="2400"/>
                    </a:p>
                  </a:txBody>
                  <a:tcPr/>
                </a:tc>
                <a:tc>
                  <a:txBody>
                    <a:bodyPr/>
                    <a:lstStyle/>
                    <a:p>
                      <a:endParaRPr lang="pt-BR" sz="2400"/>
                    </a:p>
                  </a:txBody>
                  <a:tcPr/>
                </a:tc>
              </a:tr>
              <a:tr h="535783">
                <a:tc>
                  <a:txBody>
                    <a:bodyPr/>
                    <a:lstStyle/>
                    <a:p>
                      <a:r>
                        <a:rPr lang="en-US" sz="2400" dirty="0" err="1" smtClean="0"/>
                        <a:t>politetrafluoretileno</a:t>
                      </a:r>
                      <a:endParaRPr lang="pt-BR" sz="2400" dirty="0"/>
                    </a:p>
                  </a:txBody>
                  <a:tcPr/>
                </a:tc>
                <a:tc>
                  <a:txBody>
                    <a:bodyPr/>
                    <a:lstStyle/>
                    <a:p>
                      <a:r>
                        <a:rPr lang="en-US" sz="2400" dirty="0" err="1" smtClean="0"/>
                        <a:t>Compatibilidade</a:t>
                      </a:r>
                      <a:r>
                        <a:rPr lang="en-US" sz="2400" dirty="0" smtClean="0"/>
                        <a:t> </a:t>
                      </a:r>
                      <a:r>
                        <a:rPr lang="en-US" sz="2400" dirty="0" err="1" smtClean="0"/>
                        <a:t>elevada</a:t>
                      </a:r>
                      <a:endParaRPr lang="pt-BR" sz="2400" dirty="0"/>
                    </a:p>
                  </a:txBody>
                  <a:tcPr/>
                </a:tc>
                <a:tc>
                  <a:txBody>
                    <a:bodyPr/>
                    <a:lstStyle/>
                    <a:p>
                      <a:r>
                        <a:rPr lang="en-US" sz="2400" dirty="0" err="1" smtClean="0"/>
                        <a:t>Ar</a:t>
                      </a:r>
                      <a:r>
                        <a:rPr lang="en-US" sz="2400" dirty="0" smtClean="0"/>
                        <a:t>, </a:t>
                      </a:r>
                      <a:r>
                        <a:rPr lang="en-US" sz="2400" dirty="0" err="1" smtClean="0"/>
                        <a:t>soluções</a:t>
                      </a:r>
                      <a:r>
                        <a:rPr lang="en-US" sz="2400" baseline="0" dirty="0" smtClean="0"/>
                        <a:t> </a:t>
                      </a:r>
                      <a:r>
                        <a:rPr lang="en-US" sz="2400" baseline="0" dirty="0" err="1" smtClean="0"/>
                        <a:t>orgânicas</a:t>
                      </a:r>
                      <a:r>
                        <a:rPr lang="en-US" sz="2400" baseline="0" dirty="0" smtClean="0"/>
                        <a:t> e </a:t>
                      </a:r>
                      <a:r>
                        <a:rPr lang="en-US" sz="2400" baseline="0" dirty="0" err="1" smtClean="0"/>
                        <a:t>soluções</a:t>
                      </a:r>
                      <a:r>
                        <a:rPr lang="en-US" sz="2400" baseline="0" dirty="0" smtClean="0"/>
                        <a:t> </a:t>
                      </a:r>
                      <a:r>
                        <a:rPr lang="en-US" sz="2400" baseline="0" dirty="0" err="1" smtClean="0"/>
                        <a:t>aquosas</a:t>
                      </a:r>
                      <a:r>
                        <a:rPr lang="en-US" sz="2400" baseline="0" dirty="0" smtClean="0"/>
                        <a:t> se </a:t>
                      </a:r>
                      <a:r>
                        <a:rPr lang="en-US" sz="2400" baseline="0" dirty="0" err="1" smtClean="0"/>
                        <a:t>pré-umidecido</a:t>
                      </a:r>
                      <a:r>
                        <a:rPr lang="en-US" sz="2400" baseline="0" dirty="0" smtClean="0"/>
                        <a:t> com </a:t>
                      </a:r>
                      <a:r>
                        <a:rPr lang="en-US" sz="2400" baseline="0" dirty="0" err="1" smtClean="0"/>
                        <a:t>álcool</a:t>
                      </a:r>
                      <a:endParaRPr lang="pt-BR" sz="2400" dirty="0"/>
                    </a:p>
                  </a:txBody>
                  <a:tcPr/>
                </a:tc>
              </a:tr>
              <a:tr h="535783">
                <a:tc>
                  <a:txBody>
                    <a:bodyPr/>
                    <a:lstStyle/>
                    <a:p>
                      <a:r>
                        <a:rPr lang="en-US" sz="2400" dirty="0" err="1" smtClean="0"/>
                        <a:t>Difluoreto</a:t>
                      </a:r>
                      <a:r>
                        <a:rPr lang="en-US" sz="2400" dirty="0" smtClean="0"/>
                        <a:t> de </a:t>
                      </a:r>
                      <a:r>
                        <a:rPr lang="en-US" sz="2400" dirty="0" err="1" smtClean="0"/>
                        <a:t>polivinil</a:t>
                      </a:r>
                      <a:endParaRPr lang="pt-BR" sz="2400" dirty="0"/>
                    </a:p>
                  </a:txBody>
                  <a:tcPr/>
                </a:tc>
                <a:tc>
                  <a:txBody>
                    <a:bodyPr/>
                    <a:lstStyle/>
                    <a:p>
                      <a:r>
                        <a:rPr lang="en-US" sz="2400" dirty="0" err="1" smtClean="0"/>
                        <a:t>cetonas</a:t>
                      </a:r>
                      <a:endParaRPr lang="pt-BR" sz="2400" dirty="0"/>
                    </a:p>
                  </a:txBody>
                  <a:tcPr/>
                </a:tc>
                <a:tc>
                  <a:txBody>
                    <a:bodyPr/>
                    <a:lstStyle/>
                    <a:p>
                      <a:r>
                        <a:rPr lang="en-US" sz="2400" dirty="0" err="1" smtClean="0"/>
                        <a:t>Ar</a:t>
                      </a:r>
                      <a:r>
                        <a:rPr lang="en-US" sz="2400" baseline="0" dirty="0" smtClean="0"/>
                        <a:t> e </a:t>
                      </a:r>
                      <a:r>
                        <a:rPr lang="en-US" sz="2400" baseline="0" dirty="0" err="1" smtClean="0"/>
                        <a:t>soluções</a:t>
                      </a:r>
                      <a:r>
                        <a:rPr lang="en-US" sz="2400" baseline="0" dirty="0" smtClean="0"/>
                        <a:t> </a:t>
                      </a:r>
                      <a:r>
                        <a:rPr lang="en-US" sz="2400" baseline="0" dirty="0" err="1" smtClean="0"/>
                        <a:t>aquosas</a:t>
                      </a:r>
                      <a:r>
                        <a:rPr lang="en-US" sz="2400" baseline="0" dirty="0" smtClean="0"/>
                        <a:t> se </a:t>
                      </a:r>
                      <a:r>
                        <a:rPr lang="en-US" sz="2400" baseline="0" dirty="0" err="1" smtClean="0"/>
                        <a:t>pré-umidecido</a:t>
                      </a:r>
                      <a:r>
                        <a:rPr lang="en-US" sz="2400" baseline="0" dirty="0" smtClean="0"/>
                        <a:t> com </a:t>
                      </a:r>
                      <a:r>
                        <a:rPr lang="en-US" sz="2400" baseline="0" dirty="0" err="1" smtClean="0"/>
                        <a:t>álcool</a:t>
                      </a:r>
                      <a:endParaRPr lang="pt-BR" sz="2400" dirty="0"/>
                    </a:p>
                  </a:txBody>
                  <a:tcPr/>
                </a:tc>
              </a:tr>
            </a:tbl>
          </a:graphicData>
        </a:graphic>
      </p:graphicFrame>
      <p:sp>
        <p:nvSpPr>
          <p:cNvPr id="4" name="CaixaDeTexto 1"/>
          <p:cNvSpPr txBox="1">
            <a:spLocks noChangeArrowheads="1"/>
          </p:cNvSpPr>
          <p:nvPr/>
        </p:nvSpPr>
        <p:spPr bwMode="auto">
          <a:xfrm>
            <a:off x="714348" y="642918"/>
            <a:ext cx="7500938" cy="584200"/>
          </a:xfrm>
          <a:prstGeom prst="rect">
            <a:avLst/>
          </a:prstGeom>
          <a:noFill/>
          <a:ln w="9525">
            <a:noFill/>
            <a:miter lim="800000"/>
            <a:headEnd/>
            <a:tailEnd/>
          </a:ln>
        </p:spPr>
        <p:txBody>
          <a:bodyPr>
            <a:spAutoFit/>
          </a:bodyPr>
          <a:lstStyle/>
          <a:p>
            <a:r>
              <a:rPr lang="pt-BR" sz="3200" dirty="0" smtClean="0">
                <a:latin typeface="Constantia" pitchFamily="18" charset="0"/>
              </a:rPr>
              <a:t>Tipos de filtros disponíveis no mercado</a:t>
            </a:r>
            <a:endParaRPr lang="pt-BR" sz="3200" dirty="0">
              <a:latin typeface="Constant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ixaDeTexto 1"/>
          <p:cNvSpPr txBox="1">
            <a:spLocks noChangeArrowheads="1"/>
          </p:cNvSpPr>
          <p:nvPr/>
        </p:nvSpPr>
        <p:spPr bwMode="auto">
          <a:xfrm>
            <a:off x="357158" y="214290"/>
            <a:ext cx="8429654" cy="1077218"/>
          </a:xfrm>
          <a:prstGeom prst="rect">
            <a:avLst/>
          </a:prstGeom>
          <a:noFill/>
          <a:ln w="9525">
            <a:noFill/>
            <a:miter lim="800000"/>
            <a:headEnd/>
            <a:tailEnd/>
          </a:ln>
        </p:spPr>
        <p:txBody>
          <a:bodyPr wrap="square">
            <a:spAutoFit/>
          </a:bodyPr>
          <a:lstStyle/>
          <a:p>
            <a:pPr algn="ctr"/>
            <a:r>
              <a:rPr lang="en-US" sz="3200" dirty="0" err="1" smtClean="0">
                <a:latin typeface="Constantia" pitchFamily="18" charset="0"/>
              </a:rPr>
              <a:t>Avaliação</a:t>
            </a:r>
            <a:r>
              <a:rPr lang="en-US" sz="3200" dirty="0" smtClean="0">
                <a:latin typeface="Constantia" pitchFamily="18" charset="0"/>
              </a:rPr>
              <a:t> </a:t>
            </a:r>
            <a:r>
              <a:rPr lang="en-US" sz="3200" dirty="0" err="1" smtClean="0">
                <a:latin typeface="Constantia" pitchFamily="18" charset="0"/>
              </a:rPr>
              <a:t>da</a:t>
            </a:r>
            <a:r>
              <a:rPr lang="en-US" sz="3200" dirty="0" smtClean="0">
                <a:latin typeface="Constantia" pitchFamily="18" charset="0"/>
              </a:rPr>
              <a:t> </a:t>
            </a:r>
            <a:r>
              <a:rPr lang="en-US" sz="3200" dirty="0" err="1" smtClean="0">
                <a:latin typeface="Constantia" pitchFamily="18" charset="0"/>
              </a:rPr>
              <a:t>capacidade</a:t>
            </a:r>
            <a:r>
              <a:rPr lang="en-US" sz="3200" dirty="0" smtClean="0">
                <a:latin typeface="Constantia" pitchFamily="18" charset="0"/>
              </a:rPr>
              <a:t> de </a:t>
            </a:r>
            <a:r>
              <a:rPr lang="en-US" sz="3200" dirty="0" err="1" smtClean="0">
                <a:latin typeface="Constantia" pitchFamily="18" charset="0"/>
              </a:rPr>
              <a:t>retenção</a:t>
            </a:r>
            <a:r>
              <a:rPr lang="en-US" sz="3200" dirty="0" smtClean="0">
                <a:latin typeface="Constantia" pitchFamily="18" charset="0"/>
              </a:rPr>
              <a:t> das </a:t>
            </a:r>
            <a:r>
              <a:rPr lang="en-US" sz="3200" dirty="0" err="1" smtClean="0">
                <a:latin typeface="Constantia" pitchFamily="18" charset="0"/>
              </a:rPr>
              <a:t>membrans</a:t>
            </a:r>
            <a:r>
              <a:rPr lang="en-US" sz="3200" dirty="0" smtClean="0">
                <a:latin typeface="Constantia" pitchFamily="18" charset="0"/>
              </a:rPr>
              <a:t> </a:t>
            </a:r>
            <a:r>
              <a:rPr lang="en-US" sz="3200" dirty="0" err="1" smtClean="0">
                <a:latin typeface="Constantia" pitchFamily="18" charset="0"/>
              </a:rPr>
              <a:t>filtrantes</a:t>
            </a:r>
            <a:r>
              <a:rPr lang="en-US" sz="3200" dirty="0" smtClean="0">
                <a:latin typeface="Constantia" pitchFamily="18" charset="0"/>
              </a:rPr>
              <a:t>- </a:t>
            </a:r>
            <a:endParaRPr lang="pt-BR" sz="3200" dirty="0">
              <a:latin typeface="Constantia" pitchFamily="18" charset="0"/>
            </a:endParaRPr>
          </a:p>
        </p:txBody>
      </p:sp>
      <p:sp>
        <p:nvSpPr>
          <p:cNvPr id="3" name="CaixaDeTexto 2"/>
          <p:cNvSpPr txBox="1"/>
          <p:nvPr/>
        </p:nvSpPr>
        <p:spPr>
          <a:xfrm>
            <a:off x="214313" y="1428750"/>
            <a:ext cx="8643937" cy="5016500"/>
          </a:xfrm>
          <a:prstGeom prst="rect">
            <a:avLst/>
          </a:prstGeom>
          <a:noFill/>
        </p:spPr>
        <p:txBody>
          <a:bodyPr>
            <a:spAutoFit/>
          </a:bodyPr>
          <a:lstStyle/>
          <a:p>
            <a:pPr fontAlgn="auto">
              <a:spcBef>
                <a:spcPts val="0"/>
              </a:spcBef>
              <a:spcAft>
                <a:spcPts val="0"/>
              </a:spcAft>
              <a:buFont typeface="Arial" charset="0"/>
              <a:buChar char="•"/>
              <a:defRPr/>
            </a:pPr>
            <a:r>
              <a:rPr lang="en-US" sz="3200" dirty="0" err="1">
                <a:latin typeface="+mn-lt"/>
              </a:rPr>
              <a:t>Prova</a:t>
            </a:r>
            <a:r>
              <a:rPr lang="en-US" sz="3200" dirty="0">
                <a:latin typeface="+mn-lt"/>
              </a:rPr>
              <a:t> de </a:t>
            </a:r>
            <a:r>
              <a:rPr lang="en-US" sz="3200" dirty="0" err="1">
                <a:latin typeface="+mn-lt"/>
              </a:rPr>
              <a:t>retenção</a:t>
            </a:r>
            <a:r>
              <a:rPr lang="en-US" sz="3200" dirty="0">
                <a:latin typeface="+mn-lt"/>
              </a:rPr>
              <a:t> </a:t>
            </a:r>
            <a:r>
              <a:rPr lang="en-US" sz="3200" dirty="0" err="1">
                <a:latin typeface="+mn-lt"/>
              </a:rPr>
              <a:t>bacteriana</a:t>
            </a:r>
            <a:r>
              <a:rPr lang="en-US" sz="3200" dirty="0">
                <a:latin typeface="+mn-lt"/>
              </a:rPr>
              <a:t>:</a:t>
            </a:r>
          </a:p>
          <a:p>
            <a:pPr fontAlgn="auto">
              <a:spcBef>
                <a:spcPts val="0"/>
              </a:spcBef>
              <a:spcAft>
                <a:spcPts val="0"/>
              </a:spcAft>
              <a:defRPr/>
            </a:pPr>
            <a:r>
              <a:rPr lang="en-US" sz="3200" dirty="0">
                <a:latin typeface="+mn-lt"/>
              </a:rPr>
              <a:t>1-Filtro de </a:t>
            </a:r>
            <a:r>
              <a:rPr lang="en-US" sz="3200" dirty="0" err="1">
                <a:latin typeface="+mn-lt"/>
              </a:rPr>
              <a:t>membrana</a:t>
            </a:r>
            <a:r>
              <a:rPr lang="en-US" sz="3200" dirty="0">
                <a:latin typeface="+mn-lt"/>
              </a:rPr>
              <a:t>- </a:t>
            </a:r>
            <a:r>
              <a:rPr lang="en-US" sz="3200" dirty="0" err="1">
                <a:latin typeface="+mn-lt"/>
              </a:rPr>
              <a:t>poro</a:t>
            </a:r>
            <a:r>
              <a:rPr lang="en-US" sz="3200" dirty="0">
                <a:latin typeface="+mn-lt"/>
              </a:rPr>
              <a:t> nominal de 0,22 µm</a:t>
            </a:r>
          </a:p>
          <a:p>
            <a:pPr fontAlgn="auto">
              <a:spcBef>
                <a:spcPts val="0"/>
              </a:spcBef>
              <a:spcAft>
                <a:spcPts val="0"/>
              </a:spcAft>
              <a:defRPr/>
            </a:pPr>
            <a:r>
              <a:rPr lang="en-US" sz="3200" dirty="0" err="1">
                <a:solidFill>
                  <a:srgbClr val="C00000"/>
                </a:solidFill>
                <a:latin typeface="+mn-lt"/>
              </a:rPr>
              <a:t>Bactéria</a:t>
            </a:r>
            <a:r>
              <a:rPr lang="en-US" sz="3200" dirty="0">
                <a:solidFill>
                  <a:srgbClr val="C00000"/>
                </a:solidFill>
                <a:latin typeface="+mn-lt"/>
              </a:rPr>
              <a:t>- </a:t>
            </a:r>
            <a:r>
              <a:rPr lang="en-US" sz="3200" i="1" dirty="0">
                <a:solidFill>
                  <a:srgbClr val="C00000"/>
                </a:solidFill>
                <a:latin typeface="+mn-lt"/>
              </a:rPr>
              <a:t>Pseudomonas </a:t>
            </a:r>
            <a:r>
              <a:rPr lang="en-US" sz="3200" i="1" dirty="0" err="1">
                <a:solidFill>
                  <a:srgbClr val="C00000"/>
                </a:solidFill>
                <a:latin typeface="+mn-lt"/>
              </a:rPr>
              <a:t>diminuta</a:t>
            </a:r>
            <a:r>
              <a:rPr lang="en-US" sz="3200" i="1" dirty="0">
                <a:solidFill>
                  <a:srgbClr val="C00000"/>
                </a:solidFill>
                <a:latin typeface="+mn-lt"/>
              </a:rPr>
              <a:t>- 10</a:t>
            </a:r>
            <a:r>
              <a:rPr lang="en-US" sz="3200" i="1" baseline="30000" dirty="0">
                <a:solidFill>
                  <a:srgbClr val="C00000"/>
                </a:solidFill>
                <a:latin typeface="+mn-lt"/>
              </a:rPr>
              <a:t>7</a:t>
            </a:r>
            <a:r>
              <a:rPr lang="en-US" sz="3200" i="1" dirty="0">
                <a:solidFill>
                  <a:srgbClr val="C00000"/>
                </a:solidFill>
                <a:latin typeface="+mn-lt"/>
              </a:rPr>
              <a:t> UFC/cm</a:t>
            </a:r>
            <a:r>
              <a:rPr lang="en-US" sz="3200" i="1" baseline="30000" dirty="0">
                <a:solidFill>
                  <a:srgbClr val="C00000"/>
                </a:solidFill>
                <a:latin typeface="+mn-lt"/>
              </a:rPr>
              <a:t>2 </a:t>
            </a:r>
            <a:endParaRPr lang="en-US" sz="3200" i="1" dirty="0">
              <a:solidFill>
                <a:srgbClr val="C00000"/>
              </a:solidFill>
              <a:latin typeface="+mn-lt"/>
            </a:endParaRPr>
          </a:p>
          <a:p>
            <a:pPr fontAlgn="auto">
              <a:spcBef>
                <a:spcPts val="0"/>
              </a:spcBef>
              <a:spcAft>
                <a:spcPts val="0"/>
              </a:spcAft>
              <a:defRPr/>
            </a:pPr>
            <a:endParaRPr lang="en-US" sz="3200" i="1" dirty="0">
              <a:solidFill>
                <a:srgbClr val="C00000"/>
              </a:solidFill>
              <a:latin typeface="+mn-lt"/>
            </a:endParaRPr>
          </a:p>
          <a:p>
            <a:pPr fontAlgn="auto">
              <a:spcBef>
                <a:spcPts val="0"/>
              </a:spcBef>
              <a:spcAft>
                <a:spcPts val="0"/>
              </a:spcAft>
              <a:defRPr/>
            </a:pPr>
            <a:r>
              <a:rPr lang="en-US" sz="3200" dirty="0">
                <a:latin typeface="+mn-lt"/>
              </a:rPr>
              <a:t>2-Filtro de </a:t>
            </a:r>
            <a:r>
              <a:rPr lang="en-US" sz="3200" dirty="0" err="1">
                <a:latin typeface="+mn-lt"/>
              </a:rPr>
              <a:t>membrana</a:t>
            </a:r>
            <a:r>
              <a:rPr lang="en-US" sz="3200" dirty="0">
                <a:latin typeface="+mn-lt"/>
              </a:rPr>
              <a:t>- </a:t>
            </a:r>
            <a:r>
              <a:rPr lang="en-US" sz="3200" dirty="0" err="1">
                <a:latin typeface="+mn-lt"/>
              </a:rPr>
              <a:t>poro</a:t>
            </a:r>
            <a:r>
              <a:rPr lang="en-US" sz="3200" dirty="0">
                <a:latin typeface="+mn-lt"/>
              </a:rPr>
              <a:t> nominal de 0,45 µm</a:t>
            </a:r>
          </a:p>
          <a:p>
            <a:pPr fontAlgn="auto">
              <a:spcBef>
                <a:spcPts val="0"/>
              </a:spcBef>
              <a:spcAft>
                <a:spcPts val="0"/>
              </a:spcAft>
              <a:defRPr/>
            </a:pPr>
            <a:r>
              <a:rPr lang="en-US" sz="3200" dirty="0" err="1">
                <a:solidFill>
                  <a:schemeClr val="accent2">
                    <a:lumMod val="75000"/>
                  </a:schemeClr>
                </a:solidFill>
                <a:latin typeface="+mn-lt"/>
              </a:rPr>
              <a:t>Bactéria</a:t>
            </a:r>
            <a:r>
              <a:rPr lang="en-US" sz="3200" dirty="0">
                <a:solidFill>
                  <a:schemeClr val="accent2">
                    <a:lumMod val="75000"/>
                  </a:schemeClr>
                </a:solidFill>
                <a:latin typeface="+mn-lt"/>
              </a:rPr>
              <a:t> </a:t>
            </a:r>
            <a:r>
              <a:rPr lang="en-US" sz="3200" i="1" dirty="0" err="1">
                <a:solidFill>
                  <a:schemeClr val="accent2">
                    <a:lumMod val="75000"/>
                  </a:schemeClr>
                </a:solidFill>
                <a:latin typeface="+mn-lt"/>
              </a:rPr>
              <a:t>Serratia</a:t>
            </a:r>
            <a:r>
              <a:rPr lang="en-US" sz="3200" i="1" dirty="0">
                <a:solidFill>
                  <a:schemeClr val="accent2">
                    <a:lumMod val="75000"/>
                  </a:schemeClr>
                </a:solidFill>
                <a:latin typeface="+mn-lt"/>
              </a:rPr>
              <a:t> </a:t>
            </a:r>
            <a:r>
              <a:rPr lang="en-US" sz="3200" i="1" dirty="0" err="1">
                <a:solidFill>
                  <a:schemeClr val="accent2">
                    <a:lumMod val="75000"/>
                  </a:schemeClr>
                </a:solidFill>
                <a:latin typeface="+mn-lt"/>
              </a:rPr>
              <a:t>marcesces</a:t>
            </a:r>
            <a:r>
              <a:rPr lang="en-US" sz="3200" i="1" dirty="0">
                <a:solidFill>
                  <a:schemeClr val="accent2">
                    <a:lumMod val="75000"/>
                  </a:schemeClr>
                </a:solidFill>
                <a:latin typeface="+mn-lt"/>
              </a:rPr>
              <a:t>- </a:t>
            </a:r>
            <a:r>
              <a:rPr lang="en-US" sz="3200" i="1" dirty="0">
                <a:solidFill>
                  <a:srgbClr val="C00000"/>
                </a:solidFill>
                <a:latin typeface="+mn-lt"/>
              </a:rPr>
              <a:t>10</a:t>
            </a:r>
            <a:r>
              <a:rPr lang="en-US" sz="3200" i="1" baseline="30000" dirty="0">
                <a:solidFill>
                  <a:srgbClr val="C00000"/>
                </a:solidFill>
                <a:latin typeface="+mn-lt"/>
              </a:rPr>
              <a:t>7</a:t>
            </a:r>
            <a:r>
              <a:rPr lang="en-US" sz="3200" i="1" dirty="0">
                <a:solidFill>
                  <a:srgbClr val="C00000"/>
                </a:solidFill>
                <a:latin typeface="+mn-lt"/>
              </a:rPr>
              <a:t> UFC/cm</a:t>
            </a:r>
            <a:r>
              <a:rPr lang="en-US" sz="3200" i="1" baseline="30000" dirty="0">
                <a:solidFill>
                  <a:srgbClr val="C00000"/>
                </a:solidFill>
                <a:latin typeface="+mn-lt"/>
              </a:rPr>
              <a:t>2</a:t>
            </a:r>
            <a:r>
              <a:rPr lang="en-US" sz="3200" dirty="0">
                <a:latin typeface="+mn-lt"/>
              </a:rPr>
              <a:t> </a:t>
            </a:r>
          </a:p>
          <a:p>
            <a:pPr fontAlgn="auto">
              <a:spcBef>
                <a:spcPts val="0"/>
              </a:spcBef>
              <a:spcAft>
                <a:spcPts val="0"/>
              </a:spcAft>
              <a:defRPr/>
            </a:pPr>
            <a:endParaRPr lang="en-US" sz="3200" dirty="0">
              <a:latin typeface="+mn-lt"/>
            </a:endParaRPr>
          </a:p>
          <a:p>
            <a:pPr fontAlgn="auto">
              <a:spcBef>
                <a:spcPts val="0"/>
              </a:spcBef>
              <a:spcAft>
                <a:spcPts val="0"/>
              </a:spcAft>
              <a:defRPr/>
            </a:pPr>
            <a:r>
              <a:rPr lang="en-US" sz="3200" dirty="0">
                <a:latin typeface="+mn-lt"/>
              </a:rPr>
              <a:t>3- </a:t>
            </a:r>
            <a:r>
              <a:rPr lang="en-US" sz="3200" dirty="0" err="1">
                <a:latin typeface="+mn-lt"/>
              </a:rPr>
              <a:t>Filtro</a:t>
            </a:r>
            <a:r>
              <a:rPr lang="en-US" sz="3200" dirty="0">
                <a:latin typeface="+mn-lt"/>
              </a:rPr>
              <a:t> de </a:t>
            </a:r>
            <a:r>
              <a:rPr lang="en-US" sz="3200" dirty="0" err="1">
                <a:latin typeface="+mn-lt"/>
              </a:rPr>
              <a:t>membrana</a:t>
            </a:r>
            <a:r>
              <a:rPr lang="en-US" sz="3200" dirty="0">
                <a:latin typeface="+mn-lt"/>
              </a:rPr>
              <a:t>- </a:t>
            </a:r>
            <a:r>
              <a:rPr lang="en-US" sz="3200" dirty="0" err="1">
                <a:latin typeface="+mn-lt"/>
              </a:rPr>
              <a:t>poro</a:t>
            </a:r>
            <a:r>
              <a:rPr lang="en-US" sz="3200" dirty="0">
                <a:latin typeface="+mn-lt"/>
              </a:rPr>
              <a:t> nominal de 0,1 µm</a:t>
            </a:r>
          </a:p>
          <a:p>
            <a:pPr fontAlgn="auto">
              <a:spcBef>
                <a:spcPts val="0"/>
              </a:spcBef>
              <a:spcAft>
                <a:spcPts val="0"/>
              </a:spcAft>
              <a:defRPr/>
            </a:pPr>
            <a:endParaRPr lang="en-US" sz="3200" dirty="0">
              <a:latin typeface="+mn-lt"/>
            </a:endParaRPr>
          </a:p>
          <a:p>
            <a:pPr fontAlgn="auto">
              <a:spcBef>
                <a:spcPts val="0"/>
              </a:spcBef>
              <a:spcAft>
                <a:spcPts val="0"/>
              </a:spcAft>
              <a:defRPr/>
            </a:pPr>
            <a:r>
              <a:rPr lang="en-US" sz="3200" i="1" dirty="0" err="1">
                <a:solidFill>
                  <a:srgbClr val="002060"/>
                </a:solidFill>
                <a:latin typeface="+mn-lt"/>
              </a:rPr>
              <a:t>Micoplasma</a:t>
            </a:r>
            <a:endParaRPr lang="pt-BR" sz="3200" i="1" dirty="0">
              <a:solidFill>
                <a:srgbClr val="002060"/>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 José V Fonseca\Pictures\Purificação da água\fluxograma de purificação em uma indústria.png"/>
          <p:cNvPicPr>
            <a:picLocks noChangeAspect="1" noChangeArrowheads="1"/>
          </p:cNvPicPr>
          <p:nvPr/>
        </p:nvPicPr>
        <p:blipFill>
          <a:blip r:embed="rId3"/>
          <a:srcRect/>
          <a:stretch>
            <a:fillRect/>
          </a:stretch>
        </p:blipFill>
        <p:spPr bwMode="auto">
          <a:xfrm>
            <a:off x="2786050" y="939228"/>
            <a:ext cx="4000527" cy="5577089"/>
          </a:xfrm>
          <a:prstGeom prst="rect">
            <a:avLst/>
          </a:prstGeom>
          <a:noFill/>
        </p:spPr>
      </p:pic>
      <p:sp>
        <p:nvSpPr>
          <p:cNvPr id="4" name="CaixaDeTexto 3"/>
          <p:cNvSpPr txBox="1"/>
          <p:nvPr/>
        </p:nvSpPr>
        <p:spPr>
          <a:xfrm>
            <a:off x="785786" y="0"/>
            <a:ext cx="8358214" cy="584775"/>
          </a:xfrm>
          <a:prstGeom prst="rect">
            <a:avLst/>
          </a:prstGeom>
          <a:noFill/>
        </p:spPr>
        <p:txBody>
          <a:bodyPr wrap="square" rtlCol="0">
            <a:spAutoFit/>
          </a:bodyPr>
          <a:lstStyle/>
          <a:p>
            <a:r>
              <a:rPr lang="pt-BR" sz="3200" dirty="0" smtClean="0"/>
              <a:t>Sistema de água na Indústria Biotecnológica</a:t>
            </a:r>
            <a:endParaRPr lang="pt-B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a José V Fonseca\Pictures\biofármacos\ultrafil.png"/>
          <p:cNvPicPr>
            <a:picLocks noChangeAspect="1" noChangeArrowheads="1"/>
          </p:cNvPicPr>
          <p:nvPr/>
        </p:nvPicPr>
        <p:blipFill>
          <a:blip r:embed="rId3" cstate="print"/>
          <a:srcRect/>
          <a:stretch>
            <a:fillRect/>
          </a:stretch>
        </p:blipFill>
        <p:spPr bwMode="auto">
          <a:xfrm>
            <a:off x="1428728" y="1000108"/>
            <a:ext cx="5762653" cy="5015943"/>
          </a:xfrm>
          <a:prstGeom prst="rect">
            <a:avLst/>
          </a:prstGeom>
          <a:noFill/>
        </p:spPr>
      </p:pic>
      <p:sp>
        <p:nvSpPr>
          <p:cNvPr id="5" name="CaixaDeTexto 4"/>
          <p:cNvSpPr txBox="1"/>
          <p:nvPr/>
        </p:nvSpPr>
        <p:spPr>
          <a:xfrm>
            <a:off x="428596" y="0"/>
            <a:ext cx="8286808" cy="954107"/>
          </a:xfrm>
          <a:prstGeom prst="rect">
            <a:avLst/>
          </a:prstGeom>
          <a:noFill/>
        </p:spPr>
        <p:txBody>
          <a:bodyPr wrap="square" rtlCol="0">
            <a:spAutoFit/>
          </a:bodyPr>
          <a:lstStyle/>
          <a:p>
            <a:pPr algn="ctr"/>
            <a:r>
              <a:rPr lang="pt-BR" sz="2800" b="1" dirty="0" smtClean="0">
                <a:solidFill>
                  <a:schemeClr val="bg1"/>
                </a:solidFill>
              </a:rPr>
              <a:t>Sistema de </a:t>
            </a:r>
            <a:r>
              <a:rPr lang="pt-BR" sz="2800" b="1" dirty="0" err="1" smtClean="0">
                <a:solidFill>
                  <a:schemeClr val="bg1"/>
                </a:solidFill>
              </a:rPr>
              <a:t>Ultrafiltração</a:t>
            </a:r>
            <a:r>
              <a:rPr lang="pt-BR" sz="2800" b="1" dirty="0" smtClean="0">
                <a:solidFill>
                  <a:schemeClr val="bg1"/>
                </a:solidFill>
              </a:rPr>
              <a:t> utilizado para purificação de água na indústria </a:t>
            </a:r>
            <a:r>
              <a:rPr lang="pt-BR" sz="2800" b="1" dirty="0" err="1" smtClean="0">
                <a:solidFill>
                  <a:schemeClr val="bg1"/>
                </a:solidFill>
              </a:rPr>
              <a:t>Biofarmacêutica</a:t>
            </a:r>
            <a:endParaRPr lang="pt-BR"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857620" y="5500702"/>
            <a:ext cx="4643470" cy="584775"/>
          </a:xfrm>
          <a:prstGeom prst="rect">
            <a:avLst/>
          </a:prstGeom>
          <a:noFill/>
        </p:spPr>
        <p:txBody>
          <a:bodyPr wrap="square" rtlCol="0">
            <a:spAutoFit/>
          </a:bodyPr>
          <a:lstStyle/>
          <a:p>
            <a:pPr algn="r"/>
            <a:r>
              <a:rPr lang="pt-BR" sz="3200" b="1" dirty="0" smtClean="0">
                <a:latin typeface="Algerian" pitchFamily="82" charset="0"/>
              </a:rPr>
              <a:t>Muito obrigada</a:t>
            </a:r>
            <a:endParaRPr lang="pt-BR" sz="3200" b="1"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7158" y="0"/>
            <a:ext cx="8501122" cy="954107"/>
          </a:xfrm>
          <a:prstGeom prst="rect">
            <a:avLst/>
          </a:prstGeom>
          <a:noFill/>
        </p:spPr>
        <p:txBody>
          <a:bodyPr wrap="square" rtlCol="0">
            <a:spAutoFit/>
          </a:bodyPr>
          <a:lstStyle/>
          <a:p>
            <a:pPr algn="ctr"/>
            <a:r>
              <a:rPr lang="pt-BR" sz="2800" b="1" dirty="0" smtClean="0"/>
              <a:t>Resumo de contaminação microbiana comum em processos biofarmacêuticos</a:t>
            </a:r>
            <a:endParaRPr lang="pt-BR" sz="2800" b="1" dirty="0"/>
          </a:p>
        </p:txBody>
      </p:sp>
      <p:graphicFrame>
        <p:nvGraphicFramePr>
          <p:cNvPr id="5" name="Tabela 4"/>
          <p:cNvGraphicFramePr>
            <a:graphicFrameLocks noGrp="1"/>
          </p:cNvGraphicFramePr>
          <p:nvPr/>
        </p:nvGraphicFramePr>
        <p:xfrm>
          <a:off x="214282" y="1071546"/>
          <a:ext cx="8643999" cy="5487833"/>
        </p:xfrm>
        <a:graphic>
          <a:graphicData uri="http://schemas.openxmlformats.org/drawingml/2006/table">
            <a:tbl>
              <a:tblPr firstRow="1" bandRow="1">
                <a:tableStyleId>{5C22544A-7EE6-4342-B048-85BDC9FD1C3A}</a:tableStyleId>
              </a:tblPr>
              <a:tblGrid>
                <a:gridCol w="2357454"/>
                <a:gridCol w="4214842"/>
                <a:gridCol w="2071703"/>
              </a:tblGrid>
              <a:tr h="550073">
                <a:tc>
                  <a:txBody>
                    <a:bodyPr/>
                    <a:lstStyle/>
                    <a:p>
                      <a:r>
                        <a:rPr lang="pt-BR" dirty="0" smtClean="0"/>
                        <a:t>Contaminantes</a:t>
                      </a:r>
                      <a:endParaRPr lang="pt-BR" dirty="0"/>
                    </a:p>
                  </a:txBody>
                  <a:tcPr/>
                </a:tc>
                <a:tc>
                  <a:txBody>
                    <a:bodyPr/>
                    <a:lstStyle/>
                    <a:p>
                      <a:r>
                        <a:rPr lang="pt-BR" dirty="0" smtClean="0"/>
                        <a:t>Exemplos</a:t>
                      </a:r>
                      <a:r>
                        <a:rPr lang="pt-BR" baseline="0" dirty="0" smtClean="0"/>
                        <a:t> típicos de contaminação</a:t>
                      </a:r>
                      <a:endParaRPr lang="pt-BR" dirty="0"/>
                    </a:p>
                  </a:txBody>
                  <a:tcPr/>
                </a:tc>
                <a:tc>
                  <a:txBody>
                    <a:bodyPr/>
                    <a:lstStyle/>
                    <a:p>
                      <a:r>
                        <a:rPr lang="pt-BR" dirty="0" smtClean="0"/>
                        <a:t>Fonte primária</a:t>
                      </a:r>
                      <a:endParaRPr lang="pt-BR" dirty="0"/>
                    </a:p>
                  </a:txBody>
                  <a:tcPr/>
                </a:tc>
              </a:tr>
              <a:tr h="550073">
                <a:tc>
                  <a:txBody>
                    <a:bodyPr/>
                    <a:lstStyle/>
                    <a:p>
                      <a:r>
                        <a:rPr lang="pt-BR" dirty="0" smtClean="0"/>
                        <a:t>Bactérias</a:t>
                      </a:r>
                      <a:r>
                        <a:rPr lang="pt-BR" baseline="0" dirty="0" smtClean="0"/>
                        <a:t> </a:t>
                      </a:r>
                      <a:r>
                        <a:rPr lang="pt-BR" baseline="0" dirty="0" err="1" smtClean="0"/>
                        <a:t>Gram</a:t>
                      </a:r>
                      <a:r>
                        <a:rPr lang="pt-BR" baseline="0" dirty="0" smtClean="0"/>
                        <a:t>+</a:t>
                      </a:r>
                    </a:p>
                    <a:p>
                      <a:r>
                        <a:rPr lang="pt-BR" baseline="0" dirty="0" smtClean="0"/>
                        <a:t>(cocos)</a:t>
                      </a:r>
                      <a:endParaRPr lang="pt-BR" dirty="0"/>
                    </a:p>
                  </a:txBody>
                  <a:tcPr/>
                </a:tc>
                <a:tc>
                  <a:txBody>
                    <a:bodyPr/>
                    <a:lstStyle/>
                    <a:p>
                      <a:r>
                        <a:rPr lang="pt-BR" i="1" dirty="0" err="1" smtClean="0"/>
                        <a:t>Staphylococcus</a:t>
                      </a:r>
                      <a:r>
                        <a:rPr lang="pt-BR" i="1" dirty="0" smtClean="0"/>
                        <a:t>; </a:t>
                      </a:r>
                      <a:r>
                        <a:rPr lang="pt-BR" i="1" dirty="0" err="1" smtClean="0"/>
                        <a:t>Streptococcus</a:t>
                      </a:r>
                      <a:r>
                        <a:rPr lang="pt-BR" i="1" dirty="0" smtClean="0"/>
                        <a:t>;</a:t>
                      </a:r>
                    </a:p>
                    <a:p>
                      <a:r>
                        <a:rPr lang="pt-BR" i="1" dirty="0" err="1" smtClean="0"/>
                        <a:t>Micrococcus</a:t>
                      </a:r>
                      <a:endParaRPr lang="pt-BR" i="1" dirty="0" smtClean="0"/>
                    </a:p>
                    <a:p>
                      <a:endParaRPr lang="pt-BR" dirty="0"/>
                    </a:p>
                  </a:txBody>
                  <a:tcPr/>
                </a:tc>
                <a:tc>
                  <a:txBody>
                    <a:bodyPr/>
                    <a:lstStyle/>
                    <a:p>
                      <a:r>
                        <a:rPr lang="pt-BR" dirty="0" smtClean="0"/>
                        <a:t>Homem</a:t>
                      </a:r>
                      <a:endParaRPr lang="pt-BR" dirty="0"/>
                    </a:p>
                  </a:txBody>
                  <a:tcPr/>
                </a:tc>
              </a:tr>
              <a:tr h="550073">
                <a:tc>
                  <a:txBody>
                    <a:bodyPr/>
                    <a:lstStyle/>
                    <a:p>
                      <a:r>
                        <a:rPr lang="pt-BR" dirty="0" smtClean="0"/>
                        <a:t>Bactérias</a:t>
                      </a:r>
                      <a:r>
                        <a:rPr lang="pt-BR" baseline="0" dirty="0" smtClean="0"/>
                        <a:t> </a:t>
                      </a:r>
                      <a:r>
                        <a:rPr lang="pt-BR" baseline="0" dirty="0" err="1" smtClean="0"/>
                        <a:t>Gram</a:t>
                      </a:r>
                      <a:r>
                        <a:rPr lang="pt-BR" baseline="0" dirty="0" smtClean="0"/>
                        <a:t>+</a:t>
                      </a:r>
                    </a:p>
                    <a:p>
                      <a:r>
                        <a:rPr lang="pt-BR" baseline="0" dirty="0" smtClean="0"/>
                        <a:t>(bastonetes)</a:t>
                      </a:r>
                      <a:endParaRPr lang="pt-BR" dirty="0"/>
                    </a:p>
                  </a:txBody>
                  <a:tcPr/>
                </a:tc>
                <a:tc>
                  <a:txBody>
                    <a:bodyPr/>
                    <a:lstStyle/>
                    <a:p>
                      <a:r>
                        <a:rPr lang="pt-BR" i="1" dirty="0" err="1" smtClean="0"/>
                        <a:t>Corynebacterium</a:t>
                      </a:r>
                      <a:r>
                        <a:rPr lang="pt-BR" i="1" dirty="0" smtClean="0"/>
                        <a:t>, </a:t>
                      </a:r>
                      <a:r>
                        <a:rPr lang="pt-BR" i="1" dirty="0" err="1" smtClean="0"/>
                        <a:t>Actinomyces</a:t>
                      </a:r>
                      <a:r>
                        <a:rPr lang="pt-BR" i="1" dirty="0" smtClean="0"/>
                        <a:t>, </a:t>
                      </a:r>
                      <a:r>
                        <a:rPr lang="pt-BR" i="1" dirty="0" err="1" smtClean="0"/>
                        <a:t>Arthrobacter</a:t>
                      </a:r>
                      <a:endParaRPr lang="pt-BR" i="1" dirty="0"/>
                    </a:p>
                  </a:txBody>
                  <a:tcPr/>
                </a:tc>
                <a:tc>
                  <a:txBody>
                    <a:bodyPr/>
                    <a:lstStyle/>
                    <a:p>
                      <a:r>
                        <a:rPr lang="pt-BR" dirty="0" smtClean="0"/>
                        <a:t>Solo</a:t>
                      </a:r>
                      <a:endParaRPr lang="pt-BR" dirty="0"/>
                    </a:p>
                  </a:txBody>
                  <a:tcPr/>
                </a:tc>
              </a:tr>
              <a:tr h="550073">
                <a:tc>
                  <a:txBody>
                    <a:bodyPr/>
                    <a:lstStyle/>
                    <a:p>
                      <a:r>
                        <a:rPr lang="pt-BR" dirty="0" smtClean="0"/>
                        <a:t>Bactérias </a:t>
                      </a:r>
                      <a:r>
                        <a:rPr lang="pt-BR" dirty="0" err="1" smtClean="0"/>
                        <a:t>Gram</a:t>
                      </a:r>
                      <a:r>
                        <a:rPr lang="pt-BR" dirty="0" smtClean="0"/>
                        <a:t>+</a:t>
                      </a:r>
                      <a:r>
                        <a:rPr lang="pt-BR" baseline="0" dirty="0" smtClean="0"/>
                        <a:t> formadoras de esporos</a:t>
                      </a:r>
                      <a:endParaRPr lang="pt-BR" dirty="0" smtClean="0"/>
                    </a:p>
                    <a:p>
                      <a:r>
                        <a:rPr lang="pt-BR" dirty="0" smtClean="0"/>
                        <a:t>(bastonetes)</a:t>
                      </a:r>
                      <a:endParaRPr lang="pt-BR" dirty="0"/>
                    </a:p>
                  </a:txBody>
                  <a:tcPr/>
                </a:tc>
                <a:tc>
                  <a:txBody>
                    <a:bodyPr/>
                    <a:lstStyle/>
                    <a:p>
                      <a:r>
                        <a:rPr lang="pt-BR" b="1" dirty="0" err="1" smtClean="0"/>
                        <a:t>Bacillus</a:t>
                      </a:r>
                      <a:r>
                        <a:rPr lang="pt-BR" b="1" dirty="0" smtClean="0"/>
                        <a:t>, </a:t>
                      </a:r>
                      <a:r>
                        <a:rPr lang="pt-BR" b="1" dirty="0" err="1" smtClean="0"/>
                        <a:t>Clostridium</a:t>
                      </a:r>
                      <a:r>
                        <a:rPr lang="pt-BR" b="1" dirty="0" smtClean="0"/>
                        <a:t> (anaeróbios)</a:t>
                      </a:r>
                      <a:r>
                        <a:rPr lang="pt-BR" b="1" baseline="0" dirty="0" smtClean="0"/>
                        <a:t> </a:t>
                      </a:r>
                      <a:endParaRPr lang="pt-BR" b="1" dirty="0"/>
                    </a:p>
                  </a:txBody>
                  <a:tcPr/>
                </a:tc>
                <a:tc>
                  <a:txBody>
                    <a:bodyPr/>
                    <a:lstStyle/>
                    <a:p>
                      <a:r>
                        <a:rPr lang="pt-BR" dirty="0" smtClean="0"/>
                        <a:t>Solo, sujeira,</a:t>
                      </a:r>
                      <a:r>
                        <a:rPr lang="pt-BR" baseline="0" dirty="0" smtClean="0"/>
                        <a:t> vegetação</a:t>
                      </a:r>
                      <a:endParaRPr lang="pt-BR" dirty="0"/>
                    </a:p>
                  </a:txBody>
                  <a:tcPr/>
                </a:tc>
              </a:tr>
              <a:tr h="550073">
                <a:tc>
                  <a:txBody>
                    <a:bodyPr/>
                    <a:lstStyle/>
                    <a:p>
                      <a:r>
                        <a:rPr lang="pt-BR" dirty="0" smtClean="0"/>
                        <a:t>Bactérias </a:t>
                      </a:r>
                      <a:r>
                        <a:rPr lang="pt-BR" dirty="0" err="1" smtClean="0"/>
                        <a:t>Gram</a:t>
                      </a:r>
                      <a:r>
                        <a:rPr lang="pt-BR" dirty="0" smtClean="0"/>
                        <a:t>-</a:t>
                      </a:r>
                    </a:p>
                    <a:p>
                      <a:r>
                        <a:rPr lang="pt-BR" dirty="0" smtClean="0"/>
                        <a:t>(bastonetes)</a:t>
                      </a:r>
                      <a:endParaRPr lang="pt-BR" dirty="0"/>
                    </a:p>
                  </a:txBody>
                  <a:tcPr/>
                </a:tc>
                <a:tc>
                  <a:txBody>
                    <a:bodyPr/>
                    <a:lstStyle/>
                    <a:p>
                      <a:r>
                        <a:rPr lang="pt-BR" i="1" dirty="0" err="1" smtClean="0"/>
                        <a:t>Pseudomonas</a:t>
                      </a:r>
                      <a:r>
                        <a:rPr lang="pt-BR" i="1" dirty="0" smtClean="0"/>
                        <a:t>, </a:t>
                      </a:r>
                      <a:r>
                        <a:rPr lang="pt-BR" i="1" dirty="0" err="1" smtClean="0"/>
                        <a:t>Ralstonia</a:t>
                      </a:r>
                      <a:r>
                        <a:rPr lang="pt-BR" i="1" dirty="0" smtClean="0"/>
                        <a:t>, </a:t>
                      </a:r>
                      <a:r>
                        <a:rPr lang="pt-BR" i="1" dirty="0" err="1" smtClean="0"/>
                        <a:t>Burkholderia</a:t>
                      </a:r>
                      <a:r>
                        <a:rPr lang="pt-BR" i="1" dirty="0" smtClean="0"/>
                        <a:t>, </a:t>
                      </a:r>
                      <a:r>
                        <a:rPr lang="pt-BR" i="1" dirty="0" err="1" smtClean="0"/>
                        <a:t>Acenitobacter</a:t>
                      </a:r>
                      <a:endParaRPr lang="pt-BR" i="1" dirty="0" smtClean="0"/>
                    </a:p>
                    <a:p>
                      <a:endParaRPr lang="pt-BR" i="1" dirty="0" smtClean="0"/>
                    </a:p>
                    <a:p>
                      <a:r>
                        <a:rPr lang="pt-BR" i="1" dirty="0" smtClean="0"/>
                        <a:t> </a:t>
                      </a:r>
                      <a:r>
                        <a:rPr lang="pt-BR" i="1" dirty="0" err="1" smtClean="0"/>
                        <a:t>Stenotrophomonas</a:t>
                      </a:r>
                      <a:r>
                        <a:rPr lang="pt-BR" i="1" dirty="0" smtClean="0"/>
                        <a:t>, </a:t>
                      </a:r>
                      <a:r>
                        <a:rPr lang="pt-BR" i="1" dirty="0" err="1" smtClean="0"/>
                        <a:t>Serratia</a:t>
                      </a:r>
                      <a:r>
                        <a:rPr lang="pt-BR" i="1" dirty="0" smtClean="0"/>
                        <a:t>, </a:t>
                      </a:r>
                      <a:r>
                        <a:rPr lang="pt-BR" i="1" dirty="0" err="1" smtClean="0"/>
                        <a:t>Klebsiella</a:t>
                      </a:r>
                      <a:endParaRPr lang="pt-BR" i="1" dirty="0"/>
                    </a:p>
                  </a:txBody>
                  <a:tcPr/>
                </a:tc>
                <a:tc>
                  <a:txBody>
                    <a:bodyPr/>
                    <a:lstStyle/>
                    <a:p>
                      <a:r>
                        <a:rPr lang="pt-BR" dirty="0" smtClean="0"/>
                        <a:t>Água</a:t>
                      </a:r>
                    </a:p>
                    <a:p>
                      <a:endParaRPr lang="pt-BR" dirty="0" smtClean="0"/>
                    </a:p>
                    <a:p>
                      <a:endParaRPr lang="pt-BR" dirty="0" smtClean="0"/>
                    </a:p>
                    <a:p>
                      <a:endParaRPr lang="pt-BR" dirty="0"/>
                    </a:p>
                  </a:txBody>
                  <a:tcPr/>
                </a:tc>
              </a:tr>
              <a:tr h="550073">
                <a:tc>
                  <a:txBody>
                    <a:bodyPr/>
                    <a:lstStyle/>
                    <a:p>
                      <a:r>
                        <a:rPr lang="pt-BR" dirty="0" smtClean="0"/>
                        <a:t>Leveduras</a:t>
                      </a:r>
                      <a:endParaRPr lang="pt-BR" dirty="0"/>
                    </a:p>
                  </a:txBody>
                  <a:tcPr/>
                </a:tc>
                <a:tc>
                  <a:txBody>
                    <a:bodyPr/>
                    <a:lstStyle/>
                    <a:p>
                      <a:r>
                        <a:rPr lang="pt-BR" i="1" dirty="0" err="1" smtClean="0"/>
                        <a:t>Candida</a:t>
                      </a:r>
                      <a:r>
                        <a:rPr lang="pt-BR" i="1" dirty="0" smtClean="0"/>
                        <a:t>, </a:t>
                      </a:r>
                      <a:r>
                        <a:rPr lang="pt-BR" i="1" dirty="0" err="1" smtClean="0"/>
                        <a:t>Rhodotorula</a:t>
                      </a:r>
                      <a:r>
                        <a:rPr lang="pt-BR" i="1" dirty="0" smtClean="0"/>
                        <a:t>, </a:t>
                      </a:r>
                      <a:r>
                        <a:rPr lang="pt-BR" i="1" dirty="0" err="1" smtClean="0"/>
                        <a:t>Cryptococcus</a:t>
                      </a:r>
                      <a:r>
                        <a:rPr lang="pt-BR" i="1" dirty="0" smtClean="0"/>
                        <a:t> </a:t>
                      </a:r>
                      <a:endParaRPr lang="pt-BR" i="1" dirty="0"/>
                    </a:p>
                  </a:txBody>
                  <a:tcPr/>
                </a:tc>
                <a:tc>
                  <a:txBody>
                    <a:bodyPr/>
                    <a:lstStyle/>
                    <a:p>
                      <a:r>
                        <a:rPr lang="pt-BR" dirty="0" smtClean="0"/>
                        <a:t>Humano, solo e vegetação</a:t>
                      </a:r>
                      <a:endParaRPr lang="pt-BR" dirty="0"/>
                    </a:p>
                  </a:txBody>
                  <a:tcPr/>
                </a:tc>
              </a:tr>
              <a:tr h="550073">
                <a:tc>
                  <a:txBody>
                    <a:bodyPr/>
                    <a:lstStyle/>
                    <a:p>
                      <a:r>
                        <a:rPr lang="pt-BR" dirty="0" smtClean="0"/>
                        <a:t>Bolores</a:t>
                      </a:r>
                      <a:endParaRPr lang="pt-BR" dirty="0"/>
                    </a:p>
                  </a:txBody>
                  <a:tcPr/>
                </a:tc>
                <a:tc>
                  <a:txBody>
                    <a:bodyPr/>
                    <a:lstStyle/>
                    <a:p>
                      <a:r>
                        <a:rPr lang="pt-BR" i="1" dirty="0" err="1" smtClean="0"/>
                        <a:t>Aspergillus</a:t>
                      </a:r>
                      <a:r>
                        <a:rPr lang="pt-BR" i="1" dirty="0" smtClean="0"/>
                        <a:t>, </a:t>
                      </a:r>
                      <a:r>
                        <a:rPr lang="pt-BR" i="1" dirty="0" err="1" smtClean="0"/>
                        <a:t>Penicillium</a:t>
                      </a:r>
                      <a:r>
                        <a:rPr lang="pt-BR" i="1" dirty="0" smtClean="0"/>
                        <a:t>, Alternaria, </a:t>
                      </a:r>
                      <a:r>
                        <a:rPr lang="pt-BR" i="1" dirty="0" err="1" smtClean="0"/>
                        <a:t>Fusarium</a:t>
                      </a:r>
                      <a:r>
                        <a:rPr lang="pt-BR" i="1" dirty="0" smtClean="0"/>
                        <a:t>, </a:t>
                      </a:r>
                      <a:r>
                        <a:rPr lang="pt-BR" i="1" dirty="0" err="1" smtClean="0"/>
                        <a:t>Cladosporium</a:t>
                      </a:r>
                      <a:endParaRPr lang="pt-BR" i="1" dirty="0"/>
                    </a:p>
                  </a:txBody>
                  <a:tcPr/>
                </a:tc>
                <a:tc>
                  <a:txBody>
                    <a:bodyPr/>
                    <a:lstStyle/>
                    <a:p>
                      <a:r>
                        <a:rPr lang="pt-BR" dirty="0" smtClean="0"/>
                        <a:t>Sujeira</a:t>
                      </a:r>
                      <a:r>
                        <a:rPr lang="pt-BR" baseline="0" dirty="0" smtClean="0"/>
                        <a:t>, solo e vegetação</a:t>
                      </a:r>
                      <a:endParaRPr lang="pt-B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7158" y="0"/>
            <a:ext cx="8501122" cy="954107"/>
          </a:xfrm>
          <a:prstGeom prst="rect">
            <a:avLst/>
          </a:prstGeom>
          <a:noFill/>
        </p:spPr>
        <p:txBody>
          <a:bodyPr wrap="square" rtlCol="0">
            <a:spAutoFit/>
          </a:bodyPr>
          <a:lstStyle/>
          <a:p>
            <a:pPr algn="ctr"/>
            <a:r>
              <a:rPr lang="pt-BR" sz="2800" b="1" dirty="0" smtClean="0"/>
              <a:t>Resumo de contaminação microbiana comum em processos biofarmacêuticos</a:t>
            </a:r>
            <a:endParaRPr lang="pt-BR" sz="2800" b="1" dirty="0"/>
          </a:p>
        </p:txBody>
      </p:sp>
      <p:graphicFrame>
        <p:nvGraphicFramePr>
          <p:cNvPr id="5" name="Tabela 4"/>
          <p:cNvGraphicFramePr>
            <a:graphicFrameLocks noGrp="1"/>
          </p:cNvGraphicFramePr>
          <p:nvPr/>
        </p:nvGraphicFramePr>
        <p:xfrm>
          <a:off x="142844" y="1857364"/>
          <a:ext cx="8643999" cy="3476153"/>
        </p:xfrm>
        <a:graphic>
          <a:graphicData uri="http://schemas.openxmlformats.org/drawingml/2006/table">
            <a:tbl>
              <a:tblPr firstRow="1" bandRow="1">
                <a:tableStyleId>{5C22544A-7EE6-4342-B048-85BDC9FD1C3A}</a:tableStyleId>
              </a:tblPr>
              <a:tblGrid>
                <a:gridCol w="2357454"/>
                <a:gridCol w="4214842"/>
                <a:gridCol w="2071703"/>
              </a:tblGrid>
              <a:tr h="550073">
                <a:tc>
                  <a:txBody>
                    <a:bodyPr/>
                    <a:lstStyle/>
                    <a:p>
                      <a:r>
                        <a:rPr lang="pt-BR" dirty="0" smtClean="0"/>
                        <a:t>Contaminantes</a:t>
                      </a:r>
                      <a:endParaRPr lang="pt-BR" dirty="0"/>
                    </a:p>
                  </a:txBody>
                  <a:tcPr/>
                </a:tc>
                <a:tc>
                  <a:txBody>
                    <a:bodyPr/>
                    <a:lstStyle/>
                    <a:p>
                      <a:r>
                        <a:rPr lang="pt-BR" dirty="0" smtClean="0"/>
                        <a:t>Exemplos</a:t>
                      </a:r>
                      <a:r>
                        <a:rPr lang="pt-BR" baseline="0" dirty="0" smtClean="0"/>
                        <a:t> típicos de contaminação</a:t>
                      </a:r>
                      <a:endParaRPr lang="pt-BR" dirty="0"/>
                    </a:p>
                  </a:txBody>
                  <a:tcPr/>
                </a:tc>
                <a:tc>
                  <a:txBody>
                    <a:bodyPr/>
                    <a:lstStyle/>
                    <a:p>
                      <a:r>
                        <a:rPr lang="pt-BR" dirty="0" smtClean="0"/>
                        <a:t>Fonte primária</a:t>
                      </a:r>
                      <a:endParaRPr lang="pt-BR" dirty="0"/>
                    </a:p>
                  </a:txBody>
                  <a:tcPr/>
                </a:tc>
              </a:tr>
              <a:tr h="550073">
                <a:tc>
                  <a:txBody>
                    <a:bodyPr/>
                    <a:lstStyle/>
                    <a:p>
                      <a:r>
                        <a:rPr lang="pt-BR" dirty="0" err="1" smtClean="0"/>
                        <a:t>Micoplasmas</a:t>
                      </a:r>
                      <a:endParaRPr lang="pt-BR" dirty="0"/>
                    </a:p>
                  </a:txBody>
                  <a:tcPr/>
                </a:tc>
                <a:tc>
                  <a:txBody>
                    <a:bodyPr/>
                    <a:lstStyle/>
                    <a:p>
                      <a:r>
                        <a:rPr lang="pt-BR" i="1" dirty="0" err="1" smtClean="0"/>
                        <a:t>Mycoplasma</a:t>
                      </a:r>
                      <a:r>
                        <a:rPr lang="pt-BR" i="1" dirty="0" smtClean="0"/>
                        <a:t> </a:t>
                      </a:r>
                      <a:r>
                        <a:rPr lang="pt-BR" i="1" dirty="0" err="1" smtClean="0"/>
                        <a:t>hyorhinis</a:t>
                      </a:r>
                      <a:r>
                        <a:rPr lang="pt-BR" i="1" dirty="0" smtClean="0"/>
                        <a:t> </a:t>
                      </a:r>
                      <a:r>
                        <a:rPr lang="pt-BR" dirty="0" smtClean="0"/>
                        <a:t>(suíno), </a:t>
                      </a:r>
                      <a:r>
                        <a:rPr lang="pt-BR" i="1" dirty="0" err="1" smtClean="0"/>
                        <a:t>Mycoplasma</a:t>
                      </a:r>
                      <a:r>
                        <a:rPr lang="pt-BR" i="1" dirty="0" smtClean="0"/>
                        <a:t> </a:t>
                      </a:r>
                      <a:r>
                        <a:rPr lang="pt-BR" i="1" dirty="0" err="1" smtClean="0"/>
                        <a:t>arginini</a:t>
                      </a:r>
                      <a:r>
                        <a:rPr lang="pt-BR" i="1" dirty="0" smtClean="0"/>
                        <a:t> </a:t>
                      </a:r>
                      <a:r>
                        <a:rPr lang="pt-BR" dirty="0" smtClean="0"/>
                        <a:t>(bovino), </a:t>
                      </a:r>
                      <a:r>
                        <a:rPr lang="pt-BR" i="1" dirty="0" err="1" smtClean="0"/>
                        <a:t>Mycoplasma</a:t>
                      </a:r>
                      <a:r>
                        <a:rPr lang="pt-BR" i="1" dirty="0" smtClean="0"/>
                        <a:t> </a:t>
                      </a:r>
                      <a:r>
                        <a:rPr lang="pt-BR" i="1" dirty="0" err="1" smtClean="0"/>
                        <a:t>orale</a:t>
                      </a:r>
                      <a:r>
                        <a:rPr lang="pt-BR" i="1" dirty="0" smtClean="0"/>
                        <a:t> </a:t>
                      </a:r>
                      <a:r>
                        <a:rPr lang="pt-BR" dirty="0" smtClean="0"/>
                        <a:t>(humano; contaminante mais comum);</a:t>
                      </a:r>
                    </a:p>
                    <a:p>
                      <a:r>
                        <a:rPr lang="pt-BR" dirty="0" smtClean="0"/>
                        <a:t> </a:t>
                      </a:r>
                      <a:r>
                        <a:rPr lang="pt-BR" i="1" dirty="0" err="1" smtClean="0"/>
                        <a:t>Acholeplasma</a:t>
                      </a:r>
                      <a:r>
                        <a:rPr lang="pt-BR" i="1" dirty="0" smtClean="0"/>
                        <a:t> </a:t>
                      </a:r>
                      <a:r>
                        <a:rPr lang="pt-BR" i="1" dirty="0" err="1" smtClean="0"/>
                        <a:t>laidlawii</a:t>
                      </a:r>
                      <a:r>
                        <a:rPr lang="pt-BR" i="1" dirty="0" smtClean="0"/>
                        <a:t> </a:t>
                      </a:r>
                      <a:r>
                        <a:rPr lang="pt-BR" dirty="0" smtClean="0"/>
                        <a:t>(ambiente)</a:t>
                      </a:r>
                      <a:endParaRPr lang="pt-BR" dirty="0"/>
                    </a:p>
                  </a:txBody>
                  <a:tcPr/>
                </a:tc>
                <a:tc>
                  <a:txBody>
                    <a:bodyPr/>
                    <a:lstStyle/>
                    <a:p>
                      <a:r>
                        <a:rPr lang="pt-BR" dirty="0" smtClean="0"/>
                        <a:t>Materiais e reagentes de origem animal, linhagem de célula</a:t>
                      </a:r>
                      <a:endParaRPr lang="pt-BR" dirty="0"/>
                    </a:p>
                  </a:txBody>
                  <a:tcPr/>
                </a:tc>
              </a:tr>
              <a:tr h="550073">
                <a:tc>
                  <a:txBody>
                    <a:bodyPr/>
                    <a:lstStyle/>
                    <a:p>
                      <a:r>
                        <a:rPr lang="pt-BR" dirty="0" smtClean="0"/>
                        <a:t>Vírus</a:t>
                      </a:r>
                      <a:endParaRPr lang="pt-BR" dirty="0"/>
                    </a:p>
                  </a:txBody>
                  <a:tcPr/>
                </a:tc>
                <a:tc>
                  <a:txBody>
                    <a:bodyPr/>
                    <a:lstStyle/>
                    <a:p>
                      <a:r>
                        <a:rPr lang="pt-BR" dirty="0" err="1" smtClean="0"/>
                        <a:t>Bacteriophage</a:t>
                      </a:r>
                      <a:r>
                        <a:rPr lang="pt-BR" dirty="0" smtClean="0"/>
                        <a:t> (contaminantes de</a:t>
                      </a:r>
                      <a:r>
                        <a:rPr lang="pt-BR" baseline="0" dirty="0" smtClean="0"/>
                        <a:t> linhagem celular</a:t>
                      </a:r>
                      <a:r>
                        <a:rPr lang="pt-BR" dirty="0" smtClean="0"/>
                        <a:t>), </a:t>
                      </a:r>
                    </a:p>
                    <a:p>
                      <a:r>
                        <a:rPr lang="pt-BR" dirty="0" err="1" smtClean="0"/>
                        <a:t>Parvovírus</a:t>
                      </a:r>
                      <a:r>
                        <a:rPr lang="pt-BR" dirty="0" smtClean="0"/>
                        <a:t> (vírus</a:t>
                      </a:r>
                      <a:r>
                        <a:rPr lang="pt-BR" baseline="0" dirty="0" smtClean="0"/>
                        <a:t> de rato</a:t>
                      </a:r>
                      <a:r>
                        <a:rPr lang="pt-BR" dirty="0" smtClean="0"/>
                        <a:t>), </a:t>
                      </a:r>
                    </a:p>
                    <a:p>
                      <a:r>
                        <a:rPr lang="pt-BR" dirty="0" smtClean="0"/>
                        <a:t>Retrovírus (</a:t>
                      </a:r>
                      <a:r>
                        <a:rPr lang="pt-BR" dirty="0" err="1" smtClean="0"/>
                        <a:t>X-MuLV</a:t>
                      </a:r>
                      <a:r>
                        <a:rPr lang="pt-BR" dirty="0" smtClean="0"/>
                        <a:t>),</a:t>
                      </a:r>
                    </a:p>
                    <a:p>
                      <a:r>
                        <a:rPr lang="pt-BR" dirty="0" smtClean="0"/>
                        <a:t>Vírus</a:t>
                      </a:r>
                      <a:r>
                        <a:rPr lang="pt-BR" baseline="0" dirty="0" smtClean="0"/>
                        <a:t> da diarréia viral bovina </a:t>
                      </a:r>
                      <a:r>
                        <a:rPr lang="pt-BR" dirty="0" smtClean="0"/>
                        <a:t> (BVDV)</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Materiais e reagentes de origem animal, linhagem de célula</a:t>
                      </a:r>
                    </a:p>
                    <a:p>
                      <a:endParaRPr lang="pt-BR"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85786" y="2000240"/>
            <a:ext cx="7786742" cy="1569660"/>
          </a:xfrm>
          <a:prstGeom prst="rect">
            <a:avLst/>
          </a:prstGeom>
          <a:noFill/>
        </p:spPr>
        <p:txBody>
          <a:bodyPr wrap="square" rtlCol="0">
            <a:spAutoFit/>
          </a:bodyPr>
          <a:lstStyle/>
          <a:p>
            <a:pPr algn="ctr"/>
            <a:r>
              <a:rPr lang="pt-BR" sz="3200" dirty="0" smtClean="0">
                <a:latin typeface="Algerian" pitchFamily="82" charset="0"/>
              </a:rPr>
              <a:t>Qualidade ambiental nas instalações de produção de </a:t>
            </a:r>
            <a:r>
              <a:rPr lang="pt-BR" sz="3200" dirty="0" err="1" smtClean="0">
                <a:latin typeface="Algerian" pitchFamily="82" charset="0"/>
              </a:rPr>
              <a:t>biofármacos</a:t>
            </a:r>
            <a:endParaRPr lang="pt-BR" sz="3200" dirty="0">
              <a:latin typeface="Algerian"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4282" y="0"/>
            <a:ext cx="9144000" cy="830997"/>
          </a:xfrm>
          <a:prstGeom prst="rect">
            <a:avLst/>
          </a:prstGeom>
          <a:noFill/>
        </p:spPr>
        <p:txBody>
          <a:bodyPr wrap="square" rtlCol="0">
            <a:spAutoFit/>
          </a:bodyPr>
          <a:lstStyle/>
          <a:p>
            <a:pPr algn="ctr"/>
            <a:r>
              <a:rPr lang="pt-BR" sz="2400" b="1" dirty="0" smtClean="0">
                <a:solidFill>
                  <a:schemeClr val="bg1"/>
                </a:solidFill>
                <a:latin typeface="Algerian" pitchFamily="82" charset="0"/>
              </a:rPr>
              <a:t>Biofármacos: Considerações gerais de Instalações e monitoramento ambiental </a:t>
            </a:r>
            <a:endParaRPr lang="pt-BR" sz="2400" b="1" dirty="0">
              <a:solidFill>
                <a:schemeClr val="bg1"/>
              </a:solidFill>
              <a:latin typeface="Algerian" pitchFamily="82" charset="0"/>
            </a:endParaRPr>
          </a:p>
        </p:txBody>
      </p:sp>
      <p:sp>
        <p:nvSpPr>
          <p:cNvPr id="5" name="CaixaDeTexto 4"/>
          <p:cNvSpPr txBox="1"/>
          <p:nvPr/>
        </p:nvSpPr>
        <p:spPr>
          <a:xfrm>
            <a:off x="429736" y="928670"/>
            <a:ext cx="7742664" cy="461665"/>
          </a:xfrm>
          <a:prstGeom prst="rect">
            <a:avLst/>
          </a:prstGeom>
          <a:noFill/>
        </p:spPr>
        <p:txBody>
          <a:bodyPr wrap="square" rtlCol="0">
            <a:spAutoFit/>
          </a:bodyPr>
          <a:lstStyle/>
          <a:p>
            <a:r>
              <a:rPr lang="pt-BR" sz="2400" b="1" dirty="0" smtClean="0">
                <a:solidFill>
                  <a:srgbClr val="C00000"/>
                </a:solidFill>
              </a:rPr>
              <a:t>Instalações designadas para a produção de biofármacos:</a:t>
            </a:r>
            <a:endParaRPr lang="pt-BR" sz="2400" b="1" dirty="0">
              <a:solidFill>
                <a:srgbClr val="C00000"/>
              </a:solidFill>
            </a:endParaRPr>
          </a:p>
        </p:txBody>
      </p:sp>
      <p:pic>
        <p:nvPicPr>
          <p:cNvPr id="6146" name="Picture 2" descr="C:\Users\Maria José V Fonseca\Pictures\biofármacos\processo produtivo.png"/>
          <p:cNvPicPr>
            <a:picLocks noChangeAspect="1" noChangeArrowheads="1"/>
          </p:cNvPicPr>
          <p:nvPr/>
        </p:nvPicPr>
        <p:blipFill>
          <a:blip r:embed="rId3" cstate="print"/>
          <a:srcRect/>
          <a:stretch>
            <a:fillRect/>
          </a:stretch>
        </p:blipFill>
        <p:spPr bwMode="auto">
          <a:xfrm>
            <a:off x="1285852" y="1428736"/>
            <a:ext cx="6858048" cy="4830022"/>
          </a:xfrm>
          <a:prstGeom prst="rect">
            <a:avLst/>
          </a:prstGeom>
          <a:noFill/>
        </p:spPr>
      </p:pic>
      <p:sp>
        <p:nvSpPr>
          <p:cNvPr id="7" name="CaixaDeTexto 6"/>
          <p:cNvSpPr txBox="1"/>
          <p:nvPr/>
        </p:nvSpPr>
        <p:spPr>
          <a:xfrm flipH="1">
            <a:off x="0" y="6093296"/>
            <a:ext cx="9144000" cy="810478"/>
          </a:xfrm>
          <a:prstGeom prst="rect">
            <a:avLst/>
          </a:prstGeom>
          <a:noFill/>
        </p:spPr>
        <p:txBody>
          <a:bodyPr wrap="square" rtlCol="0">
            <a:spAutoFit/>
          </a:bodyPr>
          <a:lstStyle/>
          <a:p>
            <a:pPr algn="just">
              <a:lnSpc>
                <a:spcPts val="1400"/>
              </a:lnSpc>
            </a:pPr>
            <a:r>
              <a:rPr lang="pt-BR" sz="1400" b="1" dirty="0" smtClean="0">
                <a:solidFill>
                  <a:srgbClr val="C00000"/>
                </a:solidFill>
              </a:rPr>
              <a:t>Fonte: </a:t>
            </a:r>
            <a:r>
              <a:rPr lang="pt-BR" sz="1200" b="1" dirty="0" smtClean="0">
                <a:solidFill>
                  <a:schemeClr val="bg1"/>
                </a:solidFill>
              </a:rPr>
              <a:t>LUCIANA DA SILVA MADEIRA.</a:t>
            </a:r>
            <a:r>
              <a:rPr lang="pt-BR" sz="1200" dirty="0" smtClean="0"/>
              <a:t> </a:t>
            </a:r>
            <a:r>
              <a:rPr lang="pt-BR" sz="1200" b="1" dirty="0" smtClean="0">
                <a:solidFill>
                  <a:schemeClr val="bg1"/>
                </a:solidFill>
              </a:rPr>
              <a:t>PROSPECÇÃO TECNOLÓGICA ATRAVÉS DE DEPÓSITOS DE PATENTES PARA PRODUÇÃO DE PROTEÍNAS TERAPÊUTICAS DE INTERESSE BRASILEIRO. Tese de Doutorado apresentada ao Programa de Pós-Graduação em Tecnologia de Processos Químicos e Bioquímicos, Escola de Química, Universidade Federal do Rio de Janeiro, como requisito para a obtenção do título de Doutor em Ciências. </a:t>
            </a:r>
            <a:endParaRPr lang="pt-BR"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r="32734"/>
          <a:stretch>
            <a:fillRect/>
          </a:stretch>
        </p:blipFill>
        <p:spPr bwMode="auto">
          <a:xfrm>
            <a:off x="3000364" y="642918"/>
            <a:ext cx="5158739" cy="2846957"/>
          </a:xfrm>
          <a:prstGeom prst="rect">
            <a:avLst/>
          </a:prstGeom>
          <a:noFill/>
          <a:ln w="9525">
            <a:noFill/>
            <a:miter lim="800000"/>
            <a:headEnd/>
            <a:tailEnd/>
          </a:ln>
          <a:effectLst/>
        </p:spPr>
      </p:pic>
      <p:pic>
        <p:nvPicPr>
          <p:cNvPr id="7171" name="Picture 3" descr="C:\Users\Maria José V Fonseca\Pictures\biofármacos\expansão de células.png"/>
          <p:cNvPicPr>
            <a:picLocks noChangeAspect="1" noChangeArrowheads="1"/>
          </p:cNvPicPr>
          <p:nvPr/>
        </p:nvPicPr>
        <p:blipFill>
          <a:blip r:embed="rId4" cstate="print"/>
          <a:srcRect/>
          <a:stretch>
            <a:fillRect/>
          </a:stretch>
        </p:blipFill>
        <p:spPr bwMode="auto">
          <a:xfrm>
            <a:off x="857224" y="3929066"/>
            <a:ext cx="7758747" cy="1895476"/>
          </a:xfrm>
          <a:prstGeom prst="rect">
            <a:avLst/>
          </a:prstGeom>
          <a:noFill/>
        </p:spPr>
      </p:pic>
      <p:sp>
        <p:nvSpPr>
          <p:cNvPr id="6" name="CaixaDeTexto 5"/>
          <p:cNvSpPr txBox="1"/>
          <p:nvPr/>
        </p:nvSpPr>
        <p:spPr>
          <a:xfrm>
            <a:off x="1071538" y="0"/>
            <a:ext cx="7143800" cy="523220"/>
          </a:xfrm>
          <a:prstGeom prst="rect">
            <a:avLst/>
          </a:prstGeom>
          <a:noFill/>
        </p:spPr>
        <p:txBody>
          <a:bodyPr wrap="square" rtlCol="0">
            <a:spAutoFit/>
          </a:bodyPr>
          <a:lstStyle/>
          <a:p>
            <a:pPr algn="ctr"/>
            <a:r>
              <a:rPr lang="pt-BR" sz="2800" b="1" dirty="0" smtClean="0">
                <a:solidFill>
                  <a:schemeClr val="bg1"/>
                </a:solidFill>
                <a:latin typeface="Algerian" pitchFamily="82" charset="0"/>
              </a:rPr>
              <a:t>Sala de </a:t>
            </a:r>
            <a:r>
              <a:rPr lang="pt-BR" sz="2800" b="1" dirty="0" err="1" smtClean="0">
                <a:solidFill>
                  <a:schemeClr val="bg1"/>
                </a:solidFill>
                <a:latin typeface="Algerian" pitchFamily="82" charset="0"/>
              </a:rPr>
              <a:t>inóculo</a:t>
            </a:r>
            <a:r>
              <a:rPr lang="pt-BR" sz="2800" b="1" dirty="0" smtClean="0">
                <a:solidFill>
                  <a:schemeClr val="bg1"/>
                </a:solidFill>
                <a:latin typeface="Algerian" pitchFamily="82" charset="0"/>
              </a:rPr>
              <a:t> celular</a:t>
            </a:r>
            <a:endParaRPr lang="pt-BR" sz="2800" b="1" dirty="0">
              <a:solidFill>
                <a:schemeClr val="bg1"/>
              </a:solidFill>
              <a:latin typeface="Algerian" pitchFamily="82" charset="0"/>
            </a:endParaRPr>
          </a:p>
        </p:txBody>
      </p:sp>
      <p:sp>
        <p:nvSpPr>
          <p:cNvPr id="7" name="CaixaDeTexto 6"/>
          <p:cNvSpPr txBox="1"/>
          <p:nvPr/>
        </p:nvSpPr>
        <p:spPr>
          <a:xfrm>
            <a:off x="285720" y="857232"/>
            <a:ext cx="500066" cy="461665"/>
          </a:xfrm>
          <a:prstGeom prst="rect">
            <a:avLst/>
          </a:prstGeom>
          <a:noFill/>
        </p:spPr>
        <p:txBody>
          <a:bodyPr wrap="square" rtlCol="0">
            <a:spAutoFit/>
          </a:bodyPr>
          <a:lstStyle/>
          <a:p>
            <a:r>
              <a:rPr lang="pt-BR" sz="2400" b="1" dirty="0" smtClean="0">
                <a:solidFill>
                  <a:schemeClr val="bg1"/>
                </a:solidFill>
              </a:rPr>
              <a:t>A</a:t>
            </a:r>
            <a:endParaRPr lang="pt-BR" sz="2400" b="1" dirty="0">
              <a:solidFill>
                <a:schemeClr val="bg1"/>
              </a:solidFill>
            </a:endParaRPr>
          </a:p>
        </p:txBody>
      </p:sp>
      <p:sp>
        <p:nvSpPr>
          <p:cNvPr id="8" name="CaixaDeTexto 7"/>
          <p:cNvSpPr txBox="1"/>
          <p:nvPr/>
        </p:nvSpPr>
        <p:spPr>
          <a:xfrm>
            <a:off x="214282" y="4429132"/>
            <a:ext cx="785818" cy="461665"/>
          </a:xfrm>
          <a:prstGeom prst="rect">
            <a:avLst/>
          </a:prstGeom>
          <a:noFill/>
        </p:spPr>
        <p:txBody>
          <a:bodyPr wrap="square" rtlCol="0">
            <a:spAutoFit/>
          </a:bodyPr>
          <a:lstStyle/>
          <a:p>
            <a:r>
              <a:rPr lang="pt-BR" sz="2400" b="1" dirty="0" smtClean="0">
                <a:solidFill>
                  <a:schemeClr val="bg1"/>
                </a:solidFill>
              </a:rPr>
              <a:t>B</a:t>
            </a:r>
            <a:endParaRPr lang="pt-BR" sz="2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00100" y="214290"/>
            <a:ext cx="7143800" cy="523220"/>
          </a:xfrm>
          <a:prstGeom prst="rect">
            <a:avLst/>
          </a:prstGeom>
          <a:noFill/>
        </p:spPr>
        <p:txBody>
          <a:bodyPr wrap="square" rtlCol="0">
            <a:spAutoFit/>
          </a:bodyPr>
          <a:lstStyle/>
          <a:p>
            <a:pPr algn="ctr"/>
            <a:r>
              <a:rPr lang="pt-BR" sz="2800" b="1" dirty="0" smtClean="0">
                <a:solidFill>
                  <a:schemeClr val="bg1"/>
                </a:solidFill>
              </a:rPr>
              <a:t>Controle Ambiental da Sala de </a:t>
            </a:r>
            <a:r>
              <a:rPr lang="pt-BR" sz="2800" b="1" dirty="0" err="1" smtClean="0">
                <a:solidFill>
                  <a:schemeClr val="bg1"/>
                </a:solidFill>
              </a:rPr>
              <a:t>Inóculo</a:t>
            </a:r>
            <a:endParaRPr lang="pt-BR" sz="2800" b="1" dirty="0">
              <a:solidFill>
                <a:schemeClr val="bg1"/>
              </a:solidFill>
            </a:endParaRPr>
          </a:p>
        </p:txBody>
      </p:sp>
      <p:pic>
        <p:nvPicPr>
          <p:cNvPr id="8194" name="Picture 2" descr="C:\Users\Maria José V Fonseca\Pictures\biofármacos\classificação de salas limpas.png"/>
          <p:cNvPicPr>
            <a:picLocks noChangeAspect="1" noChangeArrowheads="1"/>
          </p:cNvPicPr>
          <p:nvPr/>
        </p:nvPicPr>
        <p:blipFill>
          <a:blip r:embed="rId3" cstate="print"/>
          <a:srcRect/>
          <a:stretch>
            <a:fillRect/>
          </a:stretch>
        </p:blipFill>
        <p:spPr bwMode="auto">
          <a:xfrm>
            <a:off x="285720" y="1214422"/>
            <a:ext cx="8858280" cy="1587573"/>
          </a:xfrm>
          <a:prstGeom prst="rect">
            <a:avLst/>
          </a:prstGeom>
          <a:noFill/>
        </p:spPr>
      </p:pic>
      <p:pic>
        <p:nvPicPr>
          <p:cNvPr id="8196" name="Picture 4" descr="Contador de Partículas Met One 3400 - Technilab - Controle de Contaminação  Ambiental"/>
          <p:cNvPicPr>
            <a:picLocks noChangeAspect="1" noChangeArrowheads="1"/>
          </p:cNvPicPr>
          <p:nvPr/>
        </p:nvPicPr>
        <p:blipFill>
          <a:blip r:embed="rId4" cstate="print"/>
          <a:srcRect/>
          <a:stretch>
            <a:fillRect/>
          </a:stretch>
        </p:blipFill>
        <p:spPr bwMode="auto">
          <a:xfrm>
            <a:off x="5500693" y="3500438"/>
            <a:ext cx="3351311" cy="2424115"/>
          </a:xfrm>
          <a:prstGeom prst="rect">
            <a:avLst/>
          </a:prstGeom>
          <a:noFill/>
        </p:spPr>
      </p:pic>
      <p:sp>
        <p:nvSpPr>
          <p:cNvPr id="7" name="CaixaDeTexto 6"/>
          <p:cNvSpPr txBox="1"/>
          <p:nvPr/>
        </p:nvSpPr>
        <p:spPr>
          <a:xfrm>
            <a:off x="5072034" y="6215082"/>
            <a:ext cx="4071966" cy="400110"/>
          </a:xfrm>
          <a:prstGeom prst="rect">
            <a:avLst/>
          </a:prstGeom>
          <a:noFill/>
        </p:spPr>
        <p:txBody>
          <a:bodyPr wrap="square" rtlCol="0">
            <a:spAutoFit/>
          </a:bodyPr>
          <a:lstStyle/>
          <a:p>
            <a:r>
              <a:rPr lang="pt-BR" sz="2000" b="1" dirty="0" smtClean="0">
                <a:solidFill>
                  <a:srgbClr val="C00000"/>
                </a:solidFill>
              </a:rPr>
              <a:t>Contador de  partículas não viáveis</a:t>
            </a:r>
            <a:endParaRPr lang="pt-BR" sz="2000" b="1" dirty="0">
              <a:solidFill>
                <a:srgbClr val="C00000"/>
              </a:solidFill>
            </a:endParaRPr>
          </a:p>
        </p:txBody>
      </p:sp>
      <p:pic>
        <p:nvPicPr>
          <p:cNvPr id="8198" name="Picture 6" descr="MiniCapt® Mobile Microbial Air Sampler by Particle Measuring Systems (PMS)"/>
          <p:cNvPicPr>
            <a:picLocks noChangeAspect="1" noChangeArrowheads="1"/>
          </p:cNvPicPr>
          <p:nvPr/>
        </p:nvPicPr>
        <p:blipFill>
          <a:blip r:embed="rId5" cstate="print"/>
          <a:srcRect/>
          <a:stretch>
            <a:fillRect/>
          </a:stretch>
        </p:blipFill>
        <p:spPr bwMode="auto">
          <a:xfrm>
            <a:off x="0" y="2928934"/>
            <a:ext cx="2424743" cy="3316517"/>
          </a:xfrm>
          <a:prstGeom prst="rect">
            <a:avLst/>
          </a:prstGeom>
          <a:noFill/>
        </p:spPr>
      </p:pic>
      <p:sp>
        <p:nvSpPr>
          <p:cNvPr id="9" name="CaixaDeTexto 8"/>
          <p:cNvSpPr txBox="1"/>
          <p:nvPr/>
        </p:nvSpPr>
        <p:spPr>
          <a:xfrm>
            <a:off x="214282" y="6215082"/>
            <a:ext cx="4214842" cy="646331"/>
          </a:xfrm>
          <a:prstGeom prst="rect">
            <a:avLst/>
          </a:prstGeom>
          <a:noFill/>
        </p:spPr>
        <p:txBody>
          <a:bodyPr wrap="square" rtlCol="0">
            <a:spAutoFit/>
          </a:bodyPr>
          <a:lstStyle/>
          <a:p>
            <a:pPr algn="ctr"/>
            <a:r>
              <a:rPr lang="pt-BR" b="1" dirty="0" smtClean="0">
                <a:solidFill>
                  <a:schemeClr val="bg1"/>
                </a:solidFill>
              </a:rPr>
              <a:t>Contador de partículas viáveis (contagem</a:t>
            </a:r>
          </a:p>
          <a:p>
            <a:pPr algn="ctr"/>
            <a:r>
              <a:rPr lang="pt-BR" b="1" dirty="0" smtClean="0">
                <a:solidFill>
                  <a:schemeClr val="bg1"/>
                </a:solidFill>
              </a:rPr>
              <a:t>Microbiológica)</a:t>
            </a:r>
            <a:endParaRPr lang="pt-BR" b="1" dirty="0">
              <a:solidFill>
                <a:schemeClr val="bg1"/>
              </a:solidFill>
            </a:endParaRPr>
          </a:p>
        </p:txBody>
      </p:sp>
      <p:sp>
        <p:nvSpPr>
          <p:cNvPr id="10" name="CaixaDeTexto 9"/>
          <p:cNvSpPr txBox="1"/>
          <p:nvPr/>
        </p:nvSpPr>
        <p:spPr>
          <a:xfrm>
            <a:off x="6572264" y="3143248"/>
            <a:ext cx="500066" cy="369332"/>
          </a:xfrm>
          <a:prstGeom prst="rect">
            <a:avLst/>
          </a:prstGeom>
          <a:noFill/>
        </p:spPr>
        <p:txBody>
          <a:bodyPr wrap="square" rtlCol="0">
            <a:spAutoFit/>
          </a:bodyPr>
          <a:lstStyle/>
          <a:p>
            <a:pPr algn="ctr"/>
            <a:r>
              <a:rPr lang="pt-BR" b="1" dirty="0" smtClean="0">
                <a:solidFill>
                  <a:schemeClr val="bg1"/>
                </a:solidFill>
              </a:rPr>
              <a:t>A</a:t>
            </a:r>
            <a:endParaRPr lang="pt-BR" b="1" dirty="0">
              <a:solidFill>
                <a:schemeClr val="bg1"/>
              </a:solidFill>
            </a:endParaRPr>
          </a:p>
        </p:txBody>
      </p:sp>
      <p:cxnSp>
        <p:nvCxnSpPr>
          <p:cNvPr id="12" name="Conector de seta reta 11"/>
          <p:cNvCxnSpPr/>
          <p:nvPr/>
        </p:nvCxnSpPr>
        <p:spPr>
          <a:xfrm>
            <a:off x="1857356" y="3286124"/>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CaixaDeTexto 12"/>
          <p:cNvSpPr txBox="1"/>
          <p:nvPr/>
        </p:nvSpPr>
        <p:spPr>
          <a:xfrm>
            <a:off x="2428860" y="2786058"/>
            <a:ext cx="1928826" cy="1200329"/>
          </a:xfrm>
          <a:prstGeom prst="rect">
            <a:avLst/>
          </a:prstGeom>
          <a:noFill/>
        </p:spPr>
        <p:txBody>
          <a:bodyPr wrap="square" rtlCol="0">
            <a:spAutoFit/>
          </a:bodyPr>
          <a:lstStyle/>
          <a:p>
            <a:r>
              <a:rPr lang="pt-BR" b="1" dirty="0" smtClean="0">
                <a:solidFill>
                  <a:srgbClr val="C00000"/>
                </a:solidFill>
              </a:rPr>
              <a:t>Local para colocar a placa de </a:t>
            </a:r>
            <a:r>
              <a:rPr lang="pt-BR" b="1" dirty="0" err="1" smtClean="0">
                <a:solidFill>
                  <a:srgbClr val="C00000"/>
                </a:solidFill>
              </a:rPr>
              <a:t>Petri</a:t>
            </a:r>
            <a:r>
              <a:rPr lang="pt-BR" b="1" dirty="0" smtClean="0">
                <a:solidFill>
                  <a:srgbClr val="C00000"/>
                </a:solidFill>
              </a:rPr>
              <a:t> com meio de cultura</a:t>
            </a:r>
            <a:endParaRPr lang="pt-BR"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9144000" cy="1569660"/>
          </a:xfrm>
          <a:prstGeom prst="rect">
            <a:avLst/>
          </a:prstGeom>
          <a:noFill/>
        </p:spPr>
        <p:txBody>
          <a:bodyPr wrap="square" rtlCol="0">
            <a:spAutoFit/>
          </a:bodyPr>
          <a:lstStyle/>
          <a:p>
            <a:pPr algn="ctr"/>
            <a:r>
              <a:rPr lang="pt-BR" sz="3200" b="1" dirty="0" smtClean="0">
                <a:solidFill>
                  <a:schemeClr val="bg1"/>
                </a:solidFill>
                <a:latin typeface="Algerian" pitchFamily="82" charset="0"/>
              </a:rPr>
              <a:t>Área de processo de cultura celular/colheita</a:t>
            </a:r>
          </a:p>
          <a:p>
            <a:endParaRPr lang="pt-BR" sz="3200" b="1" dirty="0">
              <a:solidFill>
                <a:schemeClr val="bg1"/>
              </a:solidFill>
              <a:latin typeface="Algerian" pitchFamily="82" charset="0"/>
            </a:endParaRPr>
          </a:p>
        </p:txBody>
      </p:sp>
      <p:pic>
        <p:nvPicPr>
          <p:cNvPr id="30722" name="Picture 2" descr="C:\Users\Maria José V Fonseca\Pictures\biofármacos\processo de cultivo.png"/>
          <p:cNvPicPr>
            <a:picLocks noChangeAspect="1" noChangeArrowheads="1"/>
          </p:cNvPicPr>
          <p:nvPr/>
        </p:nvPicPr>
        <p:blipFill>
          <a:blip r:embed="rId3" cstate="print"/>
          <a:srcRect/>
          <a:stretch>
            <a:fillRect/>
          </a:stretch>
        </p:blipFill>
        <p:spPr bwMode="auto">
          <a:xfrm>
            <a:off x="0" y="1500174"/>
            <a:ext cx="8990818" cy="3857652"/>
          </a:xfrm>
          <a:prstGeom prst="rect">
            <a:avLst/>
          </a:prstGeom>
          <a:noFill/>
        </p:spPr>
      </p:pic>
      <p:sp>
        <p:nvSpPr>
          <p:cNvPr id="7" name="CaixaDeTexto 6"/>
          <p:cNvSpPr txBox="1"/>
          <p:nvPr/>
        </p:nvSpPr>
        <p:spPr>
          <a:xfrm>
            <a:off x="214282" y="5715016"/>
            <a:ext cx="8715436" cy="923330"/>
          </a:xfrm>
          <a:prstGeom prst="rect">
            <a:avLst/>
          </a:prstGeom>
          <a:noFill/>
        </p:spPr>
        <p:txBody>
          <a:bodyPr wrap="square" rtlCol="0">
            <a:spAutoFit/>
          </a:bodyPr>
          <a:lstStyle/>
          <a:p>
            <a:r>
              <a:rPr lang="pt-BR" b="1" dirty="0" smtClean="0">
                <a:solidFill>
                  <a:schemeClr val="bg1"/>
                </a:solidFill>
              </a:rPr>
              <a:t>Fonte: </a:t>
            </a:r>
            <a:r>
              <a:rPr lang="pt-BR" dirty="0" err="1" smtClean="0">
                <a:solidFill>
                  <a:schemeClr val="bg1"/>
                </a:solidFill>
              </a:rPr>
              <a:t>Abhinav</a:t>
            </a:r>
            <a:r>
              <a:rPr lang="pt-BR" dirty="0" smtClean="0">
                <a:solidFill>
                  <a:schemeClr val="bg1"/>
                </a:solidFill>
              </a:rPr>
              <a:t> A. </a:t>
            </a:r>
            <a:r>
              <a:rPr lang="pt-BR" dirty="0" err="1" smtClean="0">
                <a:solidFill>
                  <a:schemeClr val="bg1"/>
                </a:solidFill>
              </a:rPr>
              <a:t>Shukla</a:t>
            </a:r>
            <a:r>
              <a:rPr lang="pt-BR" dirty="0" smtClean="0">
                <a:solidFill>
                  <a:schemeClr val="bg1"/>
                </a:solidFill>
              </a:rPr>
              <a:t> &amp; </a:t>
            </a:r>
            <a:r>
              <a:rPr lang="pt-BR" dirty="0" err="1" smtClean="0">
                <a:solidFill>
                  <a:schemeClr val="bg1"/>
                </a:solidFill>
              </a:rPr>
              <a:t>Jorg</a:t>
            </a:r>
            <a:r>
              <a:rPr lang="pt-BR" dirty="0" smtClean="0">
                <a:solidFill>
                  <a:schemeClr val="bg1"/>
                </a:solidFill>
              </a:rPr>
              <a:t> </a:t>
            </a:r>
            <a:r>
              <a:rPr lang="pt-BR" dirty="0" err="1" smtClean="0">
                <a:solidFill>
                  <a:schemeClr val="bg1"/>
                </a:solidFill>
              </a:rPr>
              <a:t>Thommes</a:t>
            </a:r>
            <a:r>
              <a:rPr lang="pt-BR" dirty="0" smtClean="0">
                <a:solidFill>
                  <a:schemeClr val="bg1"/>
                </a:solidFill>
              </a:rPr>
              <a:t>. </a:t>
            </a:r>
            <a:r>
              <a:rPr lang="pt-BR" dirty="0" err="1" smtClean="0">
                <a:solidFill>
                  <a:schemeClr val="bg1"/>
                </a:solidFill>
              </a:rPr>
              <a:t>Recent</a:t>
            </a:r>
            <a:r>
              <a:rPr lang="pt-BR" dirty="0" smtClean="0">
                <a:solidFill>
                  <a:schemeClr val="bg1"/>
                </a:solidFill>
              </a:rPr>
              <a:t> </a:t>
            </a:r>
            <a:r>
              <a:rPr lang="pt-BR" dirty="0" err="1" smtClean="0">
                <a:solidFill>
                  <a:schemeClr val="bg1"/>
                </a:solidFill>
              </a:rPr>
              <a:t>advances</a:t>
            </a:r>
            <a:r>
              <a:rPr lang="pt-BR" dirty="0" smtClean="0">
                <a:solidFill>
                  <a:schemeClr val="bg1"/>
                </a:solidFill>
              </a:rPr>
              <a:t> in </a:t>
            </a:r>
            <a:r>
              <a:rPr lang="pt-BR" dirty="0" err="1" smtClean="0">
                <a:solidFill>
                  <a:schemeClr val="bg1"/>
                </a:solidFill>
              </a:rPr>
              <a:t>large-scale</a:t>
            </a:r>
            <a:r>
              <a:rPr lang="pt-BR" dirty="0" smtClean="0">
                <a:solidFill>
                  <a:schemeClr val="bg1"/>
                </a:solidFill>
              </a:rPr>
              <a:t> </a:t>
            </a:r>
            <a:r>
              <a:rPr lang="pt-BR" dirty="0" err="1" smtClean="0">
                <a:solidFill>
                  <a:schemeClr val="bg1"/>
                </a:solidFill>
              </a:rPr>
              <a:t>production</a:t>
            </a:r>
            <a:r>
              <a:rPr lang="pt-BR" dirty="0" smtClean="0">
                <a:solidFill>
                  <a:schemeClr val="bg1"/>
                </a:solidFill>
              </a:rPr>
              <a:t> </a:t>
            </a:r>
            <a:r>
              <a:rPr lang="pt-BR" dirty="0" err="1" smtClean="0">
                <a:solidFill>
                  <a:schemeClr val="bg1"/>
                </a:solidFill>
              </a:rPr>
              <a:t>of</a:t>
            </a:r>
            <a:r>
              <a:rPr lang="pt-BR" dirty="0" smtClean="0">
                <a:solidFill>
                  <a:schemeClr val="bg1"/>
                </a:solidFill>
              </a:rPr>
              <a:t> monoclonal </a:t>
            </a:r>
            <a:r>
              <a:rPr lang="pt-BR" dirty="0" err="1" smtClean="0">
                <a:solidFill>
                  <a:schemeClr val="bg1"/>
                </a:solidFill>
              </a:rPr>
              <a:t>antibodies</a:t>
            </a:r>
            <a:r>
              <a:rPr lang="pt-BR" dirty="0" smtClean="0">
                <a:solidFill>
                  <a:schemeClr val="bg1"/>
                </a:solidFill>
              </a:rPr>
              <a:t> </a:t>
            </a:r>
            <a:r>
              <a:rPr lang="pt-BR" dirty="0" err="1" smtClean="0">
                <a:solidFill>
                  <a:schemeClr val="bg1"/>
                </a:solidFill>
              </a:rPr>
              <a:t>and</a:t>
            </a:r>
            <a:r>
              <a:rPr lang="pt-BR" dirty="0" smtClean="0">
                <a:solidFill>
                  <a:schemeClr val="bg1"/>
                </a:solidFill>
              </a:rPr>
              <a:t> </a:t>
            </a:r>
            <a:r>
              <a:rPr lang="pt-BR" dirty="0" err="1" smtClean="0">
                <a:solidFill>
                  <a:schemeClr val="bg1"/>
                </a:solidFill>
              </a:rPr>
              <a:t>related</a:t>
            </a:r>
            <a:r>
              <a:rPr lang="pt-BR" dirty="0" smtClean="0">
                <a:solidFill>
                  <a:schemeClr val="bg1"/>
                </a:solidFill>
              </a:rPr>
              <a:t> </a:t>
            </a:r>
            <a:r>
              <a:rPr lang="pt-BR" dirty="0" err="1" smtClean="0">
                <a:solidFill>
                  <a:schemeClr val="bg1"/>
                </a:solidFill>
              </a:rPr>
              <a:t>proteins</a:t>
            </a:r>
            <a:r>
              <a:rPr lang="pt-BR" dirty="0" smtClean="0">
                <a:solidFill>
                  <a:schemeClr val="bg1"/>
                </a:solidFill>
              </a:rPr>
              <a:t>. </a:t>
            </a:r>
            <a:r>
              <a:rPr lang="pt-BR" dirty="0" err="1" smtClean="0">
                <a:solidFill>
                  <a:schemeClr val="bg1"/>
                </a:solidFill>
              </a:rPr>
              <a:t>Trends</a:t>
            </a:r>
            <a:r>
              <a:rPr lang="pt-BR" dirty="0" smtClean="0">
                <a:solidFill>
                  <a:schemeClr val="bg1"/>
                </a:solidFill>
              </a:rPr>
              <a:t> in </a:t>
            </a:r>
            <a:r>
              <a:rPr lang="pt-BR" dirty="0" err="1" smtClean="0">
                <a:solidFill>
                  <a:schemeClr val="bg1"/>
                </a:solidFill>
              </a:rPr>
              <a:t>Biotechnology</a:t>
            </a:r>
            <a:r>
              <a:rPr lang="pt-BR" dirty="0" smtClean="0">
                <a:solidFill>
                  <a:schemeClr val="bg1"/>
                </a:solidFill>
              </a:rPr>
              <a:t> Vol.28 No.5: 253 – 261, 2010.</a:t>
            </a:r>
            <a:endParaRPr lang="pt-BR" b="1" dirty="0">
              <a:solidFill>
                <a:schemeClr val="bg1"/>
              </a:solidFill>
            </a:endParaRPr>
          </a:p>
        </p:txBody>
      </p:sp>
      <p:sp>
        <p:nvSpPr>
          <p:cNvPr id="8" name="Chave esquerda 7"/>
          <p:cNvSpPr/>
          <p:nvPr/>
        </p:nvSpPr>
        <p:spPr>
          <a:xfrm rot="5400000">
            <a:off x="7143768" y="1071546"/>
            <a:ext cx="500066" cy="278608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r>
              <a:rPr lang="pt-BR" dirty="0" smtClean="0"/>
              <a:t>v</a:t>
            </a:r>
            <a:endParaRPr lang="pt-BR" dirty="0"/>
          </a:p>
        </p:txBody>
      </p:sp>
      <p:sp>
        <p:nvSpPr>
          <p:cNvPr id="9" name="CaixaDeTexto 8"/>
          <p:cNvSpPr txBox="1"/>
          <p:nvPr/>
        </p:nvSpPr>
        <p:spPr>
          <a:xfrm>
            <a:off x="3286116" y="1500174"/>
            <a:ext cx="2571768" cy="707886"/>
          </a:xfrm>
          <a:prstGeom prst="rect">
            <a:avLst/>
          </a:prstGeom>
          <a:noFill/>
        </p:spPr>
        <p:txBody>
          <a:bodyPr wrap="square" rtlCol="0">
            <a:spAutoFit/>
          </a:bodyPr>
          <a:lstStyle/>
          <a:p>
            <a:pPr algn="ctr"/>
            <a:r>
              <a:rPr lang="pt-BR" sz="2000" b="1" dirty="0" err="1" smtClean="0"/>
              <a:t>Á</a:t>
            </a:r>
            <a:r>
              <a:rPr lang="pt-BR" sz="2000" b="1" dirty="0" err="1" smtClean="0">
                <a:solidFill>
                  <a:schemeClr val="bg1"/>
                </a:solidFill>
              </a:rPr>
              <a:t>área</a:t>
            </a:r>
            <a:r>
              <a:rPr lang="pt-BR" sz="2000" b="1" dirty="0" smtClean="0">
                <a:solidFill>
                  <a:schemeClr val="bg1"/>
                </a:solidFill>
              </a:rPr>
              <a:t> de processo de cultura</a:t>
            </a:r>
            <a:endParaRPr lang="pt-BR" sz="2000" b="1" dirty="0"/>
          </a:p>
        </p:txBody>
      </p:sp>
      <p:sp>
        <p:nvSpPr>
          <p:cNvPr id="10" name="Chave esquerda 9"/>
          <p:cNvSpPr/>
          <p:nvPr/>
        </p:nvSpPr>
        <p:spPr>
          <a:xfrm rot="5400000">
            <a:off x="4214810" y="1071546"/>
            <a:ext cx="500066" cy="278608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r>
              <a:rPr lang="pt-BR" dirty="0" smtClean="0"/>
              <a:t>v</a:t>
            </a:r>
            <a:endParaRPr lang="pt-BR" dirty="0"/>
          </a:p>
        </p:txBody>
      </p:sp>
      <p:sp>
        <p:nvSpPr>
          <p:cNvPr id="11" name="CaixaDeTexto 10"/>
          <p:cNvSpPr txBox="1"/>
          <p:nvPr/>
        </p:nvSpPr>
        <p:spPr>
          <a:xfrm>
            <a:off x="6286512" y="1643050"/>
            <a:ext cx="2286016" cy="369332"/>
          </a:xfrm>
          <a:prstGeom prst="rect">
            <a:avLst/>
          </a:prstGeom>
          <a:noFill/>
        </p:spPr>
        <p:txBody>
          <a:bodyPr wrap="square" rtlCol="0">
            <a:spAutoFit/>
          </a:bodyPr>
          <a:lstStyle/>
          <a:p>
            <a:r>
              <a:rPr lang="pt-BR" b="1" dirty="0" smtClean="0">
                <a:solidFill>
                  <a:schemeClr val="bg1"/>
                </a:solidFill>
              </a:rPr>
              <a:t>Área de colheita</a:t>
            </a:r>
            <a:endParaRPr lang="pt-BR"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5412</TotalTime>
  <Words>5460</Words>
  <Application>Microsoft Office PowerPoint</Application>
  <PresentationFormat>Apresentação na tela (4:3)</PresentationFormat>
  <Paragraphs>266</Paragraphs>
  <Slides>27</Slides>
  <Notes>21</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José V Fonseca</dc:creator>
  <cp:lastModifiedBy>Maria José V Fonseca</cp:lastModifiedBy>
  <cp:revision>401</cp:revision>
  <dcterms:created xsi:type="dcterms:W3CDTF">2020-09-03T14:28:05Z</dcterms:created>
  <dcterms:modified xsi:type="dcterms:W3CDTF">2020-09-08T18:16:24Z</dcterms:modified>
</cp:coreProperties>
</file>