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7"/>
  </p:notesMasterIdLst>
  <p:sldIdLst>
    <p:sldId id="256" r:id="rId3"/>
    <p:sldId id="265" r:id="rId4"/>
    <p:sldId id="268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90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547"/>
    <a:srgbClr val="689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C794-74CE-4370-9475-564755ACB6FD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10BC-139B-4FAC-BA2A-6616E27C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9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31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84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52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7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0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407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362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86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188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82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57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06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275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618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504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98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816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112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055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879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62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83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62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66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17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6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96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8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7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4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73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117600" y="3482725"/>
            <a:ext cx="5777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117600" y="5082151"/>
            <a:ext cx="5777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3000" y="991625"/>
            <a:ext cx="547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32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3000" y="1803400"/>
            <a:ext cx="9986000" cy="43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◇"/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67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103000" y="991625"/>
            <a:ext cx="547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103000" y="1905000"/>
            <a:ext cx="4808400" cy="41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201100" y="1905000"/>
            <a:ext cx="4808400" cy="41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79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103000" y="991625"/>
            <a:ext cx="547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103000" y="1992233"/>
            <a:ext cx="3324400" cy="4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597932" y="1992233"/>
            <a:ext cx="3324400" cy="4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8092864" y="1992233"/>
            <a:ext cx="3324400" cy="4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◇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663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103000" y="991625"/>
            <a:ext cx="547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53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09600" y="57734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"/>
              <a:buNone/>
              <a:defRPr sz="2400">
                <a:solidFill>
                  <a:schemeClr val="accent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12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32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62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64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22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95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1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78E1-89CF-40B0-9FAF-99F36CF95EF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CA9B-6C67-4AD7-8B7A-8805E3A5E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86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D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73763">
                  <a:alpha val="0"/>
                </a:srgbClr>
              </a:gs>
              <a:gs pos="100000">
                <a:srgbClr val="010B15">
                  <a:alpha val="2823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3000" y="991625"/>
            <a:ext cx="5479200" cy="9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103000" y="1803400"/>
            <a:ext cx="9986000" cy="4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836750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arcelormittal.com.br/sustentabilidad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vista bonita do close up do verde da natureza sae no fundo borrado da  árvore das hortaliças com o parque do jardim da luz solar em público. |  Foto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b="15889"/>
          <a:stretch/>
        </p:blipFill>
        <p:spPr bwMode="auto">
          <a:xfrm>
            <a:off x="0" y="-40341"/>
            <a:ext cx="12192000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0;p17"/>
          <p:cNvSpPr txBox="1">
            <a:spLocks/>
          </p:cNvSpPr>
          <p:nvPr/>
        </p:nvSpPr>
        <p:spPr>
          <a:xfrm>
            <a:off x="0" y="1473881"/>
            <a:ext cx="8501949" cy="89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lang="pt-BR" sz="6000" kern="0" dirty="0" smtClean="0">
                <a:solidFill>
                  <a:srgbClr val="497547"/>
                </a:solidFill>
                <a:latin typeface="Agency FB" panose="020B0503020202020204" pitchFamily="34" charset="0"/>
              </a:rPr>
              <a:t>Sistema de Gestão Ambiental – ISO 14001:2015</a:t>
            </a:r>
            <a:endParaRPr kumimoji="0" lang="pt-BR" sz="6000" b="0" i="0" u="none" strike="noStrike" kern="0" cap="none" spc="0" normalizeH="0" baseline="0" noProof="0" dirty="0">
              <a:ln>
                <a:noFill/>
              </a:ln>
              <a:solidFill>
                <a:srgbClr val="497547"/>
              </a:solidFill>
              <a:effectLst/>
              <a:highlight>
                <a:srgbClr val="FFFFFF"/>
              </a:highlight>
              <a:uLnTx/>
              <a:uFillTx/>
              <a:latin typeface="Agency FB" panose="020B0503020202020204" pitchFamily="34" charset="0"/>
              <a:sym typeface="Oswald"/>
            </a:endParaRPr>
          </a:p>
        </p:txBody>
      </p:sp>
      <p:sp>
        <p:nvSpPr>
          <p:cNvPr id="10" name="Google Shape;90;p17"/>
          <p:cNvSpPr txBox="1">
            <a:spLocks/>
          </p:cNvSpPr>
          <p:nvPr/>
        </p:nvSpPr>
        <p:spPr>
          <a:xfrm>
            <a:off x="579341" y="5188631"/>
            <a:ext cx="8501949" cy="89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lang="pt-BR" sz="3200" kern="0" noProof="0" dirty="0" smtClean="0">
                <a:solidFill>
                  <a:srgbClr val="497547"/>
                </a:solidFill>
                <a:highlight>
                  <a:srgbClr val="FFFFFF"/>
                </a:highlight>
                <a:latin typeface="Agency FB" panose="020B0503020202020204" pitchFamily="34" charset="0"/>
              </a:rPr>
              <a:t>Camila dos Santos Ferreira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lang="pt-BR" sz="3200" kern="0" dirty="0">
                <a:solidFill>
                  <a:srgbClr val="497547"/>
                </a:solidFill>
                <a:latin typeface="Agency FB" panose="020B0503020202020204" pitchFamily="34" charset="0"/>
              </a:rPr>
              <a:t>f</a:t>
            </a:r>
            <a:r>
              <a:rPr kumimoji="0" lang="pt-BR" sz="3200" b="0" i="0" u="none" strike="noStrike" kern="0" cap="none" spc="0" normalizeH="0" baseline="0" dirty="0" smtClean="0">
                <a:ln>
                  <a:noFill/>
                </a:ln>
                <a:solidFill>
                  <a:srgbClr val="497547"/>
                </a:solidFill>
                <a:effectLst/>
                <a:uLnTx/>
                <a:uFillTx/>
                <a:latin typeface="Agency FB" panose="020B0503020202020204" pitchFamily="34" charset="0"/>
                <a:sym typeface="Oswald"/>
              </a:rPr>
              <a:t>erreira.camila@usp.br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497547"/>
              </a:solidFill>
              <a:effectLst/>
              <a:highlight>
                <a:srgbClr val="FFFFFF"/>
              </a:highlight>
              <a:uLnTx/>
              <a:uFillTx/>
              <a:latin typeface="Agency FB" panose="020B0503020202020204" pitchFamily="34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065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4098" name="Picture 2" descr="Chapa de aço fina fria arcelor mittal - Classificados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74436"/>
            <a:ext cx="9369425" cy="62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4.4</a:t>
            </a:r>
          </a:p>
          <a:p>
            <a:r>
              <a:rPr lang="pt-BR" sz="5400" kern="0" dirty="0" smtClean="0"/>
              <a:t>Sistema de Gestão Ambiental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Estabelecer, implementar, manter e melhorar continuamente o SGA. Integração de sistemas.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694101"/>
            <a:ext cx="54292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5.1</a:t>
            </a:r>
          </a:p>
          <a:p>
            <a:r>
              <a:rPr lang="pt-BR" sz="5400" kern="0" dirty="0" smtClean="0"/>
              <a:t>Liderança e comprometimento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chemeClr val="bg1"/>
                </a:solidFill>
              </a:rPr>
              <a:t>Assegurar o funcionamento do Sistema de Gestão Ambiental</a:t>
            </a:r>
            <a:endParaRPr lang="pt-BR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784353" y="1542781"/>
            <a:ext cx="110637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A Administração do Sistema de Gestão Ambiental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é feita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por:</a:t>
            </a:r>
          </a:p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CEO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da América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do Sul;</a:t>
            </a:r>
          </a:p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Vice-Presidente de Operações;</a:t>
            </a:r>
          </a:p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Vice-Presidente Comercial; e</a:t>
            </a:r>
          </a:p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Gerentes Gerais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pt-BR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A Direção da Empresa demonstra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seu comprometimento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com o SGA por meio de suas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ações alinhadas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com a Política Ambiental, com as 10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Diretrizes para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o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 Desenvolvimento Sustentável;</a:t>
            </a:r>
          </a:p>
          <a:p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Estabelece Planos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Diretores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relacionados à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gestão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ambiental que norteiam as ações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do SGA em todos os níveis de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operação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23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5.2</a:t>
            </a:r>
          </a:p>
          <a:p>
            <a:r>
              <a:rPr lang="pt-BR" sz="5400" kern="0" dirty="0" smtClean="0"/>
              <a:t>Política Ambiental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Compromisso com a proteção ambiental (prevenção a poluição, proteção da biodiversidade e ecossistemas, entre outros) e melhoria contínua.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00" y="608947"/>
            <a:ext cx="7642157" cy="54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9020">
            <a:alpha val="31765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5.3</a:t>
            </a:r>
          </a:p>
          <a:p>
            <a:r>
              <a:rPr lang="pt-BR" sz="5400" kern="0" dirty="0" smtClean="0"/>
              <a:t>Papéis, responsabilidades e autoridades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Assegurar que o SGA esteja em conformidade com a norma ISO 14001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9020">
            <a:alpha val="32000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02383" y="1313801"/>
            <a:ext cx="11063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A Direção opta por designar o Gerente de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Meio Ambiente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como seu representante para o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Sistema de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Gestão Ambiental, com a responsabilidade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e autoridade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para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Assegurar que o SGA esteja em conformidade com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a Norma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ISO 14001 mais atual;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Relatar o desempenho do SGA, incluindo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o desempenho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ambiental, para a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Direção;</a:t>
            </a:r>
            <a:endParaRPr lang="pt-BR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O Gerente de Meio Ambiente é apoiado por uma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equipe de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especialistas, analistas e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técnicos;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As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responsabilidades e autoridades dos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demais integrantes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da Empresa, em relação aos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diversos elementos 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do SGA, estão estabelecidas em 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</a:rPr>
              <a:t>Padrões Empresariais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, Técnicos e Operacionais.</a:t>
            </a:r>
          </a:p>
        </p:txBody>
      </p:sp>
    </p:spTree>
    <p:extLst>
      <p:ext uri="{BB962C8B-B14F-4D97-AF65-F5344CB8AC3E}">
        <p14:creationId xmlns:p14="http://schemas.microsoft.com/office/powerpoint/2010/main" val="1622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6.1 </a:t>
            </a:r>
          </a:p>
          <a:p>
            <a:r>
              <a:rPr lang="pt-BR" sz="5400" kern="0" dirty="0" smtClean="0"/>
              <a:t>Ações para abordar riscos e oportunidades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Aspectos ambientais e requisitos legais e outros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4000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 idx="4294967295"/>
          </p:nvPr>
        </p:nvSpPr>
        <p:spPr>
          <a:xfrm>
            <a:off x="1931891" y="1447316"/>
            <a:ext cx="8501949" cy="8913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BR" sz="5333" dirty="0" smtClean="0">
                <a:solidFill>
                  <a:srgbClr val="497547"/>
                </a:solidFill>
              </a:rPr>
              <a:t>O </a:t>
            </a:r>
            <a:r>
              <a:rPr lang="en" sz="5333" dirty="0" smtClean="0">
                <a:solidFill>
                  <a:srgbClr val="497547"/>
                </a:solidFill>
              </a:rPr>
              <a:t>que é um Sistema de Gestão Ambiental?</a:t>
            </a:r>
            <a:endParaRPr sz="5333" dirty="0">
              <a:solidFill>
                <a:srgbClr val="497547"/>
              </a:solidFill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83;p15"/>
          <p:cNvSpPr txBox="1">
            <a:spLocks/>
          </p:cNvSpPr>
          <p:nvPr/>
        </p:nvSpPr>
        <p:spPr>
          <a:xfrm>
            <a:off x="1061033" y="3875875"/>
            <a:ext cx="10246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Bef>
                <a:spcPts val="800"/>
              </a:spcBef>
              <a:buFont typeface="Open Sans"/>
              <a:buNone/>
            </a:pPr>
            <a:r>
              <a:rPr lang="pt-BR" sz="3600" kern="0" dirty="0" smtClean="0">
                <a:solidFill>
                  <a:srgbClr val="497547"/>
                </a:solidFill>
              </a:rPr>
              <a:t>Parte da organização que gerencia os aspectos ambientais, atendimento dos requisitos legais, e aborda riscos e oportunidades.</a:t>
            </a:r>
            <a:endParaRPr lang="pt-BR" sz="3600" kern="0" dirty="0">
              <a:solidFill>
                <a:srgbClr val="497547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02383" y="1313801"/>
            <a:ext cx="110637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Aspecto ambiental – atividades, produtos ou serviços de uma organização que interage ou pode interagir com o meio ambiente.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Impacto ambiental – modificação no meio ambiente (positiva ou negativa) resultante de um aspecto ambiental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F3F3F3">
                  <a:lumMod val="10000"/>
                </a:srgbClr>
              </a:solidFill>
            </a:endParaRPr>
          </a:p>
          <a:p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Exemplo</a:t>
            </a:r>
          </a:p>
          <a:p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Aspecto ambiental – Emissão de gases de CO2</a:t>
            </a:r>
          </a:p>
          <a:p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Impacto – Poluição do ar / Efeito estufa</a:t>
            </a:r>
          </a:p>
          <a:p>
            <a:endParaRPr lang="pt-BR" sz="2400" dirty="0">
              <a:solidFill>
                <a:srgbClr val="F3F3F3">
                  <a:lumMod val="10000"/>
                </a:srgbClr>
              </a:solidFill>
            </a:endParaRPr>
          </a:p>
          <a:p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A organização deve determinar aqueles aspectos que têm ou podem ter um impacto ambiental significativo, ou seja, os aspectos ambientais significativos, por meio do uso de critérios estabelecidos</a:t>
            </a:r>
            <a:endParaRPr lang="pt-BR" sz="2400" dirty="0">
              <a:solidFill>
                <a:srgbClr val="F3F3F3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02383" y="1313801"/>
            <a:ext cx="1106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3F3F3">
                    <a:lumMod val="10000"/>
                  </a:srgbClr>
                </a:solidFill>
              </a:rPr>
              <a:t>Levantamento de Aspectos e Impactos </a:t>
            </a:r>
            <a:r>
              <a:rPr lang="pt-BR" sz="2400" dirty="0" smtClean="0">
                <a:solidFill>
                  <a:srgbClr val="F3F3F3">
                    <a:lumMod val="10000"/>
                  </a:srgbClr>
                </a:solidFill>
              </a:rPr>
              <a:t>Ambientais (LAIA)</a:t>
            </a:r>
            <a:endParaRPr lang="pt-BR" sz="2400" dirty="0">
              <a:solidFill>
                <a:srgbClr val="F3F3F3">
                  <a:lumMod val="10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r="829"/>
          <a:stretch/>
        </p:blipFill>
        <p:spPr>
          <a:xfrm>
            <a:off x="502842" y="2091023"/>
            <a:ext cx="11360048" cy="34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6.2 </a:t>
            </a:r>
            <a:endParaRPr lang="pt-BR" sz="5400" kern="0" dirty="0" smtClean="0"/>
          </a:p>
          <a:p>
            <a:r>
              <a:rPr lang="pt-BR" sz="5400" kern="0" dirty="0" smtClean="0"/>
              <a:t>Objetivos ambientais e planejamento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Objetivos ambientais, planejamento de ações para alcançar os objetivos ambientais, 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689591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65518" y="1016401"/>
            <a:ext cx="117151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 organização deve estabelecer objetivos ambientais nas funções e níveis pertinentes, levando em consideração os aspectos ambientais significativos.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Os objetivos devem ser: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Coerentes com a política ambiental;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Mensuráveis (se viável);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Monitorados;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Comunicados;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Atualizados.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endParaRPr lang="pt-BR" sz="2200" dirty="0" smtClean="0">
              <a:solidFill>
                <a:srgbClr val="F3F3F3">
                  <a:lumMod val="10000"/>
                </a:srgbClr>
              </a:solidFill>
            </a:endParaRPr>
          </a:p>
          <a:p>
            <a:pPr marL="276225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 organização deve determinar: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O que será feito;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Que recursos serão requeridos; 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Quem será o responsável;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Quando será concluído;</a:t>
            </a:r>
          </a:p>
          <a:p>
            <a:pPr marL="812800" indent="-276225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Como os resultados serão avaliados</a:t>
            </a: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689591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" y="82083"/>
            <a:ext cx="7026070" cy="33048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1" y="3450703"/>
            <a:ext cx="6680449" cy="340729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563429" y="1477316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5W2H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254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7.</a:t>
            </a:r>
          </a:p>
          <a:p>
            <a:r>
              <a:rPr lang="pt-BR" sz="5400" kern="0" dirty="0" smtClean="0"/>
              <a:t>Apoio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Recursos, competências, conscientização, comunicação, e informações documentadas.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2000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689591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37339" y="1590541"/>
            <a:ext cx="112498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 organização </a:t>
            </a: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deve determinar as competências necessárias de pessoas que realizem trabalho sob seu controle, que afete seu desempenho ambiental e sua capacidade de cumprir com seus requisitos legais;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Conscientização (política ambiental, aspectos ambientais significativos, sua contribuição para a eficácia do SGA, e das implicações de não estar em conformidade com os requisitos do SGA);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Comunicação (interna e externa) Ver exemplo no site da </a:t>
            </a:r>
            <a:r>
              <a:rPr lang="pt-BR" sz="2200" dirty="0" err="1" smtClean="0">
                <a:solidFill>
                  <a:srgbClr val="F3F3F3">
                    <a:lumMod val="10000"/>
                  </a:srgbClr>
                </a:solidFill>
              </a:rPr>
              <a:t>ArcelorMittal</a:t>
            </a:r>
            <a:r>
              <a:rPr lang="pt-BR" sz="2200" dirty="0">
                <a:solidFill>
                  <a:srgbClr val="F3F3F3">
                    <a:lumMod val="10000"/>
                  </a:srgbClr>
                </a:solidFill>
              </a:rPr>
              <a:t>: </a:t>
            </a:r>
            <a:r>
              <a:rPr lang="pt-BR" sz="2200" dirty="0">
                <a:solidFill>
                  <a:srgbClr val="F3F3F3">
                    <a:lumMod val="10000"/>
                  </a:srgbClr>
                </a:solidFill>
                <a:hlinkClick r:id="rId3"/>
              </a:rPr>
              <a:t>https://</a:t>
            </a: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  <a:hlinkClick r:id="rId3"/>
              </a:rPr>
              <a:t>brasil.arcelormittal.com.br/sustentabilidade</a:t>
            </a:r>
            <a:endParaRPr lang="pt-BR" sz="2200" dirty="0" smtClean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Ver Procedimento Operacional Padrão (POP) – Ver Fiocruz</a:t>
            </a: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8. </a:t>
            </a:r>
          </a:p>
          <a:p>
            <a:r>
              <a:rPr lang="pt-BR" sz="5400" kern="0" dirty="0" smtClean="0"/>
              <a:t>Operação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Planejamento e controle operacionais e preparação e resposta a emergência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689591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80882" y="2083023"/>
            <a:ext cx="112498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 organização deve assegurar que os requisitos ambientais sejam tratados no processo de projeto e desenvolvimento dos produto ou serviço, considerando todos os estágios de seu ciclo de vida.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 organização deve preparar-se para responder pelo planejamento de ações para prevenir ou mitigar impactos ambientais adversos de situações de emergência.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Caso Brumadinho </a:t>
            </a: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/>
              <a:t>9</a:t>
            </a:r>
            <a:r>
              <a:rPr lang="pt-BR" sz="5400" kern="0" dirty="0" smtClean="0"/>
              <a:t>. </a:t>
            </a:r>
            <a:endParaRPr lang="pt-BR" sz="5400" kern="0" dirty="0" smtClean="0"/>
          </a:p>
          <a:p>
            <a:r>
              <a:rPr lang="pt-BR" sz="5400" kern="0" dirty="0" smtClean="0"/>
              <a:t>Avaliação de desempenho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809449" y="4689129"/>
            <a:ext cx="10393033" cy="206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Monitoramento, medição, análise e avaliação</a:t>
            </a:r>
          </a:p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Avaliação do atendimento aos requisitos legais e outros</a:t>
            </a:r>
          </a:p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Auditoria interna</a:t>
            </a:r>
          </a:p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Análise crítica pela direção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 idx="4294967295"/>
          </p:nvPr>
        </p:nvSpPr>
        <p:spPr>
          <a:xfrm>
            <a:off x="1931891" y="1892981"/>
            <a:ext cx="8501949" cy="8913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BR" sz="5333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" sz="5333" dirty="0" smtClean="0">
                <a:solidFill>
                  <a:schemeClr val="accent2">
                    <a:lumMod val="50000"/>
                  </a:schemeClr>
                </a:solidFill>
              </a:rPr>
              <a:t>que é ISO 14001?</a:t>
            </a:r>
            <a:endParaRPr sz="5333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83;p15"/>
          <p:cNvSpPr txBox="1">
            <a:spLocks/>
          </p:cNvSpPr>
          <p:nvPr/>
        </p:nvSpPr>
        <p:spPr>
          <a:xfrm>
            <a:off x="1061033" y="3470319"/>
            <a:ext cx="10246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Bef>
                <a:spcPts val="800"/>
              </a:spcBef>
              <a:buFont typeface="Open Sans"/>
              <a:buNone/>
            </a:pPr>
            <a:r>
              <a:rPr lang="pt-BR" sz="3600" kern="0" dirty="0" smtClean="0">
                <a:solidFill>
                  <a:schemeClr val="accent2">
                    <a:lumMod val="50000"/>
                  </a:schemeClr>
                </a:solidFill>
              </a:rPr>
              <a:t>Norma de que estabelece requisitos para a implementação do Sistema de Gestão Ambiental.</a:t>
            </a:r>
            <a:endParaRPr lang="pt-BR" sz="36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-1905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689591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57935" y="1036543"/>
            <a:ext cx="11249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A organização deve </a:t>
            </a:r>
            <a:r>
              <a:rPr lang="pt-BR" sz="2200" dirty="0" smtClean="0">
                <a:solidFill>
                  <a:srgbClr val="F3F3F3">
                    <a:lumMod val="10000"/>
                  </a:srgbClr>
                </a:solidFill>
              </a:rPr>
              <a:t>monitorar, medir, analisar e avaliar seu desempenho ambiental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F3F3F3">
                  <a:lumMod val="10000"/>
                </a:srgbClr>
              </a:solidFill>
            </a:endParaRPr>
          </a:p>
        </p:txBody>
      </p:sp>
      <p:pic>
        <p:nvPicPr>
          <p:cNvPr id="2050" name="Picture 2" descr="SciELO - Brasil - Medição de desempenho ambiental baseada em método  multicriterial de apoio à decisão: estudo de caso na indústria automotiva  Medição de desempenho ambiental baseada em método multicriterial de apo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91" y="1548260"/>
            <a:ext cx="71913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46514" y="6402577"/>
            <a:ext cx="784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Luz, et al. (</a:t>
            </a:r>
            <a:r>
              <a:rPr lang="pt-BR" sz="1600" dirty="0"/>
              <a:t>2006) - https://www.scielo.br/j/gp/a/9QtffyX5kQpjwxw6jTGQG5s/?lang=pt</a:t>
            </a:r>
          </a:p>
        </p:txBody>
      </p:sp>
    </p:spTree>
    <p:extLst>
      <p:ext uri="{BB962C8B-B14F-4D97-AF65-F5344CB8AC3E}">
        <p14:creationId xmlns:p14="http://schemas.microsoft.com/office/powerpoint/2010/main" val="24619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3074" name="Picture 2" descr="Roteiro auditoria SGA NBR ISO 14001:2015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9" y="59380"/>
            <a:ext cx="4731657" cy="66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852915" y="592546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Check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r>
              <a:rPr lang="pt-BR" dirty="0" smtClean="0"/>
              <a:t> de auditoria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4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7547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10. </a:t>
            </a:r>
            <a:endParaRPr lang="pt-BR" sz="5400" kern="0" dirty="0" smtClean="0"/>
          </a:p>
          <a:p>
            <a:r>
              <a:rPr lang="pt-BR" sz="5400" kern="0" dirty="0" smtClean="0"/>
              <a:t>Melhoria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809449" y="4689129"/>
            <a:ext cx="10393033" cy="206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Não conformidade e ação corretiva</a:t>
            </a:r>
          </a:p>
          <a:p>
            <a:pPr marL="0" indent="0">
              <a:buClr>
                <a:srgbClr val="FFD900"/>
              </a:buClr>
            </a:pPr>
            <a:r>
              <a:rPr lang="pt-BR" sz="2800" kern="0" dirty="0" smtClean="0">
                <a:solidFill>
                  <a:srgbClr val="FFFFFF"/>
                </a:solidFill>
              </a:rPr>
              <a:t>Melhoria contínua</a:t>
            </a:r>
            <a:endParaRPr lang="pt-BR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7547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pic>
        <p:nvPicPr>
          <p:cNvPr id="4098" name="Picture 2" descr="Relação do ciclo PDCA com a estrutura da norma ISO 14001:2015 Fonte: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31" y="304375"/>
            <a:ext cx="6898391" cy="64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vista bonita do close up do verde da natureza sae no fundo borrado da  árvore das hortaliças com o parque do jardim da luz solar em público. |  Foto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b="15889"/>
          <a:stretch/>
        </p:blipFill>
        <p:spPr bwMode="auto">
          <a:xfrm>
            <a:off x="-1" y="-152400"/>
            <a:ext cx="12421779" cy="70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0;p17"/>
          <p:cNvSpPr txBox="1">
            <a:spLocks/>
          </p:cNvSpPr>
          <p:nvPr/>
        </p:nvSpPr>
        <p:spPr>
          <a:xfrm>
            <a:off x="465041" y="2197647"/>
            <a:ext cx="8501949" cy="89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lang="pt-BR" sz="7200" kern="0" noProof="0" dirty="0" smtClean="0">
                <a:solidFill>
                  <a:srgbClr val="497547"/>
                </a:solidFill>
                <a:highlight>
                  <a:srgbClr val="FFFFFF"/>
                </a:highlight>
                <a:latin typeface="Agency FB" panose="020B0503020202020204" pitchFamily="34" charset="0"/>
              </a:rPr>
              <a:t>DÚVIDAS?</a:t>
            </a:r>
            <a:endParaRPr kumimoji="0" lang="pt-BR" sz="7200" b="0" i="0" u="none" strike="noStrike" kern="0" cap="none" spc="0" normalizeH="0" baseline="0" noProof="0" dirty="0">
              <a:ln>
                <a:noFill/>
              </a:ln>
              <a:solidFill>
                <a:srgbClr val="497547"/>
              </a:solidFill>
              <a:effectLst/>
              <a:highlight>
                <a:srgbClr val="FFFFFF"/>
              </a:highlight>
              <a:uLnTx/>
              <a:uFillTx/>
              <a:latin typeface="Agency FB" panose="020B0503020202020204" pitchFamily="34" charset="0"/>
              <a:sym typeface="Oswald"/>
            </a:endParaRPr>
          </a:p>
        </p:txBody>
      </p:sp>
      <p:sp>
        <p:nvSpPr>
          <p:cNvPr id="10" name="Google Shape;90;p17"/>
          <p:cNvSpPr txBox="1">
            <a:spLocks/>
          </p:cNvSpPr>
          <p:nvPr/>
        </p:nvSpPr>
        <p:spPr>
          <a:xfrm>
            <a:off x="465041" y="5233764"/>
            <a:ext cx="8501949" cy="89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lang="pt-BR" sz="3200" kern="0" noProof="0" dirty="0" smtClean="0">
                <a:solidFill>
                  <a:srgbClr val="497547"/>
                </a:solidFill>
                <a:highlight>
                  <a:srgbClr val="FFFFFF"/>
                </a:highlight>
                <a:latin typeface="Agency FB" panose="020B0503020202020204" pitchFamily="34" charset="0"/>
              </a:rPr>
              <a:t>Camila dos Santos Ferreira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Font typeface="Oswald"/>
              <a:buNone/>
              <a:tabLst/>
              <a:defRPr/>
            </a:pPr>
            <a:r>
              <a:rPr lang="pt-BR" sz="3200" kern="0" dirty="0">
                <a:solidFill>
                  <a:srgbClr val="497547"/>
                </a:solidFill>
                <a:latin typeface="Agency FB" panose="020B0503020202020204" pitchFamily="34" charset="0"/>
              </a:rPr>
              <a:t>f</a:t>
            </a:r>
            <a:r>
              <a:rPr kumimoji="0" lang="pt-BR" sz="3200" b="0" i="0" u="none" strike="noStrike" kern="0" cap="none" spc="0" normalizeH="0" baseline="0" dirty="0" smtClean="0">
                <a:ln>
                  <a:noFill/>
                </a:ln>
                <a:solidFill>
                  <a:srgbClr val="497547"/>
                </a:solidFill>
                <a:effectLst/>
                <a:uLnTx/>
                <a:uFillTx/>
                <a:latin typeface="Agency FB" panose="020B0503020202020204" pitchFamily="34" charset="0"/>
                <a:sym typeface="Oswald"/>
              </a:rPr>
              <a:t>erreira.camila@usp.br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497547"/>
              </a:solidFill>
              <a:effectLst/>
              <a:highlight>
                <a:srgbClr val="FFFFFF"/>
              </a:highlight>
              <a:uLnTx/>
              <a:uFillTx/>
              <a:latin typeface="Agency FB" panose="020B0503020202020204" pitchFamily="34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791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000125" y="477202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90;p16"/>
          <p:cNvSpPr txBox="1">
            <a:spLocks/>
          </p:cNvSpPr>
          <p:nvPr/>
        </p:nvSpPr>
        <p:spPr>
          <a:xfrm>
            <a:off x="914400" y="5082167"/>
            <a:ext cx="62600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1800"/>
              <a:buFont typeface="Playfair Display"/>
              <a:buNone/>
              <a:tabLst/>
              <a:defRPr/>
            </a:pPr>
            <a:r>
              <a:rPr kumimoji="0" lang="pt-BR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/>
                <a:sym typeface="Playfair Display"/>
              </a:rPr>
              <a:t>Questões internas e externas</a:t>
            </a:r>
            <a:endParaRPr kumimoji="0" lang="pt-BR" sz="2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571500"/>
            <a:ext cx="954405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tabLst/>
              <a:defRPr/>
            </a:pPr>
            <a:r>
              <a:rPr kumimoji="0" lang="pt-B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/>
                <a:sym typeface="Playfair Display"/>
              </a:rPr>
              <a:t>4.1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tabLst/>
              <a:defRPr/>
            </a:pPr>
            <a:r>
              <a:rPr kumimoji="0" lang="pt-B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/>
                <a:sym typeface="Playfair Display"/>
              </a:rPr>
              <a:t>Entendendo a organização e seu contexto</a:t>
            </a:r>
            <a:endParaRPr kumimoji="0" lang="pt-BR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0624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83;p15"/>
          <p:cNvSpPr txBox="1">
            <a:spLocks/>
          </p:cNvSpPr>
          <p:nvPr/>
        </p:nvSpPr>
        <p:spPr>
          <a:xfrm>
            <a:off x="1061033" y="3470319"/>
            <a:ext cx="10246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Bef>
                <a:spcPts val="800"/>
              </a:spcBef>
              <a:buFont typeface="Open Sans"/>
              <a:buNone/>
            </a:pPr>
            <a:endParaRPr lang="pt-BR" sz="3600" kern="0" dirty="0">
              <a:solidFill>
                <a:srgbClr val="39A6DE">
                  <a:lumMod val="50000"/>
                </a:srgbClr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51003" y="1047040"/>
            <a:ext cx="110637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Descrição da empresa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Maior produtora de aço do mundo com capacidade de produzir 7,5 milhões de tonelada de aço por ano;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Produz aço em placas  laminados que atende o setor automobilístico e eletrodomésticos;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Estabelece o compromisso de garantir a qualidade de vida das futura gerações;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A visão de longo prazo, a transparência da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gestão e </a:t>
            </a:r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o desafio de fazer melhor a cada dia formam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o alicerce </a:t>
            </a:r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para o desenvolvimento da Empresa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em todas </a:t>
            </a:r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as dimensões de sua atuação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pt-BR" sz="2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Responsabilidade ambiental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Gestão atmosférica;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Gestão de efluentes e consumo de água;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Gestão energética;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Gestão de resíduos e coprodutos;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Em 2009 a empresa passou a ser a primeira produtora de aço do mundo a comercializar créditos de carbono.</a:t>
            </a:r>
          </a:p>
          <a:p>
            <a:endParaRPr lang="pt-BR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000125" y="511492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914400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4.2</a:t>
            </a:r>
          </a:p>
          <a:p>
            <a:r>
              <a:rPr lang="pt-BR" sz="5400" kern="0" dirty="0" smtClean="0"/>
              <a:t>Entendendo as necessidades e expectativas das partes interessadas</a:t>
            </a:r>
            <a:endParaRPr lang="pt-BR" sz="5400" kern="0" dirty="0"/>
          </a:p>
        </p:txBody>
      </p:sp>
    </p:spTree>
    <p:extLst>
      <p:ext uri="{BB962C8B-B14F-4D97-AF65-F5344CB8AC3E}">
        <p14:creationId xmlns:p14="http://schemas.microsoft.com/office/powerpoint/2010/main" val="21383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" name="Triângulo isósceles 1"/>
          <p:cNvSpPr/>
          <p:nvPr/>
        </p:nvSpPr>
        <p:spPr>
          <a:xfrm rot="10800000">
            <a:off x="4964808" y="0"/>
            <a:ext cx="2436117" cy="1085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35733" y="504690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5733" y="6085116"/>
            <a:ext cx="10163492" cy="668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51003" y="1188611"/>
            <a:ext cx="11063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A empresa estabeleceu um Sistema de Gestão das Partes Interessadas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Determinação </a:t>
            </a:r>
            <a:r>
              <a:rPr lang="pt-BR" sz="2000" dirty="0">
                <a:solidFill>
                  <a:srgbClr val="002060"/>
                </a:solidFill>
              </a:rPr>
              <a:t>e atualização de categorias de </a:t>
            </a:r>
            <a:r>
              <a:rPr lang="pt-BR" sz="2000" dirty="0" smtClean="0">
                <a:solidFill>
                  <a:srgbClr val="002060"/>
                </a:solidFill>
              </a:rPr>
              <a:t>partes interessadas </a:t>
            </a:r>
            <a:r>
              <a:rPr lang="pt-BR" sz="2000" dirty="0">
                <a:solidFill>
                  <a:srgbClr val="002060"/>
                </a:solidFill>
              </a:rPr>
              <a:t>(órgãos públicos, clientes, fornecedores</a:t>
            </a:r>
            <a:r>
              <a:rPr lang="pt-BR" sz="2000" dirty="0" smtClean="0">
                <a:solidFill>
                  <a:srgbClr val="002060"/>
                </a:solidFill>
              </a:rPr>
              <a:t>, empregados</a:t>
            </a:r>
            <a:r>
              <a:rPr lang="pt-BR" sz="2000" dirty="0">
                <a:solidFill>
                  <a:srgbClr val="002060"/>
                </a:solidFill>
              </a:rPr>
              <a:t>, terceirizados, etc</a:t>
            </a:r>
            <a:r>
              <a:rPr lang="pt-BR" sz="2000" dirty="0" smtClean="0">
                <a:solidFill>
                  <a:srgbClr val="002060"/>
                </a:solidFill>
              </a:rPr>
              <a:t>.);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</a:rPr>
              <a:t>Identificação e atualização de partes interessadas</a:t>
            </a:r>
            <a:r>
              <a:rPr lang="pt-BR" sz="2000" dirty="0" smtClean="0">
                <a:solidFill>
                  <a:srgbClr val="002060"/>
                </a:solidFill>
              </a:rPr>
              <a:t>, dentro </a:t>
            </a:r>
            <a:r>
              <a:rPr lang="pt-BR" sz="2000" dirty="0">
                <a:solidFill>
                  <a:srgbClr val="002060"/>
                </a:solidFill>
              </a:rPr>
              <a:t>das categorias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Avaliação da priorização de partes interessadas; 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Engajamento e comunicação.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Comunicação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As </a:t>
            </a:r>
            <a:r>
              <a:rPr lang="pt-BR" sz="2000" dirty="0">
                <a:solidFill>
                  <a:srgbClr val="002060"/>
                </a:solidFill>
              </a:rPr>
              <a:t>ações de engajamento sobre a gestão </a:t>
            </a:r>
            <a:r>
              <a:rPr lang="pt-BR" sz="2000" dirty="0" smtClean="0">
                <a:solidFill>
                  <a:srgbClr val="002060"/>
                </a:solidFill>
              </a:rPr>
              <a:t>ambiental da </a:t>
            </a:r>
            <a:r>
              <a:rPr lang="pt-BR" sz="2000" dirty="0">
                <a:solidFill>
                  <a:srgbClr val="002060"/>
                </a:solidFill>
              </a:rPr>
              <a:t>Empresa são estruturadas em conjunto com </a:t>
            </a:r>
            <a:r>
              <a:rPr lang="pt-BR" sz="2000" dirty="0" smtClean="0">
                <a:solidFill>
                  <a:srgbClr val="002060"/>
                </a:solidFill>
              </a:rPr>
              <a:t>a Gerência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 smtClean="0">
                <a:solidFill>
                  <a:srgbClr val="002060"/>
                </a:solidFill>
              </a:rPr>
              <a:t>Comunicação;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Os </a:t>
            </a:r>
            <a:r>
              <a:rPr lang="pt-BR" sz="2000" dirty="0">
                <a:solidFill>
                  <a:srgbClr val="002060"/>
                </a:solidFill>
              </a:rPr>
              <a:t>canais de comunicação com as partes </a:t>
            </a:r>
            <a:r>
              <a:rPr lang="pt-BR" sz="2000" dirty="0" smtClean="0">
                <a:solidFill>
                  <a:srgbClr val="002060"/>
                </a:solidFill>
              </a:rPr>
              <a:t>interessadas internas </a:t>
            </a:r>
            <a:r>
              <a:rPr lang="pt-BR" sz="2000" dirty="0">
                <a:solidFill>
                  <a:srgbClr val="002060"/>
                </a:solidFill>
              </a:rPr>
              <a:t>e externas são Ofícios, </a:t>
            </a:r>
            <a:r>
              <a:rPr lang="pt-BR" sz="2000" dirty="0" smtClean="0">
                <a:solidFill>
                  <a:srgbClr val="002060"/>
                </a:solidFill>
              </a:rPr>
              <a:t>Telefones, Fax, Boletim Informativo</a:t>
            </a:r>
            <a:r>
              <a:rPr lang="pt-BR" sz="2000" dirty="0">
                <a:solidFill>
                  <a:srgbClr val="002060"/>
                </a:solidFill>
              </a:rPr>
              <a:t>, Jornal Interno, Relatório ou Caderno </a:t>
            </a:r>
            <a:r>
              <a:rPr lang="pt-BR" sz="2000" dirty="0" smtClean="0">
                <a:solidFill>
                  <a:srgbClr val="002060"/>
                </a:solidFill>
              </a:rPr>
              <a:t>de Sustentabilidade</a:t>
            </a:r>
            <a:r>
              <a:rPr lang="pt-BR" sz="2000" dirty="0">
                <a:solidFill>
                  <a:srgbClr val="002060"/>
                </a:solidFill>
              </a:rPr>
              <a:t>, folders, prospectos, outdoors, </a:t>
            </a:r>
            <a:r>
              <a:rPr lang="pt-BR" sz="2000" dirty="0" smtClean="0">
                <a:solidFill>
                  <a:srgbClr val="002060"/>
                </a:solidFill>
              </a:rPr>
              <a:t>Portal Corporativo, site </a:t>
            </a:r>
            <a:r>
              <a:rPr lang="pt-BR" sz="2000" dirty="0">
                <a:solidFill>
                  <a:srgbClr val="002060"/>
                </a:solidFill>
              </a:rPr>
              <a:t>da </a:t>
            </a:r>
            <a:r>
              <a:rPr lang="pt-BR" sz="2000" dirty="0" smtClean="0">
                <a:solidFill>
                  <a:srgbClr val="002060"/>
                </a:solidFill>
              </a:rPr>
              <a:t>Empresa, e o portal Fale conosco (interno e externo).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32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307433" y="6294801"/>
            <a:ext cx="731600" cy="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914400" y="4496475"/>
            <a:ext cx="9858375" cy="28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1;p16"/>
          <p:cNvSpPr txBox="1">
            <a:spLocks/>
          </p:cNvSpPr>
          <p:nvPr/>
        </p:nvSpPr>
        <p:spPr>
          <a:xfrm>
            <a:off x="914400" y="41991"/>
            <a:ext cx="10744200" cy="40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8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5400" kern="0" dirty="0" smtClean="0"/>
              <a:t>4.3</a:t>
            </a:r>
          </a:p>
          <a:p>
            <a:r>
              <a:rPr lang="pt-BR" sz="5400" kern="0" dirty="0" smtClean="0"/>
              <a:t>Determinando o escopo do Sistema de Gestão Ambiental</a:t>
            </a:r>
            <a:endParaRPr lang="pt-BR" sz="5400" kern="0" dirty="0"/>
          </a:p>
        </p:txBody>
      </p:sp>
      <p:sp>
        <p:nvSpPr>
          <p:cNvPr id="5" name="Google Shape;90;p16"/>
          <p:cNvSpPr txBox="1">
            <a:spLocks/>
          </p:cNvSpPr>
          <p:nvPr/>
        </p:nvSpPr>
        <p:spPr>
          <a:xfrm>
            <a:off x="780420" y="4948817"/>
            <a:ext cx="1039303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2400" b="0" i="1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1800"/>
              <a:buFont typeface="Playfair Display"/>
              <a:buNone/>
              <a:tabLst/>
              <a:defRPr/>
            </a:pPr>
            <a:r>
              <a:rPr kumimoji="0" lang="pt-BR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/>
                <a:sym typeface="Playfair Display"/>
              </a:rPr>
              <a:t>Questões internas e externas, requisitos legais e outros, limites, atividades</a:t>
            </a:r>
            <a:r>
              <a:rPr kumimoji="0" lang="pt-BR" sz="2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/>
                <a:sym typeface="Playfair Display"/>
              </a:rPr>
              <a:t> e autoridades em exercer controle e influência</a:t>
            </a:r>
            <a:endParaRPr kumimoji="0" lang="pt-BR" sz="2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7505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81650" y="704850"/>
            <a:ext cx="91082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dirty="0" smtClean="0">
                <a:solidFill>
                  <a:schemeClr val="bg1"/>
                </a:solidFill>
              </a:rPr>
              <a:t>“</a:t>
            </a:r>
            <a:endParaRPr lang="pt-BR" sz="17000" dirty="0">
              <a:solidFill>
                <a:schemeClr val="bg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429000" y="5276850"/>
            <a:ext cx="4972050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7;p17"/>
          <p:cNvSpPr txBox="1">
            <a:spLocks/>
          </p:cNvSpPr>
          <p:nvPr/>
        </p:nvSpPr>
        <p:spPr>
          <a:xfrm>
            <a:off x="1682000" y="2882400"/>
            <a:ext cx="8828000" cy="109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598" algn="ctr"/>
            <a:r>
              <a:rPr lang="pt-BR" sz="2400" kern="0" dirty="0" smtClean="0">
                <a:solidFill>
                  <a:schemeClr val="bg2">
                    <a:lumMod val="50000"/>
                  </a:schemeClr>
                </a:solidFill>
              </a:rPr>
              <a:t>“Processo Integrado de Produção de Placas de Aço por Lingotamento Contínuo e Bobinas a Quente, incluindo Cogeração de Energia Elétrica, Beneficiamento de Coprodutos, Transporte de Produtos ao Porto de Praia Mole e Operação do Terminal de Barcaças Oceânicas”</a:t>
            </a:r>
            <a:endParaRPr lang="pt-BR" sz="2400" kern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ber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9BDED2"/>
      </a:accent1>
      <a:accent2>
        <a:srgbClr val="39A6DE"/>
      </a:accent2>
      <a:accent3>
        <a:srgbClr val="774E92"/>
      </a:accent3>
      <a:accent4>
        <a:srgbClr val="DB2F6B"/>
      </a:accent4>
      <a:accent5>
        <a:srgbClr val="F37535"/>
      </a:accent5>
      <a:accent6>
        <a:srgbClr val="F1AA3E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1140</Words>
  <Application>Microsoft Office PowerPoint</Application>
  <PresentationFormat>Widescreen</PresentationFormat>
  <Paragraphs>164</Paragraphs>
  <Slides>34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Open Sans</vt:lpstr>
      <vt:lpstr>Oswald</vt:lpstr>
      <vt:lpstr>Playfair Display</vt:lpstr>
      <vt:lpstr>Wingdings</vt:lpstr>
      <vt:lpstr>Tema do Office</vt:lpstr>
      <vt:lpstr>Oberon template</vt:lpstr>
      <vt:lpstr>Apresentação do PowerPoint</vt:lpstr>
      <vt:lpstr>O que é um Sistema de Gestão Ambiental?</vt:lpstr>
      <vt:lpstr>O que é ISO 14001?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</dc:creator>
  <cp:lastModifiedBy>Camila</cp:lastModifiedBy>
  <cp:revision>55</cp:revision>
  <dcterms:created xsi:type="dcterms:W3CDTF">2021-04-30T13:39:43Z</dcterms:created>
  <dcterms:modified xsi:type="dcterms:W3CDTF">2021-07-05T11:24:39Z</dcterms:modified>
</cp:coreProperties>
</file>