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32" r:id="rId2"/>
    <p:sldId id="466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64" r:id="rId17"/>
    <p:sldId id="46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7" r:id="rId28"/>
    <p:sldId id="456" r:id="rId29"/>
    <p:sldId id="459" r:id="rId30"/>
    <p:sldId id="458" r:id="rId31"/>
    <p:sldId id="463" r:id="rId32"/>
    <p:sldId id="460" r:id="rId33"/>
    <p:sldId id="461" r:id="rId34"/>
    <p:sldId id="462" r:id="rId35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F28"/>
    <a:srgbClr val="FFFFAB"/>
    <a:srgbClr val="7DA9D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29" autoAdjust="0"/>
    <p:restoredTop sz="94749" autoAdjust="0"/>
  </p:normalViewPr>
  <p:slideViewPr>
    <p:cSldViewPr>
      <p:cViewPr varScale="1">
        <p:scale>
          <a:sx n="104" d="100"/>
          <a:sy n="104" d="100"/>
        </p:scale>
        <p:origin x="16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5002" y="5904656"/>
            <a:ext cx="1029046" cy="7647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923B-B088-4FCE-B1C7-FEDC7409F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 userDrawn="1"/>
        </p:nvSpPr>
        <p:spPr>
          <a:xfrm>
            <a:off x="1184234" y="1844824"/>
            <a:ext cx="51073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ADMINISTRAÇÃO</a:t>
            </a:r>
            <a:r>
              <a:rPr lang="pt-BR" sz="3600" b="1" baseline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P&amp;D</a:t>
            </a:r>
          </a:p>
          <a:p>
            <a:pPr algn="ctr"/>
            <a:r>
              <a:rPr lang="pt-BR" sz="3600" b="1" baseline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EMPRESA</a:t>
            </a:r>
            <a:endParaRPr lang="pt-B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1763688" y="6608385"/>
            <a:ext cx="560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 Empreendedora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inf.usp.br/?resolucao=resolucao-no-7035-de-17-de-dezembro-de-2014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04863" y="2454275"/>
            <a:ext cx="7826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ctr"/>
          <a:lstStyle/>
          <a:p>
            <a:pPr algn="ctr" eaLnBrk="0" hangingPunct="0"/>
            <a:endParaRPr lang="pt-BR" sz="3400" dirty="0">
              <a:solidFill>
                <a:srgbClr val="FF99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36700" y="4043363"/>
            <a:ext cx="6364288" cy="17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/>
          <a:lstStyle/>
          <a:p>
            <a:pPr algn="ctr" eaLnBrk="0" hangingPunct="0">
              <a:spcBef>
                <a:spcPct val="20000"/>
              </a:spcBef>
            </a:pPr>
            <a:endParaRPr lang="pt-BR" sz="2700" dirty="0">
              <a:solidFill>
                <a:srgbClr val="FFFF00"/>
              </a:solidFill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6840760" cy="4104456"/>
          </a:xfrm>
        </p:spPr>
        <p:txBody>
          <a:bodyPr/>
          <a:lstStyle/>
          <a:p>
            <a:r>
              <a:rPr lang="pt-BR" dirty="0"/>
              <a:t> PROPRIEDADE INTELECTUAL</a:t>
            </a:r>
            <a:br>
              <a:rPr lang="pt-BR" dirty="0"/>
            </a:br>
            <a:br>
              <a:rPr lang="pt-BR" dirty="0"/>
            </a:br>
            <a:r>
              <a:rPr lang="pt-BR" sz="2000" dirty="0"/>
              <a:t>Profa. </a:t>
            </a:r>
            <a:r>
              <a:rPr lang="pt-BR" sz="2000" dirty="0" err="1"/>
              <a:t>Geciane</a:t>
            </a:r>
            <a:r>
              <a:rPr lang="pt-BR" sz="2000" dirty="0"/>
              <a:t> Porto</a:t>
            </a:r>
            <a:br>
              <a:rPr lang="pt-BR" sz="2000" dirty="0"/>
            </a:br>
            <a:r>
              <a:rPr lang="pt-BR" sz="2000" dirty="0"/>
              <a:t>geciane@usp.br</a:t>
            </a:r>
            <a:br>
              <a:rPr lang="pt-BR" sz="2000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85470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LEI DE CULTIVARES </a:t>
            </a:r>
            <a:br>
              <a:rPr lang="pt-BR" dirty="0"/>
            </a:br>
            <a:r>
              <a:rPr lang="pt-BR" dirty="0"/>
              <a:t>(No. 9.456, DE 25/04/97)</a:t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PROTEGE UMA CULTIVAR: VARIEDADE DE QUALQUER GÊNERO E ESPÉCIE VEGETAL SUPERIOR; UMA NOVA CULTIVAR OU UMA CULTIVAR ESSENCIALMENTE DERIVADA</a:t>
            </a:r>
            <a:br>
              <a:rPr lang="pt-BR" dirty="0"/>
            </a:br>
            <a:endParaRPr lang="pt-BR" dirty="0"/>
          </a:p>
          <a:p>
            <a:r>
              <a:rPr lang="pt-BR" dirty="0"/>
              <a:t>PROTEÇÃO LIMITADA AO MATERIAL DE REPRODUÇÃO OU DE MULTIPLICAÇÃO VEGETATIVA DA PLANTA INTEIRA</a:t>
            </a:r>
            <a:br>
              <a:rPr lang="pt-BR" dirty="0"/>
            </a:br>
            <a:endParaRPr lang="pt-BR" dirty="0"/>
          </a:p>
          <a:p>
            <a:r>
              <a:rPr lang="pt-BR" dirty="0"/>
              <a:t>REGISTRADA NO SNPC - SERVIÇO NACIONAL DE PROTEÇÃO DE CULTIVARES</a:t>
            </a:r>
          </a:p>
          <a:p>
            <a:endParaRPr lang="pt-BR" sz="900" dirty="0"/>
          </a:p>
          <a:p>
            <a:r>
              <a:rPr lang="pt-BR" dirty="0"/>
              <a:t> PROTEÇÃO POR 15 ANOS, EM CASOS ESPECIAIS POR 18 ANOS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386638" y="6362700"/>
            <a:ext cx="15763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FFFF00"/>
                </a:solidFill>
                <a:latin typeface="Arial" charset="0"/>
              </a:rPr>
              <a:t>Fonte: Asa Fujino</a:t>
            </a:r>
          </a:p>
        </p:txBody>
      </p:sp>
    </p:spTree>
    <p:extLst>
      <p:ext uri="{BB962C8B-B14F-4D97-AF65-F5344CB8AC3E}">
        <p14:creationId xmlns:p14="http://schemas.microsoft.com/office/powerpoint/2010/main" val="358664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PATENTE</a:t>
            </a: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/>
              <a:t>DIREITO QUE SE CONCEDE ATRAVÉS DE DOCUMENTO OFICIAL, “CARTA PATENTE”, DO USO EXCLUSIVO, DURANTE UM CERTO PERÍODO DE TEMPO, DE ALGO QUE SE TENHA INVENTADO, CRIADO OU APERFEIÇOADO, VISANDO REGULAMENTAR O DIREITO DO HOMEM SOBRE O RESULTADO DO SEU TRABALHO INTELECTUAL. É UM MEIO JURÍDICO DE TRANSFORMAR IDÉIAS EM MERCADORIA.</a:t>
            </a:r>
          </a:p>
        </p:txBody>
      </p:sp>
    </p:spTree>
    <p:extLst>
      <p:ext uri="{BB962C8B-B14F-4D97-AF65-F5344CB8AC3E}">
        <p14:creationId xmlns:p14="http://schemas.microsoft.com/office/powerpoint/2010/main" val="35007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91680" y="2621888"/>
            <a:ext cx="7620000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dirty="0">
              <a:latin typeface="Arial Black" pitchFamily="34" charset="0"/>
            </a:endParaRPr>
          </a:p>
          <a:p>
            <a:r>
              <a:rPr lang="pt-BR" sz="1200" dirty="0">
                <a:solidFill>
                  <a:schemeClr val="bg1"/>
                </a:solidFill>
                <a:latin typeface="Arial Black" pitchFamily="34" charset="0"/>
              </a:rPr>
              <a:t>Fonte: Hilda Maria Salomé Pereira - USP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FUNÇÕES BÁSICAS DAS PATENTES</a:t>
            </a:r>
            <a:br>
              <a:rPr lang="pt-BR" dirty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GARANTIR A POSSIBILIDADE DO JUSTO</a:t>
            </a:r>
          </a:p>
          <a:p>
            <a:endParaRPr lang="pt-BR" dirty="0"/>
          </a:p>
          <a:p>
            <a:r>
              <a:rPr lang="pt-BR" dirty="0"/>
              <a:t>RETORNO DE INVESTIMENTO EM PESQUI-SA, DESENVOLVIMENTO E PRODUÇÃO, ATRAVÉS DA CONCESSÀO DE POSIÇÃO EXCLUSIVA, LEGALMENTE RECONHECIDA E POR TEMPO LIMITADO;</a:t>
            </a:r>
          </a:p>
          <a:p>
            <a:endParaRPr lang="pt-BR" dirty="0"/>
          </a:p>
          <a:p>
            <a:r>
              <a:rPr lang="pt-BR" dirty="0"/>
              <a:t>ENCORAJAR O PRONTO E ADEQUADO CONHECIMENTO PÚBLICO DE NOVAS TECNOLOGIAS.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88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PATENTE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REQUISITOS</a:t>
            </a:r>
          </a:p>
          <a:p>
            <a:pPr lvl="1"/>
            <a:r>
              <a:rPr lang="pt-BR" dirty="0"/>
              <a:t>NOVIDADE</a:t>
            </a:r>
          </a:p>
          <a:p>
            <a:pPr lvl="1"/>
            <a:r>
              <a:rPr lang="pt-BR" dirty="0"/>
              <a:t>ATIVIDADE INVENTIVA</a:t>
            </a:r>
          </a:p>
          <a:p>
            <a:pPr lvl="1"/>
            <a:r>
              <a:rPr lang="pt-BR" dirty="0"/>
              <a:t>APLICAÇÃO INDUSTRIAL</a:t>
            </a:r>
          </a:p>
          <a:p>
            <a:pPr lvl="1"/>
            <a:endParaRPr lang="pt-BR" dirty="0"/>
          </a:p>
          <a:p>
            <a:r>
              <a:rPr lang="pt-BR" dirty="0"/>
              <a:t>PROCEDIMENTOS PARA OBTENÇÃO</a:t>
            </a:r>
          </a:p>
          <a:p>
            <a:pPr lvl="1"/>
            <a:r>
              <a:rPr lang="pt-BR" dirty="0"/>
              <a:t> PRIORIDADE : APRESENTAÇÃO DO PEDIDO ( 30 DIAS PARA CORREÇÃO)</a:t>
            </a:r>
          </a:p>
          <a:p>
            <a:pPr lvl="1"/>
            <a:r>
              <a:rPr lang="pt-BR" dirty="0"/>
              <a:t>DEPÓSITO DO PEDIDO (18 MESES DE SIGILO)</a:t>
            </a:r>
          </a:p>
          <a:p>
            <a:pPr lvl="1"/>
            <a:r>
              <a:rPr lang="pt-BR" dirty="0"/>
              <a:t>PUBLICAÇÃO DO PEDIDO (60 DIAS PARA MANIFESTAÇÃO DE TECEIROS)</a:t>
            </a:r>
          </a:p>
          <a:p>
            <a:pPr lvl="1"/>
            <a:r>
              <a:rPr lang="pt-BR" dirty="0"/>
              <a:t> EXAME DO PEDIDO:</a:t>
            </a:r>
          </a:p>
          <a:p>
            <a:pPr lvl="2"/>
            <a:r>
              <a:rPr lang="pt-BR" dirty="0"/>
              <a:t>OPOSIÇÃO OU NÃO DE TERCEIROS</a:t>
            </a:r>
          </a:p>
          <a:p>
            <a:pPr lvl="2"/>
            <a:r>
              <a:rPr lang="pt-BR" dirty="0"/>
              <a:t>DEFERIMENTO OU NÃO DO PEDIDO PELO INPI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12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/>
            </a:br>
            <a:r>
              <a:rPr lang="pt-BR"/>
              <a:t>PATENTE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INVENÇÃO INDUSTRIAL</a:t>
            </a:r>
          </a:p>
          <a:p>
            <a:pPr lvl="1"/>
            <a:r>
              <a:rPr lang="pt-BR" dirty="0"/>
              <a:t>NOVA RELAÇÃO DE CAUSALIDADE NÃO ENCONTRÁVEL NA NATUREZA + UTILIDADE DA INVENÇÃO</a:t>
            </a:r>
          </a:p>
          <a:p>
            <a:pPr lvl="1"/>
            <a:r>
              <a:rPr lang="pt-BR" dirty="0"/>
              <a:t>PROTEÇÃO AO EFEITO TÉCNICO POR 20 ANOS</a:t>
            </a:r>
            <a:br>
              <a:rPr lang="pt-BR" dirty="0"/>
            </a:br>
            <a:endParaRPr lang="pt-BR" dirty="0"/>
          </a:p>
          <a:p>
            <a:r>
              <a:rPr lang="pt-BR" dirty="0"/>
              <a:t>MODELO DE UTILIDADE</a:t>
            </a:r>
          </a:p>
          <a:p>
            <a:pPr lvl="1"/>
            <a:r>
              <a:rPr lang="pt-BR" dirty="0"/>
              <a:t>NOVA FORMA EM PRODUTO CONHECIDO QUE RESULTA EM MELHOR UTILIZAÇÃO ( FORMA + FUNÇÃO TÉCNICA)</a:t>
            </a:r>
          </a:p>
          <a:p>
            <a:pPr lvl="1"/>
            <a:r>
              <a:rPr lang="pt-BR" dirty="0"/>
              <a:t>PROTEÇÃO À FORMA POR 15 ANOS</a:t>
            </a:r>
            <a:br>
              <a:rPr lang="pt-BR" dirty="0"/>
            </a:br>
            <a:endParaRPr lang="pt-BR" dirty="0"/>
          </a:p>
          <a:p>
            <a:r>
              <a:rPr lang="pt-BR" dirty="0"/>
              <a:t>DESENHO INDUSTRIAL</a:t>
            </a:r>
          </a:p>
          <a:p>
            <a:pPr lvl="1"/>
            <a:r>
              <a:rPr lang="pt-BR" dirty="0"/>
              <a:t>NOVA FORMA A OBJETOS DE CARÁTER MERAMENTE ORNAMENTAL ( EFEITO VISUAL)</a:t>
            </a:r>
          </a:p>
          <a:p>
            <a:pPr lvl="1"/>
            <a:r>
              <a:rPr lang="pt-BR" dirty="0"/>
              <a:t>PROTEÇÃO À FORMA POR 10 ANOS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7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417638" y="409575"/>
            <a:ext cx="7227887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33488" y="1412776"/>
            <a:ext cx="607481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Instrumento de Informação</a:t>
            </a:r>
            <a:endParaRPr lang="pt-BR" sz="2600" b="1" dirty="0">
              <a:solidFill>
                <a:srgbClr val="056F28"/>
              </a:solidFill>
              <a:latin typeface="Perpetua" pitchFamily="18" charset="0"/>
            </a:endParaRPr>
          </a:p>
          <a:p>
            <a:pPr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600" b="1" dirty="0">
              <a:solidFill>
                <a:srgbClr val="056F28"/>
              </a:solidFill>
              <a:latin typeface="Perpetua" pitchFamily="18" charset="0"/>
            </a:endParaRPr>
          </a:p>
          <a:p>
            <a:pPr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100" dirty="0">
              <a:solidFill>
                <a:srgbClr val="056F28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707904" y="2108547"/>
            <a:ext cx="4958259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0225" indent="-1397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buClr>
                <a:srgbClr val="FFFF00"/>
              </a:buClr>
              <a:buSzPct val="70000"/>
              <a:buFont typeface="Monotype Sorts" pitchFamily="2" charset="2"/>
              <a:buChar char="ê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Disseminação do conhecimento pela descrição detalhada da invenção;</a:t>
            </a:r>
            <a:b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</a:br>
            <a:endParaRPr lang="pt-BR" sz="2800" b="1" dirty="0">
              <a:solidFill>
                <a:srgbClr val="056F28"/>
              </a:solidFill>
              <a:latin typeface="Perpetua" pitchFamily="18" charset="0"/>
            </a:endParaRPr>
          </a:p>
          <a:p>
            <a:pPr lvl="1">
              <a:buClr>
                <a:srgbClr val="FFFF00"/>
              </a:buClr>
              <a:buSzPct val="70000"/>
              <a:buFont typeface="Monotype Sorts" pitchFamily="2" charset="2"/>
              <a:buChar char="ê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Após a expiração do prazo de vigência, a patente cai em domínio público e está livre para ser utilizada.</a:t>
            </a:r>
            <a:endParaRPr lang="pt-BR" sz="2100" dirty="0">
              <a:solidFill>
                <a:srgbClr val="056F28"/>
              </a:solidFill>
            </a:endParaRPr>
          </a:p>
        </p:txBody>
      </p:sp>
      <p:pic>
        <p:nvPicPr>
          <p:cNvPr id="16395" name="Picture 11" descr="Pat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2581672" cy="39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Elementos do Sistema de Patentes</a:t>
            </a:r>
            <a:br>
              <a:rPr lang="pt-BR"/>
            </a:b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425936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 autoUpdateAnimBg="0" advAuto="0"/>
      <p:bldP spid="16393" grpId="0" autoUpdateAnimBg="0"/>
      <p:bldP spid="163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dispon</a:t>
            </a:r>
            <a:r>
              <a:rPr lang="pt-BR" dirty="0" err="1"/>
              <a:t>ível</a:t>
            </a:r>
            <a:r>
              <a:rPr lang="pt-BR" dirty="0"/>
              <a:t> da patente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5904656" cy="565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766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dirty="0"/>
              <a:t>Informações processadas quando se clica no código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88519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49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25563" y="1789113"/>
            <a:ext cx="7453312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325438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100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67388" y="4730750"/>
            <a:ext cx="0" cy="0"/>
          </a:xfrm>
          <a:prstGeom prst="line">
            <a:avLst/>
          </a:prstGeom>
          <a:noFill/>
          <a:ln w="1893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258050" y="4076700"/>
            <a:ext cx="0" cy="0"/>
          </a:xfrm>
          <a:prstGeom prst="line">
            <a:avLst/>
          </a:prstGeom>
          <a:noFill/>
          <a:ln w="1893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Patentes vs. Segredo Industrial</a:t>
            </a:r>
            <a:br>
              <a:rPr lang="pt-BR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Patentes:</a:t>
            </a:r>
          </a:p>
          <a:p>
            <a:pPr lvl="1"/>
            <a:r>
              <a:rPr lang="pt-BR"/>
              <a:t>Exclusividade de Exploração;</a:t>
            </a:r>
          </a:p>
          <a:p>
            <a:pPr lvl="1"/>
            <a:r>
              <a:rPr lang="pt-BR"/>
              <a:t>Suporte para Ações Judiciais;</a:t>
            </a:r>
          </a:p>
          <a:p>
            <a:pPr lvl="1"/>
            <a:r>
              <a:rPr lang="pt-BR"/>
              <a:t>Venda, Cessão ou Aluguel.</a:t>
            </a:r>
            <a:br>
              <a:rPr lang="pt-BR"/>
            </a:br>
            <a:br>
              <a:rPr lang="pt-BR"/>
            </a:br>
            <a:endParaRPr lang="pt-BR"/>
          </a:p>
          <a:p>
            <a:r>
              <a:rPr lang="pt-BR"/>
              <a:t>Segredo Industrial:</a:t>
            </a:r>
          </a:p>
          <a:p>
            <a:pPr lvl="1"/>
            <a:r>
              <a:rPr lang="pt-BR"/>
              <a:t>Tempo de permanência em sigilo;</a:t>
            </a:r>
          </a:p>
          <a:p>
            <a:pPr lvl="1"/>
            <a:r>
              <a:rPr lang="pt-BR"/>
              <a:t>Risco de terceiros chegarem à idéia;</a:t>
            </a:r>
          </a:p>
          <a:p>
            <a:pPr lvl="1"/>
            <a:r>
              <a:rPr lang="pt-BR"/>
              <a:t>Pessoas envolvidas e contratos de trabalho.</a:t>
            </a:r>
            <a:br>
              <a:rPr lang="pt-BR"/>
            </a:br>
            <a:r>
              <a:rPr lang="pt-BR"/>
              <a:t>			</a:t>
            </a:r>
          </a:p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18946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build="p" autoUpdateAnimBg="0" advAuto="0"/>
      <p:bldP spid="17417" grpId="0" autoUpdateAnimBg="0"/>
      <p:bldP spid="17418" grpId="0" animBg="1"/>
      <p:bldP spid="174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354138" y="1811338"/>
            <a:ext cx="742473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r>
              <a:rPr lang="pt-BR" sz="2600" b="1" dirty="0" err="1">
                <a:solidFill>
                  <a:srgbClr val="FFFFFF"/>
                </a:solidFill>
                <a:latin typeface="Perpetua" pitchFamily="18" charset="0"/>
              </a:rPr>
              <a:t>usca</a:t>
            </a:r>
            <a:r>
              <a:rPr lang="pt-BR" sz="2600" b="1" dirty="0">
                <a:solidFill>
                  <a:srgbClr val="FFFFFF"/>
                </a:solidFill>
                <a:latin typeface="Perpetua" pitchFamily="18" charset="0"/>
              </a:rPr>
              <a:t> proteção para uma mesma invenção.</a:t>
            </a:r>
            <a:endParaRPr lang="pt-BR" sz="21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Informações Extraídas de Patentes</a:t>
            </a: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Levantamento de capacitação tecnológica com identificação de técnicas específicas;</a:t>
            </a:r>
            <a:br>
              <a:rPr lang="pt-BR"/>
            </a:br>
            <a:endParaRPr lang="pt-BR"/>
          </a:p>
          <a:p>
            <a:r>
              <a:rPr lang="pt-BR"/>
              <a:t>Levantamento das tecnologias em nível mundial por empresa, inventor, assunto;</a:t>
            </a:r>
            <a:br>
              <a:rPr lang="pt-BR"/>
            </a:br>
            <a:endParaRPr lang="pt-BR"/>
          </a:p>
          <a:p>
            <a:r>
              <a:rPr lang="pt-BR"/>
              <a:t>Mapeamento de citações em patentes, o que permite o rastreamento de tecnologias;</a:t>
            </a:r>
            <a:br>
              <a:rPr lang="pt-BR"/>
            </a:br>
            <a:endParaRPr lang="pt-BR"/>
          </a:p>
          <a:p>
            <a:r>
              <a:rPr lang="pt-BR"/>
              <a:t>Análise de famílias de patentes: Verifica os países onde se b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152439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 advAuto="0"/>
      <p:bldP spid="194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4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417638" y="409575"/>
            <a:ext cx="7227887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316038" y="1804988"/>
            <a:ext cx="71866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800" b="1" dirty="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Informação: Aspecto Técnico-Econômico</a:t>
            </a: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Identificação de tecnologias alternativas: Visão do mercado internacional de tecnologia.</a:t>
            </a:r>
            <a:br>
              <a:rPr lang="pt-BR" dirty="0"/>
            </a:br>
            <a:endParaRPr lang="pt-BR" dirty="0"/>
          </a:p>
          <a:p>
            <a:r>
              <a:rPr lang="pt-BR" dirty="0"/>
              <a:t>Identificação de tecnologias emergentes: Tendências de mercado, previsão de novos produtos.</a:t>
            </a:r>
            <a:br>
              <a:rPr lang="pt-BR" dirty="0"/>
            </a:br>
            <a:endParaRPr lang="pt-BR" dirty="0"/>
          </a:p>
          <a:p>
            <a:r>
              <a:rPr lang="pt-BR" dirty="0"/>
              <a:t>Fundamento para investimento: Melhores condições de compra de tecnologia.</a:t>
            </a:r>
            <a:br>
              <a:rPr lang="pt-BR" dirty="0"/>
            </a:br>
            <a:endParaRPr lang="pt-BR" dirty="0"/>
          </a:p>
          <a:p>
            <a:r>
              <a:rPr lang="pt-BR" dirty="0"/>
              <a:t>Análise de Validade: Verifica se a tecnologia está disponível no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315585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 autoUpdateAnimBg="0" advAuto="0"/>
      <p:bldP spid="2048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417638" y="504825"/>
            <a:ext cx="7227887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9462" name="Comment 11"/>
          <p:cNvSpPr>
            <a:spLocks noChangeArrowheads="1"/>
          </p:cNvSpPr>
          <p:nvPr/>
        </p:nvSpPr>
        <p:spPr bwMode="auto">
          <a:xfrm>
            <a:off x="-2127250" y="4500563"/>
            <a:ext cx="1595437" cy="1196975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 lIns="78324" tIns="39162" rIns="78324" bIns="39162">
            <a:spAutoFit/>
          </a:bodyPr>
          <a:lstStyle/>
          <a:p>
            <a:pPr defTabSz="782638" eaLnBrk="0" hangingPunct="0">
              <a:spcBef>
                <a:spcPct val="50000"/>
              </a:spcBef>
            </a:pPr>
            <a:r>
              <a:rPr lang="pt-BR" sz="1300" b="1">
                <a:solidFill>
                  <a:srgbClr val="000000"/>
                </a:solidFill>
                <a:latin typeface="Arial" charset="0"/>
              </a:rPr>
              <a:t>INPI-RJ:</a:t>
            </a:r>
            <a:endParaRPr lang="pt-BR" sz="1300">
              <a:solidFill>
                <a:srgbClr val="000000"/>
              </a:solidFill>
              <a:latin typeface="Arial" charset="0"/>
            </a:endParaRPr>
          </a:p>
          <a:p>
            <a:pPr defTabSz="782638" eaLnBrk="0" hangingPunct="0">
              <a:spcBef>
                <a:spcPct val="50000"/>
              </a:spcBef>
            </a:pPr>
            <a:r>
              <a:rPr lang="pt-BR" sz="1300">
                <a:solidFill>
                  <a:srgbClr val="000000"/>
                </a:solidFill>
                <a:latin typeface="Arial" charset="0"/>
              </a:rPr>
              <a:t>A estrutura uniforme permite buscas mais eficientes.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Vantagens de Utilização do Sistema de Patentes</a:t>
            </a:r>
            <a:endParaRPr lang="pt-BR" dirty="0"/>
          </a:p>
        </p:txBody>
      </p:sp>
      <p:sp>
        <p:nvSpPr>
          <p:cNvPr id="19" name="Espaço Reservado para Conteúdo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Crescimento anual aproximado de 500 mil documentos de patentes no mundo;</a:t>
            </a:r>
          </a:p>
          <a:p>
            <a:endParaRPr lang="pt-BR" sz="800" dirty="0"/>
          </a:p>
          <a:p>
            <a:r>
              <a:rPr lang="pt-BR" dirty="0"/>
              <a:t>71% da tecnologia tem divulgação exclusiva por patentes; o restante tem publicação em outros meios, como periódicos e seminários;</a:t>
            </a:r>
          </a:p>
          <a:p>
            <a:endParaRPr lang="pt-BR" sz="800" dirty="0"/>
          </a:p>
          <a:p>
            <a:r>
              <a:rPr lang="pt-BR" dirty="0"/>
              <a:t>Abrange todos os campos tecnológicos com estrutura uniforme;</a:t>
            </a:r>
          </a:p>
          <a:p>
            <a:endParaRPr lang="pt-BR" sz="800" dirty="0"/>
          </a:p>
          <a:p>
            <a:r>
              <a:rPr lang="pt-BR" dirty="0"/>
              <a:t>Contém a informação mais recente em relação ao estado</a:t>
            </a:r>
          </a:p>
          <a:p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41626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Vantagens para as Empresas</a:t>
            </a: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Solução de problemas técnicos;</a:t>
            </a:r>
            <a:br>
              <a:rPr lang="pt-BR" dirty="0"/>
            </a:br>
            <a:endParaRPr lang="pt-BR" dirty="0"/>
          </a:p>
          <a:p>
            <a:r>
              <a:rPr lang="pt-BR" dirty="0"/>
              <a:t>Utilização em P&amp;D, sem duplicação de esforços;</a:t>
            </a:r>
            <a:br>
              <a:rPr lang="pt-BR" dirty="0"/>
            </a:br>
            <a:endParaRPr lang="pt-BR" dirty="0"/>
          </a:p>
          <a:p>
            <a:r>
              <a:rPr lang="pt-BR" dirty="0"/>
              <a:t>Direcionamento da pesquisa, identifica novas soluções, pessoas e empresas atuantes na área;</a:t>
            </a:r>
            <a:br>
              <a:rPr lang="pt-BR" dirty="0"/>
            </a:br>
            <a:endParaRPr lang="pt-BR" dirty="0"/>
          </a:p>
          <a:p>
            <a:r>
              <a:rPr lang="pt-BR" dirty="0"/>
              <a:t>Avaliação das oportunidades de mercado com mapeamento de tecnologias passíveis de aquisição ou licenciamento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41647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ctr"/>
          <a:lstStyle/>
          <a:p>
            <a:pPr algn="ctr" eaLnBrk="0" hangingPunct="0"/>
            <a:br>
              <a:rPr lang="pt-BR" sz="2300" b="1" dirty="0">
                <a:solidFill>
                  <a:srgbClr val="FFFF00"/>
                </a:solidFill>
              </a:rPr>
            </a:br>
            <a:br>
              <a:rPr lang="pt-BR" sz="2300" b="1" dirty="0">
                <a:solidFill>
                  <a:srgbClr val="FFFF00"/>
                </a:solidFill>
              </a:rPr>
            </a:br>
            <a:endParaRPr lang="pt-BR" sz="2300" dirty="0">
              <a:solidFill>
                <a:srgbClr val="FFFF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660232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056F28"/>
                </a:solidFill>
                <a:latin typeface="Arial" charset="0"/>
              </a:rPr>
              <a:t>Fonte: Asa Fujino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/>
            </a:br>
            <a:r>
              <a:rPr lang="pt-BR"/>
              <a:t>LICENÇAS</a:t>
            </a:r>
            <a:br>
              <a:rPr lang="pt-BR"/>
            </a:b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TITULAR DA PATENTE PODERÁ CELEBRAR CONTRATO DE LICENÇA PARA </a:t>
            </a:r>
            <a:r>
              <a:rPr lang="pt-BR" sz="2400" dirty="0"/>
              <a:t>EXPLORAÇÃO</a:t>
            </a:r>
            <a:r>
              <a:rPr lang="pt-BR" dirty="0"/>
              <a:t> COMERCIAL POR TERCEIROS</a:t>
            </a:r>
            <a:br>
              <a:rPr lang="pt-BR" dirty="0"/>
            </a:br>
            <a:endParaRPr lang="pt-BR" dirty="0"/>
          </a:p>
          <a:p>
            <a:r>
              <a:rPr lang="pt-BR" dirty="0"/>
              <a:t>CONDIÇÕES DE LICENCIAMENTO</a:t>
            </a:r>
          </a:p>
          <a:p>
            <a:pPr lvl="1"/>
            <a:r>
              <a:rPr lang="pt-BR" dirty="0"/>
              <a:t>LICENÇA EXCLUSIVA OU NÃO EXCLUSIVA</a:t>
            </a:r>
          </a:p>
          <a:p>
            <a:pPr lvl="1"/>
            <a:r>
              <a:rPr lang="pt-BR" dirty="0"/>
              <a:t>LICENÇA GERAL OU POR CAMPO DE UTILIZAÇÃO</a:t>
            </a:r>
          </a:p>
          <a:p>
            <a:pPr lvl="1"/>
            <a:r>
              <a:rPr lang="pt-BR" dirty="0"/>
              <a:t>PREÇO FIXO E/OU VARIADO (PAGAMENTO DE ROYALTIES)</a:t>
            </a:r>
          </a:p>
        </p:txBody>
      </p:sp>
    </p:spTree>
    <p:extLst>
      <p:ext uri="{BB962C8B-B14F-4D97-AF65-F5344CB8AC3E}">
        <p14:creationId xmlns:p14="http://schemas.microsoft.com/office/powerpoint/2010/main" val="373113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 INTELECTUAL E AS POLÍTICAS DE PATENTES DAS UNIVERSIDADES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/>
          <a:lstStyle/>
          <a:p>
            <a:r>
              <a:rPr lang="pt-BR" dirty="0"/>
              <a:t>O PRINCIPAL CONFLITO NAS RELAÇÕES U-E ENVOLVE OS DIREITOS DE PROPRIEDADE INTELECTUAL E, COMO CONSEQUÊNCIA, OS ASPECTOS DE SIGILO E DE DIREITOS SOBRE A PUBLICAÇÃO DE RESULTADOS DE PESQUISA</a:t>
            </a:r>
          </a:p>
          <a:p>
            <a:endParaRPr lang="pt-BR" dirty="0"/>
          </a:p>
          <a:p>
            <a:r>
              <a:rPr lang="pt-BR" dirty="0"/>
              <a:t>DISSEMINAÇÃO X PROTEÇÃO DO CONHECIMENTO*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732240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10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DIREITOS DA PROPRIEDADE INTELECTUAL 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680520"/>
          </a:xfrm>
        </p:spPr>
        <p:txBody>
          <a:bodyPr/>
          <a:lstStyle/>
          <a:p>
            <a:pPr algn="ctr"/>
            <a:r>
              <a:rPr lang="pt-BR" dirty="0"/>
              <a:t>DA EMPRESA</a:t>
            </a:r>
            <a:br>
              <a:rPr lang="pt-BR" dirty="0"/>
            </a:br>
            <a:endParaRPr lang="pt-BR" dirty="0"/>
          </a:p>
          <a:p>
            <a:pPr algn="ctr"/>
            <a:r>
              <a:rPr lang="pt-BR" dirty="0"/>
              <a:t>CONJUNTA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DA UNIVERSIDADE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660232" y="5877272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98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DIREITOS DA PROPRIEDADE INTELECTUAL -  DA UNIVERSIDADE</a:t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CONCESSÃO DE OPÇÃO PARA UMA LICENÇA EXCLUSIVA E NÃO EXCLUSIVA</a:t>
            </a:r>
          </a:p>
          <a:p>
            <a:endParaRPr lang="pt-BR" dirty="0"/>
          </a:p>
          <a:p>
            <a:r>
              <a:rPr lang="pt-BR" dirty="0"/>
              <a:t>CONCESSÃO DE UMA LICENÇA</a:t>
            </a:r>
          </a:p>
          <a:p>
            <a:endParaRPr lang="pt-BR" dirty="0"/>
          </a:p>
          <a:p>
            <a:r>
              <a:rPr lang="pt-BR" dirty="0"/>
              <a:t>DIREITO DE PRIMEIRA RECUSA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1520" y="6529213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10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006699"/>
                </a:solidFill>
              </a:rPr>
              <a:t>LEI DE INOVAÇÃO - ESTÍMULO À PARTICIPAÇÃO “ICT” NA 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7º: ICT pode obter direito de uso ou exploração de criação protegida</a:t>
            </a:r>
          </a:p>
          <a:p>
            <a:r>
              <a:rPr lang="pt-BR" dirty="0"/>
              <a:t>ART. 11: ICT pode ceder direitos sobre criação ao criador sem pagamento financeiro</a:t>
            </a:r>
          </a:p>
          <a:p>
            <a:r>
              <a:rPr lang="pt-BR" dirty="0"/>
              <a:t>ART. 12: servidor de ICT tem que manter sigilo</a:t>
            </a:r>
          </a:p>
          <a:p>
            <a:r>
              <a:rPr lang="pt-BR" dirty="0"/>
              <a:t>ART. 13: criador(es) devem receber 5% - 33% do ganho econômico da ICT com TT e licenciamento</a:t>
            </a:r>
          </a:p>
          <a:p>
            <a:pPr lvl="1"/>
            <a:r>
              <a:rPr lang="pt-BR" dirty="0"/>
              <a:t>Federais adotaram 1/3 para inventores</a:t>
            </a:r>
          </a:p>
          <a:p>
            <a:r>
              <a:rPr lang="pt-BR" dirty="0"/>
              <a:t>ART. 18: ICT deve prever gestão $ PI em seu orçamento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977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RESOLUÇÃO USP </a:t>
            </a:r>
            <a:r>
              <a:rPr lang="en-US" dirty="0"/>
              <a:t>Nº 7035,  17/12/2014</a:t>
            </a:r>
            <a:br>
              <a:rPr lang="pt-BR" dirty="0"/>
            </a:br>
            <a:r>
              <a:rPr lang="pt-BR" dirty="0"/>
              <a:t>  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DISPÕE SOBRE A DISTRIBUIÇÃO DOS PROVENTOS QUE CABEM À UNIVERSIDADE</a:t>
            </a:r>
          </a:p>
          <a:p>
            <a:pPr lvl="1"/>
            <a:r>
              <a:rPr lang="pt-BR" dirty="0"/>
              <a:t>30%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criadores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sucessores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45%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Departamentos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órgão</a:t>
            </a:r>
            <a:r>
              <a:rPr lang="en-US" dirty="0"/>
              <a:t> </a:t>
            </a:r>
            <a:r>
              <a:rPr lang="en-US" dirty="0" err="1"/>
              <a:t>equivalente</a:t>
            </a:r>
            <a:r>
              <a:rPr lang="en-US" dirty="0"/>
              <a:t> dos </a:t>
            </a:r>
            <a:r>
              <a:rPr lang="en-US" dirty="0" err="1"/>
              <a:t>criadores</a:t>
            </a:r>
            <a:endParaRPr lang="en-US" dirty="0"/>
          </a:p>
          <a:p>
            <a:pPr lvl="2"/>
            <a:r>
              <a:rPr lang="en-US" dirty="0"/>
              <a:t>70%o, a </a:t>
            </a:r>
            <a:r>
              <a:rPr lang="en-US" dirty="0" err="1"/>
              <a:t>critério</a:t>
            </a:r>
            <a:r>
              <a:rPr lang="en-US" dirty="0"/>
              <a:t> do </a:t>
            </a:r>
            <a:r>
              <a:rPr lang="en-US" dirty="0" err="1"/>
              <a:t>responsável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projeto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30%, a </a:t>
            </a:r>
            <a:r>
              <a:rPr lang="en-US" dirty="0" err="1"/>
              <a:t>critério</a:t>
            </a:r>
            <a:r>
              <a:rPr lang="en-US" dirty="0"/>
              <a:t> do </a:t>
            </a:r>
            <a:r>
              <a:rPr lang="en-US" dirty="0" err="1"/>
              <a:t>Conselho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órgão</a:t>
            </a:r>
            <a:r>
              <a:rPr lang="en-US" dirty="0"/>
              <a:t> </a:t>
            </a:r>
            <a:r>
              <a:rPr lang="en-US" dirty="0" err="1"/>
              <a:t>equivalente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10% </a:t>
            </a:r>
            <a:r>
              <a:rPr lang="en-US" dirty="0" err="1"/>
              <a:t>às</a:t>
            </a:r>
            <a:r>
              <a:rPr lang="en-US" dirty="0"/>
              <a:t> </a:t>
            </a:r>
            <a:r>
              <a:rPr lang="en-US" dirty="0" err="1"/>
              <a:t>Unidades</a:t>
            </a:r>
            <a:r>
              <a:rPr lang="en-US" dirty="0"/>
              <a:t> dos </a:t>
            </a:r>
            <a:r>
              <a:rPr lang="en-US" dirty="0" err="1"/>
              <a:t>criadores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5%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Reitoria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10%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Agência</a:t>
            </a:r>
            <a:r>
              <a:rPr lang="en-US" dirty="0"/>
              <a:t> USP de </a:t>
            </a:r>
            <a:r>
              <a:rPr lang="en-US" dirty="0" err="1"/>
              <a:t>Inovação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sz="1600" dirty="0">
                <a:hlinkClick r:id="rId2"/>
              </a:rPr>
              <a:t>http://www.leginf.usp.br/?resolucao=resolucao-no-7035-de-17-de-dezembro-de-2014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512" y="6021289"/>
            <a:ext cx="1944216" cy="51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</a:t>
            </a:r>
            <a:r>
              <a:rPr lang="en-US" sz="1400" dirty="0"/>
              <a:t>D.O.E.: 18/12/2014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24126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76864" cy="792088"/>
          </a:xfrm>
        </p:spPr>
        <p:txBody>
          <a:bodyPr>
            <a:noAutofit/>
          </a:bodyPr>
          <a:lstStyle/>
          <a:p>
            <a:r>
              <a:rPr lang="en-US" sz="2400" dirty="0"/>
              <a:t>Dos </a:t>
            </a:r>
            <a:r>
              <a:rPr lang="en-US" sz="2400" dirty="0" err="1"/>
              <a:t>procedimentos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proteção</a:t>
            </a:r>
            <a:r>
              <a:rPr lang="en-US" sz="2400" dirty="0"/>
              <a:t> dos </a:t>
            </a:r>
            <a:r>
              <a:rPr lang="en-US" sz="2400" dirty="0" err="1"/>
              <a:t>direitos</a:t>
            </a:r>
            <a:r>
              <a:rPr lang="en-US" sz="2400" dirty="0"/>
              <a:t> </a:t>
            </a:r>
            <a:r>
              <a:rPr lang="en-US" sz="2400" dirty="0" err="1"/>
              <a:t>patrimoniais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a </a:t>
            </a:r>
            <a:r>
              <a:rPr lang="en-US" sz="2400" dirty="0" err="1"/>
              <a:t>propriedade</a:t>
            </a:r>
            <a:r>
              <a:rPr lang="en-US" sz="2400" dirty="0"/>
              <a:t> </a:t>
            </a:r>
            <a:r>
              <a:rPr lang="en-US" sz="2400" dirty="0" err="1"/>
              <a:t>intelectual</a:t>
            </a:r>
            <a:r>
              <a:rPr lang="en-US" sz="2400" dirty="0"/>
              <a:t> das </a:t>
            </a:r>
            <a:r>
              <a:rPr lang="en-US" sz="2400" dirty="0" err="1"/>
              <a:t>criações</a:t>
            </a:r>
            <a:r>
              <a:rPr lang="en-US" sz="2400" dirty="0"/>
              <a:t> da USP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Artigo</a:t>
            </a:r>
            <a:r>
              <a:rPr lang="en-US" b="1" dirty="0"/>
              <a:t> 6º</a:t>
            </a:r>
            <a:r>
              <a:rPr lang="en-US" dirty="0"/>
              <a:t> – A </a:t>
            </a:r>
            <a:r>
              <a:rPr lang="en-US" dirty="0" err="1"/>
              <a:t>Agência</a:t>
            </a:r>
            <a:r>
              <a:rPr lang="en-US" dirty="0"/>
              <a:t> USP (NIT)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responsável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gestão</a:t>
            </a:r>
            <a:r>
              <a:rPr lang="en-US" dirty="0"/>
              <a:t> da </a:t>
            </a:r>
            <a:r>
              <a:rPr lang="en-US" dirty="0" err="1"/>
              <a:t>política</a:t>
            </a:r>
            <a:r>
              <a:rPr lang="en-US" dirty="0"/>
              <a:t> de </a:t>
            </a:r>
            <a:r>
              <a:rPr lang="en-US" dirty="0" err="1"/>
              <a:t>inovação</a:t>
            </a:r>
            <a:r>
              <a:rPr lang="en-US" dirty="0"/>
              <a:t> e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proteção</a:t>
            </a:r>
            <a:r>
              <a:rPr lang="en-US" dirty="0"/>
              <a:t> dos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patrimoniais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criação</a:t>
            </a:r>
            <a:r>
              <a:rPr lang="en-US" dirty="0"/>
              <a:t> da </a:t>
            </a:r>
            <a:r>
              <a:rPr lang="en-US" dirty="0" err="1"/>
              <a:t>Universidade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presença</a:t>
            </a:r>
            <a:r>
              <a:rPr lang="en-US" dirty="0"/>
              <a:t> dos </a:t>
            </a:r>
            <a:r>
              <a:rPr lang="en-US" dirty="0" err="1"/>
              <a:t>seguintes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 – a </a:t>
            </a:r>
            <a:r>
              <a:rPr lang="en-US" dirty="0" err="1"/>
              <a:t>viabilidade</a:t>
            </a:r>
            <a:r>
              <a:rPr lang="en-US" dirty="0"/>
              <a:t> legal da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postulada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II – a </a:t>
            </a:r>
            <a:r>
              <a:rPr lang="en-US" dirty="0" err="1"/>
              <a:t>viabilidade</a:t>
            </a:r>
            <a:r>
              <a:rPr lang="en-US" dirty="0"/>
              <a:t> </a:t>
            </a:r>
            <a:r>
              <a:rPr lang="en-US" dirty="0" err="1"/>
              <a:t>econômica</a:t>
            </a:r>
            <a:r>
              <a:rPr lang="en-US" dirty="0"/>
              <a:t> da </a:t>
            </a:r>
            <a:r>
              <a:rPr lang="en-US" dirty="0" err="1"/>
              <a:t>inovação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III – a </a:t>
            </a:r>
            <a:r>
              <a:rPr lang="en-US" dirty="0" err="1"/>
              <a:t>relevância</a:t>
            </a:r>
            <a:r>
              <a:rPr lang="en-US" dirty="0"/>
              <a:t> social da </a:t>
            </a:r>
            <a:r>
              <a:rPr lang="en-US" dirty="0" err="1"/>
              <a:t>criação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Parágrafo</a:t>
            </a:r>
            <a:r>
              <a:rPr lang="en-US" dirty="0"/>
              <a:t> </a:t>
            </a:r>
            <a:r>
              <a:rPr lang="en-US" dirty="0" err="1"/>
              <a:t>único</a:t>
            </a:r>
            <a:r>
              <a:rPr lang="en-US" dirty="0"/>
              <a:t> – O </a:t>
            </a:r>
            <a:r>
              <a:rPr lang="en-US" dirty="0" err="1"/>
              <a:t>Conselho</a:t>
            </a:r>
            <a:r>
              <a:rPr lang="en-US" dirty="0"/>
              <a:t> Superior da </a:t>
            </a:r>
            <a:r>
              <a:rPr lang="en-US" dirty="0" err="1"/>
              <a:t>Agência</a:t>
            </a:r>
            <a:r>
              <a:rPr lang="en-US" dirty="0"/>
              <a:t> USP de </a:t>
            </a:r>
            <a:r>
              <a:rPr lang="en-US" dirty="0" err="1"/>
              <a:t>Inovação</a:t>
            </a:r>
            <a:r>
              <a:rPr lang="en-US" dirty="0"/>
              <a:t> </a:t>
            </a:r>
            <a:r>
              <a:rPr lang="en-US" dirty="0" err="1"/>
              <a:t>regulamentará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parâmetros</a:t>
            </a:r>
            <a:r>
              <a:rPr lang="en-US" dirty="0"/>
              <a:t> de </a:t>
            </a:r>
            <a:r>
              <a:rPr lang="en-US" dirty="0" err="1"/>
              <a:t>aplicação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 dos </a:t>
            </a:r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err="1"/>
              <a:t>referidos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incisos</a:t>
            </a:r>
            <a:r>
              <a:rPr lang="en-US" dirty="0"/>
              <a:t> I a III.</a:t>
            </a:r>
          </a:p>
          <a:p>
            <a:r>
              <a:rPr lang="en-US" b="1" dirty="0" err="1"/>
              <a:t>Artigo</a:t>
            </a:r>
            <a:r>
              <a:rPr lang="en-US" b="1" dirty="0"/>
              <a:t> 7º</a:t>
            </a:r>
            <a:r>
              <a:rPr lang="en-US" dirty="0"/>
              <a:t> – </a:t>
            </a:r>
            <a:r>
              <a:rPr lang="is-IS" dirty="0"/>
              <a:t>… </a:t>
            </a:r>
            <a:r>
              <a:rPr lang="en-US" dirty="0"/>
              <a:t>o </a:t>
            </a:r>
            <a:r>
              <a:rPr lang="en-US" dirty="0" err="1"/>
              <a:t>responsável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comunicará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Agência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, </a:t>
            </a:r>
            <a:r>
              <a:rPr lang="en-US" dirty="0" err="1"/>
              <a:t>acompanhados</a:t>
            </a:r>
            <a:r>
              <a:rPr lang="en-US" dirty="0"/>
              <a:t> das </a:t>
            </a:r>
            <a:r>
              <a:rPr lang="en-US" dirty="0" err="1"/>
              <a:t>seguintes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r>
              <a:rPr lang="en-US" dirty="0"/>
              <a:t>, </a:t>
            </a:r>
            <a:r>
              <a:rPr lang="en-US" dirty="0" err="1"/>
              <a:t>visando</a:t>
            </a:r>
            <a:r>
              <a:rPr lang="en-US" dirty="0"/>
              <a:t> </a:t>
            </a:r>
            <a:r>
              <a:rPr lang="en-US" dirty="0" err="1"/>
              <a:t>subsidiar</a:t>
            </a:r>
            <a:r>
              <a:rPr lang="en-US" dirty="0"/>
              <a:t> a </a:t>
            </a:r>
            <a:r>
              <a:rPr lang="en-US" dirty="0" err="1"/>
              <a:t>análise</a:t>
            </a:r>
            <a:r>
              <a:rPr lang="en-US" dirty="0"/>
              <a:t> da </a:t>
            </a:r>
            <a:r>
              <a:rPr lang="en-US" dirty="0" err="1"/>
              <a:t>viabilidade</a:t>
            </a:r>
            <a:r>
              <a:rPr lang="en-US" dirty="0"/>
              <a:t> da </a:t>
            </a:r>
            <a:r>
              <a:rPr lang="en-US" dirty="0" err="1"/>
              <a:t>proteção</a:t>
            </a:r>
            <a:r>
              <a:rPr lang="en-US" dirty="0"/>
              <a:t> da </a:t>
            </a:r>
            <a:r>
              <a:rPr lang="en-US" dirty="0" err="1"/>
              <a:t>propriedade</a:t>
            </a:r>
            <a:r>
              <a:rPr lang="en-US" dirty="0"/>
              <a:t> </a:t>
            </a:r>
            <a:r>
              <a:rPr lang="en-US" dirty="0" err="1"/>
              <a:t>intelectual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 – </a:t>
            </a:r>
            <a:r>
              <a:rPr lang="en-US" dirty="0" err="1"/>
              <a:t>termo</a:t>
            </a:r>
            <a:r>
              <a:rPr lang="en-US" dirty="0"/>
              <a:t> de </a:t>
            </a:r>
            <a:r>
              <a:rPr lang="en-US" dirty="0" err="1"/>
              <a:t>revelação</a:t>
            </a:r>
            <a:r>
              <a:rPr lang="en-US" dirty="0"/>
              <a:t> da </a:t>
            </a:r>
            <a:r>
              <a:rPr lang="en-US" dirty="0" err="1"/>
              <a:t>invenção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II – </a:t>
            </a:r>
            <a:r>
              <a:rPr lang="en-US" dirty="0" err="1"/>
              <a:t>cópia</a:t>
            </a:r>
            <a:r>
              <a:rPr lang="en-US" dirty="0"/>
              <a:t> do </a:t>
            </a:r>
            <a:r>
              <a:rPr lang="en-US" dirty="0" err="1"/>
              <a:t>instrumento</a:t>
            </a:r>
            <a:r>
              <a:rPr lang="en-US" dirty="0"/>
              <a:t> de </a:t>
            </a:r>
            <a:r>
              <a:rPr lang="en-US" dirty="0" err="1"/>
              <a:t>contrato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convênio</a:t>
            </a:r>
            <a:r>
              <a:rPr lang="en-US" dirty="0"/>
              <a:t>, se </a:t>
            </a:r>
            <a:r>
              <a:rPr lang="en-US" dirty="0" err="1"/>
              <a:t>houver</a:t>
            </a:r>
            <a:r>
              <a:rPr lang="en-US" dirty="0"/>
              <a:t> </a:t>
            </a:r>
            <a:r>
              <a:rPr lang="en-US" dirty="0" err="1"/>
              <a:t>parceria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III – </a:t>
            </a:r>
            <a:r>
              <a:rPr lang="en-US" dirty="0" err="1"/>
              <a:t>relação</a:t>
            </a:r>
            <a:r>
              <a:rPr lang="en-US" dirty="0"/>
              <a:t> e </a:t>
            </a:r>
            <a:r>
              <a:rPr lang="en-US" dirty="0" err="1"/>
              <a:t>qualificação</a:t>
            </a:r>
            <a:r>
              <a:rPr lang="en-US" dirty="0"/>
              <a:t> dos </a:t>
            </a:r>
            <a:r>
              <a:rPr lang="en-US" dirty="0" err="1"/>
              <a:t>inventores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IV –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relevantes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tramitação</a:t>
            </a:r>
            <a:r>
              <a:rPr lang="en-US" dirty="0"/>
              <a:t> do </a:t>
            </a:r>
            <a:r>
              <a:rPr lang="en-US" dirty="0" err="1"/>
              <a:t>pedido</a:t>
            </a:r>
            <a:r>
              <a:rPr lang="en-US" dirty="0"/>
              <a:t>, </a:t>
            </a:r>
            <a:r>
              <a:rPr lang="en-US" dirty="0" err="1"/>
              <a:t>definidas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Agência</a:t>
            </a:r>
            <a:r>
              <a:rPr lang="en-US" dirty="0"/>
              <a:t> USP de </a:t>
            </a:r>
            <a:r>
              <a:rPr lang="en-US" dirty="0" err="1"/>
              <a:t>inovação</a:t>
            </a:r>
            <a:r>
              <a:rPr lang="en-US" dirty="0"/>
              <a:t>.</a:t>
            </a:r>
          </a:p>
          <a:p>
            <a:r>
              <a:rPr lang="en-US" dirty="0"/>
              <a:t>§ 1º – A </a:t>
            </a:r>
            <a:r>
              <a:rPr lang="en-US" dirty="0" err="1"/>
              <a:t>Agência</a:t>
            </a:r>
            <a:r>
              <a:rPr lang="en-US" dirty="0"/>
              <a:t> USP </a:t>
            </a:r>
            <a:r>
              <a:rPr lang="en-US" dirty="0" err="1"/>
              <a:t>organizará</a:t>
            </a:r>
            <a:r>
              <a:rPr lang="en-US" dirty="0"/>
              <a:t> </a:t>
            </a:r>
            <a:r>
              <a:rPr lang="en-US" dirty="0" err="1"/>
              <a:t>formulários</a:t>
            </a:r>
            <a:r>
              <a:rPr lang="en-US" dirty="0"/>
              <a:t> e </a:t>
            </a:r>
            <a:r>
              <a:rPr lang="en-US" dirty="0" err="1"/>
              <a:t>rotinas</a:t>
            </a:r>
            <a:r>
              <a:rPr lang="en-US" dirty="0"/>
              <a:t> </a:t>
            </a:r>
            <a:r>
              <a:rPr lang="en-US" dirty="0" err="1"/>
              <a:t>padronizadas</a:t>
            </a:r>
            <a:r>
              <a:rPr lang="en-US" dirty="0"/>
              <a:t> de </a:t>
            </a:r>
            <a:r>
              <a:rPr lang="en-US" dirty="0" err="1"/>
              <a:t>apresentação</a:t>
            </a:r>
            <a:r>
              <a:rPr lang="en-US" dirty="0"/>
              <a:t> e </a:t>
            </a:r>
            <a:r>
              <a:rPr lang="en-US" dirty="0" err="1"/>
              <a:t>tramitação</a:t>
            </a:r>
            <a:r>
              <a:rPr lang="en-US" dirty="0"/>
              <a:t> dos </a:t>
            </a:r>
            <a:r>
              <a:rPr lang="en-US" dirty="0" err="1"/>
              <a:t>documentos</a:t>
            </a:r>
            <a:r>
              <a:rPr lang="en-US" dirty="0"/>
              <a:t>, inclusive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segredo</a:t>
            </a:r>
            <a:r>
              <a:rPr lang="en-US" dirty="0"/>
              <a:t> industrial.</a:t>
            </a:r>
          </a:p>
          <a:p>
            <a:r>
              <a:rPr lang="en-US" dirty="0"/>
              <a:t>§ 2º –</a:t>
            </a:r>
            <a:r>
              <a:rPr lang="is-IS" dirty="0"/>
              <a:t>… </a:t>
            </a:r>
            <a:r>
              <a:rPr lang="en-US" dirty="0"/>
              <a:t>, a </a:t>
            </a:r>
            <a:r>
              <a:rPr lang="en-US" dirty="0" err="1"/>
              <a:t>divulgação</a:t>
            </a:r>
            <a:r>
              <a:rPr lang="en-US" dirty="0"/>
              <a:t> </a:t>
            </a:r>
            <a:r>
              <a:rPr lang="en-US" dirty="0" err="1"/>
              <a:t>científica</a:t>
            </a:r>
            <a:r>
              <a:rPr lang="en-US" dirty="0"/>
              <a:t> </a:t>
            </a:r>
            <a:r>
              <a:rPr lang="en-US" dirty="0" err="1"/>
              <a:t>dever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compativel</a:t>
            </a:r>
            <a:r>
              <a:rPr lang="en-US" dirty="0"/>
              <a:t> com a </a:t>
            </a:r>
            <a:r>
              <a:rPr lang="en-US" dirty="0" err="1"/>
              <a:t>preservação</a:t>
            </a:r>
            <a:r>
              <a:rPr lang="en-US" dirty="0"/>
              <a:t> do </a:t>
            </a:r>
            <a:r>
              <a:rPr lang="en-US" dirty="0" err="1"/>
              <a:t>ineditismo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proteção</a:t>
            </a:r>
            <a:r>
              <a:rPr lang="en-US" dirty="0"/>
              <a:t> (</a:t>
            </a:r>
            <a:r>
              <a:rPr lang="en-US" dirty="0" err="1"/>
              <a:t>nacional</a:t>
            </a:r>
            <a:r>
              <a:rPr lang="en-US" dirty="0"/>
              <a:t> e </a:t>
            </a:r>
            <a:r>
              <a:rPr lang="en-US" dirty="0" err="1"/>
              <a:t>internacional</a:t>
            </a:r>
            <a:r>
              <a:rPr lang="en-US" dirty="0"/>
              <a:t>).</a:t>
            </a:r>
          </a:p>
          <a:p>
            <a:r>
              <a:rPr lang="en-US" dirty="0"/>
              <a:t>§ 3º –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apresentados</a:t>
            </a:r>
            <a:r>
              <a:rPr lang="en-US" dirty="0"/>
              <a:t> </a:t>
            </a:r>
            <a:r>
              <a:rPr lang="en-US" dirty="0" err="1"/>
              <a:t>imediatamente</a:t>
            </a:r>
            <a:r>
              <a:rPr lang="en-US" dirty="0"/>
              <a:t> </a:t>
            </a:r>
            <a:r>
              <a:rPr lang="en-US" dirty="0" err="1"/>
              <a:t>após</a:t>
            </a:r>
            <a:r>
              <a:rPr lang="en-US" dirty="0"/>
              <a:t> a </a:t>
            </a:r>
            <a:r>
              <a:rPr lang="en-US" dirty="0" err="1"/>
              <a:t>obtenção</a:t>
            </a:r>
            <a:r>
              <a:rPr lang="en-US" dirty="0"/>
              <a:t> dos </a:t>
            </a:r>
            <a:r>
              <a:rPr lang="en-US" dirty="0" err="1"/>
              <a:t>resultados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evitar</a:t>
            </a:r>
            <a:r>
              <a:rPr lang="en-US" dirty="0"/>
              <a:t> a </a:t>
            </a:r>
            <a:r>
              <a:rPr lang="en-US" dirty="0" err="1"/>
              <a:t>perda</a:t>
            </a:r>
            <a:r>
              <a:rPr lang="en-US" dirty="0"/>
              <a:t> das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proteção</a:t>
            </a:r>
            <a:r>
              <a:rPr lang="en-US" dirty="0"/>
              <a:t> legal.</a:t>
            </a:r>
          </a:p>
          <a:p>
            <a:r>
              <a:rPr lang="en-US" dirty="0"/>
              <a:t>§ 4º – A </a:t>
            </a:r>
            <a:r>
              <a:rPr lang="en-US" dirty="0" err="1"/>
              <a:t>área</a:t>
            </a:r>
            <a:r>
              <a:rPr lang="en-US" dirty="0"/>
              <a:t> </a:t>
            </a:r>
            <a:r>
              <a:rPr lang="en-US" dirty="0" err="1"/>
              <a:t>técnica</a:t>
            </a:r>
            <a:r>
              <a:rPr lang="en-US" dirty="0"/>
              <a:t> da </a:t>
            </a:r>
            <a:r>
              <a:rPr lang="en-US" dirty="0" err="1"/>
              <a:t>Agência</a:t>
            </a:r>
            <a:r>
              <a:rPr lang="en-US" dirty="0"/>
              <a:t> USP de </a:t>
            </a:r>
            <a:r>
              <a:rPr lang="en-US" dirty="0" err="1"/>
              <a:t>Inovação</a:t>
            </a:r>
            <a:r>
              <a:rPr lang="en-US" dirty="0"/>
              <a:t> </a:t>
            </a:r>
            <a:r>
              <a:rPr lang="en-US" dirty="0" err="1"/>
              <a:t>deverá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prazo</a:t>
            </a:r>
            <a:r>
              <a:rPr lang="en-US" dirty="0"/>
              <a:t> </a:t>
            </a:r>
            <a:r>
              <a:rPr lang="en-US" dirty="0" err="1"/>
              <a:t>mínimo</a:t>
            </a:r>
            <a:r>
              <a:rPr lang="en-US" dirty="0"/>
              <a:t> de 120 </a:t>
            </a:r>
            <a:r>
              <a:rPr lang="en-US" dirty="0" err="1"/>
              <a:t>dias</a:t>
            </a:r>
            <a:r>
              <a:rPr lang="en-US" dirty="0"/>
              <a:t>  do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recebimento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as </a:t>
            </a:r>
            <a:r>
              <a:rPr lang="en-US" dirty="0" err="1"/>
              <a:t>providências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de </a:t>
            </a:r>
            <a:r>
              <a:rPr lang="en-US" dirty="0" err="1"/>
              <a:t>criações</a:t>
            </a:r>
            <a:r>
              <a:rPr lang="en-US" dirty="0"/>
              <a:t> da USP</a:t>
            </a:r>
          </a:p>
        </p:txBody>
      </p:sp>
    </p:spTree>
    <p:extLst>
      <p:ext uri="{BB962C8B-B14F-4D97-AF65-F5344CB8AC3E}">
        <p14:creationId xmlns:p14="http://schemas.microsoft.com/office/powerpoint/2010/main" val="420911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417638" y="895350"/>
            <a:ext cx="72278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55725" y="1878013"/>
            <a:ext cx="7223125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100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Propriedade Intelectual</a:t>
            </a:r>
            <a:br>
              <a:rPr lang="pt-BR"/>
            </a:br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Sistema criado para garantir a propriedade ou exclusividade resultante da atividade intelectual nos campos industrial, científico, literário e artístico. </a:t>
            </a:r>
          </a:p>
          <a:p>
            <a:endParaRPr lang="pt-BR" dirty="0"/>
          </a:p>
          <a:p>
            <a:r>
              <a:rPr lang="pt-BR" dirty="0"/>
              <a:t>Possui diversas formas de proteção: patentes, marcas, direitos de autor e segredos industriais.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9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 autoUpdateAnimBg="0" advAuto="0"/>
      <p:bldP spid="410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6624736" cy="3528392"/>
          </a:xfrm>
        </p:spPr>
        <p:txBody>
          <a:bodyPr/>
          <a:lstStyle/>
          <a:p>
            <a:r>
              <a:rPr lang="pt-BR" dirty="0"/>
              <a:t>Buscas no INPI</a:t>
            </a:r>
            <a:br>
              <a:rPr lang="pt-BR" dirty="0"/>
            </a:br>
            <a:br>
              <a:rPr lang="pt-BR" dirty="0"/>
            </a:br>
            <a:r>
              <a:rPr lang="pt-BR" sz="1600" dirty="0" err="1"/>
              <a:t>https</a:t>
            </a:r>
            <a:r>
              <a:rPr lang="pt-BR" sz="1600" dirty="0"/>
              <a:t>://</a:t>
            </a:r>
            <a:r>
              <a:rPr lang="pt-BR" sz="1600" dirty="0" err="1"/>
              <a:t>gru.inpi.gov.br</a:t>
            </a:r>
            <a:r>
              <a:rPr lang="pt-BR" sz="1600" dirty="0"/>
              <a:t>/</a:t>
            </a:r>
            <a:r>
              <a:rPr lang="pt-BR" sz="1600" dirty="0" err="1"/>
              <a:t>pePI</a:t>
            </a:r>
            <a:r>
              <a:rPr lang="pt-BR" sz="1600" dirty="0"/>
              <a:t>/</a:t>
            </a:r>
            <a:r>
              <a:rPr lang="pt-BR" sz="1600" dirty="0" err="1"/>
              <a:t>jsp</a:t>
            </a:r>
            <a:r>
              <a:rPr lang="pt-BR" sz="1600" dirty="0"/>
              <a:t>/patentes/</a:t>
            </a:r>
            <a:r>
              <a:rPr lang="pt-BR" sz="1600" dirty="0" err="1"/>
              <a:t>PatenteSearchBasico.jsp</a:t>
            </a:r>
            <a:br>
              <a:rPr lang="pt-BR" sz="1600" dirty="0"/>
            </a:br>
            <a:br>
              <a:rPr lang="pt-BR" sz="1600" dirty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54039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8206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9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91329"/>
              </p:ext>
            </p:extLst>
          </p:nvPr>
        </p:nvGraphicFramePr>
        <p:xfrm>
          <a:off x="899591" y="1556798"/>
          <a:ext cx="6790259" cy="4153917"/>
        </p:xfrm>
        <a:graphic>
          <a:graphicData uri="http://schemas.openxmlformats.org/drawingml/2006/table">
            <a:tbl>
              <a:tblPr/>
              <a:tblGrid>
                <a:gridCol w="484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1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Receita com Royalties e Serviços de Assistência Técnica (ingressos em US$ milhões)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de Marcas (Cessão e Licença)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Exploração de Patentes (Cessão e Licença)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Fornecimento de Tecnologia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de Assistência Técnica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Franquias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867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8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Fonte: Banco Central do Brasil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39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75694"/>
              </p:ext>
            </p:extLst>
          </p:nvPr>
        </p:nvGraphicFramePr>
        <p:xfrm>
          <a:off x="1115618" y="1340775"/>
          <a:ext cx="6574232" cy="4654736"/>
        </p:xfrm>
        <a:graphic>
          <a:graphicData uri="http://schemas.openxmlformats.org/drawingml/2006/table">
            <a:tbl>
              <a:tblPr/>
              <a:tblGrid>
                <a:gridCol w="46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79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Despesas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 Royalties e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Serviços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Assistência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Técnica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pagamentos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US$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milhões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de Marcas (Cessão e Licença)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Exploração de Patentes (Cessão e Licença)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Fornecimento de Tecnologia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de Assistência Técnica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Franquias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Fonte: Banco Central do Brasil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46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130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remetidos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exterior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decorrentes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aprovações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contratos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tecnologia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INPI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431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02453"/>
            <a:ext cx="6176736" cy="626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2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INSTITUTO NACIONAL DA </a:t>
            </a:r>
            <a:br>
              <a:rPr lang="pt-BR"/>
            </a:br>
            <a:r>
              <a:rPr lang="pt-BR"/>
              <a:t>PROPRIEDADE INDUSTRIAL -  INPI</a:t>
            </a:r>
            <a:br>
              <a:rPr lang="pt-BR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GERE O SISTEMA DE PROPRIEDADE INDUSTRIAL NO PAIS</a:t>
            </a:r>
          </a:p>
          <a:p>
            <a:endParaRPr lang="pt-BR" sz="1000" dirty="0"/>
          </a:p>
          <a:p>
            <a:r>
              <a:rPr lang="pt-BR" dirty="0"/>
              <a:t>CONCEDE PATENTES DE INVENÇÃO E DE MODELO DE  UTILIDADE</a:t>
            </a:r>
          </a:p>
          <a:p>
            <a:endParaRPr lang="pt-BR" sz="900" dirty="0"/>
          </a:p>
          <a:p>
            <a:r>
              <a:rPr lang="pt-BR" dirty="0"/>
              <a:t>CONCEDE O REGISTRO DE MARCAS E DESENHO INDUSTRIAL</a:t>
            </a:r>
          </a:p>
          <a:p>
            <a:endParaRPr lang="pt-BR" sz="900" dirty="0"/>
          </a:p>
          <a:p>
            <a:r>
              <a:rPr lang="pt-BR" dirty="0"/>
              <a:t>REPRIME AS FALSAS INDICAÇÕES GEOGRÁFICAS E A  CONCORRÊNCIA DESLEAL</a:t>
            </a:r>
          </a:p>
          <a:p>
            <a:endParaRPr lang="pt-BR" sz="900" dirty="0"/>
          </a:p>
          <a:p>
            <a:r>
              <a:rPr lang="pt-BR" dirty="0"/>
              <a:t>DEPOSITÁRIO DO ACERVO DE DOCUMENTAÇÃO PATENTÁRIA  EM VÁRIOS PAÍSES DESENVOLVIDOS</a:t>
            </a:r>
          </a:p>
          <a:p>
            <a:endParaRPr lang="pt-BR" sz="900" dirty="0"/>
          </a:p>
          <a:p>
            <a:r>
              <a:rPr lang="pt-BR" dirty="0"/>
              <a:t>ACERVO: MAIS DE 20 MILHÕES DE DOCUMENTOS NO BANCO  DE  PATENTES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32249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86638" y="6362700"/>
            <a:ext cx="15763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FFFF00"/>
                </a:solidFill>
                <a:latin typeface="Arial" charset="0"/>
              </a:rPr>
              <a:t>Fonte: Asa Fujino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 INTELECTUAL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/>
              <a:t>PROTEÇÃO PÚBLICA PARA OS RESULTADOS DECORRENTES DA ATIVIDADE CRIATIVA</a:t>
            </a:r>
            <a:br>
              <a:rPr lang="pt-BR"/>
            </a:br>
            <a:br>
              <a:rPr lang="pt-BR"/>
            </a:br>
            <a:r>
              <a:rPr lang="pt-BR"/>
              <a:t>* INVENÇÃO: CONCEPÇÃO, IDÉIA DE SOLUÇÃO ORIGINAL</a:t>
            </a:r>
            <a:br>
              <a:rPr lang="pt-BR"/>
            </a:br>
            <a:r>
              <a:rPr lang="pt-BR"/>
              <a:t>- NO MODO DE COLOCAR O PROBLEMA</a:t>
            </a:r>
            <a:br>
              <a:rPr lang="pt-BR"/>
            </a:br>
            <a:r>
              <a:rPr lang="pt-BR"/>
              <a:t>- NOS MEIOS EMPREGADOS</a:t>
            </a:r>
            <a:br>
              <a:rPr lang="pt-BR"/>
            </a:br>
            <a:r>
              <a:rPr lang="pt-BR"/>
              <a:t>- NO RESULTADO OU EFEITO TÉCNICO OBTIDO</a:t>
            </a:r>
            <a:br>
              <a:rPr lang="pt-BR"/>
            </a:br>
            <a:br>
              <a:rPr lang="pt-BR"/>
            </a:br>
            <a:r>
              <a:rPr lang="pt-BR"/>
              <a:t>* INVENÇÃO</a:t>
            </a:r>
            <a:br>
              <a:rPr lang="pt-BR"/>
            </a:br>
            <a:r>
              <a:rPr lang="pt-BR"/>
              <a:t>- ESTÉTICA: PRODUZ EFEITO NO MUNDO DA PERCEPÇÃO, DA COMUNICAÇÃO OU DA EXPRESSÃO ( RESULTADO PARA O ESPÍRITO)</a:t>
            </a:r>
            <a:br>
              <a:rPr lang="pt-BR"/>
            </a:br>
            <a:r>
              <a:rPr lang="pt-BR"/>
              <a:t>- INDUSTRIAL: PRODUZ EFEITO NO MUNDO MATERIAL, FÍSICO (RESULTADO UTILITÁRIO)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rgbClr val="056F28"/>
                </a:solidFill>
              </a:rPr>
              <a:t>Fonte: Palestra INPI</a:t>
            </a:r>
          </a:p>
        </p:txBody>
      </p:sp>
    </p:spTree>
    <p:extLst>
      <p:ext uri="{BB962C8B-B14F-4D97-AF65-F5344CB8AC3E}">
        <p14:creationId xmlns:p14="http://schemas.microsoft.com/office/powerpoint/2010/main" val="281562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 INTELECTUAL COMPREENDE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7260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DIREITOS DE AUTOR (LEI DE COPYRIGHT)</a:t>
            </a:r>
          </a:p>
          <a:p>
            <a:endParaRPr lang="pt-BR" dirty="0"/>
          </a:p>
          <a:p>
            <a:r>
              <a:rPr lang="pt-BR" dirty="0"/>
              <a:t>PROPRIEDADE INDUSTRIAL</a:t>
            </a:r>
          </a:p>
          <a:p>
            <a:pPr lvl="1"/>
            <a:r>
              <a:rPr lang="pt-BR" dirty="0"/>
              <a:t>CARTA - PATENTE</a:t>
            </a:r>
            <a:br>
              <a:rPr lang="pt-BR" dirty="0"/>
            </a:br>
            <a:r>
              <a:rPr lang="pt-BR" dirty="0"/>
              <a:t>- INVENÇÕES</a:t>
            </a:r>
            <a:br>
              <a:rPr lang="pt-BR" dirty="0"/>
            </a:br>
            <a:r>
              <a:rPr lang="pt-BR" dirty="0"/>
              <a:t>- MODELO DE UTILIDADE </a:t>
            </a:r>
            <a:br>
              <a:rPr lang="pt-BR" dirty="0"/>
            </a:br>
            <a:r>
              <a:rPr lang="pt-BR" dirty="0"/>
              <a:t>- DESENHO INDUSTRIAL</a:t>
            </a:r>
            <a:br>
              <a:rPr lang="pt-BR" dirty="0"/>
            </a:br>
            <a:endParaRPr lang="pt-BR" dirty="0"/>
          </a:p>
          <a:p>
            <a:r>
              <a:rPr lang="pt-BR" dirty="0"/>
              <a:t>CERTIFICADO DE REGISTRO</a:t>
            </a:r>
          </a:p>
          <a:p>
            <a:pPr lvl="1"/>
            <a:r>
              <a:rPr lang="pt-BR" dirty="0"/>
              <a:t>MARCAS DE INDÚSTRIA, COMÉRCIO E SERVIÇOS</a:t>
            </a:r>
          </a:p>
          <a:p>
            <a:pPr lvl="1"/>
            <a:r>
              <a:rPr lang="pt-BR" dirty="0"/>
              <a:t>SINAIS DE PROPAGANDA</a:t>
            </a:r>
          </a:p>
          <a:p>
            <a:pPr lvl="1"/>
            <a:endParaRPr lang="pt-BR" dirty="0"/>
          </a:p>
          <a:p>
            <a:r>
              <a:rPr lang="pt-BR" dirty="0"/>
              <a:t>CERTIFICADO DE REGISTRO DE SOFTWARE</a:t>
            </a:r>
          </a:p>
          <a:p>
            <a:r>
              <a:rPr lang="pt-BR" dirty="0"/>
              <a:t>ALÉM DA LEI DE CULTIVARES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732240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8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LEI DE DIREITO AUTORAL </a:t>
            </a:r>
            <a:br>
              <a:rPr lang="pt-BR"/>
            </a:br>
            <a:r>
              <a:rPr lang="pt-BR"/>
              <a:t>(No. 9610 - 19/02/98)</a:t>
            </a:r>
            <a:br>
              <a:rPr lang="pt-BR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REGULA OS DIREITOS DE AUTOR E OS QUE LHE SÃO CONEXOS</a:t>
            </a:r>
            <a:br>
              <a:rPr lang="pt-BR" dirty="0"/>
            </a:br>
            <a:r>
              <a:rPr lang="pt-BR" dirty="0"/>
              <a:t>- AUTORES</a:t>
            </a:r>
            <a:br>
              <a:rPr lang="pt-BR" dirty="0"/>
            </a:br>
            <a:r>
              <a:rPr lang="pt-BR" dirty="0"/>
              <a:t>- INTÉRPRETES E EXECUTORES</a:t>
            </a:r>
            <a:br>
              <a:rPr lang="pt-BR" dirty="0"/>
            </a:br>
            <a:r>
              <a:rPr lang="pt-BR" dirty="0"/>
              <a:t>- EDITORES E PRODUTORES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* A PROTEÇÃO AOS DIREITOS INDEPENDE DE REGISTRO</a:t>
            </a:r>
            <a:br>
              <a:rPr lang="pt-BR" dirty="0"/>
            </a:br>
            <a:br>
              <a:rPr lang="pt-BR" dirty="0"/>
            </a:br>
            <a:r>
              <a:rPr lang="pt-BR" dirty="0"/>
              <a:t>* PROTEÇÃO GERAL POR 70 ANOS, CONTADOS DE 1 DE JANEIRO DO ANO SUBSEQUENTE AO FALECIMENTO DO AUTOR </a:t>
            </a:r>
            <a:br>
              <a:rPr lang="pt-BR" dirty="0"/>
            </a:br>
            <a:br>
              <a:rPr lang="pt-BR" dirty="0"/>
            </a:b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660232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2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LEI DE SOFTWARE (No. 9609 - 19/02/98)</a:t>
            </a:r>
            <a:br>
              <a:rPr lang="pt-BR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ART. 2o. O REGIME DE PROTEÇÃO `A PROPRIEDADE INTELECTUAL DE PROGRAMA DE COMPUTADOR É O CONFERIDO ÀS OBRAS LITERÁRIAS PELA LEGISLAÇÃO DE DIREITOS AUTORAIS </a:t>
            </a:r>
          </a:p>
          <a:p>
            <a:endParaRPr lang="pt-BR" dirty="0"/>
          </a:p>
          <a:p>
            <a:r>
              <a:rPr lang="pt-BR" dirty="0"/>
              <a:t>ART. 3o. A PROTEÇÃO AOS DIREITOS INDEPENDE DE REGISTRO</a:t>
            </a:r>
          </a:p>
          <a:p>
            <a:endParaRPr lang="pt-BR" dirty="0"/>
          </a:p>
          <a:p>
            <a:r>
              <a:rPr lang="pt-BR" dirty="0"/>
              <a:t>ART. 4o. SALVO ESTIPULAÇÃO EM CONTRÁRIO, PERTENCERÃO EXCLUSIVAMENTE AO EMPREGADOR, CONTRATANTE DE SERVIÇOS OU ÓRGÃO PÚBLICO, OS DIREITOS RELATIVOS  AO PROGRAMA DE COMPUTADOR, DESENVOLVIDO E ELABORADO DURANTE A VIGÊNCIA DE CONTRATO OU DE VÍNCULO ESTATUTÁRIO..”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866761" y="636270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CERTIFICADO DE REGISTRO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MARCA REGISTRADA</a:t>
            </a:r>
          </a:p>
          <a:p>
            <a:pPr lvl="1"/>
            <a:r>
              <a:rPr lang="pt-BR" dirty="0"/>
              <a:t>SINAL OU SÍMBOLO QUE SE ACRESCE AO PRODUTO PARA IDENTIFICÁ-LO E QUE DEVE SER SUFICIENTEMENTE CARACTERÍSTICO PARA ESTABELECER UMA IDENTIFICAÇÃO ENTRE O USUÁRIO/CONSUMIDOR E A MERCADORIA/SERVIÇO/PRODUTO</a:t>
            </a:r>
          </a:p>
          <a:p>
            <a:r>
              <a:rPr lang="pt-BR" dirty="0"/>
              <a:t> PROTEÇÃO EM TODO TERRITÓRIO NACIONAL, POR TEMPO INDEFINIDO, SE RENOVADA A CADA 10 ANOS</a:t>
            </a:r>
          </a:p>
          <a:p>
            <a:pPr lvl="1"/>
            <a:r>
              <a:rPr lang="pt-BR" dirty="0"/>
              <a:t>OBS:</a:t>
            </a:r>
          </a:p>
          <a:p>
            <a:pPr marL="457200" lvl="1" indent="0" algn="ctr">
              <a:buNone/>
            </a:pPr>
            <a:r>
              <a:rPr lang="pt-BR" dirty="0"/>
              <a:t> MARCA DE FATO ( DIREITO DECORRENTE DA NOTORIEDADE) </a:t>
            </a:r>
          </a:p>
          <a:p>
            <a:pPr marL="457200" lvl="1" indent="0" algn="ctr">
              <a:buNone/>
            </a:pPr>
            <a:r>
              <a:rPr lang="pt-BR" dirty="0"/>
              <a:t>  X </a:t>
            </a:r>
          </a:p>
          <a:p>
            <a:pPr marL="457200" lvl="1" indent="0" algn="ctr">
              <a:buNone/>
            </a:pPr>
            <a:r>
              <a:rPr lang="pt-BR" dirty="0"/>
              <a:t> NOME COMERCIAL(NOME CONSTANTE NO CONTRATO OU ESTATUTO DAS SOCIEDADES COMERCIAIS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796136" y="636270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21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2172</Words>
  <Application>Microsoft Macintosh PowerPoint</Application>
  <PresentationFormat>Apresentação na tela (4:3)</PresentationFormat>
  <Paragraphs>403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1" baseType="lpstr">
      <vt:lpstr>Arial</vt:lpstr>
      <vt:lpstr>Arial Black</vt:lpstr>
      <vt:lpstr>Calibri</vt:lpstr>
      <vt:lpstr>Monotype Sorts</vt:lpstr>
      <vt:lpstr>Perpetua</vt:lpstr>
      <vt:lpstr>Times New Roman</vt:lpstr>
      <vt:lpstr>Tema do Office</vt:lpstr>
      <vt:lpstr> PROPRIEDADE INTELECTUAL  Profa. Geciane Porto geciane@usp.br </vt:lpstr>
      <vt:lpstr>Apresentação do PowerPoint</vt:lpstr>
      <vt:lpstr>Propriedade Intelectual </vt:lpstr>
      <vt:lpstr>INSTITUTO NACIONAL DA  PROPRIEDADE INDUSTRIAL -  INPI </vt:lpstr>
      <vt:lpstr>PROPRIEDADE INTELECTUAL</vt:lpstr>
      <vt:lpstr>PROPRIEDADE INTELECTUAL COMPREENDE </vt:lpstr>
      <vt:lpstr>LEI DE DIREITO AUTORAL  (No. 9610 - 19/02/98) </vt:lpstr>
      <vt:lpstr>LEI DE SOFTWARE (No. 9609 - 19/02/98) </vt:lpstr>
      <vt:lpstr>CERTIFICADO DE REGISTRO</vt:lpstr>
      <vt:lpstr>LEI DE CULTIVARES  (No. 9.456, DE 25/04/97) </vt:lpstr>
      <vt:lpstr>PATENTE </vt:lpstr>
      <vt:lpstr>FUNÇÕES BÁSICAS DAS PATENTES </vt:lpstr>
      <vt:lpstr>PATENTE</vt:lpstr>
      <vt:lpstr> PATENTE</vt:lpstr>
      <vt:lpstr>Elementos do Sistema de Patentes </vt:lpstr>
      <vt:lpstr>Documento disponível da patente</vt:lpstr>
      <vt:lpstr>Informações processadas quando se clica no código</vt:lpstr>
      <vt:lpstr>Patentes vs. Segredo Industrial </vt:lpstr>
      <vt:lpstr>Informações Extraídas de Patentes </vt:lpstr>
      <vt:lpstr>Informação: Aspecto Técnico-Econômico </vt:lpstr>
      <vt:lpstr>Vantagens de Utilização do Sistema de Patentes</vt:lpstr>
      <vt:lpstr>Vantagens para as Empresas </vt:lpstr>
      <vt:lpstr> LICENÇAS  </vt:lpstr>
      <vt:lpstr>PROPRIEDADE INTELECTUAL E AS POLÍTICAS DE PATENTES DAS UNIVERSIDADES</vt:lpstr>
      <vt:lpstr>  DIREITOS DA PROPRIEDADE INTELECTUAL   </vt:lpstr>
      <vt:lpstr> DIREITOS DA PROPRIEDADE INTELECTUAL -  DA UNIVERSIDADE </vt:lpstr>
      <vt:lpstr>LEI DE INOVAÇÃO - ESTÍMULO À PARTICIPAÇÃO “ICT” NA INOVAÇÃO</vt:lpstr>
      <vt:lpstr>RESOLUÇÃO USP Nº 7035,  17/12/2014    </vt:lpstr>
      <vt:lpstr>Dos procedimentos para proteção dos direitos patrimoniais sobre a propriedade intelectual das criações da USP</vt:lpstr>
      <vt:lpstr>Buscas no INPI  https://gru.inpi.gov.br/pePI/jsp/patentes/PatenteSearchBasico.jsp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GSP</cp:lastModifiedBy>
  <cp:revision>267</cp:revision>
  <dcterms:created xsi:type="dcterms:W3CDTF">2011-02-15T13:13:19Z</dcterms:created>
  <dcterms:modified xsi:type="dcterms:W3CDTF">2020-04-17T22:04:58Z</dcterms:modified>
</cp:coreProperties>
</file>