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9" r:id="rId2"/>
    <p:sldId id="488" r:id="rId3"/>
    <p:sldId id="542" r:id="rId4"/>
    <p:sldId id="543" r:id="rId5"/>
    <p:sldId id="490" r:id="rId6"/>
    <p:sldId id="516" r:id="rId7"/>
    <p:sldId id="518" r:id="rId8"/>
    <p:sldId id="519" r:id="rId9"/>
    <p:sldId id="520" r:id="rId10"/>
    <p:sldId id="521" r:id="rId11"/>
    <p:sldId id="522" r:id="rId12"/>
    <p:sldId id="523" r:id="rId13"/>
    <p:sldId id="524" r:id="rId14"/>
    <p:sldId id="525" r:id="rId15"/>
    <p:sldId id="526" r:id="rId16"/>
    <p:sldId id="527" r:id="rId17"/>
    <p:sldId id="528" r:id="rId18"/>
    <p:sldId id="529" r:id="rId19"/>
    <p:sldId id="530" r:id="rId20"/>
    <p:sldId id="531" r:id="rId21"/>
    <p:sldId id="532" r:id="rId22"/>
    <p:sldId id="533" r:id="rId23"/>
    <p:sldId id="534" r:id="rId24"/>
    <p:sldId id="535" r:id="rId25"/>
    <p:sldId id="536" r:id="rId26"/>
    <p:sldId id="537" r:id="rId27"/>
    <p:sldId id="538" r:id="rId28"/>
    <p:sldId id="517" r:id="rId29"/>
    <p:sldId id="511" r:id="rId30"/>
    <p:sldId id="509" r:id="rId31"/>
    <p:sldId id="512" r:id="rId32"/>
    <p:sldId id="513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5356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43418EDB-D5F5-41C7-A20A-284A9BC385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079F0E0D-9845-4479-B1F2-B5114899D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99236EC7-8697-422D-B443-04C0A5F52808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69CC7490-248B-48AB-A2D6-F0D0ECA7EA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F779094A-55D2-4813-934A-1B509CB81F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D6A1C153-71CF-458D-B3E3-3DE745D8C71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3277F3A7-5506-4BF1-A110-C4E5F53E4C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3257905F-44A4-4C8B-B9FE-4C45737E93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66D122D1-3D21-4D79-B232-1366F4881320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01B54C57-5DCA-495B-8724-1982C95D4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6AF6D32B-D298-4A72-BAC8-DF7316BAB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716A21BA-4A7E-481C-ADA8-DEA561A8F5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8D0631FF-BA39-4515-982A-C02AAD2CBF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7F6A0E40-40B7-4A29-9AFC-D81CFD7FDE6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4469D1D-94FC-455B-9C26-183182130C3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987532-72DE-43B6-A41E-481D2E3A6444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5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7A07558-F04C-422F-ABE5-27C1A1CCB9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638B20F-8295-4055-9EAB-DAA60D88C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4316067-8396-4BC8-B52B-0376CDB8CA0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61F4778-FD1D-4584-B971-6A08C120AC69}" type="slidenum">
              <a:rPr lang="pt-BR" altLang="pt-BR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A906B2F-91A6-4BF8-9D0D-645821C536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59F74E2-41E4-40AC-A378-D822A93C0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00C547E-2533-41E6-8E9B-D93F66094D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8684E10-D411-49A8-A742-BBBDBB48DA86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32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FFF67ED-75CC-4335-8C9D-4E08997CFC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12B79B1-F570-4314-A8DF-FB78B6825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3D6B9442-4A92-4E30-80A0-1EE46664B831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5D0529DB-ECB6-4C41-954F-D243D8822F1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34F12328-3AA1-4BEE-AB5C-E4E8281293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39E14BC5-8A53-4B0A-9587-08F93F33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7AF1A-257E-446D-86F1-EC84CF9963BE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71B4B25C-7DAC-4C03-840A-9176E2D8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AEE6991E-1153-4EA8-9DBA-B84C387B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3CB92-5EAC-438B-836E-AAE5144AA4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066103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F07A224C-5F3C-4C82-A164-888FE3C2332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4703A1F4-3ED3-4120-8F4C-6578DE877955}"/>
                </a:ext>
              </a:extLst>
            </p:cNvPr>
            <p:cNvCxnSpPr/>
            <p:nvPr/>
          </p:nvCxnSpPr>
          <p:spPr>
            <a:xfrm rot="10800000">
              <a:off x="1073151" y="1202527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8C7CB257-77A4-4F93-9CFA-1248926E60D0}"/>
                </a:ext>
              </a:extLst>
            </p:cNvPr>
            <p:cNvCxnSpPr/>
            <p:nvPr/>
          </p:nvCxnSpPr>
          <p:spPr>
            <a:xfrm rot="10800000">
              <a:off x="1073151" y="1265652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4E3EAC1A-0C8F-438D-8C46-7E5257AE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60E5-36AA-4285-A9F8-9F9D15F8E7B9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205049D4-1908-48AE-97BF-5E9C809C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7654BE8C-B37A-460C-A2AE-9F98086A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6CC2-6131-4D5C-A77E-F347DEDA8B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371621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782730C9-EA1B-4BBB-A2CB-BB5D9C5BD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3435-33E0-4B9B-A5CD-14C0922DE78A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4607BDDF-9096-46BF-9C61-D9614B1E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E49AA606-81E5-44A3-91E4-BBFC015A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130F-9432-45C5-8264-EB7BF1E4BD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179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A166456A-83C4-42C2-B04A-49B91C73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CBB99-A792-408E-85EB-545654A3504D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E53394B4-C35A-4A5C-B524-CABD6F184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E3735CE4-204C-4BD4-8E94-1C6D4CB52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FEB9-C7D0-4A81-9886-D89CCCFD6C2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285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494E50B8-4DB4-4514-976C-18C8C119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EB11E-C6B4-49D2-9CD0-B3EFC99FD862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B6F54B76-F0F5-42B4-BA5F-49878ACF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D52B09D2-89BF-46AA-9A8D-0186DB27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7867F-AD8B-4B47-8479-0C8076A689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579135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50F0A6CC-84C6-4E85-B986-E8E09C1423F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3BD2F2DE-D436-4482-92DC-AB99734D94F9}"/>
                </a:ext>
              </a:extLst>
            </p:cNvPr>
            <p:cNvCxnSpPr/>
            <p:nvPr/>
          </p:nvCxnSpPr>
          <p:spPr>
            <a:xfrm>
              <a:off x="522311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5C13DF3E-C541-4706-9B3D-6F4282B799E7}"/>
                </a:ext>
              </a:extLst>
            </p:cNvPr>
            <p:cNvCxnSpPr/>
            <p:nvPr/>
          </p:nvCxnSpPr>
          <p:spPr>
            <a:xfrm>
              <a:off x="522311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15873EC4-28E8-4080-BD57-2295348B4002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710C2388-2302-4ECA-9AB7-6B24D2ACF5A3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2FA367AD-B598-4F14-986D-C9235005A3D4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6EDEFFA3-E475-44BD-92C8-5C8BE628C97C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16561218-E7D5-47FD-B0A4-C3B121DD3B58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DA14875A-3A4D-4F03-BC07-6A855E671F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1343282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285E48ED-875C-4A49-880B-D1C9CBFE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1EAB9-AB17-4CD0-B116-9DE499794154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1F55D5E4-9092-4C5B-B2B4-5587FAD0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D637CB72-783C-4E05-B1ED-7284C057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8EF4-FA3F-4017-A7F8-9A71CB3D3A3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052558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F0D73D8A-912F-4DF7-B3B7-047AA9D5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0A6E-1E20-400A-A295-3C4D57CF61A7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8CC923D1-84BB-4ACC-BDA4-55334DA9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0871F69B-4FF9-4851-825C-3DA7EA3A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EE149-28CF-4783-ACD7-7D44954279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747993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2CEBCE85-2ECA-47F3-8718-A4A69862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CDD3-338A-4083-92F9-06D3BA3F1706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60096E6C-488B-486E-8032-7658DCD1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6EB7927E-7764-4352-A0C2-9FD2CF54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5309-0558-444A-82DE-8416D0B05F1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098761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E6C578DF-AA0F-4762-9261-171B5E86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51383-49FE-452D-A348-10930FA0125B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D7B18337-0B95-4198-8B9D-5AE7BB26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856F41E5-6D80-49F2-AFEC-8F57E348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BD9D-DEF5-4E11-BA3C-D058BD3A65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578416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BB4148F7-6036-40EC-B60A-FDD7E0B6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03EF-E443-4C2F-BA34-69A1B537C19A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8CA21892-3960-44BD-B91E-1CEBBD1A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85F97A37-6A09-47B3-B802-F49FB391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461F-3C65-4FE5-8C02-97E5EFCF22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081526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2EDA2F95-70F2-4284-8297-F59C5DEE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3453-CF1B-4101-AA1F-56060F257D24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44598627-D972-4F3E-BD87-F73248499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59C7653-42D7-4958-8FBE-F2694158B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F157-4DED-4C86-BA2E-D972B5F8D2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14472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E79AB386-D699-4757-A2AD-2D1B25B3B6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6F1A6F-153A-47A3-BF47-0F0FAFA69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C8B512D1-96E7-4733-9D64-27D317351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7AC578-9C84-471A-AABB-2055820D6018}" type="datetimeFigureOut">
              <a:rPr/>
              <a:pPr>
                <a:defRPr/>
              </a:pPr>
              <a:t>23/09/2019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1501591B-F496-41E8-AAC7-9D32DDD91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6E86FA7-D1CA-4CF3-97BA-09E43398E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/>
              </a:defRPr>
            </a:lvl1pPr>
          </a:lstStyle>
          <a:p>
            <a:pPr>
              <a:defRPr/>
            </a:pPr>
            <a:fld id="{6C69D022-405D-4A72-822B-4F765565D8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4C220005-6389-4234-92C9-31A91B76741E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51B199FE-3C08-4144-88DA-C14E68BDD646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0AC7075F-B432-4ED9-A48B-85A52FB601FD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2" r:id="rId2"/>
    <p:sldLayoutId id="214748369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93" r:id="rId10"/>
    <p:sldLayoutId id="2147483689" r:id="rId11"/>
    <p:sldLayoutId id="2147483690" r:id="rId12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A48EEAC-4553-429A-B773-839C7F04CB4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714037" cy="2219325"/>
          </a:xfrm>
        </p:spPr>
        <p:txBody>
          <a:bodyPr/>
          <a:lstStyle/>
          <a:p>
            <a:pPr eaLnBrk="1" hangingPunct="1"/>
            <a:r>
              <a:rPr altLang="pt-BR" sz="4000" cap="none"/>
              <a:t>AULA 11.  A crise externa e sua transformação em crise interna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93FB5B6-89FF-4DA2-B665-C79BEE09BB3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/>
              <a:t>A Gremaud  - REC2413- Economia Brasileira Contemporânea 2019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25E13ED-EA76-4C64-8DE8-768875B8371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68580" rIns="68580"/>
          <a:lstStyle/>
          <a:p>
            <a:r>
              <a:rPr altLang="pt-BR" sz="3600"/>
              <a:t>A heterodoxia delfiniana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87CE0B1-FF8B-4C10-BD8B-C2AF65507256}"/>
              </a:ext>
            </a:extLst>
          </p:cNvPr>
          <p:cNvSpPr>
            <a:spLocks noGrp="1"/>
          </p:cNvSpPr>
          <p:nvPr>
            <p:ph type="body" idx="4294967295"/>
          </p:nvPr>
        </p:nvSpPr>
        <p:spPr bwMode="auto">
          <a:xfrm>
            <a:off x="1104900" y="1628775"/>
            <a:ext cx="9980613" cy="5113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rIns="6858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altLang="pt-BR" sz="3200"/>
              <a:t>Delfim: questão não é excesso de DA, problema é a distorção setorial da demanda agregada </a:t>
            </a:r>
          </a:p>
          <a:p>
            <a:pPr lvl="1">
              <a:lnSpc>
                <a:spcPct val="80000"/>
              </a:lnSpc>
            </a:pPr>
            <a:r>
              <a:rPr altLang="pt-BR" sz="2400"/>
              <a:t> necessário ajuste de Preços relativos: crescer (X) e diminuir M, G</a:t>
            </a:r>
          </a:p>
          <a:p>
            <a:pPr lvl="2">
              <a:lnSpc>
                <a:spcPct val="80000"/>
              </a:lnSpc>
            </a:pPr>
            <a:r>
              <a:rPr altLang="pt-BR"/>
              <a:t>Mantém aperto monetário – mas controle de juros </a:t>
            </a:r>
          </a:p>
          <a:p>
            <a:pPr lvl="2">
              <a:lnSpc>
                <a:spcPct val="80000"/>
              </a:lnSpc>
            </a:pPr>
            <a:r>
              <a:rPr altLang="pt-BR"/>
              <a:t>controle déficit publico (aumento de tarifas e criação da SEST)</a:t>
            </a:r>
          </a:p>
          <a:p>
            <a:pPr lvl="2">
              <a:lnSpc>
                <a:spcPct val="80000"/>
              </a:lnSpc>
            </a:pPr>
            <a:r>
              <a:rPr altLang="pt-BR"/>
              <a:t>Desvalorização cambial (Maxi) </a:t>
            </a:r>
          </a:p>
          <a:p>
            <a:pPr lvl="1">
              <a:lnSpc>
                <a:spcPct val="80000"/>
              </a:lnSpc>
            </a:pPr>
            <a:r>
              <a:rPr altLang="pt-BR" sz="2700"/>
              <a:t>Aceleração da inflação</a:t>
            </a:r>
          </a:p>
          <a:p>
            <a:pPr lvl="3">
              <a:lnSpc>
                <a:spcPct val="80000"/>
              </a:lnSpc>
            </a:pPr>
            <a:r>
              <a:rPr altLang="pt-BR"/>
              <a:t>Inflação corretiva (desv e tarifas) e diminui prazo de reajustes salariais </a:t>
            </a:r>
          </a:p>
          <a:p>
            <a:pPr lvl="2">
              <a:lnSpc>
                <a:spcPct val="80000"/>
              </a:lnSpc>
            </a:pPr>
            <a:r>
              <a:rPr altLang="pt-BR" sz="2700"/>
              <a:t>Heterodoxia: prefixação da Correção Monetária</a:t>
            </a:r>
          </a:p>
          <a:p>
            <a:pPr lvl="4">
              <a:lnSpc>
                <a:spcPct val="80000"/>
              </a:lnSpc>
            </a:pPr>
            <a:r>
              <a:rPr altLang="pt-BR" sz="2400"/>
              <a:t>perda de confiança</a:t>
            </a:r>
          </a:p>
          <a:p>
            <a:pPr lvl="1">
              <a:lnSpc>
                <a:spcPct val="80000"/>
              </a:lnSpc>
            </a:pPr>
            <a:r>
              <a:rPr altLang="pt-BR" sz="2700"/>
              <a:t>Não grandes efeitos BP (mesmo com crescimento de X):</a:t>
            </a:r>
          </a:p>
          <a:p>
            <a:pPr lvl="3">
              <a:lnSpc>
                <a:spcPct val="80000"/>
              </a:lnSpc>
            </a:pPr>
            <a:r>
              <a:rPr altLang="pt-BR" sz="2100"/>
              <a:t>Maxi não é real; petróleo puxa importações, juros puxa serviços </a:t>
            </a:r>
          </a:p>
          <a:p>
            <a:pPr lvl="2">
              <a:lnSpc>
                <a:spcPct val="80000"/>
              </a:lnSpc>
            </a:pPr>
            <a:r>
              <a:rPr altLang="pt-BR" sz="2700"/>
              <a:t>Crise externa se agrava  </a:t>
            </a:r>
          </a:p>
          <a:p>
            <a:pPr>
              <a:lnSpc>
                <a:spcPct val="80000"/>
              </a:lnSpc>
            </a:pPr>
            <a:endParaRPr altLang="pt-BR" sz="210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91">
            <a:extLst>
              <a:ext uri="{FF2B5EF4-FFF2-40B4-BE49-F238E27FC236}">
                <a16:creationId xmlns:a16="http://schemas.microsoft.com/office/drawing/2014/main" id="{986F7EAB-7462-4FCA-8D41-C5523B9451B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68580" rIns="68580"/>
          <a:lstStyle/>
          <a:p>
            <a:r>
              <a:rPr altLang="pt-BR"/>
              <a:t>A primeira fase do problema </a:t>
            </a:r>
          </a:p>
        </p:txBody>
      </p:sp>
      <p:graphicFrame>
        <p:nvGraphicFramePr>
          <p:cNvPr id="260196" name="Group 100">
            <a:extLst>
              <a:ext uri="{FF2B5EF4-FFF2-40B4-BE49-F238E27FC236}">
                <a16:creationId xmlns:a16="http://schemas.microsoft.com/office/drawing/2014/main" id="{27D457F0-E0B0-4117-B519-28637D5E8B27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774825" y="2025650"/>
          <a:ext cx="8713788" cy="3779838"/>
        </p:xfrm>
        <a:graphic>
          <a:graphicData uri="http://schemas.openxmlformats.org/drawingml/2006/table">
            <a:tbl>
              <a:tblPr/>
              <a:tblGrid>
                <a:gridCol w="81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3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6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0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4057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5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3811796-6571-4CEB-BFFF-E618ADDCE1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92313" y="260350"/>
            <a:ext cx="8001000" cy="912813"/>
          </a:xfrm>
        </p:spPr>
        <p:txBody>
          <a:bodyPr lIns="68580" rIns="68580"/>
          <a:lstStyle/>
          <a:p>
            <a:pPr algn="ctr"/>
            <a:r>
              <a:rPr altLang="pt-BR"/>
              <a:t>INDICADORES MACROECONÔMICOS: 1980-1984</a:t>
            </a:r>
          </a:p>
        </p:txBody>
      </p:sp>
      <p:graphicFrame>
        <p:nvGraphicFramePr>
          <p:cNvPr id="261177" name="Group 57">
            <a:extLst>
              <a:ext uri="{FF2B5EF4-FFF2-40B4-BE49-F238E27FC236}">
                <a16:creationId xmlns:a16="http://schemas.microsoft.com/office/drawing/2014/main" id="{8391B329-E054-48C4-BC1F-3ABEEA0E9FD7}"/>
              </a:ext>
            </a:extLst>
          </p:cNvPr>
          <p:cNvGraphicFramePr>
            <a:graphicFrameLocks noGrp="1"/>
          </p:cNvGraphicFramePr>
          <p:nvPr/>
        </p:nvGraphicFramePr>
        <p:xfrm>
          <a:off x="1847850" y="2293938"/>
          <a:ext cx="7459663" cy="3103562"/>
        </p:xfrm>
        <a:graphic>
          <a:graphicData uri="http://schemas.openxmlformats.org/drawingml/2006/table">
            <a:tbl>
              <a:tblPr/>
              <a:tblGrid>
                <a:gridCol w="108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5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68584" marR="68584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marL="68584" marR="68584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38" name="Rectangle 55">
            <a:extLst>
              <a:ext uri="{FF2B5EF4-FFF2-40B4-BE49-F238E27FC236}">
                <a16:creationId xmlns:a16="http://schemas.microsoft.com/office/drawing/2014/main" id="{CBE82E50-4544-4288-BD5A-FBF5D85D9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573463"/>
            <a:ext cx="7488238" cy="1835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pt-BR" altLang="pt-BR" sz="135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3">
            <a:extLst>
              <a:ext uri="{FF2B5EF4-FFF2-40B4-BE49-F238E27FC236}">
                <a16:creationId xmlns:a16="http://schemas.microsoft.com/office/drawing/2014/main" id="{98805A44-829B-4193-A4D7-221C1DA4AF2D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0" y="6248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0F30D49-86F2-4A8D-B4AE-24B4FA6667A9}" type="slidenum">
              <a:rPr lang="pt-BR" altLang="en-US" sz="1400" b="1">
                <a:solidFill>
                  <a:schemeClr val="tx2"/>
                </a:solidFill>
                <a:latin typeface="Tw Cen MT" panose="020B0602020104020603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pt-BR" altLang="en-US" sz="1400" b="1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198B3F02-D4D1-4F5A-8962-321DC4B4C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0350"/>
            <a:ext cx="9144000" cy="585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AF3F35F-83EA-48C0-93A8-032A465EC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68580" rIns="68580"/>
          <a:lstStyle/>
          <a:p>
            <a:pPr algn="ctr"/>
            <a:r>
              <a:rPr altLang="pt-BR" sz="4000" b="1"/>
              <a:t>Ajustamento voluntário</a:t>
            </a:r>
            <a:r>
              <a:rPr altLang="pt-BR" sz="4800" b="1"/>
              <a:t> </a:t>
            </a:r>
            <a:br>
              <a:rPr altLang="pt-BR" sz="4800" b="1"/>
            </a:br>
            <a:r>
              <a:rPr altLang="pt-BR" b="1"/>
              <a:t>(a recessão sem o FMI)</a:t>
            </a:r>
          </a:p>
        </p:txBody>
      </p:sp>
      <p:sp>
        <p:nvSpPr>
          <p:cNvPr id="301058" name="Rectangle 3">
            <a:extLst>
              <a:ext uri="{FF2B5EF4-FFF2-40B4-BE49-F238E27FC236}">
                <a16:creationId xmlns:a16="http://schemas.microsoft.com/office/drawing/2014/main" id="{C9359C11-86EB-447D-ACBB-F393B4CB18E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676400" y="3068638"/>
            <a:ext cx="8878888" cy="3644900"/>
          </a:xfrm>
        </p:spPr>
        <p:txBody>
          <a:bodyPr lIns="68580" rIns="68580">
            <a:normAutofit fontScale="92500" lnSpcReduction="20000"/>
          </a:bodyPr>
          <a:lstStyle/>
          <a:p>
            <a:pPr marL="239316" indent="-239316">
              <a:lnSpc>
                <a:spcPct val="80000"/>
              </a:lnSpc>
              <a:defRPr/>
            </a:pPr>
            <a:r>
              <a:rPr altLang="pt-BR" sz="3200" dirty="0">
                <a:sym typeface="Wingdings" panose="05000000000000000000" pitchFamily="2" charset="2"/>
              </a:rPr>
              <a:t> </a:t>
            </a:r>
            <a:r>
              <a:rPr altLang="pt-BR" sz="3200" dirty="0" err="1">
                <a:sym typeface="Wingdings" panose="05000000000000000000" pitchFamily="2" charset="2"/>
              </a:rPr>
              <a:t>Diminuição</a:t>
            </a:r>
            <a:r>
              <a:rPr altLang="pt-BR" sz="3200" dirty="0">
                <a:sym typeface="Wingdings" panose="05000000000000000000" pitchFamily="2" charset="2"/>
              </a:rPr>
              <a:t> da </a:t>
            </a:r>
            <a:r>
              <a:rPr altLang="pt-BR" sz="3200" dirty="0" err="1">
                <a:sym typeface="Wingdings" panose="05000000000000000000" pitchFamily="2" charset="2"/>
              </a:rPr>
              <a:t>DA</a:t>
            </a:r>
            <a:r>
              <a:rPr altLang="pt-BR" sz="3200" dirty="0">
                <a:sym typeface="Wingdings" panose="05000000000000000000" pitchFamily="2" charset="2"/>
              </a:rPr>
              <a:t> ou </a:t>
            </a:r>
            <a:r>
              <a:rPr altLang="pt-BR" sz="3200" dirty="0" err="1">
                <a:sym typeface="Wingdings" panose="05000000000000000000" pitchFamily="2" charset="2"/>
              </a:rPr>
              <a:t>redução</a:t>
            </a:r>
            <a:r>
              <a:rPr altLang="pt-BR" sz="3200" dirty="0">
                <a:sym typeface="Wingdings" panose="05000000000000000000" pitchFamily="2" charset="2"/>
              </a:rPr>
              <a:t> da </a:t>
            </a:r>
            <a:r>
              <a:rPr altLang="pt-BR" sz="3200" dirty="0" err="1">
                <a:sym typeface="Wingdings" panose="05000000000000000000" pitchFamily="2" charset="2"/>
              </a:rPr>
              <a:t>Absorção</a:t>
            </a:r>
            <a:r>
              <a:rPr altLang="pt-BR" sz="3200" dirty="0">
                <a:sym typeface="Wingdings" panose="05000000000000000000" pitchFamily="2" charset="2"/>
              </a:rPr>
              <a:t> </a:t>
            </a:r>
            <a:r>
              <a:rPr altLang="pt-BR" sz="3200" dirty="0" err="1">
                <a:sym typeface="Wingdings" panose="05000000000000000000" pitchFamily="2" charset="2"/>
              </a:rPr>
              <a:t>Doméstica</a:t>
            </a:r>
            <a:r>
              <a:rPr altLang="pt-BR" sz="2800" dirty="0">
                <a:sym typeface="Wingdings" panose="05000000000000000000" pitchFamily="2" charset="2"/>
              </a:rPr>
              <a:t> </a:t>
            </a:r>
          </a:p>
          <a:p>
            <a:pPr marL="479822" lvl="1" indent="-204788">
              <a:lnSpc>
                <a:spcPct val="80000"/>
              </a:lnSpc>
              <a:defRPr/>
            </a:pPr>
            <a:r>
              <a:rPr altLang="pt-BR" sz="2800" dirty="0">
                <a:sym typeface="Wingdings" panose="05000000000000000000" pitchFamily="2" charset="2"/>
              </a:rPr>
              <a:t> </a:t>
            </a:r>
            <a:r>
              <a:rPr altLang="pt-BR" sz="2800" dirty="0" err="1">
                <a:sym typeface="Wingdings" panose="05000000000000000000" pitchFamily="2" charset="2"/>
              </a:rPr>
              <a:t>Objetivo</a:t>
            </a:r>
            <a:r>
              <a:rPr altLang="pt-BR" sz="2800" dirty="0">
                <a:sym typeface="Wingdings" panose="05000000000000000000" pitchFamily="2" charset="2"/>
              </a:rPr>
              <a:t> </a:t>
            </a:r>
            <a:r>
              <a:rPr altLang="pt-BR" sz="2800" dirty="0" err="1">
                <a:sym typeface="Wingdings" panose="05000000000000000000" pitchFamily="2" charset="2"/>
              </a:rPr>
              <a:t>diminuir</a:t>
            </a:r>
            <a:r>
              <a:rPr altLang="pt-BR" sz="2800" dirty="0">
                <a:sym typeface="Wingdings" panose="05000000000000000000" pitchFamily="2" charset="2"/>
              </a:rPr>
              <a:t> </a:t>
            </a:r>
            <a:r>
              <a:rPr altLang="pt-BR" sz="2800" dirty="0" err="1">
                <a:sym typeface="Wingdings" panose="05000000000000000000" pitchFamily="2" charset="2"/>
              </a:rPr>
              <a:t>importações</a:t>
            </a:r>
            <a:r>
              <a:rPr altLang="pt-BR" sz="2800" dirty="0">
                <a:sym typeface="Wingdings" panose="05000000000000000000" pitchFamily="2" charset="2"/>
              </a:rPr>
              <a:t> e tornar </a:t>
            </a:r>
            <a:r>
              <a:rPr altLang="pt-BR" sz="2800" dirty="0" err="1">
                <a:sym typeface="Wingdings" panose="05000000000000000000" pitchFamily="2" charset="2"/>
              </a:rPr>
              <a:t>exportações</a:t>
            </a:r>
            <a:r>
              <a:rPr altLang="pt-BR" sz="2800" dirty="0">
                <a:sym typeface="Wingdings" panose="05000000000000000000" pitchFamily="2" charset="2"/>
              </a:rPr>
              <a:t> </a:t>
            </a:r>
            <a:r>
              <a:rPr altLang="pt-BR" sz="2800" dirty="0" err="1">
                <a:sym typeface="Wingdings" panose="05000000000000000000" pitchFamily="2" charset="2"/>
              </a:rPr>
              <a:t>mais</a:t>
            </a:r>
            <a:r>
              <a:rPr altLang="pt-BR" sz="2800" dirty="0">
                <a:sym typeface="Wingdings" panose="05000000000000000000" pitchFamily="2" charset="2"/>
              </a:rPr>
              <a:t> </a:t>
            </a:r>
            <a:r>
              <a:rPr altLang="pt-BR" sz="2800" dirty="0" err="1">
                <a:sym typeface="Wingdings" panose="05000000000000000000" pitchFamily="2" charset="2"/>
              </a:rPr>
              <a:t>atraentes</a:t>
            </a:r>
            <a:endParaRPr altLang="pt-BR" sz="2800" dirty="0">
              <a:sym typeface="Wingdings" panose="05000000000000000000" pitchFamily="2" charset="2"/>
            </a:endParaRPr>
          </a:p>
          <a:p>
            <a:pPr marL="239316" indent="-239316">
              <a:lnSpc>
                <a:spcPct val="80000"/>
              </a:lnSpc>
              <a:defRPr/>
            </a:pPr>
            <a:r>
              <a:rPr altLang="pt-BR" sz="3200" dirty="0">
                <a:sym typeface="Wingdings" panose="05000000000000000000" pitchFamily="2" charset="2"/>
              </a:rPr>
              <a:t> </a:t>
            </a:r>
            <a:r>
              <a:rPr altLang="pt-BR" sz="3200" dirty="0" err="1">
                <a:sym typeface="Wingdings" panose="05000000000000000000" pitchFamily="2" charset="2"/>
              </a:rPr>
              <a:t>Essência</a:t>
            </a:r>
            <a:r>
              <a:rPr altLang="pt-BR" sz="3200" dirty="0">
                <a:sym typeface="Wingdings" panose="05000000000000000000" pitchFamily="2" charset="2"/>
              </a:rPr>
              <a:t>: </a:t>
            </a:r>
            <a:r>
              <a:rPr altLang="pt-BR" sz="3200" dirty="0" err="1">
                <a:sym typeface="Wingdings" panose="05000000000000000000" pitchFamily="2" charset="2"/>
              </a:rPr>
              <a:t>controle</a:t>
            </a:r>
            <a:r>
              <a:rPr altLang="pt-BR" sz="3200" dirty="0">
                <a:sym typeface="Wingdings" panose="05000000000000000000" pitchFamily="2" charset="2"/>
              </a:rPr>
              <a:t> </a:t>
            </a:r>
            <a:r>
              <a:rPr altLang="pt-BR" sz="3200" dirty="0" err="1">
                <a:sym typeface="Wingdings" panose="05000000000000000000" pitchFamily="2" charset="2"/>
              </a:rPr>
              <a:t>monetário</a:t>
            </a:r>
            <a:r>
              <a:rPr altLang="pt-BR" sz="3200" dirty="0">
                <a:sym typeface="Wingdings" panose="05000000000000000000" pitchFamily="2" charset="2"/>
              </a:rPr>
              <a:t> (</a:t>
            </a:r>
            <a:r>
              <a:rPr altLang="pt-BR" sz="3200" dirty="0" err="1">
                <a:sym typeface="Wingdings" panose="05000000000000000000" pitchFamily="2" charset="2"/>
              </a:rPr>
              <a:t>liquidez</a:t>
            </a:r>
            <a:r>
              <a:rPr altLang="pt-BR" sz="3200" dirty="0">
                <a:sym typeface="Wingdings" panose="05000000000000000000" pitchFamily="2" charset="2"/>
              </a:rPr>
              <a:t>) e </a:t>
            </a:r>
            <a:r>
              <a:rPr altLang="pt-BR" sz="3200" dirty="0" err="1">
                <a:sym typeface="Wingdings" panose="05000000000000000000" pitchFamily="2" charset="2"/>
              </a:rPr>
              <a:t>subida</a:t>
            </a:r>
            <a:r>
              <a:rPr altLang="pt-BR" sz="3200" dirty="0">
                <a:sym typeface="Wingdings" panose="05000000000000000000" pitchFamily="2" charset="2"/>
              </a:rPr>
              <a:t> dos </a:t>
            </a:r>
            <a:r>
              <a:rPr altLang="pt-BR" sz="3200" dirty="0" err="1">
                <a:sym typeface="Wingdings" panose="05000000000000000000" pitchFamily="2" charset="2"/>
              </a:rPr>
              <a:t>juros</a:t>
            </a:r>
            <a:r>
              <a:rPr altLang="pt-BR" sz="2800" dirty="0">
                <a:sym typeface="Wingdings" panose="05000000000000000000" pitchFamily="2" charset="2"/>
              </a:rPr>
              <a:t> </a:t>
            </a:r>
            <a:r>
              <a:rPr altLang="pt-BR" sz="2600" dirty="0">
                <a:sym typeface="Wingdings" panose="05000000000000000000" pitchFamily="2" charset="2"/>
              </a:rPr>
              <a:t>(</a:t>
            </a:r>
            <a:r>
              <a:rPr altLang="pt-BR" sz="2600" dirty="0">
                <a:solidFill>
                  <a:srgbClr val="FF0000"/>
                </a:solidFill>
                <a:latin typeface="+mj-lt"/>
              </a:rPr>
              <a:t>inicio do enfoque monetário do balanço de pagamentos</a:t>
            </a:r>
            <a:r>
              <a:rPr altLang="pt-BR" sz="2800" dirty="0"/>
              <a:t>)</a:t>
            </a:r>
            <a:endParaRPr altLang="pt-BR" sz="2800" b="1" dirty="0">
              <a:solidFill>
                <a:srgbClr val="FB2C09"/>
              </a:solidFill>
              <a:latin typeface="Arial" panose="020B0604020202020204" pitchFamily="34" charset="0"/>
            </a:endParaRPr>
          </a:p>
          <a:p>
            <a:pPr marL="685800" lvl="2">
              <a:lnSpc>
                <a:spcPct val="80000"/>
              </a:lnSpc>
              <a:defRPr/>
            </a:pPr>
            <a:r>
              <a:rPr altLang="pt-BR" sz="2800" dirty="0">
                <a:sym typeface="Wingdings" panose="05000000000000000000" pitchFamily="2" charset="2"/>
              </a:rPr>
              <a:t>Tb </a:t>
            </a:r>
            <a:r>
              <a:rPr altLang="pt-BR" sz="2800" dirty="0" err="1">
                <a:sym typeface="Wingdings" panose="05000000000000000000" pitchFamily="2" charset="2"/>
              </a:rPr>
              <a:t>controles</a:t>
            </a:r>
            <a:r>
              <a:rPr altLang="pt-BR" sz="2800" dirty="0">
                <a:sym typeface="Wingdings" panose="05000000000000000000" pitchFamily="2" charset="2"/>
              </a:rPr>
              <a:t> </a:t>
            </a:r>
            <a:r>
              <a:rPr altLang="pt-BR" sz="2800" dirty="0" err="1">
                <a:sym typeface="Wingdings" panose="05000000000000000000" pitchFamily="2" charset="2"/>
              </a:rPr>
              <a:t>quantitativos</a:t>
            </a:r>
            <a:r>
              <a:rPr altLang="pt-BR" sz="2800" dirty="0">
                <a:sym typeface="Wingdings" panose="05000000000000000000" pitchFamily="2" charset="2"/>
              </a:rPr>
              <a:t> de </a:t>
            </a:r>
            <a:r>
              <a:rPr altLang="pt-BR" sz="2800" dirty="0" err="1">
                <a:sym typeface="Wingdings" panose="05000000000000000000" pitchFamily="2" charset="2"/>
              </a:rPr>
              <a:t>crédito</a:t>
            </a:r>
            <a:endParaRPr altLang="pt-BR" sz="2800" dirty="0">
              <a:sym typeface="Wingdings" panose="05000000000000000000" pitchFamily="2" charset="2"/>
            </a:endParaRPr>
          </a:p>
          <a:p>
            <a:pPr marL="1143000" lvl="3">
              <a:lnSpc>
                <a:spcPct val="80000"/>
              </a:lnSpc>
              <a:defRPr/>
            </a:pPr>
            <a:r>
              <a:rPr altLang="pt-BR" sz="2400" dirty="0" err="1">
                <a:sym typeface="Wingdings" panose="05000000000000000000" pitchFamily="2" charset="2"/>
              </a:rPr>
              <a:t>Exceção</a:t>
            </a:r>
            <a:r>
              <a:rPr altLang="pt-BR" sz="2400" dirty="0">
                <a:sym typeface="Wingdings" panose="05000000000000000000" pitchFamily="2" charset="2"/>
              </a:rPr>
              <a:t>: </a:t>
            </a:r>
            <a:r>
              <a:rPr altLang="pt-BR" sz="2400" dirty="0" err="1">
                <a:sym typeface="Wingdings" panose="05000000000000000000" pitchFamily="2" charset="2"/>
              </a:rPr>
              <a:t>agricultura</a:t>
            </a:r>
            <a:r>
              <a:rPr altLang="pt-BR" sz="2400" dirty="0">
                <a:sym typeface="Wingdings" panose="05000000000000000000" pitchFamily="2" charset="2"/>
              </a:rPr>
              <a:t> </a:t>
            </a:r>
          </a:p>
          <a:p>
            <a:pPr marL="1143000" lvl="3">
              <a:lnSpc>
                <a:spcPct val="80000"/>
              </a:lnSpc>
              <a:defRPr/>
            </a:pPr>
            <a:r>
              <a:rPr altLang="pt-BR" sz="2400" dirty="0" err="1">
                <a:sym typeface="Wingdings" panose="05000000000000000000" pitchFamily="2" charset="2"/>
              </a:rPr>
              <a:t>Juros</a:t>
            </a:r>
            <a:r>
              <a:rPr altLang="pt-BR" sz="2400" dirty="0">
                <a:sym typeface="Wingdings" panose="05000000000000000000" pitchFamily="2" charset="2"/>
              </a:rPr>
              <a:t> </a:t>
            </a:r>
            <a:r>
              <a:rPr altLang="pt-BR" sz="2400" dirty="0" err="1">
                <a:sym typeface="Wingdings" panose="05000000000000000000" pitchFamily="2" charset="2"/>
              </a:rPr>
              <a:t>internos</a:t>
            </a:r>
            <a:r>
              <a:rPr altLang="pt-BR" sz="2400" dirty="0">
                <a:sym typeface="Wingdings" panose="05000000000000000000" pitchFamily="2" charset="2"/>
              </a:rPr>
              <a:t> – </a:t>
            </a:r>
            <a:r>
              <a:rPr altLang="pt-BR" sz="2400" dirty="0" err="1">
                <a:sym typeface="Wingdings" panose="05000000000000000000" pitchFamily="2" charset="2"/>
              </a:rPr>
              <a:t>força</a:t>
            </a:r>
            <a:r>
              <a:rPr altLang="pt-BR" sz="2400" dirty="0">
                <a:sym typeface="Wingdings" panose="05000000000000000000" pitchFamily="2" charset="2"/>
              </a:rPr>
              <a:t> ainda </a:t>
            </a:r>
            <a:r>
              <a:rPr altLang="pt-BR" sz="2400" dirty="0" err="1">
                <a:sym typeface="Wingdings" panose="05000000000000000000" pitchFamily="2" charset="2"/>
              </a:rPr>
              <a:t>estatais</a:t>
            </a:r>
            <a:r>
              <a:rPr altLang="pt-BR" sz="2400" dirty="0">
                <a:sym typeface="Wingdings" panose="05000000000000000000" pitchFamily="2" charset="2"/>
              </a:rPr>
              <a:t> </a:t>
            </a:r>
            <a:r>
              <a:rPr altLang="pt-BR" sz="2400" dirty="0" err="1">
                <a:sym typeface="Wingdings" panose="05000000000000000000" pitchFamily="2" charset="2"/>
              </a:rPr>
              <a:t>buscar</a:t>
            </a:r>
            <a:r>
              <a:rPr altLang="pt-BR" sz="2400" dirty="0">
                <a:sym typeface="Wingdings" panose="05000000000000000000" pitchFamily="2" charset="2"/>
              </a:rPr>
              <a:t> </a:t>
            </a:r>
            <a:r>
              <a:rPr altLang="pt-BR" sz="2400" dirty="0" err="1">
                <a:sym typeface="Wingdings" panose="05000000000000000000" pitchFamily="2" charset="2"/>
              </a:rPr>
              <a:t>recursos</a:t>
            </a:r>
            <a:r>
              <a:rPr altLang="pt-BR" sz="2400" dirty="0">
                <a:sym typeface="Wingdings" panose="05000000000000000000" pitchFamily="2" charset="2"/>
              </a:rPr>
              <a:t> no exterior</a:t>
            </a: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4B70BC3C-7830-400C-954D-7FB74585D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1506538"/>
            <a:ext cx="869156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pt-BR" sz="1800" b="1">
                <a:solidFill>
                  <a:srgbClr val="FB2C09"/>
                </a:solidFill>
                <a:latin typeface="Arial" panose="020B0604020202020204" pitchFamily="34" charset="0"/>
              </a:rPr>
              <a:t>A </a:t>
            </a:r>
            <a:r>
              <a:rPr lang="pt-BR" altLang="pt-BR" b="1">
                <a:solidFill>
                  <a:srgbClr val="FB2C09"/>
                </a:solidFill>
                <a:latin typeface="Arial" panose="020B0604020202020204" pitchFamily="34" charset="0"/>
              </a:rPr>
              <a:t>piora na situação cambial levou o governo a reverter, ainda em 1980, a política econômica e a adotar uma política ortodoxa: dentre seus principais elementos temos: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1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1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1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1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1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1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4">
            <a:extLst>
              <a:ext uri="{FF2B5EF4-FFF2-40B4-BE49-F238E27FC236}">
                <a16:creationId xmlns:a16="http://schemas.microsoft.com/office/drawing/2014/main" id="{E3A2250B-D531-4080-ACE6-F3BE6F0D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 b="1"/>
              <a:t>Ajustamento voluntário</a:t>
            </a:r>
            <a:endParaRPr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3C948C2-FDE4-43AB-BD96-129FECB81033}"/>
              </a:ext>
            </a:extLst>
          </p:cNvPr>
          <p:cNvSpPr txBox="1">
            <a:spLocks/>
          </p:cNvSpPr>
          <p:nvPr/>
        </p:nvSpPr>
        <p:spPr bwMode="auto">
          <a:xfrm>
            <a:off x="976313" y="1514475"/>
            <a:ext cx="9986962" cy="2982913"/>
          </a:xfrm>
          <a:prstGeom prst="rect">
            <a:avLst/>
          </a:prstGeom>
        </p:spPr>
        <p:txBody>
          <a:bodyPr/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9316" indent="-239316">
              <a:lnSpc>
                <a:spcPct val="80000"/>
              </a:lnSpc>
              <a:defRPr/>
            </a:pPr>
            <a:r>
              <a:rPr lang="pt-BR" altLang="pt-BR" sz="2800" dirty="0"/>
              <a:t>Ajustes contas publicas </a:t>
            </a:r>
          </a:p>
          <a:p>
            <a:pPr marL="479822" lvl="1" indent="-204788">
              <a:lnSpc>
                <a:spcPct val="80000"/>
              </a:lnSpc>
              <a:defRPr/>
            </a:pPr>
            <a:r>
              <a:rPr lang="pt-BR" altLang="pt-BR" sz="2400" dirty="0"/>
              <a:t>Controle de despesas: </a:t>
            </a:r>
            <a:r>
              <a:rPr lang="pt-BR" altLang="pt-BR" sz="2000" dirty="0"/>
              <a:t>Limita crescimento dos investimentos, centralização gastos, controle de boca de caixa</a:t>
            </a:r>
          </a:p>
          <a:p>
            <a:pPr marL="479822" lvl="1" indent="-204788">
              <a:lnSpc>
                <a:spcPct val="80000"/>
              </a:lnSpc>
              <a:defRPr/>
            </a:pPr>
            <a:r>
              <a:rPr lang="pt-BR" altLang="pt-BR" sz="2400" dirty="0"/>
              <a:t>Aumento da arrecadação:  </a:t>
            </a:r>
            <a:r>
              <a:rPr lang="pt-BR" altLang="pt-BR" sz="2000" dirty="0" err="1"/>
              <a:t>Subcorreção</a:t>
            </a:r>
            <a:r>
              <a:rPr lang="pt-BR" altLang="pt-BR" sz="2000" dirty="0"/>
              <a:t> das faixas para incidência das alíquotas do IR e aumento IOF</a:t>
            </a:r>
          </a:p>
          <a:p>
            <a:pPr marL="159147" indent="-204788">
              <a:lnSpc>
                <a:spcPct val="80000"/>
              </a:lnSpc>
              <a:defRPr/>
            </a:pPr>
            <a:r>
              <a:rPr lang="pt-BR" altLang="pt-BR" sz="2700" dirty="0">
                <a:sym typeface="Wingdings" panose="05000000000000000000" pitchFamily="2" charset="2"/>
              </a:rPr>
              <a:t> </a:t>
            </a:r>
            <a:r>
              <a:rPr lang="pt-BR" altLang="pt-BR" sz="2800" dirty="0">
                <a:sym typeface="Wingdings" panose="05000000000000000000" pitchFamily="2" charset="2"/>
              </a:rPr>
              <a:t>Salários: contenção: segura os reajustes das faixas maiores</a:t>
            </a:r>
            <a:r>
              <a:rPr lang="pt-BR" altLang="pt-BR" sz="3500" dirty="0">
                <a:sym typeface="Wingdings" panose="05000000000000000000" pitchFamily="2" charset="2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dirty="0"/>
              <a:t>desemprego</a:t>
            </a:r>
          </a:p>
          <a:p>
            <a:pPr>
              <a:lnSpc>
                <a:spcPct val="80000"/>
              </a:lnSpc>
              <a:defRPr/>
            </a:pPr>
            <a:r>
              <a:rPr lang="pt-BR" altLang="pt-BR" sz="2800" dirty="0">
                <a:sym typeface="Wingdings" panose="05000000000000000000" pitchFamily="2" charset="2"/>
              </a:rPr>
              <a:t>Não usa mecanismos cambiais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dirty="0">
                <a:sym typeface="Wingdings" panose="05000000000000000000" pitchFamily="2" charset="2"/>
              </a:rPr>
              <a:t>Já usado, acelerou inflação, problema com elasticidades</a:t>
            </a:r>
          </a:p>
          <a:p>
            <a:pPr lvl="1">
              <a:lnSpc>
                <a:spcPct val="80000"/>
              </a:lnSpc>
              <a:defRPr/>
            </a:pPr>
            <a:r>
              <a:rPr lang="pt-BR" altLang="pt-BR" dirty="0">
                <a:sym typeface="Wingdings" panose="05000000000000000000" pitchFamily="2" charset="2"/>
              </a:rPr>
              <a:t>Usa estímulos a exportações e barreiras</a:t>
            </a:r>
          </a:p>
          <a:p>
            <a:pPr>
              <a:lnSpc>
                <a:spcPct val="80000"/>
              </a:lnSpc>
              <a:defRPr/>
            </a:pPr>
            <a:r>
              <a:rPr lang="pt-BR" altLang="pt-BR" sz="2800" dirty="0">
                <a:sym typeface="Wingdings" panose="05000000000000000000" pitchFamily="2" charset="2"/>
              </a:rPr>
              <a:t>Não recorre ao FMI: </a:t>
            </a:r>
            <a:r>
              <a:rPr lang="pt-BR" altLang="pt-BR" dirty="0">
                <a:sym typeface="Wingdings" panose="05000000000000000000" pitchFamily="2" charset="2"/>
              </a:rPr>
              <a:t>Problemas políticos </a:t>
            </a:r>
          </a:p>
          <a:p>
            <a:pPr>
              <a:lnSpc>
                <a:spcPct val="80000"/>
              </a:lnSpc>
              <a:defRPr/>
            </a:pPr>
            <a:r>
              <a:rPr lang="pt-BR" altLang="pt-BR" dirty="0">
                <a:sym typeface="Wingdings" panose="05000000000000000000" pitchFamily="2" charset="2"/>
              </a:rPr>
              <a:t>Inflação – recuo pequeno apesar de recessão grande</a:t>
            </a:r>
            <a:r>
              <a:rPr lang="pt-BR" altLang="pt-BR" sz="1575" dirty="0"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80000"/>
              </a:lnSpc>
              <a:defRPr/>
            </a:pPr>
            <a:endParaRPr lang="pt-BR" altLang="pt-BR" sz="105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9FAE657-3F97-44E9-B866-BF3B3E008C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79650" y="260350"/>
            <a:ext cx="8001000" cy="912813"/>
          </a:xfrm>
        </p:spPr>
        <p:txBody>
          <a:bodyPr lIns="68580" rIns="68580"/>
          <a:lstStyle/>
          <a:p>
            <a:pPr algn="ctr"/>
            <a:r>
              <a:rPr altLang="pt-BR"/>
              <a:t>INDICADORES MACROECONÔMICOS: 1980-1984</a:t>
            </a:r>
          </a:p>
        </p:txBody>
      </p:sp>
      <p:graphicFrame>
        <p:nvGraphicFramePr>
          <p:cNvPr id="380995" name="Group 67">
            <a:extLst>
              <a:ext uri="{FF2B5EF4-FFF2-40B4-BE49-F238E27FC236}">
                <a16:creationId xmlns:a16="http://schemas.microsoft.com/office/drawing/2014/main" id="{F3562DC4-E8CA-4DB4-908E-541AF0A86F48}"/>
              </a:ext>
            </a:extLst>
          </p:cNvPr>
          <p:cNvGraphicFramePr>
            <a:graphicFrameLocks noGrp="1"/>
          </p:cNvGraphicFramePr>
          <p:nvPr/>
        </p:nvGraphicFramePr>
        <p:xfrm>
          <a:off x="1774825" y="1916113"/>
          <a:ext cx="7459663" cy="3259137"/>
        </p:xfrm>
        <a:graphic>
          <a:graphicData uri="http://schemas.openxmlformats.org/drawingml/2006/table">
            <a:tbl>
              <a:tblPr/>
              <a:tblGrid>
                <a:gridCol w="108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68584" marR="68584"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marL="68584" marR="68584"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marL="68584" marR="68584"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marL="68584" marR="68584"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8741527-7D18-4659-8230-51EC06E2DA4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68580" rIns="68580"/>
          <a:lstStyle/>
          <a:p>
            <a:r>
              <a:rPr altLang="pt-BR"/>
              <a:t>Balanço de pagamentos no ajuste voluntário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62D01562-8D4E-4986-B8F5-0A8CB1C4965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92313" y="1844675"/>
            <a:ext cx="8496300" cy="4540250"/>
          </a:xfrm>
        </p:spPr>
        <p:txBody>
          <a:bodyPr lIns="68580" rIns="68580">
            <a:normAutofit lnSpcReduction="10000"/>
          </a:bodyPr>
          <a:lstStyle/>
          <a:p>
            <a:pPr marL="238125" indent="-238125">
              <a:defRPr/>
            </a:pPr>
            <a:r>
              <a:rPr altLang="pt-BR" sz="3000"/>
              <a:t>BC – se torna levemente positiva </a:t>
            </a:r>
          </a:p>
          <a:p>
            <a:pPr marL="479425" lvl="1" indent="-204788">
              <a:defRPr/>
            </a:pPr>
            <a:r>
              <a:rPr altLang="pt-BR" sz="2200"/>
              <a:t>Exportações – crescem em 81 , mas não em 82 (recessão mundial) </a:t>
            </a:r>
          </a:p>
          <a:p>
            <a:pPr marL="479425" lvl="1" indent="-204788">
              <a:defRPr/>
            </a:pPr>
            <a:r>
              <a:rPr altLang="pt-BR" sz="2200"/>
              <a:t>Importações queda relativa</a:t>
            </a:r>
          </a:p>
          <a:p>
            <a:pPr marL="685800" lvl="2">
              <a:defRPr/>
            </a:pPr>
            <a:r>
              <a:rPr altLang="pt-BR" sz="2000"/>
              <a:t>Substituição de importações</a:t>
            </a:r>
          </a:p>
          <a:p>
            <a:pPr marL="685800" lvl="2">
              <a:defRPr/>
            </a:pPr>
            <a:r>
              <a:rPr altLang="pt-BR" sz="2000"/>
              <a:t>Diminuição da importações de bens de capital e de consumo</a:t>
            </a:r>
          </a:p>
          <a:p>
            <a:pPr marL="238125" indent="-238125">
              <a:defRPr/>
            </a:pPr>
            <a:r>
              <a:rPr altLang="pt-BR" sz="3000"/>
              <a:t>Conta de serviços acelera</a:t>
            </a:r>
          </a:p>
          <a:p>
            <a:pPr marL="238125" indent="-238125">
              <a:defRPr/>
            </a:pPr>
            <a:r>
              <a:rPr altLang="pt-BR" sz="3000"/>
              <a:t>Conta de capital – consegue recursos mas insuficientes </a:t>
            </a:r>
          </a:p>
          <a:p>
            <a:pPr marL="479425" lvl="1" indent="-204788">
              <a:defRPr/>
            </a:pPr>
            <a:r>
              <a:rPr altLang="pt-BR" sz="2200"/>
              <a:t>Em 82 – já recursos de fontes oficiais (não voluntários): FMI, governos americano e europeus (Clube de Paris) </a:t>
            </a:r>
          </a:p>
          <a:p>
            <a:pPr marL="479425" lvl="1" indent="-204788">
              <a:defRPr/>
            </a:pPr>
            <a:endParaRPr altLang="pt-BR" sz="180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8448C3B-8754-44C8-85ED-0A8D50765C1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68580" rIns="68580"/>
          <a:lstStyle/>
          <a:p>
            <a:endParaRPr altLang="pt-BR"/>
          </a:p>
        </p:txBody>
      </p:sp>
      <p:graphicFrame>
        <p:nvGraphicFramePr>
          <p:cNvPr id="266340" name="Group 100">
            <a:extLst>
              <a:ext uri="{FF2B5EF4-FFF2-40B4-BE49-F238E27FC236}">
                <a16:creationId xmlns:a16="http://schemas.microsoft.com/office/drawing/2014/main" id="{5EE8C7F6-7B9B-48F6-A71B-0E7FE73BF436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774825" y="2025650"/>
          <a:ext cx="8713788" cy="3840163"/>
        </p:xfrm>
        <a:graphic>
          <a:graphicData uri="http://schemas.openxmlformats.org/drawingml/2006/table">
            <a:tbl>
              <a:tblPr/>
              <a:tblGrid>
                <a:gridCol w="81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3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6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0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399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marL="68586" marR="68586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marL="68586" marR="68586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marL="68586" marR="68586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marL="68586" marR="68586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5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marL="68586" marR="68586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marL="68586" marR="68586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marL="68586" marR="68586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9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29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318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29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3" marB="342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>
            <a:extLst>
              <a:ext uri="{FF2B5EF4-FFF2-40B4-BE49-F238E27FC236}">
                <a16:creationId xmlns:a16="http://schemas.microsoft.com/office/drawing/2014/main" id="{436E0FDF-D563-4717-A7D6-196F5966B53B}"/>
              </a:ext>
            </a:extLst>
          </p:cNvPr>
          <p:cNvSpPr txBox="1">
            <a:spLocks noGrp="1"/>
          </p:cNvSpPr>
          <p:nvPr/>
        </p:nvSpPr>
        <p:spPr>
          <a:xfrm>
            <a:off x="1524000" y="1811338"/>
            <a:ext cx="533400" cy="182562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fld id="{C96C6435-4D88-4669-B581-2713A670C7C0}" type="slidenum">
              <a:rPr lang="pt-BR" altLang="pt-BR" sz="9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  <a:defRPr/>
              </a:pPr>
              <a:t>19</a:t>
            </a:fld>
            <a:endParaRPr lang="pt-BR" altLang="pt-BR" sz="9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7DDA6C5-91DA-481D-85D1-800F8AAD64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14513" y="188913"/>
            <a:ext cx="7772400" cy="601662"/>
          </a:xfrm>
        </p:spPr>
        <p:txBody>
          <a:bodyPr lIns="68580" rIns="68580"/>
          <a:lstStyle/>
          <a:p>
            <a:pPr algn="ctr"/>
            <a:r>
              <a:rPr altLang="pt-BR"/>
              <a:t>Ajuste com FMI</a:t>
            </a: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5F89991-74C0-45EF-A02E-370F3AA112B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790700" y="1700213"/>
            <a:ext cx="8710613" cy="3976687"/>
          </a:xfrm>
        </p:spPr>
        <p:txBody>
          <a:bodyPr lIns="68580" rIns="68580">
            <a:normAutofit lnSpcReduction="10000"/>
          </a:bodyPr>
          <a:lstStyle/>
          <a:p>
            <a:pPr marL="238125" indent="-238125">
              <a:defRPr/>
            </a:pPr>
            <a:r>
              <a:rPr altLang="pt-BR" sz="3200"/>
              <a:t>Em 82 nos países em desenvolvimento o problemas com a dívida se agravam:</a:t>
            </a:r>
          </a:p>
          <a:p>
            <a:pPr marL="479425" lvl="1" indent="-204788">
              <a:defRPr/>
            </a:pPr>
            <a:r>
              <a:rPr altLang="pt-BR" sz="2400"/>
              <a:t>insolvência polonesa e argentina e moratória mexicana, no chamado “</a:t>
            </a:r>
            <a:r>
              <a:rPr altLang="pt-BR" sz="2400" b="1"/>
              <a:t>setembro negro</a:t>
            </a:r>
            <a:r>
              <a:rPr altLang="pt-BR" sz="2400"/>
              <a:t>” (1982), </a:t>
            </a:r>
          </a:p>
          <a:p>
            <a:pPr marL="479425" lvl="1" indent="-204788">
              <a:defRPr/>
            </a:pPr>
            <a:r>
              <a:rPr altLang="pt-BR" sz="2400"/>
              <a:t>o que provocou o </a:t>
            </a:r>
            <a:r>
              <a:rPr altLang="pt-BR" sz="2400" b="1"/>
              <a:t>rompimento completo do fluxo de recursos voluntários aos países em desenvolvimento.</a:t>
            </a:r>
            <a:r>
              <a:rPr altLang="pt-BR" sz="2400"/>
              <a:t> </a:t>
            </a:r>
          </a:p>
          <a:p>
            <a:pPr marL="479425" lvl="1" indent="-204788">
              <a:defRPr/>
            </a:pPr>
            <a:r>
              <a:rPr altLang="pt-BR" sz="2400"/>
              <a:t>Necessário</a:t>
            </a:r>
          </a:p>
          <a:p>
            <a:pPr lvl="2">
              <a:defRPr/>
            </a:pPr>
            <a:r>
              <a:rPr altLang="pt-BR" sz="2400"/>
              <a:t>renegociar  divida externa e conseguir fundos não voluntários e de curto prazo</a:t>
            </a:r>
          </a:p>
          <a:p>
            <a:pPr lvl="2">
              <a:defRPr/>
            </a:pPr>
            <a:r>
              <a:rPr altLang="pt-BR" sz="2400"/>
              <a:t>Para tal supervisão do FMI, que  exige aprofundamento do ajuste</a:t>
            </a:r>
          </a:p>
          <a:p>
            <a:pPr marL="479425" lvl="1" indent="-204788">
              <a:defRPr/>
            </a:pPr>
            <a:endParaRPr altLang="pt-BR" sz="200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>
            <a:extLst>
              <a:ext uri="{FF2B5EF4-FFF2-40B4-BE49-F238E27FC236}">
                <a16:creationId xmlns:a16="http://schemas.microsoft.com/office/drawing/2014/main" id="{F93F8EAC-2CFA-449B-B8A6-8447EDB03E89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B6B58626-C584-4CE7-BDC0-3058C832E337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53E758F-4E56-46EF-B294-6C55B92491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2813" y="0"/>
            <a:ext cx="10363200" cy="1143000"/>
          </a:xfrm>
        </p:spPr>
        <p:txBody>
          <a:bodyPr lIns="91440" rIns="91440" anchor="ctr"/>
          <a:lstStyle/>
          <a:p>
            <a:r>
              <a:rPr altLang="pt-BR"/>
              <a:t> </a:t>
            </a:r>
            <a:r>
              <a:rPr altLang="pt-BR" b="1"/>
              <a:t>A Crise da dívida externa e sua solução  externa </a:t>
            </a:r>
            <a:endParaRPr altLang="pt-BR"/>
          </a:p>
        </p:txBody>
      </p:sp>
      <p:sp>
        <p:nvSpPr>
          <p:cNvPr id="251908" name="Rectangle 3">
            <a:extLst>
              <a:ext uri="{FF2B5EF4-FFF2-40B4-BE49-F238E27FC236}">
                <a16:creationId xmlns:a16="http://schemas.microsoft.com/office/drawing/2014/main" id="{AB465726-9A10-4987-9BEF-4CDB0E76DF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393825"/>
            <a:ext cx="11328400" cy="5314950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19088" indent="-319088">
              <a:lnSpc>
                <a:spcPct val="120000"/>
              </a:lnSpc>
              <a:defRPr/>
            </a:pPr>
            <a:r>
              <a:rPr sz="3300" dirty="0"/>
              <a:t>A partir de agosto 1979, o </a:t>
            </a:r>
            <a:r>
              <a:rPr sz="3300" b="1" dirty="0"/>
              <a:t>FED adotou uma política monetária mais restritiva</a:t>
            </a:r>
            <a:r>
              <a:rPr sz="3300" dirty="0"/>
              <a:t>, visando conter a tendência de desvalorização do dólar.</a:t>
            </a:r>
          </a:p>
          <a:p>
            <a:pPr marL="639763" lvl="1" indent="-273050">
              <a:lnSpc>
                <a:spcPct val="120000"/>
              </a:lnSpc>
              <a:defRPr/>
            </a:pPr>
            <a:r>
              <a:rPr sz="2500" dirty="0"/>
              <a:t>Depois quando Reagan assumiu, elevou ainda mais as taxas de juros e </a:t>
            </a:r>
            <a:r>
              <a:rPr sz="2500" b="1" dirty="0"/>
              <a:t>transformou os EUA no grande absorvedor da liquidez mundial.</a:t>
            </a:r>
            <a:endParaRPr sz="2500" dirty="0"/>
          </a:p>
          <a:p>
            <a:pPr marL="776288" lvl="1" indent="-319088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2900" dirty="0"/>
              <a:t>Elevação do custo da divida externa e dificuldades para renovação dos empréstimos externos</a:t>
            </a:r>
          </a:p>
          <a:p>
            <a:pPr marL="182563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2900" dirty="0"/>
              <a:t>Os países (Brasil) foram obrigados a entrar em uma política de </a:t>
            </a:r>
            <a:r>
              <a:rPr sz="2900" b="1" dirty="0"/>
              <a:t>geração de superávits</a:t>
            </a:r>
            <a:r>
              <a:rPr sz="2900" dirty="0"/>
              <a:t> </a:t>
            </a:r>
            <a:r>
              <a:rPr sz="2900" b="1" dirty="0"/>
              <a:t>externos</a:t>
            </a:r>
            <a:r>
              <a:rPr sz="1900" b="1" dirty="0"/>
              <a:t>.</a:t>
            </a:r>
          </a:p>
          <a:p>
            <a:pPr marL="639763" lvl="1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3000" dirty="0"/>
              <a:t>controle da absorção interna – redução das importações e estimulo as exportações </a:t>
            </a:r>
          </a:p>
          <a:p>
            <a:pPr marL="1096963" lvl="2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2800" dirty="0"/>
              <a:t>Politica monetária apertada, elevação dos juros </a:t>
            </a:r>
          </a:p>
          <a:p>
            <a:pPr marL="1096963" lvl="2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2800" dirty="0"/>
              <a:t>Desvalorização cambial </a:t>
            </a:r>
          </a:p>
          <a:p>
            <a:pPr marL="639763" lvl="1" indent="-273050">
              <a:lnSpc>
                <a:spcPct val="120000"/>
              </a:lnSpc>
              <a:buFont typeface="Wingdings" panose="05000000000000000000" pitchFamily="2" charset="2"/>
              <a:buChar char="à"/>
              <a:defRPr/>
            </a:pPr>
            <a:r>
              <a:rPr sz="3000" dirty="0"/>
              <a:t>Tb materialização dos investimentos do II PND</a:t>
            </a:r>
          </a:p>
          <a:p>
            <a:pPr marL="1096963" lvl="2" indent="-273050">
              <a:buFont typeface="Wingdings" panose="05000000000000000000" pitchFamily="2" charset="2"/>
              <a:buChar char="à"/>
              <a:defRPr/>
            </a:pPr>
            <a:endParaRPr sz="3300" b="1" dirty="0"/>
          </a:p>
          <a:p>
            <a:pPr marL="319088" indent="-319088">
              <a:defRPr/>
            </a:pPr>
            <a:endParaRPr sz="1900" b="1" dirty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7E1349E-00F5-4DE3-97D9-83D67521C7B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68580" rIns="68580"/>
          <a:lstStyle/>
          <a:p>
            <a:r>
              <a:rPr altLang="pt-BR"/>
              <a:t>Ajuste com FMI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600BC3F-809D-4BD7-8895-FD3FFDC5363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631950" y="1557338"/>
            <a:ext cx="8928100" cy="5040312"/>
          </a:xfrm>
        </p:spPr>
        <p:txBody>
          <a:bodyPr lIns="68580" rIns="68580">
            <a:normAutofit lnSpcReduction="10000"/>
          </a:bodyPr>
          <a:lstStyle/>
          <a:p>
            <a:pPr marL="447675" indent="-447675">
              <a:defRPr/>
            </a:pPr>
            <a:r>
              <a:rPr altLang="pt-BR" sz="3200"/>
              <a:t>A política adotada baseava-se em acordos com o FMI – cartas de intenção:</a:t>
            </a:r>
          </a:p>
          <a:p>
            <a:pPr marL="869950" lvl="2" indent="-355600">
              <a:defRPr/>
            </a:pPr>
            <a:r>
              <a:rPr altLang="pt-BR" sz="2000"/>
              <a:t>Primeira carta: jan/83 – 24 meses: 8 cartas</a:t>
            </a:r>
          </a:p>
          <a:p>
            <a:pPr marL="676275" lvl="1" indent="-401638">
              <a:buFont typeface="Wingdings" panose="05000000000000000000" pitchFamily="2" charset="2"/>
              <a:buNone/>
              <a:defRPr/>
            </a:pPr>
            <a:r>
              <a:rPr altLang="pt-BR" sz="2400"/>
              <a:t>Baseado:</a:t>
            </a:r>
          </a:p>
          <a:p>
            <a:pPr marL="676275" lvl="1" indent="-401638">
              <a:buFont typeface="Wingdings" panose="05000000000000000000" pitchFamily="2" charset="2"/>
              <a:buNone/>
              <a:defRPr/>
            </a:pPr>
            <a:r>
              <a:rPr altLang="pt-BR" sz="2400"/>
              <a:t>1. novamente na </a:t>
            </a:r>
            <a:r>
              <a:rPr altLang="pt-BR" sz="2400" b="1"/>
              <a:t>contenção da demanda agregada</a:t>
            </a:r>
            <a:r>
              <a:rPr altLang="pt-BR" sz="2400"/>
              <a:t> (aprofunda)</a:t>
            </a:r>
          </a:p>
          <a:p>
            <a:pPr marL="676275" lvl="1" indent="-401638">
              <a:buFontTx/>
              <a:buAutoNum type="romanLcParenBoth"/>
              <a:defRPr/>
            </a:pPr>
            <a:r>
              <a:rPr altLang="pt-BR" sz="2400"/>
              <a:t>aumento da taxa de juros interna e restrição do crédito; </a:t>
            </a:r>
          </a:p>
          <a:p>
            <a:pPr marL="676275" lvl="1" indent="-401638">
              <a:buFontTx/>
              <a:buAutoNum type="romanLcParenBoth"/>
              <a:defRPr/>
            </a:pPr>
            <a:r>
              <a:rPr altLang="pt-BR" sz="2400"/>
              <a:t>redução do salário real e desemprego; (</a:t>
            </a:r>
            <a:r>
              <a:rPr altLang="pt-BR"/>
              <a:t>Regra dos 80% )</a:t>
            </a:r>
          </a:p>
          <a:p>
            <a:pPr marL="676275" lvl="1" indent="-401638">
              <a:buFontTx/>
              <a:buAutoNum type="romanLcParenBoth"/>
              <a:defRPr/>
            </a:pPr>
            <a:r>
              <a:rPr altLang="pt-BR" sz="2400"/>
              <a:t>redução do déficit público</a:t>
            </a:r>
          </a:p>
          <a:p>
            <a:pPr marL="869950" lvl="2" indent="-355600">
              <a:buFontTx/>
              <a:buChar char=""/>
              <a:defRPr/>
            </a:pPr>
            <a:r>
              <a:rPr altLang="pt-BR" sz="2400"/>
              <a:t>Problema com definições e critérios </a:t>
            </a:r>
          </a:p>
          <a:p>
            <a:pPr marL="869950" lvl="2" indent="-355600">
              <a:buFontTx/>
              <a:buChar char=""/>
              <a:defRPr/>
            </a:pPr>
            <a:r>
              <a:rPr altLang="pt-BR" sz="2400"/>
              <a:t>Queda dos Investimentos, tentativas de aumento da arrecadação </a:t>
            </a:r>
          </a:p>
          <a:p>
            <a:pPr marL="1166813" lvl="3" indent="-309563">
              <a:buFontTx/>
              <a:buChar char=""/>
              <a:defRPr/>
            </a:pPr>
            <a:r>
              <a:rPr altLang="pt-BR" sz="2400"/>
              <a:t>Problema efeito Oliveira–Tanzi 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2A2CD08-ED3C-4328-9FBD-3388B6D1D15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68580" rIns="68580"/>
          <a:lstStyle/>
          <a:p>
            <a:r>
              <a:rPr altLang="pt-BR"/>
              <a:t>Ajuste com FMI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5DE2339-D9F4-419A-8903-F3D25C9A150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51038" y="1989138"/>
            <a:ext cx="8518525" cy="3784600"/>
          </a:xfrm>
        </p:spPr>
        <p:txBody>
          <a:bodyPr lIns="68580" rIns="68580">
            <a:normAutofit lnSpcReduction="10000"/>
          </a:bodyPr>
          <a:lstStyle/>
          <a:p>
            <a:pPr marL="677466" lvl="1" indent="-402431">
              <a:buFont typeface="Wingdings" panose="05000000000000000000" pitchFamily="2" charset="2"/>
              <a:buNone/>
              <a:defRPr/>
            </a:pPr>
            <a:r>
              <a:rPr altLang="pt-BR" sz="2800" dirty="0"/>
              <a:t>2. </a:t>
            </a:r>
            <a:r>
              <a:rPr altLang="pt-BR" sz="2800" dirty="0" err="1"/>
              <a:t>tornar</a:t>
            </a:r>
            <a:r>
              <a:rPr altLang="pt-BR" sz="2800" dirty="0"/>
              <a:t> a </a:t>
            </a:r>
            <a:r>
              <a:rPr altLang="pt-BR" sz="2800" dirty="0" err="1"/>
              <a:t>estrutura</a:t>
            </a:r>
            <a:r>
              <a:rPr altLang="pt-BR" sz="2800" dirty="0"/>
              <a:t> de </a:t>
            </a:r>
            <a:r>
              <a:rPr altLang="pt-BR" sz="2800" b="1" dirty="0" err="1"/>
              <a:t>preços</a:t>
            </a:r>
            <a:r>
              <a:rPr altLang="pt-BR" sz="2800" b="1" dirty="0"/>
              <a:t> </a:t>
            </a:r>
            <a:r>
              <a:rPr altLang="pt-BR" sz="2800" b="1" dirty="0" err="1"/>
              <a:t>relativos</a:t>
            </a:r>
            <a:r>
              <a:rPr altLang="pt-BR" sz="2800" b="1" dirty="0"/>
              <a:t> </a:t>
            </a:r>
            <a:r>
              <a:rPr altLang="pt-BR" sz="2800" b="1" dirty="0" err="1"/>
              <a:t>favorável</a:t>
            </a:r>
            <a:r>
              <a:rPr altLang="pt-BR" sz="2800" b="1" dirty="0"/>
              <a:t> </a:t>
            </a:r>
            <a:r>
              <a:rPr altLang="pt-BR" sz="2800" b="1" dirty="0" err="1"/>
              <a:t>ao</a:t>
            </a:r>
            <a:r>
              <a:rPr altLang="pt-BR" sz="2800" b="1" dirty="0"/>
              <a:t> </a:t>
            </a:r>
            <a:r>
              <a:rPr altLang="pt-BR" sz="2800" b="1" dirty="0" err="1"/>
              <a:t>setor</a:t>
            </a:r>
            <a:r>
              <a:rPr altLang="pt-BR" sz="2800" b="1" dirty="0"/>
              <a:t> </a:t>
            </a:r>
            <a:r>
              <a:rPr altLang="pt-BR" sz="2800" b="1" dirty="0" err="1"/>
              <a:t>externo</a:t>
            </a:r>
            <a:r>
              <a:rPr altLang="pt-BR" sz="2800" dirty="0"/>
              <a:t> </a:t>
            </a:r>
          </a:p>
          <a:p>
            <a:pPr marL="677466" lvl="1" indent="-402431">
              <a:buFontTx/>
              <a:buAutoNum type="romanLcParenBoth"/>
              <a:defRPr/>
            </a:pPr>
            <a:r>
              <a:rPr altLang="pt-BR" sz="2800" dirty="0" err="1"/>
              <a:t>desvalorização</a:t>
            </a:r>
            <a:r>
              <a:rPr altLang="pt-BR" sz="2800" dirty="0"/>
              <a:t> real do </a:t>
            </a:r>
            <a:r>
              <a:rPr altLang="pt-BR" sz="2800" dirty="0" err="1"/>
              <a:t>cruzeiro</a:t>
            </a:r>
            <a:r>
              <a:rPr altLang="pt-BR" sz="2800" dirty="0"/>
              <a:t> (</a:t>
            </a:r>
            <a:r>
              <a:rPr altLang="pt-BR" sz="2800" dirty="0" err="1"/>
              <a:t>fev</a:t>
            </a:r>
            <a:r>
              <a:rPr altLang="pt-BR" sz="2800" dirty="0"/>
              <a:t> 83);</a:t>
            </a:r>
          </a:p>
          <a:p>
            <a:pPr marL="677466" lvl="1" indent="-402431">
              <a:buFontTx/>
              <a:buAutoNum type="romanLcParenBoth"/>
              <a:defRPr/>
            </a:pPr>
            <a:r>
              <a:rPr altLang="pt-BR" sz="2800" dirty="0" err="1"/>
              <a:t>elevação</a:t>
            </a:r>
            <a:r>
              <a:rPr altLang="pt-BR" sz="2800" dirty="0"/>
              <a:t> do </a:t>
            </a:r>
            <a:r>
              <a:rPr altLang="pt-BR" sz="2800" dirty="0" err="1"/>
              <a:t>preço</a:t>
            </a:r>
            <a:r>
              <a:rPr altLang="pt-BR" sz="2800" dirty="0"/>
              <a:t> dos </a:t>
            </a:r>
            <a:r>
              <a:rPr altLang="pt-BR" sz="2800" dirty="0" err="1"/>
              <a:t>derivados</a:t>
            </a:r>
            <a:r>
              <a:rPr altLang="pt-BR" sz="2800" dirty="0"/>
              <a:t> de </a:t>
            </a:r>
            <a:r>
              <a:rPr altLang="pt-BR" sz="2800" dirty="0" err="1"/>
              <a:t>petróleo</a:t>
            </a:r>
            <a:r>
              <a:rPr altLang="pt-BR" sz="2800" dirty="0"/>
              <a:t>; </a:t>
            </a:r>
          </a:p>
          <a:p>
            <a:pPr marL="677466" lvl="1" indent="-402431">
              <a:buFontTx/>
              <a:buAutoNum type="romanLcParenBoth"/>
              <a:defRPr/>
            </a:pPr>
            <a:r>
              <a:rPr altLang="pt-BR" sz="2800" dirty="0"/>
              <a:t> </a:t>
            </a:r>
            <a:r>
              <a:rPr altLang="pt-BR" sz="2800" dirty="0" err="1"/>
              <a:t>contenção</a:t>
            </a:r>
            <a:r>
              <a:rPr altLang="pt-BR" sz="2800" dirty="0"/>
              <a:t> de </a:t>
            </a:r>
            <a:r>
              <a:rPr altLang="pt-BR" sz="2800" dirty="0" err="1"/>
              <a:t>alguns</a:t>
            </a:r>
            <a:r>
              <a:rPr altLang="pt-BR" sz="2800" dirty="0"/>
              <a:t> </a:t>
            </a:r>
            <a:r>
              <a:rPr altLang="pt-BR" sz="2800" dirty="0" err="1"/>
              <a:t>preços</a:t>
            </a:r>
            <a:r>
              <a:rPr altLang="pt-BR" sz="2800" dirty="0"/>
              <a:t> </a:t>
            </a:r>
            <a:r>
              <a:rPr altLang="pt-BR" sz="2800" dirty="0" err="1"/>
              <a:t>públicos</a:t>
            </a:r>
            <a:r>
              <a:rPr altLang="pt-BR" sz="2800" dirty="0"/>
              <a:t>, </a:t>
            </a:r>
          </a:p>
          <a:p>
            <a:pPr marL="677466" lvl="1" indent="-402431">
              <a:buFontTx/>
              <a:buAutoNum type="romanLcParenBoth"/>
              <a:defRPr/>
            </a:pPr>
            <a:r>
              <a:rPr altLang="pt-BR" sz="2800" dirty="0" err="1"/>
              <a:t>subsídios</a:t>
            </a:r>
            <a:r>
              <a:rPr altLang="pt-BR" sz="2800" dirty="0"/>
              <a:t> e </a:t>
            </a:r>
            <a:r>
              <a:rPr altLang="pt-BR" sz="2800" dirty="0" err="1"/>
              <a:t>incentivos</a:t>
            </a:r>
            <a:r>
              <a:rPr altLang="pt-BR" sz="2800" dirty="0"/>
              <a:t> à </a:t>
            </a:r>
            <a:r>
              <a:rPr altLang="pt-BR" sz="2800" dirty="0" err="1"/>
              <a:t>exportação</a:t>
            </a:r>
            <a:r>
              <a:rPr altLang="pt-BR" sz="2800" dirty="0"/>
              <a:t>.</a:t>
            </a:r>
          </a:p>
          <a:p>
            <a:pPr marL="448866" indent="-448866">
              <a:buFont typeface="Wingdings" panose="05000000000000000000" pitchFamily="2" charset="2"/>
              <a:buChar char="Ø"/>
              <a:defRPr/>
            </a:pPr>
            <a:r>
              <a:rPr altLang="pt-BR" sz="2700" dirty="0" err="1"/>
              <a:t>Setor</a:t>
            </a:r>
            <a:r>
              <a:rPr altLang="pt-BR" sz="2700" dirty="0"/>
              <a:t> </a:t>
            </a:r>
            <a:r>
              <a:rPr altLang="pt-BR" sz="2700" dirty="0" err="1"/>
              <a:t>externo</a:t>
            </a:r>
            <a:r>
              <a:rPr altLang="pt-BR" sz="2700" dirty="0"/>
              <a:t>: </a:t>
            </a:r>
            <a:r>
              <a:rPr altLang="pt-BR" sz="2700" dirty="0" err="1"/>
              <a:t>também</a:t>
            </a:r>
            <a:r>
              <a:rPr altLang="pt-BR" sz="2700" dirty="0"/>
              <a:t> </a:t>
            </a:r>
            <a:r>
              <a:rPr altLang="pt-BR" sz="2700" dirty="0" err="1"/>
              <a:t>ampliação</a:t>
            </a:r>
            <a:r>
              <a:rPr altLang="pt-BR" sz="2700" dirty="0"/>
              <a:t> forte dos </a:t>
            </a:r>
            <a:r>
              <a:rPr altLang="pt-BR" sz="2700" dirty="0" err="1"/>
              <a:t>controles</a:t>
            </a:r>
            <a:r>
              <a:rPr altLang="pt-BR" sz="2700" dirty="0"/>
              <a:t> de </a:t>
            </a:r>
            <a:r>
              <a:rPr altLang="pt-BR" sz="2700" dirty="0" err="1"/>
              <a:t>cambio</a:t>
            </a:r>
            <a:r>
              <a:rPr altLang="pt-BR" sz="2700" dirty="0"/>
              <a:t> </a:t>
            </a:r>
          </a:p>
          <a:p>
            <a:pPr marL="677466" lvl="1" indent="-402431">
              <a:buFont typeface="Wingdings" panose="05000000000000000000" pitchFamily="2" charset="2"/>
              <a:buChar char="Ø"/>
              <a:defRPr/>
            </a:pPr>
            <a:r>
              <a:rPr altLang="pt-BR" sz="2800" dirty="0" err="1"/>
              <a:t>regras</a:t>
            </a:r>
            <a:r>
              <a:rPr altLang="pt-BR" sz="2800" dirty="0"/>
              <a:t> </a:t>
            </a:r>
            <a:r>
              <a:rPr altLang="pt-BR" sz="2800" dirty="0" err="1"/>
              <a:t>impedindo</a:t>
            </a:r>
            <a:r>
              <a:rPr altLang="pt-BR" sz="2800" dirty="0"/>
              <a:t> a </a:t>
            </a:r>
            <a:r>
              <a:rPr altLang="pt-BR" sz="2800" dirty="0" err="1"/>
              <a:t>saída</a:t>
            </a:r>
            <a:r>
              <a:rPr altLang="pt-BR" sz="2800" dirty="0"/>
              <a:t> (</a:t>
            </a:r>
            <a:r>
              <a:rPr altLang="pt-BR" sz="2000" dirty="0" err="1"/>
              <a:t>Cambio</a:t>
            </a:r>
            <a:r>
              <a:rPr altLang="pt-BR" sz="2000" dirty="0"/>
              <a:t> </a:t>
            </a:r>
            <a:r>
              <a:rPr altLang="pt-BR" sz="2000" dirty="0" err="1"/>
              <a:t>paralelo</a:t>
            </a:r>
            <a:r>
              <a:rPr altLang="pt-BR" sz="2000" dirty="0"/>
              <a:t> )</a:t>
            </a:r>
          </a:p>
          <a:p>
            <a:pPr marL="677466" lvl="1" indent="-402431">
              <a:buFont typeface="Wingdings" panose="05000000000000000000" pitchFamily="2" charset="2"/>
              <a:buNone/>
              <a:defRPr/>
            </a:pPr>
            <a:endParaRPr altLang="pt-BR" sz="1875" dirty="0"/>
          </a:p>
          <a:p>
            <a:pPr marL="448866" indent="-448866">
              <a:buFont typeface="Wingdings" panose="05000000000000000000" pitchFamily="2" charset="2"/>
              <a:buNone/>
              <a:defRPr/>
            </a:pPr>
            <a:endParaRPr altLang="pt-BR" sz="2700" dirty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Número de Slide 5">
            <a:extLst>
              <a:ext uri="{FF2B5EF4-FFF2-40B4-BE49-F238E27FC236}">
                <a16:creationId xmlns:a16="http://schemas.microsoft.com/office/drawing/2014/main" id="{7A9E1539-E5F8-4DE0-B586-F95E534E77E7}"/>
              </a:ext>
            </a:extLst>
          </p:cNvPr>
          <p:cNvSpPr txBox="1">
            <a:spLocks noGrp="1"/>
          </p:cNvSpPr>
          <p:nvPr/>
        </p:nvSpPr>
        <p:spPr>
          <a:xfrm>
            <a:off x="1524000" y="1811338"/>
            <a:ext cx="533400" cy="182562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fld id="{463C1E96-734B-4D27-A70F-B5855407E0BC}" type="slidenum">
              <a:rPr lang="pt-BR" altLang="pt-BR" sz="9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  <a:defRPr/>
              </a:pPr>
              <a:t>22</a:t>
            </a:fld>
            <a:endParaRPr lang="pt-BR" altLang="pt-BR" sz="9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AEC387F-1A61-4CC0-98F6-DC521734A8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24113" y="188913"/>
            <a:ext cx="7134225" cy="487362"/>
          </a:xfrm>
        </p:spPr>
        <p:txBody>
          <a:bodyPr lIns="68580" rIns="68580"/>
          <a:lstStyle/>
          <a:p>
            <a:r>
              <a:rPr altLang="pt-BR" sz="4000" b="1"/>
              <a:t>Resultados do Ajuste</a:t>
            </a:r>
            <a:endParaRPr altLang="pt-BR" sz="4000"/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6EF4F013-D566-482C-BE2B-3032164AF2F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790700" y="1700213"/>
            <a:ext cx="8697913" cy="4791075"/>
          </a:xfrm>
        </p:spPr>
        <p:txBody>
          <a:bodyPr lIns="68580" rIns="68580">
            <a:normAutofit lnSpcReduction="10000"/>
          </a:bodyPr>
          <a:lstStyle/>
          <a:p>
            <a:pPr marL="238125" indent="-238125">
              <a:defRPr/>
            </a:pPr>
            <a:r>
              <a:rPr altLang="pt-BR" sz="3200"/>
              <a:t>Nova forte recessão em 1983.</a:t>
            </a:r>
          </a:p>
          <a:p>
            <a:pPr marL="238125" indent="-238125">
              <a:defRPr/>
            </a:pPr>
            <a:r>
              <a:rPr altLang="pt-BR" sz="3200"/>
              <a:t>Aceleração da inflação em 1983</a:t>
            </a:r>
          </a:p>
          <a:p>
            <a:pPr marL="557213" lvl="1" indent="-214313">
              <a:defRPr/>
            </a:pPr>
            <a:r>
              <a:rPr altLang="pt-BR" sz="2800"/>
              <a:t>Maxi e choque agrícola (falta de oferta interna: clima e exportações))</a:t>
            </a:r>
          </a:p>
          <a:p>
            <a:pPr marL="238125" indent="-238125">
              <a:defRPr/>
            </a:pPr>
            <a:r>
              <a:rPr altLang="pt-BR" sz="3200"/>
              <a:t>A política de comércio exterior foi bem sucedida: a balança comercial superávits de US$ 6,5 bilhões em 83 e um recorde de US$ 13 bilhões em 84 </a:t>
            </a:r>
          </a:p>
          <a:p>
            <a:pPr marL="557213" lvl="1" indent="-214313">
              <a:defRPr/>
            </a:pPr>
            <a:r>
              <a:rPr altLang="pt-BR" sz="2800"/>
              <a:t> 83 pequeno aumento das exportações, queda mais forte das importações 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B06C137-3215-45EF-88A0-6E226869FA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63750" y="333375"/>
            <a:ext cx="8001000" cy="911225"/>
          </a:xfrm>
        </p:spPr>
        <p:txBody>
          <a:bodyPr lIns="68580" rIns="68580"/>
          <a:lstStyle/>
          <a:p>
            <a:pPr algn="ctr"/>
            <a:r>
              <a:rPr altLang="pt-BR"/>
              <a:t>INDICADORES MACROECONÔMICOS: 1980-1984</a:t>
            </a:r>
          </a:p>
        </p:txBody>
      </p:sp>
      <p:graphicFrame>
        <p:nvGraphicFramePr>
          <p:cNvPr id="377924" name="Group 68">
            <a:extLst>
              <a:ext uri="{FF2B5EF4-FFF2-40B4-BE49-F238E27FC236}">
                <a16:creationId xmlns:a16="http://schemas.microsoft.com/office/drawing/2014/main" id="{4FA203AA-86E6-4895-AC89-6554B8D3BE42}"/>
              </a:ext>
            </a:extLst>
          </p:cNvPr>
          <p:cNvGraphicFramePr>
            <a:graphicFrameLocks noGrp="1"/>
          </p:cNvGraphicFramePr>
          <p:nvPr/>
        </p:nvGraphicFramePr>
        <p:xfrm>
          <a:off x="1847850" y="2293938"/>
          <a:ext cx="7459663" cy="2794000"/>
        </p:xfrm>
        <a:graphic>
          <a:graphicData uri="http://schemas.openxmlformats.org/drawingml/2006/table">
            <a:tbl>
              <a:tblPr/>
              <a:tblGrid>
                <a:gridCol w="108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68584" marR="68584" marT="34300" marB="34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marL="68584" marR="68584" marT="34300" marB="34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marL="68584" marR="68584" marT="34300" marB="34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marL="68584" marR="68584" marT="34300" marB="34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marL="68584" marR="68584" marT="34300" marB="34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300" marB="34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4" marR="68584" marT="34300" marB="34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65790BA-BE9D-4916-BFDF-1B384B1243E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68580" rIns="68580"/>
          <a:lstStyle/>
          <a:p>
            <a:endParaRPr altLang="pt-BR"/>
          </a:p>
        </p:txBody>
      </p:sp>
      <p:graphicFrame>
        <p:nvGraphicFramePr>
          <p:cNvPr id="272484" name="Group 100">
            <a:extLst>
              <a:ext uri="{FF2B5EF4-FFF2-40B4-BE49-F238E27FC236}">
                <a16:creationId xmlns:a16="http://schemas.microsoft.com/office/drawing/2014/main" id="{049AD694-D1C5-46F9-A97C-953DFCA1F745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774825" y="2025650"/>
          <a:ext cx="8713788" cy="3902075"/>
        </p:xfrm>
        <a:graphic>
          <a:graphicData uri="http://schemas.openxmlformats.org/drawingml/2006/table">
            <a:tbl>
              <a:tblPr/>
              <a:tblGrid>
                <a:gridCol w="81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3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6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0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3984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marL="68586" marR="68586" marT="34280" marB="34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marL="68586" marR="68586" marT="34280" marB="34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marL="68586" marR="68586" marT="34280" marB="34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marL="68586" marR="68586" marT="34280" marB="34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4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marL="68586" marR="68586" marT="34280" marB="34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marL="68586" marR="68586" marT="34280" marB="34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marL="68586" marR="68586" marT="34280" marB="34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47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9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47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47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29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47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47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312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312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0" marB="342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6FA7A17-E494-4AC6-86B3-A1FEC0FE463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68580" rIns="68580"/>
          <a:lstStyle/>
          <a:p>
            <a:r>
              <a:rPr altLang="pt-BR"/>
              <a:t>1984 um ano diferente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BC8A615-A695-43B8-AD41-B93CDBEB1FCC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 lIns="68580" rIns="68580"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altLang="pt-BR" sz="4000" dirty="0" err="1">
                <a:solidFill>
                  <a:srgbClr val="FF0000"/>
                </a:solidFill>
              </a:rPr>
              <a:t>Sem</a:t>
            </a:r>
            <a:r>
              <a:rPr altLang="pt-BR" sz="4000" dirty="0">
                <a:solidFill>
                  <a:srgbClr val="FF0000"/>
                </a:solidFill>
              </a:rPr>
              <a:t> </a:t>
            </a:r>
            <a:r>
              <a:rPr altLang="pt-BR" sz="4000" dirty="0" err="1">
                <a:solidFill>
                  <a:srgbClr val="FF0000"/>
                </a:solidFill>
              </a:rPr>
              <a:t>recessão</a:t>
            </a:r>
            <a:r>
              <a:rPr altLang="pt-BR" sz="4000" dirty="0">
                <a:solidFill>
                  <a:srgbClr val="FF0000"/>
                </a:solidFill>
              </a:rPr>
              <a:t> mas com FMI</a:t>
            </a:r>
          </a:p>
          <a:p>
            <a:pPr marL="239316" indent="-239316">
              <a:defRPr/>
            </a:pPr>
            <a:r>
              <a:rPr altLang="pt-BR" sz="3200" dirty="0"/>
              <a:t>1984 </a:t>
            </a:r>
            <a:r>
              <a:rPr altLang="pt-BR" sz="3200" dirty="0">
                <a:sym typeface="Wingdings" panose="05000000000000000000" pitchFamily="2" charset="2"/>
              </a:rPr>
              <a:t></a:t>
            </a:r>
            <a:r>
              <a:rPr altLang="pt-BR" sz="3200" dirty="0"/>
              <a:t> </a:t>
            </a:r>
            <a:r>
              <a:rPr altLang="pt-BR" sz="3200" dirty="0" err="1"/>
              <a:t>superávit</a:t>
            </a:r>
            <a:r>
              <a:rPr altLang="pt-BR" sz="3200" dirty="0"/>
              <a:t> e </a:t>
            </a:r>
            <a:r>
              <a:rPr altLang="pt-BR" sz="3200" dirty="0" err="1"/>
              <a:t>recuperação</a:t>
            </a:r>
            <a:r>
              <a:rPr altLang="pt-BR" sz="3200" dirty="0"/>
              <a:t> do PIB, </a:t>
            </a:r>
            <a:r>
              <a:rPr altLang="pt-BR" sz="3200" dirty="0" err="1"/>
              <a:t>explicado</a:t>
            </a:r>
            <a:r>
              <a:rPr altLang="pt-BR" sz="3200" dirty="0"/>
              <a:t> </a:t>
            </a:r>
            <a:r>
              <a:rPr altLang="pt-BR" sz="3200" dirty="0" err="1"/>
              <a:t>em</a:t>
            </a:r>
            <a:r>
              <a:rPr altLang="pt-BR" sz="3200" dirty="0"/>
              <a:t> parte </a:t>
            </a:r>
            <a:r>
              <a:rPr altLang="pt-BR" sz="3200" dirty="0" err="1"/>
              <a:t>pelo</a:t>
            </a:r>
            <a:r>
              <a:rPr altLang="pt-BR" sz="3200" dirty="0"/>
              <a:t> </a:t>
            </a:r>
            <a:r>
              <a:rPr altLang="pt-BR" sz="3200" dirty="0" err="1"/>
              <a:t>sucesso</a:t>
            </a:r>
            <a:r>
              <a:rPr altLang="pt-BR" sz="3200" dirty="0"/>
              <a:t> do II PND que </a:t>
            </a:r>
            <a:r>
              <a:rPr altLang="pt-BR" sz="3200" dirty="0" err="1"/>
              <a:t>permitiu</a:t>
            </a:r>
            <a:r>
              <a:rPr altLang="pt-BR" sz="3200" dirty="0"/>
              <a:t> </a:t>
            </a:r>
            <a:r>
              <a:rPr altLang="pt-BR" sz="3200" dirty="0" err="1"/>
              <a:t>processo</a:t>
            </a:r>
            <a:r>
              <a:rPr altLang="pt-BR" sz="3200" dirty="0"/>
              <a:t> de </a:t>
            </a:r>
            <a:r>
              <a:rPr altLang="pt-BR" sz="3200" dirty="0" err="1"/>
              <a:t>substituição</a:t>
            </a:r>
            <a:r>
              <a:rPr altLang="pt-BR" sz="3200" dirty="0"/>
              <a:t> de </a:t>
            </a:r>
            <a:r>
              <a:rPr altLang="pt-BR" sz="3200" dirty="0" err="1"/>
              <a:t>importações</a:t>
            </a:r>
            <a:r>
              <a:rPr altLang="pt-BR" sz="3200" dirty="0"/>
              <a:t> e </a:t>
            </a:r>
            <a:r>
              <a:rPr altLang="pt-BR" sz="3200" dirty="0" err="1"/>
              <a:t>criou</a:t>
            </a:r>
            <a:r>
              <a:rPr altLang="pt-BR" sz="3200" dirty="0"/>
              <a:t> </a:t>
            </a:r>
            <a:r>
              <a:rPr altLang="pt-BR" sz="3200" dirty="0" err="1"/>
              <a:t>setores</a:t>
            </a:r>
            <a:r>
              <a:rPr altLang="pt-BR" sz="3200" dirty="0"/>
              <a:t> com </a:t>
            </a:r>
            <a:r>
              <a:rPr altLang="pt-BR" sz="3200" dirty="0" err="1"/>
              <a:t>competitividade</a:t>
            </a:r>
            <a:r>
              <a:rPr altLang="pt-BR" sz="3200" dirty="0"/>
              <a:t> </a:t>
            </a:r>
            <a:r>
              <a:rPr altLang="pt-BR" sz="3200" dirty="0" err="1"/>
              <a:t>externa</a:t>
            </a:r>
            <a:r>
              <a:rPr altLang="pt-BR" sz="3200" dirty="0"/>
              <a:t>, </a:t>
            </a:r>
          </a:p>
          <a:p>
            <a:pPr marL="239316" indent="-239316">
              <a:defRPr/>
            </a:pPr>
            <a:r>
              <a:rPr altLang="pt-BR" sz="3200" dirty="0"/>
              <a:t>forte crescimento das exportações </a:t>
            </a:r>
          </a:p>
          <a:p>
            <a:pPr marL="479822" lvl="1" indent="-204788">
              <a:defRPr/>
            </a:pPr>
            <a:r>
              <a:rPr altLang="pt-BR" sz="2800" dirty="0" err="1"/>
              <a:t>também</a:t>
            </a:r>
            <a:r>
              <a:rPr altLang="pt-BR" sz="2800" dirty="0"/>
              <a:t> </a:t>
            </a:r>
            <a:r>
              <a:rPr altLang="pt-BR" sz="2800" dirty="0" err="1"/>
              <a:t>relação</a:t>
            </a:r>
            <a:r>
              <a:rPr altLang="pt-BR" sz="2800" dirty="0"/>
              <a:t> </a:t>
            </a:r>
            <a:r>
              <a:rPr altLang="pt-BR" sz="2800" dirty="0" err="1"/>
              <a:t>cambio</a:t>
            </a:r>
            <a:r>
              <a:rPr altLang="pt-BR" sz="2800" dirty="0"/>
              <a:t>/</a:t>
            </a:r>
            <a:r>
              <a:rPr altLang="pt-BR" sz="2800" dirty="0" err="1"/>
              <a:t>salário</a:t>
            </a:r>
            <a:r>
              <a:rPr altLang="pt-BR" sz="2800" dirty="0"/>
              <a:t> </a:t>
            </a:r>
          </a:p>
          <a:p>
            <a:pPr marL="479822" lvl="1" indent="-204788">
              <a:defRPr/>
            </a:pPr>
            <a:r>
              <a:rPr altLang="pt-BR" sz="2800" dirty="0" err="1"/>
              <a:t>Recuperação</a:t>
            </a:r>
            <a:r>
              <a:rPr altLang="pt-BR" sz="2800" dirty="0"/>
              <a:t> dos EUA</a:t>
            </a:r>
          </a:p>
          <a:p>
            <a:pPr marL="239316" indent="-239316">
              <a:defRPr/>
            </a:pPr>
            <a:endParaRPr altLang="pt-BR" sz="2700" dirty="0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93CB1C4-164F-4F07-96A8-3209373408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15875"/>
            <a:ext cx="8001000" cy="911225"/>
          </a:xfrm>
        </p:spPr>
        <p:txBody>
          <a:bodyPr lIns="68580" rIns="68580"/>
          <a:lstStyle/>
          <a:p>
            <a:pPr algn="ctr">
              <a:defRPr/>
            </a:pPr>
            <a:r>
              <a:rPr altLang="pt-BR" sz="1425" dirty="0"/>
              <a:t>INDICADORES MACROECONÔMICOS: 1980-1984</a:t>
            </a:r>
          </a:p>
        </p:txBody>
      </p:sp>
      <p:graphicFrame>
        <p:nvGraphicFramePr>
          <p:cNvPr id="389123" name="Group 3">
            <a:extLst>
              <a:ext uri="{FF2B5EF4-FFF2-40B4-BE49-F238E27FC236}">
                <a16:creationId xmlns:a16="http://schemas.microsoft.com/office/drawing/2014/main" id="{9EA1DD4B-4D87-4AE1-A36C-F5A19C632B48}"/>
              </a:ext>
            </a:extLst>
          </p:cNvPr>
          <p:cNvGraphicFramePr>
            <a:graphicFrameLocks noGrp="1"/>
          </p:cNvGraphicFramePr>
          <p:nvPr/>
        </p:nvGraphicFramePr>
        <p:xfrm>
          <a:off x="2592388" y="2349500"/>
          <a:ext cx="7459662" cy="2792413"/>
        </p:xfrm>
        <a:graphic>
          <a:graphicData uri="http://schemas.openxmlformats.org/drawingml/2006/table">
            <a:tbl>
              <a:tblPr/>
              <a:tblGrid>
                <a:gridCol w="108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1984</a:t>
                      </a:r>
                    </a:p>
                  </a:txBody>
                  <a:tcPr marL="68584" marR="68584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5,4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224,7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91.091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25,3</a:t>
                      </a:r>
                    </a:p>
                  </a:txBody>
                  <a:tcPr marL="68584" marR="68584" marT="34280" marB="34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71A46BE-0921-4450-96EB-D08B6AEBAAD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68580" rIns="68580"/>
          <a:lstStyle/>
          <a:p>
            <a:endParaRPr altLang="pt-BR"/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0B4E8AA4-8EC1-4082-AD77-7BF1D4BADD5D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774825" y="2025650"/>
          <a:ext cx="8713788" cy="3779838"/>
        </p:xfrm>
        <a:graphic>
          <a:graphicData uri="http://schemas.openxmlformats.org/drawingml/2006/table">
            <a:tbl>
              <a:tblPr/>
              <a:tblGrid>
                <a:gridCol w="81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3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6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0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4057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5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marL="68586" marR="68586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-0,5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6" marR="68586" marT="34286" marB="3428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>
            <a:extLst>
              <a:ext uri="{FF2B5EF4-FFF2-40B4-BE49-F238E27FC236}">
                <a16:creationId xmlns:a16="http://schemas.microsoft.com/office/drawing/2014/main" id="{2A1F156A-48A3-4AFF-A873-32DB735C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 sz="4000"/>
              <a:t>O (des) ajuste interno fruto do ajuste externo </a:t>
            </a:r>
          </a:p>
        </p:txBody>
      </p:sp>
      <p:sp>
        <p:nvSpPr>
          <p:cNvPr id="36867" name="Espaço Reservado para Conteúdo 2">
            <a:extLst>
              <a:ext uri="{FF2B5EF4-FFF2-40B4-BE49-F238E27FC236}">
                <a16:creationId xmlns:a16="http://schemas.microsoft.com/office/drawing/2014/main" id="{598EA462-7CF9-4BFA-8DFA-B35E1E37BDEE}"/>
              </a:ext>
            </a:extLst>
          </p:cNvPr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3600"/>
              <a:t>Situação externa e seu ajuste possui dois tipos de impactos sobre contas publicas </a:t>
            </a:r>
          </a:p>
          <a:p>
            <a:pPr lvl="1"/>
            <a:r>
              <a:rPr altLang="pt-BR" sz="3600"/>
              <a:t>Elevação do custo da divida e problema na obtenção dos recursos para fazer frente a este custo</a:t>
            </a:r>
          </a:p>
          <a:p>
            <a:pPr lvl="1"/>
            <a:r>
              <a:rPr altLang="pt-BR" sz="3600"/>
              <a:t>Natureza da politica econômica para fazer frente ao ajuste externo tem implicações negativas sobre as contas publicas </a:t>
            </a: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>
            <a:extLst>
              <a:ext uri="{FF2B5EF4-FFF2-40B4-BE49-F238E27FC236}">
                <a16:creationId xmlns:a16="http://schemas.microsoft.com/office/drawing/2014/main" id="{F25F9256-F448-4459-9D2D-1BE11F3133EF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98034B9B-C75F-4B20-8E23-8509D2EE9FB0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29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131F887-8DD7-4637-A830-28791E7D07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2813" y="0"/>
            <a:ext cx="10363200" cy="1143000"/>
          </a:xfrm>
        </p:spPr>
        <p:txBody>
          <a:bodyPr lIns="91440" rIns="91440" anchor="ctr"/>
          <a:lstStyle/>
          <a:p>
            <a:r>
              <a:rPr altLang="pt-BR" sz="3600" b="1"/>
              <a:t>Problema interno do ajuste externo</a:t>
            </a:r>
          </a:p>
        </p:txBody>
      </p:sp>
      <p:sp>
        <p:nvSpPr>
          <p:cNvPr id="276484" name="Rectangle 3">
            <a:extLst>
              <a:ext uri="{FF2B5EF4-FFF2-40B4-BE49-F238E27FC236}">
                <a16:creationId xmlns:a16="http://schemas.microsoft.com/office/drawing/2014/main" id="{E8147AFC-A23E-44A2-A2F0-060A8195F33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55600" y="1393825"/>
            <a:ext cx="11449050" cy="5280025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sz="3600" dirty="0"/>
              <a:t> 80% da dívida externa era pública	</a:t>
            </a:r>
          </a:p>
          <a:p>
            <a:pPr marL="776288" lvl="1" indent="-319088">
              <a:lnSpc>
                <a:spcPct val="120000"/>
              </a:lnSpc>
              <a:defRPr/>
            </a:pPr>
            <a:r>
              <a:rPr sz="3200" dirty="0"/>
              <a:t>Ônus da </a:t>
            </a:r>
            <a:r>
              <a:rPr sz="3200" dirty="0">
                <a:solidFill>
                  <a:srgbClr val="FF0000"/>
                </a:solidFill>
              </a:rPr>
              <a:t>ampliação dos juros internacionais </a:t>
            </a:r>
            <a:r>
              <a:rPr sz="3200" dirty="0"/>
              <a:t>impacto sobre Balanço de Pagamentos mas também diretamente </a:t>
            </a:r>
            <a:r>
              <a:rPr sz="3200" dirty="0">
                <a:solidFill>
                  <a:srgbClr val="FF0000"/>
                </a:solidFill>
              </a:rPr>
              <a:t>sobre contas publicas </a:t>
            </a:r>
          </a:p>
          <a:p>
            <a:pPr lvl="1">
              <a:lnSpc>
                <a:spcPct val="120000"/>
              </a:lnSpc>
              <a:defRPr/>
            </a:pPr>
            <a:r>
              <a:rPr sz="3200" dirty="0"/>
              <a:t>Impacto das </a:t>
            </a:r>
            <a:r>
              <a:rPr sz="3200" dirty="0">
                <a:solidFill>
                  <a:srgbClr val="FF0000"/>
                </a:solidFill>
              </a:rPr>
              <a:t>desvalorizações cambiais sobre divida/juros externos pagos pelo governo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sz="3600" dirty="0"/>
              <a:t> Problema é ainda maior pois a maior parte da geração do superávit comercial, e portanto dos dólares necessários ao pagamento dos juros, era privado.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sz="3200" dirty="0">
                <a:solidFill>
                  <a:srgbClr val="FF0000"/>
                </a:solidFill>
              </a:rPr>
              <a:t>Problema forma pelo qual estado se financia para adquirir estes </a:t>
            </a:r>
            <a:r>
              <a:rPr sz="3200" dirty="0" err="1">
                <a:solidFill>
                  <a:srgbClr val="FF0000"/>
                </a:solidFill>
              </a:rPr>
              <a:t>dolares</a:t>
            </a:r>
            <a:endParaRPr sz="3200" dirty="0">
              <a:solidFill>
                <a:srgbClr val="FF0000"/>
              </a:solidFill>
            </a:endParaRPr>
          </a:p>
          <a:p>
            <a:pPr marL="319088" indent="-319088">
              <a:lnSpc>
                <a:spcPct val="120000"/>
              </a:lnSpc>
              <a:defRPr/>
            </a:pPr>
            <a:r>
              <a:rPr sz="3600" dirty="0"/>
              <a:t>Alternativas para o governo adquirir divisas:</a:t>
            </a:r>
          </a:p>
          <a:p>
            <a:pPr marL="639763" lvl="1" indent="-273050">
              <a:lnSpc>
                <a:spcPct val="120000"/>
              </a:lnSpc>
              <a:defRPr/>
            </a:pPr>
            <a:r>
              <a:rPr sz="2800" dirty="0"/>
              <a:t>gerar superávit fiscal – inviável.</a:t>
            </a:r>
          </a:p>
          <a:p>
            <a:pPr marL="639763" lvl="1" indent="-273050">
              <a:lnSpc>
                <a:spcPct val="120000"/>
              </a:lnSpc>
              <a:defRPr/>
            </a:pPr>
            <a:r>
              <a:rPr sz="2800" dirty="0"/>
              <a:t>emitir moeda – incompatível com a política de controle da absorção interna.</a:t>
            </a:r>
          </a:p>
          <a:p>
            <a:pPr marL="639763" lvl="1" indent="-273050">
              <a:lnSpc>
                <a:spcPct val="120000"/>
              </a:lnSpc>
              <a:defRPr/>
            </a:pPr>
            <a:r>
              <a:rPr sz="2800" dirty="0"/>
              <a:t>endividar-se internamente – foi o que aconteceu em condições cada vez piores </a:t>
            </a:r>
          </a:p>
          <a:p>
            <a:pPr lvl="2">
              <a:lnSpc>
                <a:spcPct val="120000"/>
              </a:lnSpc>
              <a:defRPr/>
            </a:pPr>
            <a:r>
              <a:rPr sz="3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transformação da dívida externa em dívida interna.</a:t>
            </a:r>
            <a:r>
              <a:rPr sz="3400" dirty="0">
                <a:solidFill>
                  <a:srgbClr val="C00000"/>
                </a:solidFill>
              </a:rPr>
              <a:t> </a:t>
            </a:r>
          </a:p>
          <a:p>
            <a:pPr marL="319088" indent="-319088">
              <a:lnSpc>
                <a:spcPct val="120000"/>
              </a:lnSpc>
              <a:defRPr/>
            </a:pPr>
            <a:r>
              <a:rPr sz="3600" dirty="0"/>
              <a:t>Este processo acelerou a deterioração das contas públicas e ampliou o grau de indexação da economia. 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E29152CB-B485-4A5B-94F3-7599CE2F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3338"/>
            <a:ext cx="9980613" cy="1096962"/>
          </a:xfrm>
        </p:spPr>
        <p:txBody>
          <a:bodyPr/>
          <a:lstStyle/>
          <a:p>
            <a:r>
              <a:rPr altLang="pt-BR"/>
              <a:t>Crise externa e suas implicações no BP 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42FD092A-4EE2-4A6C-9248-9FCE08DCC1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3850" y="1920875"/>
            <a:ext cx="2747963" cy="4627563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Bal Trans Corrente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40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0070C0"/>
                </a:solidFill>
              </a:rPr>
              <a:t>( POSITIVA 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altLang="pt-BR" sz="2400" b="1"/>
              <a:t>Saldo = 0 (ou +)</a:t>
            </a:r>
          </a:p>
          <a:p>
            <a:pPr marL="0" indent="0">
              <a:buFont typeface="Wingdings" panose="05000000000000000000" pitchFamily="2" charset="2"/>
              <a:buNone/>
            </a:pPr>
            <a:endParaRPr altLang="pt-BR" b="1">
              <a:solidFill>
                <a:srgbClr val="0070C0"/>
              </a:solidFill>
            </a:endParaRPr>
          </a:p>
        </p:txBody>
      </p:sp>
      <p:sp>
        <p:nvSpPr>
          <p:cNvPr id="9220" name="Espaço Reservado para Conteúdo 2">
            <a:extLst>
              <a:ext uri="{FF2B5EF4-FFF2-40B4-BE49-F238E27FC236}">
                <a16:creationId xmlns:a16="http://schemas.microsoft.com/office/drawing/2014/main" id="{5DB1932F-9C74-4064-AC3E-6F2A487639BB}"/>
              </a:ext>
            </a:extLst>
          </p:cNvPr>
          <p:cNvSpPr txBox="1">
            <a:spLocks/>
          </p:cNvSpPr>
          <p:nvPr/>
        </p:nvSpPr>
        <p:spPr bwMode="auto">
          <a:xfrm>
            <a:off x="3849688" y="1920875"/>
            <a:ext cx="3335337" cy="46275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Bal Trans Corrente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comercial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rendas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Bal. de Capitais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 b="1">
                <a:solidFill>
                  <a:srgbClr val="0070C0"/>
                </a:solidFill>
              </a:rPr>
              <a:t>( - POSITIVA )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 b="1"/>
              <a:t>Saldo (&lt; 0)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ECF7564-96DB-431E-97BF-E679EFFDDDBE}"/>
              </a:ext>
            </a:extLst>
          </p:cNvPr>
          <p:cNvSpPr txBox="1">
            <a:spLocks/>
          </p:cNvSpPr>
          <p:nvPr/>
        </p:nvSpPr>
        <p:spPr>
          <a:xfrm>
            <a:off x="8243888" y="1920875"/>
            <a:ext cx="3057525" cy="4627563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lIns="0" rIns="0">
            <a:normAutofit fontScale="92500" lnSpcReduction="1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sz="2400" dirty="0" err="1"/>
              <a:t>Bal</a:t>
            </a:r>
            <a:r>
              <a:rPr sz="2400" dirty="0"/>
              <a:t> </a:t>
            </a:r>
            <a:r>
              <a:rPr sz="2400" dirty="0" err="1"/>
              <a:t>Trans</a:t>
            </a:r>
            <a:r>
              <a:rPr sz="2400" dirty="0"/>
              <a:t> Corrente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(ZERO)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400" dirty="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(++ POSITIVA)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400" dirty="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FF0000"/>
                </a:solidFill>
              </a:rPr>
              <a:t>( + NEGATIVA 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600" dirty="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(queda e ZERO)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u="sng" dirty="0"/>
              <a:t>Saldo = 0</a:t>
            </a:r>
          </a:p>
        </p:txBody>
      </p:sp>
      <p:sp>
        <p:nvSpPr>
          <p:cNvPr id="9222" name="CaixaDeTexto 5">
            <a:extLst>
              <a:ext uri="{FF2B5EF4-FFF2-40B4-BE49-F238E27FC236}">
                <a16:creationId xmlns:a16="http://schemas.microsoft.com/office/drawing/2014/main" id="{39046811-C01F-4949-AA52-9E33908AB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5250"/>
            <a:ext cx="317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Antes da crise 1978</a:t>
            </a:r>
          </a:p>
        </p:txBody>
      </p:sp>
      <p:sp>
        <p:nvSpPr>
          <p:cNvPr id="9223" name="CaixaDeTexto 6">
            <a:extLst>
              <a:ext uri="{FF2B5EF4-FFF2-40B4-BE49-F238E27FC236}">
                <a16:creationId xmlns:a16="http://schemas.microsoft.com/office/drawing/2014/main" id="{A2B78843-476A-437D-B67F-E6BF8AF58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1306513"/>
            <a:ext cx="344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Início da crise 1979/80</a:t>
            </a:r>
          </a:p>
        </p:txBody>
      </p:sp>
      <p:sp>
        <p:nvSpPr>
          <p:cNvPr id="9224" name="CaixaDeTexto 8">
            <a:extLst>
              <a:ext uri="{FF2B5EF4-FFF2-40B4-BE49-F238E27FC236}">
                <a16:creationId xmlns:a16="http://schemas.microsoft.com/office/drawing/2014/main" id="{DFE8FED6-A994-4954-9459-9DB59404E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936625"/>
            <a:ext cx="3441700" cy="8318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Apice e solução da crise 1983-85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4F1E13F-880F-4D53-B898-B50736352F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6763" y="304800"/>
            <a:ext cx="10668000" cy="1216025"/>
          </a:xfrm>
        </p:spPr>
        <p:txBody>
          <a:bodyPr lIns="91440" rIns="91440" anchor="ctr"/>
          <a:lstStyle/>
          <a:p>
            <a:pPr algn="ctr"/>
            <a:r>
              <a:rPr altLang="pt-BR" sz="1900"/>
              <a:t>INDICADORES MACROECONÔMICOS: 1980-1984</a:t>
            </a:r>
          </a:p>
        </p:txBody>
      </p:sp>
      <p:graphicFrame>
        <p:nvGraphicFramePr>
          <p:cNvPr id="389123" name="Group 3">
            <a:extLst>
              <a:ext uri="{FF2B5EF4-FFF2-40B4-BE49-F238E27FC236}">
                <a16:creationId xmlns:a16="http://schemas.microsoft.com/office/drawing/2014/main" id="{BBAAD39E-B932-434A-A9B5-D3943A72D399}"/>
              </a:ext>
            </a:extLst>
          </p:cNvPr>
          <p:cNvGraphicFramePr>
            <a:graphicFrameLocks noGrp="1"/>
          </p:cNvGraphicFramePr>
          <p:nvPr/>
        </p:nvGraphicFramePr>
        <p:xfrm>
          <a:off x="431800" y="1916113"/>
          <a:ext cx="9945688" cy="3724275"/>
        </p:xfrm>
        <a:graphic>
          <a:graphicData uri="http://schemas.openxmlformats.org/drawingml/2006/table">
            <a:tbl>
              <a:tblPr/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5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91.091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>
            <a:extLst>
              <a:ext uri="{FF2B5EF4-FFF2-40B4-BE49-F238E27FC236}">
                <a16:creationId xmlns:a16="http://schemas.microsoft.com/office/drawing/2014/main" id="{1907504B-8140-4CAC-9A50-A53FEDAA5A04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B6520BDD-F51B-49FA-AC62-6E962853AF83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31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D640F13-BC08-4CDF-A1E2-A00DB9C283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95388" y="192088"/>
            <a:ext cx="9515475" cy="889000"/>
          </a:xfrm>
        </p:spPr>
        <p:txBody>
          <a:bodyPr lIns="91440" rIns="91440" anchor="ctr"/>
          <a:lstStyle/>
          <a:p>
            <a:pPr marL="319088" indent="-319088"/>
            <a:r>
              <a:rPr altLang="pt-BR" sz="2400"/>
              <a:t>A situação fiscal do setor público se deteriora por várias razões: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4F9CBD2E-FAF9-458F-8650-380A8376C11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1393825"/>
            <a:ext cx="11760200" cy="5300663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776288" lvl="1" indent="-319088">
              <a:lnSpc>
                <a:spcPct val="100000"/>
              </a:lnSpc>
              <a:defRPr/>
            </a:pPr>
            <a:r>
              <a:rPr sz="2900" dirty="0"/>
              <a:t>Impacto direto e indireto das contas externas nas internas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r>
              <a:rPr sz="2500" dirty="0"/>
              <a:t>i.	As taxas de juros internacionais em elevação são em boa parte custos do governo 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r>
              <a:rPr sz="2500" dirty="0" err="1"/>
              <a:t>ii</a:t>
            </a:r>
            <a:r>
              <a:rPr sz="2500" dirty="0"/>
              <a:t>. as maxidesvalorizações aumentavam o custo interno do serviço da dívida externa.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r>
              <a:rPr sz="2500" dirty="0" err="1"/>
              <a:t>iii</a:t>
            </a:r>
            <a:r>
              <a:rPr sz="2500" dirty="0"/>
              <a:t>. Elevação da divida pública com juros elevados – </a:t>
            </a:r>
            <a:r>
              <a:rPr sz="2500" dirty="0" err="1"/>
              <a:t>tb</a:t>
            </a:r>
            <a:r>
              <a:rPr sz="2500" dirty="0"/>
              <a:t> custo financeiro grande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endParaRPr sz="800" dirty="0"/>
          </a:p>
          <a:p>
            <a:pPr marL="709613" lvl="1" indent="-342900">
              <a:lnSpc>
                <a:spcPct val="100000"/>
              </a:lnSpc>
              <a:defRPr/>
            </a:pPr>
            <a:r>
              <a:rPr sz="2500" dirty="0"/>
              <a:t>Formato do ajuste interno (redução da absorção doméstica e estímulos às exportações ) também prejudica as contas publicas:</a:t>
            </a:r>
          </a:p>
          <a:p>
            <a:pPr marL="881063" lvl="1" indent="-514350">
              <a:lnSpc>
                <a:spcPct val="100000"/>
              </a:lnSpc>
              <a:buFontTx/>
              <a:buAutoNum type="romanLcPeriod" startAt="4"/>
              <a:defRPr/>
            </a:pPr>
            <a:r>
              <a:rPr sz="2500" dirty="0"/>
              <a:t>a transferência de recursos produtivos com </a:t>
            </a:r>
            <a:r>
              <a:rPr sz="2500" i="1" dirty="0"/>
              <a:t>drive exportador </a:t>
            </a:r>
            <a:r>
              <a:rPr sz="2500" dirty="0"/>
              <a:t>significava uma redução da base tributável e/ou renúncia fiscal;</a:t>
            </a:r>
          </a:p>
          <a:p>
            <a:pPr marL="1166813" lvl="2" indent="-342900">
              <a:lnSpc>
                <a:spcPct val="100000"/>
              </a:lnSpc>
              <a:defRPr/>
            </a:pPr>
            <a:r>
              <a:rPr sz="2200"/>
              <a:t>Recessão – </a:t>
            </a:r>
            <a:r>
              <a:rPr sz="2200" dirty="0"/>
              <a:t>diminui base tributável (apesar de aumento de impostos)</a:t>
            </a:r>
          </a:p>
          <a:p>
            <a:pPr marL="1166813" lvl="2" indent="-342900">
              <a:lnSpc>
                <a:spcPct val="100000"/>
              </a:lnSpc>
              <a:defRPr/>
            </a:pPr>
            <a:r>
              <a:rPr sz="2200" dirty="0"/>
              <a:t>Exportação menos tributável – objeto de incentivos fiscais (renuncia fiscal)</a:t>
            </a:r>
          </a:p>
          <a:p>
            <a:pPr marL="881063" lvl="1" indent="-514350">
              <a:lnSpc>
                <a:spcPct val="100000"/>
              </a:lnSpc>
              <a:buFontTx/>
              <a:buAutoNum type="romanLcPeriod" startAt="5"/>
              <a:defRPr/>
            </a:pPr>
            <a:r>
              <a:rPr sz="2500" dirty="0"/>
              <a:t>as taxas de juros interna elevadas encareciam a rolagem da dívida</a:t>
            </a:r>
          </a:p>
          <a:p>
            <a:pPr marL="881063" lvl="1" indent="-514350">
              <a:lnSpc>
                <a:spcPct val="100000"/>
              </a:lnSpc>
              <a:buFontTx/>
              <a:buAutoNum type="romanLcPeriod" startAt="5"/>
              <a:defRPr/>
            </a:pPr>
            <a:r>
              <a:rPr sz="2500" dirty="0"/>
              <a:t>Controle dos preços públicos – amplia déficit das estatais</a:t>
            </a:r>
          </a:p>
          <a:p>
            <a:pPr marL="639763" lvl="1" indent="-273050">
              <a:lnSpc>
                <a:spcPct val="100000"/>
              </a:lnSpc>
              <a:buFontTx/>
              <a:buNone/>
              <a:defRPr/>
            </a:pPr>
            <a:r>
              <a:rPr sz="2500" dirty="0"/>
              <a:t>vi.	a aceleração inflacionária diminuía a arrecadação (</a:t>
            </a:r>
            <a:r>
              <a:rPr sz="2500" b="1" dirty="0"/>
              <a:t>Efeito </a:t>
            </a:r>
            <a:r>
              <a:rPr sz="2500" b="1" dirty="0" err="1"/>
              <a:t>Olivera-Tanzi</a:t>
            </a:r>
            <a:r>
              <a:rPr sz="2500" dirty="0"/>
              <a:t>).</a:t>
            </a: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>
            <a:extLst>
              <a:ext uri="{FF2B5EF4-FFF2-40B4-BE49-F238E27FC236}">
                <a16:creationId xmlns:a16="http://schemas.microsoft.com/office/drawing/2014/main" id="{CB464914-BCC7-42E8-B4D6-B842983485ED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80D5C6C0-2B2D-4ADB-8CD8-9A5C33094765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32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798EA1C-0E3B-4C90-89CF-9E01943542B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77813"/>
            <a:ext cx="10972800" cy="1139825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Brasil: Inflação (1973 – 1985) </a:t>
            </a:r>
            <a:r>
              <a:rPr altLang="pt-BR" sz="1800"/>
              <a:t>Taxas anuais (%)</a:t>
            </a:r>
          </a:p>
        </p:txBody>
      </p:sp>
      <p:graphicFrame>
        <p:nvGraphicFramePr>
          <p:cNvPr id="178179" name="Object 12">
            <a:extLst>
              <a:ext uri="{FF2B5EF4-FFF2-40B4-BE49-F238E27FC236}">
                <a16:creationId xmlns:a16="http://schemas.microsoft.com/office/drawing/2014/main" id="{8F24307F-FA4D-44A3-862B-2F37D9C27287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623888" y="1773238"/>
          <a:ext cx="106680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Gráfico" r:id="rId4" imgW="8001143" imgH="4267390" progId="MSGraph.Chart.8">
                  <p:embed followColorScheme="full"/>
                </p:oleObj>
              </mc:Choice>
              <mc:Fallback>
                <p:oleObj name="Gráfico" r:id="rId4" imgW="8001143" imgH="4267390" progId="MSGraph.Chart.8">
                  <p:embed followColorScheme="full"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1773238"/>
                        <a:ext cx="106680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180" name="Line 4">
            <a:extLst>
              <a:ext uri="{FF2B5EF4-FFF2-40B4-BE49-F238E27FC236}">
                <a16:creationId xmlns:a16="http://schemas.microsoft.com/office/drawing/2014/main" id="{098DED65-E93B-4CAF-8D03-AD9731590E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7350" y="4941888"/>
            <a:ext cx="27860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1" name="Line 5">
            <a:extLst>
              <a:ext uri="{FF2B5EF4-FFF2-40B4-BE49-F238E27FC236}">
                <a16:creationId xmlns:a16="http://schemas.microsoft.com/office/drawing/2014/main" id="{23CAD1B9-6458-4C30-9089-24382181A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9100" y="4076700"/>
            <a:ext cx="16319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2" name="Line 6">
            <a:extLst>
              <a:ext uri="{FF2B5EF4-FFF2-40B4-BE49-F238E27FC236}">
                <a16:creationId xmlns:a16="http://schemas.microsoft.com/office/drawing/2014/main" id="{9ABF7A07-624A-4607-A077-4FD8E848D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83638" y="2492375"/>
            <a:ext cx="16319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3" name="Text Box 7">
            <a:extLst>
              <a:ext uri="{FF2B5EF4-FFF2-40B4-BE49-F238E27FC236}">
                <a16:creationId xmlns:a16="http://schemas.microsoft.com/office/drawing/2014/main" id="{646A16FC-AB8B-42A5-8E90-CCC495C38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2636838"/>
            <a:ext cx="23987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chemeClr val="accent2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Tendências</a:t>
            </a:r>
            <a:r>
              <a:rPr lang="pt-BR" altLang="pt-BR" sz="180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8184" name="Line 8">
            <a:extLst>
              <a:ext uri="{FF2B5EF4-FFF2-40B4-BE49-F238E27FC236}">
                <a16:creationId xmlns:a16="http://schemas.microsoft.com/office/drawing/2014/main" id="{FF7FA00B-F517-424F-9526-8B1ABF07B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8288" y="29972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5" name="Line 9">
            <a:extLst>
              <a:ext uri="{FF2B5EF4-FFF2-40B4-BE49-F238E27FC236}">
                <a16:creationId xmlns:a16="http://schemas.microsoft.com/office/drawing/2014/main" id="{B0270542-7EE8-4707-9F37-5303BDE84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5563" y="2997200"/>
            <a:ext cx="249713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6" name="Text Box 10">
            <a:extLst>
              <a:ext uri="{FF2B5EF4-FFF2-40B4-BE49-F238E27FC236}">
                <a16:creationId xmlns:a16="http://schemas.microsoft.com/office/drawing/2014/main" id="{3E7F6625-3DB8-4395-B3DA-1A7095CBC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3500438"/>
            <a:ext cx="1631950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chemeClr val="accent2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Choques</a:t>
            </a:r>
          </a:p>
        </p:txBody>
      </p:sp>
      <p:sp>
        <p:nvSpPr>
          <p:cNvPr id="178187" name="Line 11">
            <a:extLst>
              <a:ext uri="{FF2B5EF4-FFF2-40B4-BE49-F238E27FC236}">
                <a16:creationId xmlns:a16="http://schemas.microsoft.com/office/drawing/2014/main" id="{DC99ABF0-CA3D-43FC-9CA9-0E1A3BE327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3413" y="4076700"/>
            <a:ext cx="1055687" cy="865188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8" name="Line 12">
            <a:extLst>
              <a:ext uri="{FF2B5EF4-FFF2-40B4-BE49-F238E27FC236}">
                <a16:creationId xmlns:a16="http://schemas.microsoft.com/office/drawing/2014/main" id="{5AB235BF-43F2-49DF-A443-F173878F3B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01050" y="2492375"/>
            <a:ext cx="382588" cy="1584325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89" name="Line 13">
            <a:extLst>
              <a:ext uri="{FF2B5EF4-FFF2-40B4-BE49-F238E27FC236}">
                <a16:creationId xmlns:a16="http://schemas.microsoft.com/office/drawing/2014/main" id="{F55CDB97-5D14-480E-9E5C-B5A52852BD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3" y="3860800"/>
            <a:ext cx="5746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90" name="Line 14">
            <a:extLst>
              <a:ext uri="{FF2B5EF4-FFF2-40B4-BE49-F238E27FC236}">
                <a16:creationId xmlns:a16="http://schemas.microsoft.com/office/drawing/2014/main" id="{B113F6D9-66AD-4772-AEC6-1C535A6C35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500438"/>
            <a:ext cx="24003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8191" name="Freeform 15">
            <a:extLst>
              <a:ext uri="{FF2B5EF4-FFF2-40B4-BE49-F238E27FC236}">
                <a16:creationId xmlns:a16="http://schemas.microsoft.com/office/drawing/2014/main" id="{53044DF3-60CA-4FCB-9FBB-68410B6FC6BE}"/>
              </a:ext>
            </a:extLst>
          </p:cNvPr>
          <p:cNvSpPr>
            <a:spLocks/>
          </p:cNvSpPr>
          <p:nvPr/>
        </p:nvSpPr>
        <p:spPr bwMode="auto">
          <a:xfrm>
            <a:off x="4559300" y="2133600"/>
            <a:ext cx="4513263" cy="468313"/>
          </a:xfrm>
          <a:custGeom>
            <a:avLst/>
            <a:gdLst>
              <a:gd name="T0" fmla="*/ 0 w 2132"/>
              <a:gd name="T1" fmla="*/ 2147483646 h 295"/>
              <a:gd name="T2" fmla="*/ 2147483646 w 2132"/>
              <a:gd name="T3" fmla="*/ 2147483646 h 295"/>
              <a:gd name="T4" fmla="*/ 2147483646 w 2132"/>
              <a:gd name="T5" fmla="*/ 2147483646 h 295"/>
              <a:gd name="T6" fmla="*/ 0 60000 65536"/>
              <a:gd name="T7" fmla="*/ 0 60000 65536"/>
              <a:gd name="T8" fmla="*/ 0 60000 65536"/>
              <a:gd name="T9" fmla="*/ 0 w 2132"/>
              <a:gd name="T10" fmla="*/ 0 h 295"/>
              <a:gd name="T11" fmla="*/ 2132 w 2132"/>
              <a:gd name="T12" fmla="*/ 295 h 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" h="295">
                <a:moveTo>
                  <a:pt x="0" y="295"/>
                </a:moveTo>
                <a:cubicBezTo>
                  <a:pt x="662" y="170"/>
                  <a:pt x="1324" y="46"/>
                  <a:pt x="1679" y="23"/>
                </a:cubicBezTo>
                <a:cubicBezTo>
                  <a:pt x="2034" y="0"/>
                  <a:pt x="2057" y="136"/>
                  <a:pt x="2132" y="1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8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8179" grpId="0"/>
      <p:bldP spid="178183" grpId="0" animBg="1"/>
      <p:bldP spid="1781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A77AC2D-31E2-4FAA-BD4E-A71A04AEA87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A2D0D75A-48A0-4587-ABA8-DE838CE41596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2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6320AE84-A497-464E-80E4-6ADF05C84C9D}"/>
              </a:ext>
            </a:extLst>
          </p:cNvPr>
          <p:cNvCxnSpPr/>
          <p:nvPr/>
        </p:nvCxnSpPr>
        <p:spPr>
          <a:xfrm>
            <a:off x="6962775" y="3273425"/>
            <a:ext cx="14288" cy="24796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3FF9EBF2-9035-453B-A38D-879357FF3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788" y="2627313"/>
            <a:ext cx="1252537" cy="646112"/>
          </a:xfrm>
          <a:prstGeom prst="rect">
            <a:avLst/>
          </a:prstGeom>
          <a:solidFill>
            <a:srgbClr val="FB2C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Aumento dos juros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7AFF971-F8D9-49A8-9F3B-1B58B12F7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3" y="2322513"/>
            <a:ext cx="1435100" cy="1477962"/>
          </a:xfrm>
          <a:prstGeom prst="rect">
            <a:avLst/>
          </a:prstGeom>
          <a:solidFill>
            <a:srgbClr val="FB2C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Redução do acesso aos fluxos autônomos de capital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E527B72C-7096-4285-9E46-7DE03E6972C1}"/>
              </a:ext>
            </a:extLst>
          </p:cNvPr>
          <p:cNvCxnSpPr/>
          <p:nvPr/>
        </p:nvCxnSpPr>
        <p:spPr>
          <a:xfrm>
            <a:off x="10309225" y="3679825"/>
            <a:ext cx="14288" cy="24796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7CF81313-37BD-4F88-910C-79DB9AE194DF}"/>
              </a:ext>
            </a:extLst>
          </p:cNvPr>
          <p:cNvCxnSpPr/>
          <p:nvPr/>
        </p:nvCxnSpPr>
        <p:spPr>
          <a:xfrm>
            <a:off x="3143250" y="4025900"/>
            <a:ext cx="14288" cy="248126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32EC98E-6F43-425E-82CD-62E48E9AA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3098800"/>
            <a:ext cx="1252538" cy="12001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Geração de mega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Superávit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comercial 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4FBBD5C7-F086-462B-820E-3225E1CDBDDC}"/>
              </a:ext>
            </a:extLst>
          </p:cNvPr>
          <p:cNvCxnSpPr/>
          <p:nvPr/>
        </p:nvCxnSpPr>
        <p:spPr>
          <a:xfrm>
            <a:off x="4797425" y="4016375"/>
            <a:ext cx="14288" cy="2479675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>
            <a:extLst>
              <a:ext uri="{FF2B5EF4-FFF2-40B4-BE49-F238E27FC236}">
                <a16:creationId xmlns:a16="http://schemas.microsoft.com/office/drawing/2014/main" id="{C61F4D6F-6C56-4AD7-96C2-6DBCA421E605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6248400"/>
            <a:ext cx="71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381E256-4FF4-4F9C-9CC2-5066DA8C0D23}" type="slidenum">
              <a:rPr lang="pt-BR" altLang="en-US" sz="1400" b="1">
                <a:solidFill>
                  <a:schemeClr val="tx2"/>
                </a:solidFill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400" b="1">
              <a:solidFill>
                <a:schemeClr val="tx2"/>
              </a:solidFill>
            </a:endParaRP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90C414AA-3D30-43D6-8F25-B3264B57C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12192000" cy="585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2">
            <a:extLst>
              <a:ext uri="{FF2B5EF4-FFF2-40B4-BE49-F238E27FC236}">
                <a16:creationId xmlns:a16="http://schemas.microsoft.com/office/drawing/2014/main" id="{2BC5CE63-F84F-465F-B9DD-984BAF44E5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625" y="449263"/>
          <a:ext cx="10818813" cy="579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Gráfico" r:id="rId3" imgW="9496616" imgH="5391245" progId="Excel.Chart.8">
                  <p:embed/>
                </p:oleObj>
              </mc:Choice>
              <mc:Fallback>
                <p:oleObj name="Gráfico" r:id="rId3" imgW="9496616" imgH="5391245" progId="Excel.Char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49263"/>
                        <a:ext cx="10818813" cy="579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6A244686-A6F5-4BE6-A73A-2FE2722B45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6988" y="173038"/>
            <a:ext cx="7485062" cy="822325"/>
          </a:xfrm>
        </p:spPr>
        <p:txBody>
          <a:bodyPr lIns="68580" rIns="68580"/>
          <a:lstStyle/>
          <a:p>
            <a:r>
              <a:rPr altLang="pt-BR"/>
              <a:t>Crise da divida 5 fases</a:t>
            </a:r>
          </a:p>
        </p:txBody>
      </p:sp>
      <p:sp>
        <p:nvSpPr>
          <p:cNvPr id="293890" name="Espaço Reservado para Conteúdo 2">
            <a:extLst>
              <a:ext uri="{FF2B5EF4-FFF2-40B4-BE49-F238E27FC236}">
                <a16:creationId xmlns:a16="http://schemas.microsoft.com/office/drawing/2014/main" id="{04B3A09C-93A4-41B0-A0B6-0A850A80BA2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928813" y="2078038"/>
            <a:ext cx="8483600" cy="3352800"/>
          </a:xfrm>
        </p:spPr>
        <p:txBody>
          <a:bodyPr lIns="68580" rIns="68580">
            <a:normAutofit fontScale="92500" lnSpcReduction="10000"/>
          </a:bodyPr>
          <a:lstStyle/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1979: inicio do ajuste com Simonsen</a:t>
            </a:r>
          </a:p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1979/80: “heterodoxia </a:t>
            </a:r>
            <a:r>
              <a:rPr altLang="pt-BR" sz="2100" dirty="0" err="1"/>
              <a:t>delfiniana</a:t>
            </a:r>
            <a:r>
              <a:rPr altLang="pt-BR" sz="2100" dirty="0"/>
              <a:t>”</a:t>
            </a:r>
          </a:p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1980/82: ajuste voluntario</a:t>
            </a:r>
          </a:p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1982/83: ajuste com FMI</a:t>
            </a:r>
          </a:p>
          <a:p>
            <a:pPr marL="239316" indent="-239316">
              <a:spcBef>
                <a:spcPts val="1875"/>
              </a:spcBef>
              <a:defRPr/>
            </a:pPr>
            <a:r>
              <a:rPr altLang="pt-BR" sz="2100" dirty="0"/>
              <a:t>1984: crescimento com superávit</a:t>
            </a:r>
          </a:p>
          <a:p>
            <a:pPr marL="239316" indent="-239316">
              <a:spcBef>
                <a:spcPts val="1875"/>
              </a:spcBef>
              <a:buClr>
                <a:srgbClr val="FC3728"/>
              </a:buClr>
              <a:buSzPct val="115000"/>
              <a:buFont typeface="Wingdings" panose="05000000000000000000" pitchFamily="2" charset="2"/>
              <a:buNone/>
              <a:defRPr/>
            </a:pPr>
            <a:r>
              <a:rPr altLang="pt-BR" sz="2100" dirty="0"/>
              <a:t> </a:t>
            </a:r>
          </a:p>
          <a:p>
            <a:pPr marL="239316" indent="-239316">
              <a:spcBef>
                <a:spcPts val="1875"/>
              </a:spcBef>
              <a:buClr>
                <a:srgbClr val="FC3728"/>
              </a:buClr>
              <a:buSzPct val="115000"/>
              <a:buFont typeface="Wingdings" panose="05000000000000000000" pitchFamily="2" charset="2"/>
              <a:buChar char="Ø"/>
              <a:defRPr/>
            </a:pPr>
            <a:r>
              <a:rPr altLang="pt-BR" sz="2100" dirty="0"/>
              <a:t>Mudanças: refletem aprofundamento da crise e reação no Brasil </a:t>
            </a:r>
          </a:p>
          <a:p>
            <a:pPr marL="239316" indent="-239316">
              <a:defRPr/>
            </a:pPr>
            <a:endParaRPr altLang="pt-BR" sz="2100" dirty="0"/>
          </a:p>
        </p:txBody>
      </p:sp>
      <p:sp>
        <p:nvSpPr>
          <p:cNvPr id="14340" name="AutoShape 4">
            <a:extLst>
              <a:ext uri="{FF2B5EF4-FFF2-40B4-BE49-F238E27FC236}">
                <a16:creationId xmlns:a16="http://schemas.microsoft.com/office/drawing/2014/main" id="{9557D21D-1D83-4FD0-964E-0AF2274C0646}"/>
              </a:ext>
            </a:extLst>
          </p:cNvPr>
          <p:cNvSpPr>
            <a:spLocks/>
          </p:cNvSpPr>
          <p:nvPr/>
        </p:nvSpPr>
        <p:spPr bwMode="auto">
          <a:xfrm>
            <a:off x="6702425" y="2060575"/>
            <a:ext cx="360363" cy="973138"/>
          </a:xfrm>
          <a:prstGeom prst="rightBrace">
            <a:avLst>
              <a:gd name="adj1" fmla="val 225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514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44F88832-35E4-4449-843D-3CC32E3A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788" y="2249488"/>
            <a:ext cx="15827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rgbClr val="514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Ainda crescimento econômico </a:t>
            </a:r>
          </a:p>
        </p:txBody>
      </p:sp>
      <p:sp>
        <p:nvSpPr>
          <p:cNvPr id="14342" name="AutoShape 6">
            <a:extLst>
              <a:ext uri="{FF2B5EF4-FFF2-40B4-BE49-F238E27FC236}">
                <a16:creationId xmlns:a16="http://schemas.microsoft.com/office/drawing/2014/main" id="{E3D50408-8F9A-415D-ABFA-EE01B440D62E}"/>
              </a:ext>
            </a:extLst>
          </p:cNvPr>
          <p:cNvSpPr>
            <a:spLocks/>
          </p:cNvSpPr>
          <p:nvPr/>
        </p:nvSpPr>
        <p:spPr bwMode="auto">
          <a:xfrm>
            <a:off x="5359400" y="3092450"/>
            <a:ext cx="360363" cy="973138"/>
          </a:xfrm>
          <a:prstGeom prst="rightBrace">
            <a:avLst>
              <a:gd name="adj1" fmla="val 225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514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6424AD5A-7659-4152-9899-F3649CF93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850" y="3397250"/>
            <a:ext cx="172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rgbClr val="514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recessão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477C2B32-B63F-4FD4-8A93-1BA1B2EDE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2400" y="43005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AD2A309D-3872-470D-96FA-BFF761B37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17963"/>
            <a:ext cx="1584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rgbClr val="514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Recuperação econômica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3417CD47-54D6-4586-9F5B-F1EEA9A2B5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11450" y="180975"/>
            <a:ext cx="7485063" cy="823913"/>
          </a:xfrm>
        </p:spPr>
        <p:txBody>
          <a:bodyPr lIns="68580" rIns="68580"/>
          <a:lstStyle/>
          <a:p>
            <a:r>
              <a:rPr altLang="pt-BR"/>
              <a:t>Inicio da gestão Figueiredo</a:t>
            </a:r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CBCC8605-8521-45AE-810D-0F0847C9FD7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774825" y="1844675"/>
            <a:ext cx="9207500" cy="5013325"/>
          </a:xfrm>
        </p:spPr>
        <p:txBody>
          <a:bodyPr lIns="68580" rIns="68580">
            <a:normAutofit fontScale="92500"/>
          </a:bodyPr>
          <a:lstStyle/>
          <a:p>
            <a:pPr marL="238125" indent="-238125">
              <a:defRPr/>
            </a:pPr>
            <a:r>
              <a:rPr altLang="pt-BR" sz="3200" dirty="0"/>
              <a:t>Simonsen  (Planejamento) – 6 meses (subst. Delfim)</a:t>
            </a:r>
          </a:p>
          <a:p>
            <a:pPr lvl="2">
              <a:defRPr/>
            </a:pPr>
            <a:r>
              <a:rPr altLang="pt-BR" sz="2000" dirty="0"/>
              <a:t>Carlos </a:t>
            </a:r>
            <a:r>
              <a:rPr altLang="pt-BR" sz="2000" dirty="0" err="1"/>
              <a:t>Rischbiter</a:t>
            </a:r>
            <a:r>
              <a:rPr altLang="pt-BR" sz="2000" dirty="0"/>
              <a:t>  (Fazenda) – 9 meses (subst. Ernane </a:t>
            </a:r>
            <a:r>
              <a:rPr altLang="pt-BR" sz="2000" dirty="0" err="1"/>
              <a:t>Galveas</a:t>
            </a:r>
            <a:r>
              <a:rPr altLang="pt-BR" sz="2000" dirty="0"/>
              <a:t>) </a:t>
            </a:r>
          </a:p>
          <a:p>
            <a:pPr marL="479425" lvl="1" indent="-204788">
              <a:defRPr/>
            </a:pPr>
            <a:r>
              <a:rPr altLang="pt-BR" sz="2400" dirty="0"/>
              <a:t>Puxa controles principais para Planejamento </a:t>
            </a:r>
          </a:p>
          <a:p>
            <a:pPr marL="479425" lvl="1" indent="-204788">
              <a:defRPr/>
            </a:pPr>
            <a:r>
              <a:rPr altLang="pt-BR" sz="2400" dirty="0"/>
              <a:t>Cenário externo (78) – 1º aumento dos juros </a:t>
            </a:r>
          </a:p>
          <a:p>
            <a:pPr lvl="2">
              <a:defRPr/>
            </a:pPr>
            <a:r>
              <a:rPr altLang="pt-BR" sz="2000" dirty="0"/>
              <a:t>mas início de 79 ainda “amigável”  </a:t>
            </a:r>
          </a:p>
          <a:p>
            <a:pPr marL="238125" indent="-238125">
              <a:defRPr/>
            </a:pPr>
            <a:r>
              <a:rPr altLang="pt-BR" sz="2800" u="sng" dirty="0"/>
              <a:t>austeridade fiscal</a:t>
            </a:r>
            <a:r>
              <a:rPr altLang="pt-BR" sz="2800" dirty="0"/>
              <a:t> x continuidade do desenvolvimentismo 					</a:t>
            </a:r>
            <a:r>
              <a:rPr altLang="pt-BR" sz="1800" dirty="0"/>
              <a:t>(defendida por Delfim, Andreazza)</a:t>
            </a:r>
            <a:r>
              <a:rPr altLang="pt-BR" sz="2800" dirty="0"/>
              <a:t> </a:t>
            </a:r>
          </a:p>
          <a:p>
            <a:pPr lvl="2">
              <a:defRPr/>
            </a:pPr>
            <a:r>
              <a:rPr altLang="pt-BR" sz="2000" dirty="0"/>
              <a:t>Diminuir investimentos públicos não prioritários</a:t>
            </a:r>
          </a:p>
          <a:p>
            <a:pPr lvl="2">
              <a:defRPr/>
            </a:pPr>
            <a:r>
              <a:rPr altLang="pt-BR" sz="2000" dirty="0"/>
              <a:t>Conter gastos – subsídios </a:t>
            </a:r>
          </a:p>
          <a:p>
            <a:pPr lvl="2">
              <a:defRPr/>
            </a:pPr>
            <a:r>
              <a:rPr altLang="pt-BR" sz="2000" dirty="0"/>
              <a:t>Controle monetário (enfrentar descontrole anterior - inflação)</a:t>
            </a:r>
          </a:p>
          <a:p>
            <a:pPr lvl="2">
              <a:defRPr/>
            </a:pPr>
            <a:r>
              <a:rPr altLang="pt-BR" sz="2000" dirty="0"/>
              <a:t>Anuncia nova política cambial (desvalorização real do cambio)</a:t>
            </a:r>
          </a:p>
          <a:p>
            <a:pPr lvl="3">
              <a:defRPr/>
            </a:pPr>
            <a:r>
              <a:rPr altLang="pt-BR" dirty="0"/>
              <a:t>Acopla com hedge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E2C2EC6C-EF3E-4269-9B67-EB724F997C64}"/>
              </a:ext>
            </a:extLst>
          </p:cNvPr>
          <p:cNvSpPr>
            <a:spLocks/>
          </p:cNvSpPr>
          <p:nvPr/>
        </p:nvSpPr>
        <p:spPr bwMode="auto">
          <a:xfrm>
            <a:off x="2566988" y="4868863"/>
            <a:ext cx="842962" cy="1350962"/>
          </a:xfrm>
          <a:prstGeom prst="accentCallout2">
            <a:avLst>
              <a:gd name="adj1" fmla="val 6347"/>
              <a:gd name="adj2" fmla="val -6778"/>
              <a:gd name="adj3" fmla="val 6347"/>
              <a:gd name="adj4" fmla="val -25000"/>
              <a:gd name="adj5" fmla="val -24338"/>
              <a:gd name="adj6" fmla="val -437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pt-BR" altLang="pt-BR" sz="135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9EDF3104-3F73-4A89-A975-3E97319985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35188" y="260350"/>
            <a:ext cx="8964612" cy="742950"/>
          </a:xfrm>
        </p:spPr>
        <p:txBody>
          <a:bodyPr lIns="68580" rIns="68580"/>
          <a:lstStyle/>
          <a:p>
            <a:r>
              <a:rPr altLang="pt-BR" sz="3600"/>
              <a:t>A troca Simonsen x Delfim: meados de 79</a:t>
            </a:r>
          </a:p>
        </p:txBody>
      </p:sp>
      <p:sp>
        <p:nvSpPr>
          <p:cNvPr id="55299" name="Espaço Reservado para Conteúdo 2">
            <a:extLst>
              <a:ext uri="{FF2B5EF4-FFF2-40B4-BE49-F238E27FC236}">
                <a16:creationId xmlns:a16="http://schemas.microsoft.com/office/drawing/2014/main" id="{403E4080-18AF-44D4-A8C6-D6345F3D2AF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703388" y="1628775"/>
            <a:ext cx="8569325" cy="3476625"/>
          </a:xfrm>
        </p:spPr>
        <p:txBody>
          <a:bodyPr lIns="68580" rIns="68580">
            <a:normAutofit fontScale="85000" lnSpcReduction="20000"/>
          </a:bodyPr>
          <a:lstStyle/>
          <a:p>
            <a:pPr marL="238125" indent="-238125">
              <a:defRPr/>
            </a:pPr>
            <a:r>
              <a:rPr altLang="pt-BR" sz="3600"/>
              <a:t>Meados 79 – piora cenário externo </a:t>
            </a:r>
          </a:p>
          <a:p>
            <a:pPr marL="685800" lvl="2">
              <a:defRPr/>
            </a:pPr>
            <a:r>
              <a:rPr altLang="pt-BR" sz="2800"/>
              <a:t>2º choque do Petróleo, </a:t>
            </a:r>
          </a:p>
          <a:p>
            <a:pPr marL="685800" lvl="2">
              <a:defRPr/>
            </a:pPr>
            <a:r>
              <a:rPr altLang="pt-BR" sz="2800"/>
              <a:t>novo aumento juros e</a:t>
            </a:r>
          </a:p>
          <a:p>
            <a:pPr marL="685800" lvl="2">
              <a:defRPr/>
            </a:pPr>
            <a:r>
              <a:rPr altLang="pt-BR" sz="2800"/>
              <a:t>recessão internacional </a:t>
            </a:r>
          </a:p>
          <a:p>
            <a:pPr marL="479425" lvl="1" indent="-204788">
              <a:defRPr/>
            </a:pPr>
            <a:r>
              <a:rPr altLang="pt-BR" sz="3200"/>
              <a:t>Simonsen: ajuste interno para enfrentar ajuste externo (problema era o BP) </a:t>
            </a:r>
          </a:p>
          <a:p>
            <a:pPr marL="685800" lvl="2">
              <a:defRPr/>
            </a:pPr>
            <a:r>
              <a:rPr altLang="pt-BR" sz="2800"/>
              <a:t> Forte resistência política</a:t>
            </a:r>
          </a:p>
          <a:p>
            <a:pPr marL="238125" indent="-238125">
              <a:defRPr/>
            </a:pPr>
            <a:r>
              <a:rPr altLang="pt-BR" sz="3600"/>
              <a:t>Delfim inicio – ajuste sem contenção de DA</a:t>
            </a:r>
          </a:p>
          <a:p>
            <a:pPr marL="685800" lvl="2">
              <a:defRPr/>
            </a:pPr>
            <a:r>
              <a:rPr altLang="pt-BR" sz="2800"/>
              <a:t>Última tentativa de ignorar a crise externa 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Literatura acadêmica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1952</Words>
  <Application>Microsoft Office PowerPoint</Application>
  <PresentationFormat>Ecrã Panorâmico</PresentationFormat>
  <Paragraphs>653</Paragraphs>
  <Slides>32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32</vt:i4>
      </vt:variant>
    </vt:vector>
  </HeadingPairs>
  <TitlesOfParts>
    <vt:vector size="33" baseType="lpstr">
      <vt:lpstr>Literatura acadêmica 16x9</vt:lpstr>
      <vt:lpstr>AULA 11.  A crise externa e sua transformação em crise interna</vt:lpstr>
      <vt:lpstr> A Crise da dívida externa e sua solução  externa </vt:lpstr>
      <vt:lpstr>Crise externa e suas implicações no BP </vt:lpstr>
      <vt:lpstr>Balanço de Pagamentos: Brasil 1977 – 1985 (US$ bi)</vt:lpstr>
      <vt:lpstr>Apresentação do PowerPoint</vt:lpstr>
      <vt:lpstr>Apresentação do PowerPoint</vt:lpstr>
      <vt:lpstr>Crise da divida 5 fases</vt:lpstr>
      <vt:lpstr>Inicio da gestão Figueiredo</vt:lpstr>
      <vt:lpstr>A troca Simonsen x Delfim: meados de 79</vt:lpstr>
      <vt:lpstr>A heterodoxia delfiniana</vt:lpstr>
      <vt:lpstr>A primeira fase do problema </vt:lpstr>
      <vt:lpstr>INDICADORES MACROECONÔMICOS: 1980-1984</vt:lpstr>
      <vt:lpstr>Apresentação do PowerPoint</vt:lpstr>
      <vt:lpstr>Ajustamento voluntário  (a recessão sem o FMI)</vt:lpstr>
      <vt:lpstr>Ajustamento voluntário</vt:lpstr>
      <vt:lpstr>INDICADORES MACROECONÔMICOS: 1980-1984</vt:lpstr>
      <vt:lpstr>Balanço de pagamentos no ajuste voluntário</vt:lpstr>
      <vt:lpstr>Apresentação do PowerPoint</vt:lpstr>
      <vt:lpstr>Ajuste com FMI</vt:lpstr>
      <vt:lpstr>Ajuste com FMI</vt:lpstr>
      <vt:lpstr>Ajuste com FMI</vt:lpstr>
      <vt:lpstr>Resultados do Ajuste</vt:lpstr>
      <vt:lpstr>INDICADORES MACROECONÔMICOS: 1980-1984</vt:lpstr>
      <vt:lpstr>Apresentação do PowerPoint</vt:lpstr>
      <vt:lpstr>1984 um ano diferente </vt:lpstr>
      <vt:lpstr>INDICADORES MACROECONÔMICOS: 1980-1984</vt:lpstr>
      <vt:lpstr>Apresentação do PowerPoint</vt:lpstr>
      <vt:lpstr>O (des) ajuste interno fruto do ajuste externo </vt:lpstr>
      <vt:lpstr>Problema interno do ajuste externo</vt:lpstr>
      <vt:lpstr>INDICADORES MACROECONÔMICOS: 1980-1984</vt:lpstr>
      <vt:lpstr>A situação fiscal do setor público se deteriora por várias razões:</vt:lpstr>
      <vt:lpstr>Brasil: Inflação (1973 – 1985) Taxas anuais (%)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Windows User</cp:lastModifiedBy>
  <cp:revision>43</cp:revision>
  <dcterms:created xsi:type="dcterms:W3CDTF">2013-04-05T19:49:59Z</dcterms:created>
  <dcterms:modified xsi:type="dcterms:W3CDTF">2019-09-23T22:11:34Z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