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/>
              <a:t>Faculdade de Direito do Largo de São Francisco (USP)</a:t>
            </a:r>
            <a:br>
              <a:rPr lang="pt-BR" dirty="0"/>
            </a:br>
            <a:br>
              <a:rPr lang="pt-BR" dirty="0"/>
            </a:br>
            <a:r>
              <a:rPr lang="pt-BR" sz="4400" dirty="0"/>
              <a:t>DEF 0320 - Direito Econômico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Prof. Titular </a:t>
            </a:r>
            <a:r>
              <a:rPr lang="pt-BR" cap="small" dirty="0">
                <a:solidFill>
                  <a:schemeClr val="accent2"/>
                </a:solidFill>
              </a:rPr>
              <a:t>André Ramos Tavares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ctr"/>
            <a:r>
              <a:rPr lang="pt-BR" dirty="0"/>
              <a:t>2º semestre de 2020</a:t>
            </a:r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Método e especificidade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O Direito Econômico oferece uma forma de compreensão do direito em geral distinta da que era predominante até aquele momento;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A proposta central é a renovação do direito. A releitura de todo o direito, de modo que ele passe a considerar a visão real dos problemas econômicos, conectada com a realidade na qual se insere.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Segundo Mario Longo, o direito econômico como nova postura do direito em geral apresenta uma colocação teleológico-prática do próprio direito, oposta à visão tradicional formalista que imperava até então.</a:t>
            </a:r>
          </a:p>
        </p:txBody>
      </p:sp>
    </p:spTree>
    <p:extLst>
      <p:ext uri="{BB962C8B-B14F-4D97-AF65-F5344CB8AC3E}">
        <p14:creationId xmlns:p14="http://schemas.microsoft.com/office/powerpoint/2010/main" val="2205107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Método e especificidade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O Direito Econômico oferece uma forma de compreensão do direito em geral distinta da que era predominante até aquele momento;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A proposta central é a renovação do direito. A releitura de todo o direito, de modo que ele passe a considerar a visão real dos problemas econômicos, conectada com a realidade na qual se insere.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Segundo Mario Longo, o direito econômico como nova postura do direito em geral apresenta uma colocação teleológico-prática do próprio direito, oposta à visão tradicional formalista que imperava até então.</a:t>
            </a:r>
          </a:p>
        </p:txBody>
      </p:sp>
    </p:spTree>
    <p:extLst>
      <p:ext uri="{BB962C8B-B14F-4D97-AF65-F5344CB8AC3E}">
        <p14:creationId xmlns:p14="http://schemas.microsoft.com/office/powerpoint/2010/main" val="183945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Método e especificidade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/>
              <a:t>O direito econômico procura identificar a funcionalidade dos institutos e normas jurídicas, e não apenas a racionalidade do direito que o distanciava, e ainda distancia, da própria realidade.</a:t>
            </a:r>
          </a:p>
          <a:p>
            <a:pPr algn="just">
              <a:lnSpc>
                <a:spcPct val="150000"/>
              </a:lnSpc>
            </a:pP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dirty="0"/>
              <a:t>É, portanto, o Direito Econômico atento à historicidade, à realidade e às exigências práticas de sua sociedade, sobre o que, inclusive, foi contemplado na Constituição Federal 1988.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6613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Dupla Instrumentalidade do Direito Econômico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/>
              <a:t>Assim, defende-se que o Direito Econômico possui uma dupla instrumentalidade</a:t>
            </a:r>
            <a:r>
              <a:rPr lang="pt-BR" sz="2400" dirty="0"/>
              <a:t>:</a:t>
            </a: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t-BR" sz="2000" dirty="0"/>
              <a:t>A primeira, de organização e disciplina da economia capitalista em sentido macroeconômico;</a:t>
            </a: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t-BR" sz="2000" dirty="0"/>
              <a:t>A segunda, quando o Direito Econômico funciona como instrumento de transformação e estímulos para mudança da economia e da atividade dos atores econômicos.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24052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Considerações finais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6545" y="1417638"/>
            <a:ext cx="7818072" cy="4800600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pt-BR" sz="2000" dirty="0"/>
              <a:t>Tratando-se especificamente do Brasil, é preciso entender que o desenvolvimento do país ainda depende da superação da crise do próprio estado. É necessário assim repensar as bases de atuação do Estado brasileiro, partindo-se pelo menos de dois pressupostos: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pt-BR" sz="1800" dirty="0"/>
          </a:p>
          <a:p>
            <a:pPr marL="482346" indent="-400050" algn="just">
              <a:lnSpc>
                <a:spcPct val="150000"/>
              </a:lnSpc>
              <a:buAutoNum type="romanLcPeriod"/>
            </a:pPr>
            <a:r>
              <a:rPr lang="pt-BR" sz="2000" dirty="0"/>
              <a:t>Primeiro, que as instituições democráticas prevaleçam sobre as instituições de mercado; </a:t>
            </a:r>
          </a:p>
          <a:p>
            <a:pPr marL="482346" indent="-400050" algn="just">
              <a:lnSpc>
                <a:spcPct val="150000"/>
              </a:lnSpc>
              <a:buAutoNum type="romanLcPeriod"/>
            </a:pPr>
            <a:r>
              <a:rPr lang="pt-BR" sz="2000" dirty="0"/>
              <a:t>E que o Estado possua total independência em relação ao poder econômico privado</a:t>
            </a:r>
            <a:r>
              <a:rPr lang="pt-BR" sz="1800" dirty="0"/>
              <a:t>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67299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Bibliografia indicada: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6545" y="1417638"/>
            <a:ext cx="7818072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/>
              <a:t>BERCOVICI, Gilberto. O Ainda Indispensável Direito Econômico. In. BENEVIDES, M. V.; BERCOVICI, G.; MELO, C. de (</a:t>
            </a:r>
            <a:r>
              <a:rPr lang="pt-BR" sz="1800" dirty="0" err="1"/>
              <a:t>orgs</a:t>
            </a:r>
            <a:r>
              <a:rPr lang="pt-BR" sz="1800" dirty="0"/>
              <a:t>.). Direitos Humanos, Democracia e República: Homenagem Fábio Konder </a:t>
            </a:r>
            <a:r>
              <a:rPr lang="pt-BR" sz="1800" dirty="0" err="1"/>
              <a:t>Comparato</a:t>
            </a:r>
            <a:r>
              <a:rPr lang="pt-BR" sz="1800" dirty="0"/>
              <a:t>. SP: </a:t>
            </a:r>
            <a:r>
              <a:rPr lang="pt-BR" sz="1800" dirty="0" err="1"/>
              <a:t>Quartier</a:t>
            </a:r>
            <a:r>
              <a:rPr lang="pt-BR" sz="1800" dirty="0"/>
              <a:t> </a:t>
            </a:r>
            <a:r>
              <a:rPr lang="pt-BR" sz="1800" dirty="0" err="1"/>
              <a:t>Latin</a:t>
            </a:r>
            <a:r>
              <a:rPr lang="pt-BR" sz="1800" dirty="0"/>
              <a:t>, 2009, pp. 503-519.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1800" dirty="0"/>
              <a:t>COMPARATO, Fábio Konder. O Indispensável Direito Econômico. In: Ensaios e Pareceres de Direito Empresarial. Rio de Janeiro: Forense, 1978, pp. 453-472.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pt-BR" sz="1800" dirty="0"/>
          </a:p>
          <a:p>
            <a:pPr marL="82296" indent="0" algn="just">
              <a:lnSpc>
                <a:spcPct val="150000"/>
              </a:lnSpc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37571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75612" y="518691"/>
            <a:ext cx="7498080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/>
              <a:t>Semana III: O Direito Econômico: Epistemologia, Conceitos e Teorias.  A guerra total e o surgimento do Direito Econômico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21410" y="1844824"/>
            <a:ext cx="7818072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pt-BR" dirty="0"/>
          </a:p>
          <a:p>
            <a:pPr algn="just"/>
            <a:r>
              <a:rPr lang="pt-BR" dirty="0"/>
              <a:t>Epistemologia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Direito Econômico e Guerra Total</a:t>
            </a:r>
          </a:p>
          <a:p>
            <a:endParaRPr lang="pt-BR" dirty="0"/>
          </a:p>
          <a:p>
            <a:r>
              <a:rPr lang="pt-BR" dirty="0"/>
              <a:t>Método e </a:t>
            </a:r>
            <a:r>
              <a:rPr lang="pt-BR" dirty="0" err="1"/>
              <a:t>Especifidade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98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Epistemologia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/>
              <a:t>O Direito tal como o conhecemos hoje é o direito formulado no contexto das revoluções burguesas;</a:t>
            </a:r>
          </a:p>
          <a:p>
            <a:pPr marL="82296" indent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Burguesia nascente pretendia um direito capaz de propiciar um mínimo de segurança jurídica, o que só era possível com o controle das fontes do direito.</a:t>
            </a:r>
          </a:p>
          <a:p>
            <a:pPr marL="82296" indent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Estado ( e a lei por ele produzida) passa a ser a fonte única do direito.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François </a:t>
            </a:r>
            <a:r>
              <a:rPr lang="pt-BR" sz="2400" dirty="0" err="1"/>
              <a:t>Gèny</a:t>
            </a:r>
            <a:r>
              <a:rPr lang="pt-BR" sz="2400" dirty="0"/>
              <a:t>, crítico do surgimento do Código Civil de Napoleão apontava o “fetiche pelo direito escrito e codificado”.</a:t>
            </a:r>
          </a:p>
        </p:txBody>
      </p:sp>
    </p:spTree>
    <p:extLst>
      <p:ext uri="{BB962C8B-B14F-4D97-AF65-F5344CB8AC3E}">
        <p14:creationId xmlns:p14="http://schemas.microsoft.com/office/powerpoint/2010/main" val="336177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Epistemologia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Surge uma ordem de matriz liberal burguesa, que tem perfil nivelador e centralizador do direito.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direito configurado dessa forma é o direito do capitalismo, que tem um apelo formalista, que está centrado em si mesmo como uma estrutura homogênea, formal e universal.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Esse direito, preocupado com os valores e objetivos da burguesia, se realizava por meio de uma igualdade formal, alheia à desigualdade econômica, que se tornou inerente e natural em face do direito formal, acrítico e afastado do desequilíbrio de forças presente na sociedade.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237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Direito Econômico e guerra total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Com o surgimento das condições que ensejaram a formação do capitalismo e do Estado liberal, vislumbra-se a interdição do debate sobre o direito econômico. </a:t>
            </a:r>
          </a:p>
          <a:p>
            <a:pPr marL="82296" indent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O discurso liberal preponderante negou qualquer tipo de vínculo entre direito e economia.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tipo de estado construído nesse contexto foi construído com base em uma suposta “neutralidade”. Assuntos sobre economia não eram, assim, competência do Estado.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3262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Direito Econômico e guerra total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As primeiras ideias para a análise de um direito mais próximo do que seria o Direito Econômico, surgiria com a escola historicista alemã, que começa a discutir a noção de que haveria leis econômicas universais.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Em termos de normas positivadas, são a Constituição de Weimar e a Constituição do México as primeiras referências daquilo que viria a ser a disciplina do Direito Econômico.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É, então, com a Primeira Guerra Mundial, surgem as primeiras reflexões sobre o que então viria a ser o Direito Econômico propriamente dito.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6457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Direito Econômico e guerra total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/>
              <a:t>Como bem ilustra </a:t>
            </a:r>
            <a:r>
              <a:rPr lang="pt-BR" sz="2400" dirty="0" err="1"/>
              <a:t>Comparato</a:t>
            </a:r>
            <a:r>
              <a:rPr lang="pt-BR" sz="2400" dirty="0"/>
              <a:t>, a guerra se ganhava não apenas nos campos de batalha mas em todos os aspectos da economia dos países. Naquele momento histórico da guerra, o Estado deixava de ser indiferente às decisões econômicas.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Durante a guerra, há produção em massa de uma legislação de conteúdo econômico, o que muda totalmente a zona de conforto do liberalismo e o próprio perfil do direito.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 intervenção estatal passa a ser estrutural e não mais apenas conjuntural.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Esse é o momento em que muitos consideram como o nascimento do Direito Econômico.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0503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Direito Econômico e guerra total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Embora alguns autores considerassem que essas legislações notadamente guarnecidas de conteúdo econômico fossem excepcionais, o que ocorreu foi que o Direito Econômico, como é sabido, permanece ao longo do tempo e implica um novo olhar sobre o Estado e o próprio direito.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É, portanto, daí que vem a percepção do direito econômico enquanto método.</a:t>
            </a:r>
          </a:p>
        </p:txBody>
      </p:sp>
    </p:spTree>
    <p:extLst>
      <p:ext uri="{BB962C8B-B14F-4D97-AF65-F5344CB8AC3E}">
        <p14:creationId xmlns:p14="http://schemas.microsoft.com/office/powerpoint/2010/main" val="207038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Método e especificidade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err="1"/>
              <a:t>Hedemann</a:t>
            </a:r>
            <a:r>
              <a:rPr lang="pt-BR" sz="2400" dirty="0"/>
              <a:t> é considerado o fundador do Direito Econômico, especificamente a partir de sua de 1922, “Noções Elementares de Direito Econômico”. Para o autor o direito econômico não era transitório, mas desenhado como uma nova concepção do próprio direito, que é também inovadora em relação ao Estado. O direito econômico, assim, transcende como um ramo do direito, uma vez que é necessário para a compreensão de todo o sistema jurídico. Assim, a dimensão econômica passa a ser integrada no próprio direito.</a:t>
            </a:r>
          </a:p>
        </p:txBody>
      </p:sp>
    </p:spTree>
    <p:extLst>
      <p:ext uri="{BB962C8B-B14F-4D97-AF65-F5344CB8AC3E}">
        <p14:creationId xmlns:p14="http://schemas.microsoft.com/office/powerpoint/2010/main" val="1928118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646</TotalTime>
  <Words>1158</Words>
  <Application>Microsoft Office PowerPoint</Application>
  <PresentationFormat>Apresentação na tela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Gill Sans MT</vt:lpstr>
      <vt:lpstr>Verdana</vt:lpstr>
      <vt:lpstr>Wingdings 2</vt:lpstr>
      <vt:lpstr>Solstício</vt:lpstr>
      <vt:lpstr>Faculdade de Direito do Largo de São Francisco (USP)  DEF 0320 - Direito Econômico</vt:lpstr>
      <vt:lpstr>Semana III: O Direito Econômico: Epistemologia, Conceitos e Teorias.  A guerra total e o surgimento do Direito Econômico </vt:lpstr>
      <vt:lpstr>Epistemologia</vt:lpstr>
      <vt:lpstr>Epistemologia</vt:lpstr>
      <vt:lpstr>Direito Econômico e guerra total</vt:lpstr>
      <vt:lpstr>Direito Econômico e guerra total</vt:lpstr>
      <vt:lpstr>Direito Econômico e guerra total</vt:lpstr>
      <vt:lpstr>Direito Econômico e guerra total</vt:lpstr>
      <vt:lpstr>Método e especificidade</vt:lpstr>
      <vt:lpstr>Método e especificidade</vt:lpstr>
      <vt:lpstr>Método e especificidade</vt:lpstr>
      <vt:lpstr>Método e especificidade</vt:lpstr>
      <vt:lpstr>Dupla Instrumentalidade do Direito Econômico</vt:lpstr>
      <vt:lpstr>Considerações finais</vt:lpstr>
      <vt:lpstr>Bibliografia indicada: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creator>Lucas</dc:creator>
  <cp:lastModifiedBy>Leandro Teodoro Andrade | Biazzo Simon Advogados</cp:lastModifiedBy>
  <cp:revision>38</cp:revision>
  <dcterms:created xsi:type="dcterms:W3CDTF">2020-08-20T17:18:35Z</dcterms:created>
  <dcterms:modified xsi:type="dcterms:W3CDTF">2020-08-26T01:48:38Z</dcterms:modified>
</cp:coreProperties>
</file>