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6" d="100"/>
          <a:sy n="66" d="100"/>
        </p:scale>
        <p:origin x="592" y="-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11823A-6C85-4322-8E22-880A66206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ADAF7F-0572-46EB-9BCA-754A658D25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3D81267-D757-4373-9C30-51C752BB7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CEA2-A2DD-4F18-95C0-1EC8DDC0035A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0A7923-34F2-44FA-931D-B769ABBC0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16FB99-B53B-449B-A384-3D5C39D2A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0ADB-C02D-424F-AD1D-5AE6167ABC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326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D11A7-16AC-4973-95B1-30373BB74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276A27C-1DB6-4F46-8674-1B910C075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8CCD0D-381A-46E1-A3F7-B787125CF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CEA2-A2DD-4F18-95C0-1EC8DDC0035A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6E13B5-6A9C-495F-B70D-413BAD21E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05BF19-1899-46F2-A695-419880E83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0ADB-C02D-424F-AD1D-5AE6167ABC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29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6EF765-1877-473A-8A60-C8CF312853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3A09DCF-46DA-4F23-A24C-7C876827C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4AB0AC-D29A-4880-B531-E2224D804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CEA2-A2DD-4F18-95C0-1EC8DDC0035A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1AC517-81B6-44E5-A8D6-52033361F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72DD3A-C346-442C-BC3B-EEBB3BCE5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0ADB-C02D-424F-AD1D-5AE6167ABC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463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87B18A-9153-42E6-AB5B-8900407D8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A78EB8-2796-414C-B01B-1175D5241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D16E11-B846-44A6-B24B-0D4CB60E7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CEA2-A2DD-4F18-95C0-1EC8DDC0035A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C10257-0634-47CE-BC47-F0879E333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233778-B7EF-41E3-846D-C4A8AF3D9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0ADB-C02D-424F-AD1D-5AE6167ABC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74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5F20A3-5E06-4D2C-88BD-06BC4E2A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D2C69EE-3AC3-4750-A607-AB04B186E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0A3929-6170-48B0-9A96-F796660E4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CEA2-A2DD-4F18-95C0-1EC8DDC0035A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3D3FC8-7C10-4D76-9A3D-2CB756F80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D7FDF4-43FF-4052-9459-162727125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0ADB-C02D-424F-AD1D-5AE6167ABC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4353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E4AD44-EDD7-4FCF-9061-4063D10E3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6E7C2A-9D18-4FD4-89F4-D3809825F9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5F3A31D-23F9-4235-BCE6-98C845027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403441E-2D6D-4CAF-8304-AA6AD4C41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CEA2-A2DD-4F18-95C0-1EC8DDC0035A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11D0C0F-4A1C-43F6-BCE2-6A488BF6B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3A26DD8-F12B-47E2-BE8C-27EA24ABF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0ADB-C02D-424F-AD1D-5AE6167ABC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036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6186A3-EEC6-4FCB-9526-27668F9F4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4DB9FF7-0F04-4E5A-9B9F-3566D3AF3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F14EC6A-8207-4305-881B-F618FC5B9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F2DCDA2-C977-473B-BB94-A25852336C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23F1BE8-27FB-4B27-BEC1-C97E81670F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4F358D8-67DB-4ED4-9819-3D91ADD7D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CEA2-A2DD-4F18-95C0-1EC8DDC0035A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C118AAB-7E96-4747-8BA4-19E8FAE07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B5526BB-CA73-4CC3-9EC5-4C71FAF84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0ADB-C02D-424F-AD1D-5AE6167ABC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16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EEEDCF-26B3-4685-9882-E16A5276E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9DC8F32-F74C-41B5-876F-3FF149365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CEA2-A2DD-4F18-95C0-1EC8DDC0035A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BCED7CB-D7F6-4B7C-8F88-85025B6A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E30D1AE-9230-493B-9A55-DDBD12113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0ADB-C02D-424F-AD1D-5AE6167ABC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1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AC89529-219F-44B0-9CE6-AAAD53B4B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CEA2-A2DD-4F18-95C0-1EC8DDC0035A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AA31412-F764-4444-AB7F-74DFA65C3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774B34C-4D6D-4D0E-A626-2D6B8A096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0ADB-C02D-424F-AD1D-5AE6167ABC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251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D287F6-B0B3-455F-AEBD-F2D71A822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A2D7F4C-2866-4861-AD11-88377D600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E857F5D-70DA-41D7-B4FC-0C7F7AE20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A3A72DC-73E9-496E-AE18-471AE95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CEA2-A2DD-4F18-95C0-1EC8DDC0035A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7E23320-F03A-41E4-85D2-86E25D0B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88F5A7F-D426-49FE-AFE3-9E541D4D9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0ADB-C02D-424F-AD1D-5AE6167ABC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04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FBE81-1E5C-4630-9232-E2F07303E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EB43348-4BE7-4616-B4AA-DD93D5FE7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E505612-5F8A-44CB-A903-9A12B47AA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5A9E680-FE03-49B0-BCF5-6D4D470E9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0CEA2-A2DD-4F18-95C0-1EC8DDC0035A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4779522-6CEC-4993-B9C7-BC3FF05CA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0A7A25-84E1-443D-8FC4-1B6A6E70C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E0ADB-C02D-424F-AD1D-5AE6167ABC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603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7017348-76AC-45A9-A683-287DF6AAE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6E3EC42-FAE1-4462-9726-B9459FDD0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C81ECA-689E-43B9-8AB6-3C663709B4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0CEA2-A2DD-4F18-95C0-1EC8DDC0035A}" type="datetimeFigureOut">
              <a:rPr lang="pt-BR" smtClean="0"/>
              <a:t>17/08/2023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438C70-0909-44E9-82CC-6AD896DF2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5748F9-6E03-441C-8BDE-95FD88828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E0ADB-C02D-424F-AD1D-5AE6167ABC5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377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creencast-o-matic.com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F52988-417A-46FF-9204-F127383056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6857E93-BB52-4338-B4EF-371A876E7A92}"/>
              </a:ext>
            </a:extLst>
          </p:cNvPr>
          <p:cNvSpPr txBox="1"/>
          <p:nvPr/>
        </p:nvSpPr>
        <p:spPr>
          <a:xfrm>
            <a:off x="2070321" y="1334432"/>
            <a:ext cx="805135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6000" b="1" dirty="0"/>
              <a:t>Título</a:t>
            </a:r>
          </a:p>
          <a:p>
            <a:pPr algn="ctr"/>
            <a:r>
              <a:rPr lang="pt-BR" sz="6000" b="1" dirty="0"/>
              <a:t>Ex. Como apresentar minha entrevista? </a:t>
            </a:r>
          </a:p>
          <a:p>
            <a:endParaRPr lang="pt-BR" dirty="0"/>
          </a:p>
          <a:p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sz="2800" dirty="0"/>
              <a:t>Número do Grupo e Período</a:t>
            </a:r>
          </a:p>
          <a:p>
            <a:pPr algn="ctr"/>
            <a:r>
              <a:rPr lang="pt-BR" sz="2800" dirty="0"/>
              <a:t>Nomes dos estudantes</a:t>
            </a:r>
          </a:p>
          <a:p>
            <a:endParaRPr lang="pt-BR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124A22EC-2798-4626-A62C-5BBDDFC3BBF6}"/>
              </a:ext>
            </a:extLst>
          </p:cNvPr>
          <p:cNvSpPr txBox="1">
            <a:spLocks/>
          </p:cNvSpPr>
          <p:nvPr/>
        </p:nvSpPr>
        <p:spPr>
          <a:xfrm>
            <a:off x="1684352" y="402591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 </a:t>
            </a:r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34FC1B8-BB64-4879-9696-6714AF3BF77F}"/>
              </a:ext>
            </a:extLst>
          </p:cNvPr>
          <p:cNvSpPr txBox="1"/>
          <p:nvPr/>
        </p:nvSpPr>
        <p:spPr>
          <a:xfrm>
            <a:off x="2946623" y="5672541"/>
            <a:ext cx="609467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OBS - A escolha de fontes e temas para a apresentação é livre. </a:t>
            </a:r>
          </a:p>
        </p:txBody>
      </p:sp>
    </p:spTree>
    <p:extLst>
      <p:ext uri="{BB962C8B-B14F-4D97-AF65-F5344CB8AC3E}">
        <p14:creationId xmlns:p14="http://schemas.microsoft.com/office/powerpoint/2010/main" val="1579921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8D385F8-8A38-4BDC-87AA-21DCE85BFA67}"/>
              </a:ext>
            </a:extLst>
          </p:cNvPr>
          <p:cNvSpPr txBox="1"/>
          <p:nvPr/>
        </p:nvSpPr>
        <p:spPr>
          <a:xfrm>
            <a:off x="479396" y="208282"/>
            <a:ext cx="11344525" cy="69865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800" dirty="0"/>
              <a:t>Nossos objetivos, com esta atividade, são diversos. Primeiramente, como já discutimos, queremos promover uma mudança de olhar, da posição e estudante para professor/educador, estimulando a empatia e o reconhecimento da complexidade envolvida na atividade docente. Também, uma aproximação de aspectos motivadores e afetivos relacionados à profissão. </a:t>
            </a:r>
          </a:p>
          <a:p>
            <a:pPr algn="ctr"/>
            <a:endParaRPr lang="pt-BR" sz="2800" dirty="0"/>
          </a:p>
          <a:p>
            <a:pPr algn="ctr"/>
            <a:r>
              <a:rPr lang="pt-BR" sz="2800" dirty="0"/>
              <a:t>Em termos procedimentais, vocês irão apreender a elaborar e executar uma entrevista com ética e qualidade, realizar uma apresentação </a:t>
            </a:r>
            <a:r>
              <a:rPr lang="pt-BR" sz="2800" i="1" dirty="0"/>
              <a:t>on-line</a:t>
            </a:r>
            <a:r>
              <a:rPr lang="pt-BR" sz="2800" dirty="0"/>
              <a:t>, com captura de tela e disponibilizá-la em rede. </a:t>
            </a:r>
          </a:p>
          <a:p>
            <a:pPr algn="ctr"/>
            <a:endParaRPr lang="pt-BR" sz="2800" dirty="0"/>
          </a:p>
          <a:p>
            <a:pPr algn="ctr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Esperamos que gostem, aproveitem e </a:t>
            </a:r>
          </a:p>
          <a:p>
            <a:pPr algn="ctr"/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aprendam bastante durante a atividade! </a:t>
            </a:r>
          </a:p>
          <a:p>
            <a:pPr algn="ctr"/>
            <a:endParaRPr lang="pt-BR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Equipe docente</a:t>
            </a:r>
          </a:p>
          <a:p>
            <a:pPr algn="ctr"/>
            <a:r>
              <a:rPr lang="pt-BR" sz="2800" dirty="0">
                <a:solidFill>
                  <a:schemeClr val="accent1">
                    <a:lumMod val="75000"/>
                  </a:schemeClr>
                </a:solidFill>
              </a:rPr>
              <a:t>IEB- 2023 </a:t>
            </a:r>
          </a:p>
        </p:txBody>
      </p:sp>
    </p:spTree>
    <p:extLst>
      <p:ext uri="{BB962C8B-B14F-4D97-AF65-F5344CB8AC3E}">
        <p14:creationId xmlns:p14="http://schemas.microsoft.com/office/powerpoint/2010/main" val="3077725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B22002C-149A-4D13-A7F9-A54B6F93E42D}"/>
              </a:ext>
            </a:extLst>
          </p:cNvPr>
          <p:cNvSpPr txBox="1"/>
          <p:nvPr/>
        </p:nvSpPr>
        <p:spPr>
          <a:xfrm>
            <a:off x="1345757" y="1057033"/>
            <a:ext cx="7026965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b="1" dirty="0"/>
              <a:t>NOME DA/O EDUCADOR/A  </a:t>
            </a:r>
          </a:p>
          <a:p>
            <a:r>
              <a:rPr lang="pt-BR" b="1" dirty="0">
                <a:solidFill>
                  <a:srgbClr val="FF0000"/>
                </a:solidFill>
              </a:rPr>
              <a:t>Atenção </a:t>
            </a:r>
            <a:r>
              <a:rPr lang="pt-BR" b="1" dirty="0">
                <a:solidFill>
                  <a:srgbClr val="FF0000"/>
                </a:solidFill>
                <a:sym typeface="Wingdings" panose="05000000000000000000" pitchFamily="2" charset="2"/>
              </a:rPr>
              <a:t> Professor da disciplina Biologia no Ensino Médio ou Ciências no Ensino fundamental </a:t>
            </a:r>
            <a:r>
              <a:rPr lang="pt-BR" b="1" dirty="0">
                <a:solidFill>
                  <a:srgbClr val="FF0000"/>
                </a:solidFill>
              </a:rPr>
              <a:t> ou Educador na área de ciências e/ou Biologia</a:t>
            </a:r>
          </a:p>
          <a:p>
            <a:endParaRPr lang="pt-BR" sz="3200" dirty="0"/>
          </a:p>
          <a:p>
            <a:r>
              <a:rPr lang="pt-BR" sz="3200" dirty="0"/>
              <a:t>Perfil </a:t>
            </a:r>
          </a:p>
          <a:p>
            <a:endParaRPr lang="pt-BR" sz="3200" dirty="0"/>
          </a:p>
          <a:p>
            <a:r>
              <a:rPr lang="pt-BR" dirty="0"/>
              <a:t>● Formação</a:t>
            </a:r>
          </a:p>
          <a:p>
            <a:r>
              <a:rPr lang="pt-BR" dirty="0"/>
              <a:t>● Tempo de magistério/atividade</a:t>
            </a:r>
          </a:p>
          <a:p>
            <a:r>
              <a:rPr lang="pt-BR" dirty="0"/>
              <a:t>● Local(</a:t>
            </a:r>
            <a:r>
              <a:rPr lang="pt-BR" dirty="0" err="1"/>
              <a:t>is</a:t>
            </a:r>
            <a:r>
              <a:rPr lang="pt-BR" dirty="0"/>
              <a:t>) no(s) qual(</a:t>
            </a:r>
            <a:r>
              <a:rPr lang="pt-BR" dirty="0" err="1"/>
              <a:t>is</a:t>
            </a:r>
            <a:r>
              <a:rPr lang="pt-BR" dirty="0"/>
              <a:t>) atua como educador/a </a:t>
            </a:r>
          </a:p>
          <a:p>
            <a:r>
              <a:rPr lang="pt-BR" dirty="0"/>
              <a:t>(instituição particular/pública, contexto, localização) </a:t>
            </a:r>
          </a:p>
          <a:p>
            <a:r>
              <a:rPr lang="pt-BR" dirty="0"/>
              <a:t>● Turmas que leciona/faz medicação 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1F502F5-DE7F-485B-BC43-7461687BFD29}"/>
              </a:ext>
            </a:extLst>
          </p:cNvPr>
          <p:cNvSpPr/>
          <p:nvPr/>
        </p:nvSpPr>
        <p:spPr>
          <a:xfrm>
            <a:off x="8698727" y="1327868"/>
            <a:ext cx="2838616" cy="39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Fotografia (caso a/o </a:t>
            </a:r>
          </a:p>
          <a:p>
            <a:pPr algn="ctr"/>
            <a:r>
              <a:rPr lang="pt-BR" dirty="0"/>
              <a:t>entrevistada/o permita</a:t>
            </a:r>
          </a:p>
        </p:txBody>
      </p:sp>
    </p:spTree>
    <p:extLst>
      <p:ext uri="{BB962C8B-B14F-4D97-AF65-F5344CB8AC3E}">
        <p14:creationId xmlns:p14="http://schemas.microsoft.com/office/powerpoint/2010/main" val="101815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10196528-42EE-49B3-BFF3-7A881BEDD1A5}"/>
              </a:ext>
            </a:extLst>
          </p:cNvPr>
          <p:cNvSpPr txBox="1"/>
          <p:nvPr/>
        </p:nvSpPr>
        <p:spPr>
          <a:xfrm>
            <a:off x="1345757" y="1057033"/>
            <a:ext cx="917381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b="1" dirty="0"/>
              <a:t>OBJETIVO(S) DA ENTREVISTA</a:t>
            </a:r>
          </a:p>
          <a:p>
            <a:endParaRPr lang="pt-BR" sz="3200" dirty="0"/>
          </a:p>
          <a:p>
            <a:r>
              <a:rPr lang="pt-BR" sz="3200" dirty="0"/>
              <a:t>● Tema central abordado</a:t>
            </a:r>
          </a:p>
          <a:p>
            <a:r>
              <a:rPr lang="pt-BR" sz="3200" dirty="0"/>
              <a:t>● Objetivo(s) da entrevista</a:t>
            </a:r>
          </a:p>
          <a:p>
            <a:r>
              <a:rPr lang="pt-BR" sz="3200" dirty="0"/>
              <a:t>● Breve justificativa da relevância do tema</a:t>
            </a:r>
          </a:p>
          <a:p>
            <a:r>
              <a:rPr lang="pt-BR" sz="3200" dirty="0"/>
              <a:t>(baseando-se nas discussões em sala de aula e em bibliografias da área)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7688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F2E53A7-BE69-497F-AA25-1722A1FE01AB}"/>
              </a:ext>
            </a:extLst>
          </p:cNvPr>
          <p:cNvSpPr txBox="1"/>
          <p:nvPr/>
        </p:nvSpPr>
        <p:spPr>
          <a:xfrm>
            <a:off x="1910298" y="4420434"/>
            <a:ext cx="9173819" cy="18466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solidFill>
                  <a:schemeClr val="bg1">
                    <a:lumMod val="65000"/>
                  </a:schemeClr>
                </a:solidFill>
              </a:rPr>
              <a:t>OBS</a:t>
            </a:r>
          </a:p>
          <a:p>
            <a:pPr algn="ctr"/>
            <a:r>
              <a:rPr lang="pt-BR" sz="3200" dirty="0">
                <a:solidFill>
                  <a:schemeClr val="bg1">
                    <a:lumMod val="65000"/>
                  </a:schemeClr>
                </a:solidFill>
              </a:rPr>
              <a:t>Apresentar um slide para cada pergunta realizada </a:t>
            </a:r>
          </a:p>
          <a:p>
            <a:pPr algn="ctr"/>
            <a:r>
              <a:rPr lang="pt-BR" sz="3200" b="1" dirty="0">
                <a:solidFill>
                  <a:srgbClr val="FF0000"/>
                </a:solidFill>
              </a:rPr>
              <a:t>(elaborar entre 4 e 5 questões) </a:t>
            </a:r>
          </a:p>
          <a:p>
            <a:pPr algn="ctr"/>
            <a:endParaRPr lang="pt-B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4EC50E0-A9C5-4B70-A177-200C42501B23}"/>
              </a:ext>
            </a:extLst>
          </p:cNvPr>
          <p:cNvSpPr txBox="1"/>
          <p:nvPr/>
        </p:nvSpPr>
        <p:spPr>
          <a:xfrm>
            <a:off x="1592248" y="1691065"/>
            <a:ext cx="917381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5400" b="1" dirty="0"/>
              <a:t>RELATO E REFLEXÃO SOBRE A ENTREVISTA</a:t>
            </a:r>
          </a:p>
          <a:p>
            <a:pPr algn="ctr"/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979281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561F8C9C-BD02-419E-9084-21F89ADA21DE}"/>
              </a:ext>
            </a:extLst>
          </p:cNvPr>
          <p:cNvSpPr txBox="1"/>
          <p:nvPr/>
        </p:nvSpPr>
        <p:spPr>
          <a:xfrm>
            <a:off x="865035" y="3510501"/>
            <a:ext cx="10211131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OBS</a:t>
            </a:r>
          </a:p>
          <a:p>
            <a:pPr algn="ctr"/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Você não deve transcrever a resposta inteira. Entretanto, é importante trazer alguns trechos transcritos para exemplificar seus destaques.</a:t>
            </a:r>
          </a:p>
          <a:p>
            <a:pPr algn="ctr"/>
            <a:endParaRPr lang="pt-BR" sz="24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Dicas</a:t>
            </a:r>
          </a:p>
          <a:p>
            <a:pPr algn="ctr"/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Você pode utilizar figuras ilustrativas para tornar o slide mais interessante </a:t>
            </a:r>
          </a:p>
          <a:p>
            <a:pPr algn="ctr"/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Não abuse de textos longos</a:t>
            </a:r>
          </a:p>
          <a:p>
            <a:pPr algn="ctr"/>
            <a:r>
              <a:rPr lang="pt-BR" sz="2400" dirty="0">
                <a:solidFill>
                  <a:schemeClr val="bg1">
                    <a:lumMod val="65000"/>
                  </a:schemeClr>
                </a:solidFill>
              </a:rPr>
              <a:t>Organize o slide em tópicos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A2EEA82-AC8E-4943-82F9-A13FB619E46E}"/>
              </a:ext>
            </a:extLst>
          </p:cNvPr>
          <p:cNvSpPr txBox="1"/>
          <p:nvPr/>
        </p:nvSpPr>
        <p:spPr>
          <a:xfrm>
            <a:off x="1115169" y="247680"/>
            <a:ext cx="917381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sz="3200" dirty="0"/>
          </a:p>
          <a:p>
            <a:r>
              <a:rPr lang="pt-BR" sz="3200" dirty="0"/>
              <a:t>● Apresentar a questão</a:t>
            </a:r>
          </a:p>
          <a:p>
            <a:endParaRPr lang="pt-BR" sz="3200" dirty="0"/>
          </a:p>
          <a:p>
            <a:r>
              <a:rPr lang="pt-BR" sz="3200" dirty="0"/>
              <a:t>● Principais destaques da resposta dada a tal questão</a:t>
            </a:r>
          </a:p>
          <a:p>
            <a:r>
              <a:rPr lang="pt-BR" sz="3200" dirty="0"/>
              <a:t>Importante </a:t>
            </a:r>
            <a:r>
              <a:rPr lang="pt-BR" sz="3200" dirty="0">
                <a:sym typeface="Wingdings" panose="05000000000000000000" pitchFamily="2" charset="2"/>
              </a:rPr>
              <a:t> </a:t>
            </a:r>
            <a:r>
              <a:rPr lang="pt-BR" sz="3200" dirty="0"/>
              <a:t>Foque nos aspectos que ajudam você a alcançar o objetivo(s) proposto(s)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1541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5F30131-AFC1-4336-A153-FA11A4C2B442}"/>
              </a:ext>
            </a:extLst>
          </p:cNvPr>
          <p:cNvSpPr txBox="1"/>
          <p:nvPr/>
        </p:nvSpPr>
        <p:spPr>
          <a:xfrm>
            <a:off x="1910298" y="4420434"/>
            <a:ext cx="9173819" cy="18466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3200" dirty="0">
                <a:solidFill>
                  <a:schemeClr val="bg1">
                    <a:lumMod val="65000"/>
                  </a:schemeClr>
                </a:solidFill>
              </a:rPr>
              <a:t>OBS</a:t>
            </a:r>
          </a:p>
          <a:p>
            <a:pPr algn="ctr"/>
            <a:r>
              <a:rPr lang="pt-BR" sz="3200" dirty="0">
                <a:solidFill>
                  <a:schemeClr val="bg1">
                    <a:lumMod val="65000"/>
                  </a:schemeClr>
                </a:solidFill>
              </a:rPr>
              <a:t>Não se trata de repetir, mas sim de selecionar os pontos mais relevantes e sua relação com o objetivo</a:t>
            </a:r>
          </a:p>
          <a:p>
            <a:pPr algn="ctr"/>
            <a:endParaRPr lang="pt-B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6056E04-EB27-43D7-9F3F-095EF1F15F7F}"/>
              </a:ext>
            </a:extLst>
          </p:cNvPr>
          <p:cNvSpPr txBox="1"/>
          <p:nvPr/>
        </p:nvSpPr>
        <p:spPr>
          <a:xfrm>
            <a:off x="1298050" y="1237840"/>
            <a:ext cx="917381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5400" b="1" dirty="0"/>
              <a:t>Comentários finais</a:t>
            </a:r>
          </a:p>
          <a:p>
            <a:pPr algn="ctr"/>
            <a:endParaRPr lang="pt-BR" sz="5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9C8D0AC-FCA8-4DAC-931D-C5751520F8C0}"/>
              </a:ext>
            </a:extLst>
          </p:cNvPr>
          <p:cNvSpPr txBox="1"/>
          <p:nvPr/>
        </p:nvSpPr>
        <p:spPr>
          <a:xfrm>
            <a:off x="1409367" y="1543742"/>
            <a:ext cx="9173819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sz="3200" dirty="0"/>
          </a:p>
          <a:p>
            <a:endParaRPr lang="pt-BR" sz="3200" dirty="0"/>
          </a:p>
          <a:p>
            <a:r>
              <a:rPr lang="pt-BR" sz="3200" dirty="0"/>
              <a:t>● Articular os principais destaques de cada resposta entre si e com o objetivo inicial proposto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5086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1BF6B19-C8B4-4C93-AA69-ACCE2E215D65}"/>
              </a:ext>
            </a:extLst>
          </p:cNvPr>
          <p:cNvSpPr txBox="1"/>
          <p:nvPr/>
        </p:nvSpPr>
        <p:spPr>
          <a:xfrm>
            <a:off x="1509090" y="1110620"/>
            <a:ext cx="917381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5400" b="1" dirty="0"/>
              <a:t>Minha formação como educador/a</a:t>
            </a:r>
          </a:p>
          <a:p>
            <a:pPr algn="ctr"/>
            <a:endParaRPr lang="pt-BR" sz="5400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429E464-32AF-4032-8568-0246793E3284}"/>
              </a:ext>
            </a:extLst>
          </p:cNvPr>
          <p:cNvSpPr txBox="1"/>
          <p:nvPr/>
        </p:nvSpPr>
        <p:spPr>
          <a:xfrm>
            <a:off x="1509089" y="2315018"/>
            <a:ext cx="917381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pt-BR" sz="3200" dirty="0"/>
          </a:p>
          <a:p>
            <a:pPr algn="ctr"/>
            <a:endParaRPr lang="pt-BR" sz="3200" dirty="0"/>
          </a:p>
          <a:p>
            <a:pPr algn="ctr"/>
            <a:r>
              <a:rPr lang="pt-BR" sz="3200" dirty="0"/>
              <a:t>● Explicitar brevemente como a atividade influenciou em sua formação (conforme sua perspectiva e vivência durante a mesma)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6136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AA11C2A-9525-4379-8BCE-F5EE489CB7E2}"/>
              </a:ext>
            </a:extLst>
          </p:cNvPr>
          <p:cNvSpPr txBox="1"/>
          <p:nvPr/>
        </p:nvSpPr>
        <p:spPr>
          <a:xfrm>
            <a:off x="423737" y="1305562"/>
            <a:ext cx="11344525" cy="40318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3200" dirty="0"/>
              <a:t>A duração da apresentação é de </a:t>
            </a:r>
            <a:r>
              <a:rPr lang="pt-BR" sz="3200" b="1" dirty="0"/>
              <a:t>8-10 minutos </a:t>
            </a:r>
          </a:p>
          <a:p>
            <a:pPr algn="ctr"/>
            <a:endParaRPr lang="pt-BR" sz="3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pt-BR" sz="3200" dirty="0"/>
              <a:t>● </a:t>
            </a:r>
            <a:r>
              <a:rPr lang="pt-BR" sz="3200" dirty="0">
                <a:solidFill>
                  <a:schemeClr val="bg1">
                    <a:lumMod val="65000"/>
                  </a:schemeClr>
                </a:solidFill>
              </a:rPr>
              <a:t>Faça uma captura de tela utilizando o arquivo que elaborou </a:t>
            </a:r>
          </a:p>
          <a:p>
            <a:pPr algn="ctr"/>
            <a:r>
              <a:rPr lang="pt-BR" sz="3200" dirty="0"/>
              <a:t>● </a:t>
            </a:r>
            <a:r>
              <a:rPr lang="pt-BR" sz="3200" dirty="0">
                <a:solidFill>
                  <a:schemeClr val="bg1">
                    <a:lumMod val="65000"/>
                  </a:schemeClr>
                </a:solidFill>
              </a:rPr>
              <a:t>Vários softwares podem ajudar (ex.</a:t>
            </a:r>
          </a:p>
          <a:p>
            <a:pPr algn="ctr"/>
            <a:r>
              <a:rPr lang="pt-BR" sz="3200" dirty="0">
                <a:solidFill>
                  <a:schemeClr val="bg1">
                    <a:lumMod val="65000"/>
                  </a:schemeClr>
                </a:solidFill>
              </a:rPr>
              <a:t>o próprio </a:t>
            </a:r>
            <a:r>
              <a:rPr lang="pt-BR" sz="3200" i="1" dirty="0">
                <a:solidFill>
                  <a:schemeClr val="bg1">
                    <a:lumMod val="65000"/>
                  </a:schemeClr>
                </a:solidFill>
              </a:rPr>
              <a:t>powerpoint </a:t>
            </a:r>
            <a:r>
              <a:rPr lang="pt-BR" sz="3200" dirty="0">
                <a:solidFill>
                  <a:schemeClr val="bg1">
                    <a:lumMod val="65000"/>
                  </a:schemeClr>
                </a:solidFill>
              </a:rPr>
              <a:t>ou o </a:t>
            </a:r>
          </a:p>
          <a:p>
            <a:pPr algn="ctr"/>
            <a:r>
              <a:rPr lang="pt-BR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BR" sz="3200" dirty="0">
                <a:solidFill>
                  <a:schemeClr val="bg1">
                    <a:lumMod val="65000"/>
                  </a:schemeClr>
                </a:solidFill>
                <a:hlinkClick r:id="rId2"/>
              </a:rPr>
              <a:t>https://screencast-o-matic.com/</a:t>
            </a:r>
            <a:r>
              <a:rPr lang="pt-BR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algn="ctr"/>
            <a:r>
              <a:rPr lang="pt-BR" sz="3200" dirty="0"/>
              <a:t>● </a:t>
            </a:r>
            <a:r>
              <a:rPr lang="pt-BR" sz="3200" dirty="0">
                <a:solidFill>
                  <a:schemeClr val="bg1">
                    <a:lumMod val="65000"/>
                  </a:schemeClr>
                </a:solidFill>
              </a:rPr>
              <a:t>Disponibilize seu arquivo no Youtube </a:t>
            </a:r>
            <a:r>
              <a:rPr lang="pt-BR" sz="3200" b="1" u="sng" dirty="0">
                <a:solidFill>
                  <a:srgbClr val="FF0000"/>
                </a:solidFill>
              </a:rPr>
              <a:t>como vídeo não listado</a:t>
            </a:r>
            <a:r>
              <a:rPr lang="pt-BR" sz="3200" dirty="0">
                <a:solidFill>
                  <a:srgbClr val="FF0000"/>
                </a:solidFill>
              </a:rPr>
              <a:t> </a:t>
            </a:r>
            <a:r>
              <a:rPr lang="pt-BR" sz="3200" dirty="0">
                <a:solidFill>
                  <a:schemeClr val="bg1">
                    <a:lumMod val="65000"/>
                  </a:schemeClr>
                </a:solidFill>
              </a:rPr>
              <a:t>e envie apenas o link via </a:t>
            </a:r>
            <a:r>
              <a:rPr lang="pt-BR" sz="3200" dirty="0" err="1">
                <a:solidFill>
                  <a:schemeClr val="bg1">
                    <a:lumMod val="65000"/>
                  </a:schemeClr>
                </a:solidFill>
              </a:rPr>
              <a:t>moodle</a:t>
            </a:r>
            <a:endParaRPr lang="pt-BR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19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9C4FA0D-C996-DAA1-A0D1-7AAAFC82E1A7}"/>
              </a:ext>
            </a:extLst>
          </p:cNvPr>
          <p:cNvSpPr txBox="1"/>
          <p:nvPr/>
        </p:nvSpPr>
        <p:spPr>
          <a:xfrm>
            <a:off x="401783" y="197346"/>
            <a:ext cx="11623962" cy="63709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Como esta atividade será avaliada?</a:t>
            </a:r>
          </a:p>
          <a:p>
            <a:pPr algn="ctr"/>
            <a:r>
              <a:rPr lang="pt-BR" sz="2400" b="1" dirty="0" err="1">
                <a:solidFill>
                  <a:schemeClr val="accent5">
                    <a:lumMod val="50000"/>
                  </a:schemeClr>
                </a:solidFill>
              </a:rPr>
              <a:t>Rúbrica</a:t>
            </a:r>
            <a:r>
              <a:rPr lang="pt-BR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sz="2400" b="1" dirty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 10 pontos</a:t>
            </a:r>
            <a:endParaRPr lang="pt-BR" sz="2400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pt-BR" dirty="0"/>
          </a:p>
          <a:p>
            <a:r>
              <a:rPr lang="pt-BR" dirty="0"/>
              <a:t>• Título </a:t>
            </a:r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0,2</a:t>
            </a:r>
            <a:r>
              <a:rPr lang="pt-BR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dirty="0"/>
              <a:t>(representativo do trabalho)</a:t>
            </a:r>
          </a:p>
          <a:p>
            <a:r>
              <a:rPr lang="pt-BR" dirty="0"/>
              <a:t>• Perfil da/a Educador/a </a:t>
            </a:r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0,5</a:t>
            </a:r>
            <a:r>
              <a:rPr lang="pt-BR" b="1" dirty="0"/>
              <a:t> </a:t>
            </a:r>
            <a:r>
              <a:rPr lang="pt-BR" dirty="0"/>
              <a:t>(se completo/ fotografia não conta ponto)</a:t>
            </a:r>
          </a:p>
          <a:p>
            <a:r>
              <a:rPr lang="pt-BR" dirty="0"/>
              <a:t>• Tema + Objetivo + Justificativa </a:t>
            </a:r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1,5</a:t>
            </a:r>
            <a:r>
              <a:rPr lang="pt-BR" dirty="0"/>
              <a:t> (0,5 por item)</a:t>
            </a:r>
          </a:p>
          <a:p>
            <a:r>
              <a:rPr lang="pt-BR" dirty="0"/>
              <a:t>• Relatos e reflexões </a:t>
            </a:r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4,5</a:t>
            </a:r>
          </a:p>
          <a:p>
            <a:r>
              <a:rPr lang="pt-BR" dirty="0"/>
              <a:t>           - Questões coerentes com objetivos (0,5)</a:t>
            </a:r>
          </a:p>
          <a:p>
            <a:r>
              <a:rPr lang="pt-BR" dirty="0"/>
              <a:t>           - Entre 4 e 5 questões (0,5 / OBS. 3 ou 6 = recebe 0,2 / menos que 3 ou mais que 6 = não recebe ponto)</a:t>
            </a:r>
          </a:p>
          <a:p>
            <a:r>
              <a:rPr lang="pt-BR" dirty="0"/>
              <a:t>	- Se respostas são apenas transcrições → Ganha apenas 1 ponto</a:t>
            </a:r>
          </a:p>
          <a:p>
            <a:r>
              <a:rPr lang="pt-BR" dirty="0"/>
              <a:t>	- Respostas são comentários/reflexões pertinentes → Ganha 2,5 pontos</a:t>
            </a:r>
          </a:p>
          <a:p>
            <a:r>
              <a:rPr lang="pt-BR" dirty="0"/>
              <a:t>	- Respostas trazem trechos exemplificando comentários/reflexões → Ganha 3,5 pontos</a:t>
            </a:r>
          </a:p>
          <a:p>
            <a:r>
              <a:rPr lang="pt-BR" dirty="0"/>
              <a:t>• Comentários </a:t>
            </a:r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1,0</a:t>
            </a:r>
          </a:p>
          <a:p>
            <a:r>
              <a:rPr lang="pt-BR" dirty="0"/>
              <a:t>           - Relação entre respostas e objetivos (0,25)</a:t>
            </a:r>
          </a:p>
          <a:p>
            <a:r>
              <a:rPr lang="pt-BR" dirty="0"/>
              <a:t>           - Relação entre respostas (0,25)</a:t>
            </a:r>
          </a:p>
          <a:p>
            <a:r>
              <a:rPr lang="pt-BR" dirty="0"/>
              <a:t>• Minha formação docente </a:t>
            </a:r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1,0</a:t>
            </a:r>
          </a:p>
          <a:p>
            <a:r>
              <a:rPr lang="pt-BR" dirty="0"/>
              <a:t>• Formato e coerência </a:t>
            </a:r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0,5</a:t>
            </a:r>
            <a:r>
              <a:rPr lang="pt-BR" dirty="0"/>
              <a:t> (inclusão de tudo pedido no modelo, linguagem clara/correta, slides organizados)</a:t>
            </a:r>
          </a:p>
          <a:p>
            <a:r>
              <a:rPr lang="pt-BR" dirty="0"/>
              <a:t>• Tempo </a:t>
            </a:r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0,3</a:t>
            </a:r>
            <a:r>
              <a:rPr lang="pt-BR" dirty="0"/>
              <a:t> (6-8min, desconto de 0,1 para cada minuto a mais ou a menos, até chegar em 0,3) </a:t>
            </a:r>
          </a:p>
          <a:p>
            <a:r>
              <a:rPr lang="pt-BR" dirty="0"/>
              <a:t>• Engajamento do grupo no processo (</a:t>
            </a:r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0,5</a:t>
            </a:r>
            <a:r>
              <a:rPr lang="pt-BR" dirty="0"/>
              <a:t> enviou roteiro, fez revisão baseada nas colocações da equipe docente e bibliografia da área) </a:t>
            </a:r>
          </a:p>
          <a:p>
            <a:r>
              <a:rPr lang="pt-BR" dirty="0">
                <a:sym typeface="Wingdings" panose="05000000000000000000" pitchFamily="2" charset="2"/>
              </a:rPr>
              <a:t>        * Vale ressaltar que o engajamento permeia a qualidade de toda a entrevista, tendo importância bem mais  </a:t>
            </a:r>
          </a:p>
          <a:p>
            <a:r>
              <a:rPr lang="pt-BR" dirty="0">
                <a:sym typeface="Wingdings" panose="05000000000000000000" pitchFamily="2" charset="2"/>
              </a:rPr>
              <a:t>           abrangente do que apenas a pontuação atribuída</a:t>
            </a: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8AF829B-A601-5209-4A59-8A648F352CB5}"/>
              </a:ext>
            </a:extLst>
          </p:cNvPr>
          <p:cNvSpPr txBox="1"/>
          <p:nvPr/>
        </p:nvSpPr>
        <p:spPr>
          <a:xfrm>
            <a:off x="3048000" y="302958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•</a:t>
            </a:r>
          </a:p>
        </p:txBody>
      </p:sp>
    </p:spTree>
    <p:extLst>
      <p:ext uri="{BB962C8B-B14F-4D97-AF65-F5344CB8AC3E}">
        <p14:creationId xmlns:p14="http://schemas.microsoft.com/office/powerpoint/2010/main" val="4983780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3116</TotalTime>
  <Words>732</Words>
  <Application>Microsoft Office PowerPoint</Application>
  <PresentationFormat>Widescreen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Suzana Ursi</dc:creator>
  <cp:lastModifiedBy>PRCEU200076244</cp:lastModifiedBy>
  <cp:revision>8</cp:revision>
  <dcterms:created xsi:type="dcterms:W3CDTF">2021-09-22T16:50:23Z</dcterms:created>
  <dcterms:modified xsi:type="dcterms:W3CDTF">2023-08-17T17:55:47Z</dcterms:modified>
</cp:coreProperties>
</file>