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9" r:id="rId5"/>
    <p:sldId id="275" r:id="rId6"/>
    <p:sldId id="273" r:id="rId7"/>
    <p:sldId id="264" r:id="rId8"/>
    <p:sldId id="261" r:id="rId9"/>
    <p:sldId id="265" r:id="rId10"/>
    <p:sldId id="266" r:id="rId11"/>
    <p:sldId id="262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F7E4-785C-47C4-A954-B9DEACD1EB9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DA3D-9007-490A-A9BA-FA3C92ACA8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51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F7E4-785C-47C4-A954-B9DEACD1EB9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DA3D-9007-490A-A9BA-FA3C92ACA8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734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F7E4-785C-47C4-A954-B9DEACD1EB9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DA3D-9007-490A-A9BA-FA3C92ACA8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36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F7E4-785C-47C4-A954-B9DEACD1EB9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DA3D-9007-490A-A9BA-FA3C92ACA8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67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F7E4-785C-47C4-A954-B9DEACD1EB9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DA3D-9007-490A-A9BA-FA3C92ACA8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250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F7E4-785C-47C4-A954-B9DEACD1EB9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DA3D-9007-490A-A9BA-FA3C92ACA8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F7E4-785C-47C4-A954-B9DEACD1EB9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DA3D-9007-490A-A9BA-FA3C92ACA8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29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F7E4-785C-47C4-A954-B9DEACD1EB9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DA3D-9007-490A-A9BA-FA3C92ACA8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67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F7E4-785C-47C4-A954-B9DEACD1EB9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DA3D-9007-490A-A9BA-FA3C92ACA8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92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F7E4-785C-47C4-A954-B9DEACD1EB9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DA3D-9007-490A-A9BA-FA3C92ACA8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785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F7E4-785C-47C4-A954-B9DEACD1EB9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DA3D-9007-490A-A9BA-FA3C92ACA8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843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F7E4-785C-47C4-A954-B9DEACD1EB90}" type="datetimeFigureOut">
              <a:rPr lang="pt-BR" smtClean="0"/>
              <a:t>09/04/2018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DA3D-9007-490A-A9BA-FA3C92ACA8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237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MOVIMENTOS SOCIAIS E DIREITOS HUMANOS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7477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Reforma: liberdade de crença, diminui poder papal, construção da teoria da soberania dos Estados (nova hierarquia internacional: Estado nacional europeu sobre os demais)</a:t>
            </a:r>
          </a:p>
          <a:p>
            <a:r>
              <a:rPr lang="pt-BR" dirty="0" smtClean="0"/>
              <a:t>Christian Wolff: </a:t>
            </a:r>
            <a:r>
              <a:rPr lang="pt-BR" i="1" dirty="0" smtClean="0"/>
              <a:t>The Law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Nations</a:t>
            </a:r>
            <a:r>
              <a:rPr lang="pt-BR" i="1" dirty="0" smtClean="0"/>
              <a:t> (</a:t>
            </a:r>
            <a:r>
              <a:rPr lang="pt-BR" dirty="0" smtClean="0"/>
              <a:t>1749): direito natural que une todas as nações</a:t>
            </a:r>
            <a:endParaRPr lang="pt-PT" dirty="0"/>
          </a:p>
          <a:p>
            <a:r>
              <a:rPr lang="pt-BR" dirty="0" err="1" smtClean="0"/>
              <a:t>Emmerich</a:t>
            </a:r>
            <a:r>
              <a:rPr lang="pt-BR" dirty="0" smtClean="0"/>
              <a:t> </a:t>
            </a:r>
            <a:r>
              <a:rPr lang="pt-BR" dirty="0" smtClean="0"/>
              <a:t>de </a:t>
            </a:r>
            <a:r>
              <a:rPr lang="pt-BR" dirty="0" err="1" smtClean="0"/>
              <a:t>Vattel</a:t>
            </a:r>
            <a:r>
              <a:rPr lang="pt-BR" dirty="0" smtClean="0"/>
              <a:t>: relações pacíficas entre Estados aumentam a “felicidade da humanidade”, promovem a liberdade política e a cooperação entre povos e diminuem as guerras</a:t>
            </a:r>
            <a:r>
              <a:rPr lang="pt-BR" dirty="0" smtClean="0"/>
              <a:t>. (1758)</a:t>
            </a:r>
            <a:endParaRPr lang="pt-BR" dirty="0" smtClean="0"/>
          </a:p>
          <a:p>
            <a:r>
              <a:rPr lang="pt-BR" dirty="0" smtClean="0"/>
              <a:t>Kant (sec. XVIII): Paz Perpétua. O bem estar </a:t>
            </a:r>
            <a:r>
              <a:rPr lang="pt-BR" b="1" dirty="0" smtClean="0"/>
              <a:t>individual</a:t>
            </a:r>
            <a:r>
              <a:rPr lang="pt-BR" dirty="0" smtClean="0"/>
              <a:t> depende do reconhecimento de direitos individuais em âmbito internacional: crítica ao colonialismo, </a:t>
            </a:r>
            <a:r>
              <a:rPr lang="pt-BR" dirty="0" smtClean="0"/>
              <a:t>enaltece princípios </a:t>
            </a:r>
            <a:r>
              <a:rPr lang="pt-BR" dirty="0" smtClean="0"/>
              <a:t>republicanos e </a:t>
            </a:r>
            <a:r>
              <a:rPr lang="pt-BR" dirty="0" smtClean="0"/>
              <a:t>a voluntariedade </a:t>
            </a:r>
            <a:r>
              <a:rPr lang="pt-BR" dirty="0" smtClean="0"/>
              <a:t>soberana dos Estados na criação de uma Liga das Nações.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0318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Terceira </a:t>
            </a:r>
            <a:r>
              <a:rPr lang="pt-BR" dirty="0" smtClean="0"/>
              <a:t>fase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Transição do Século XIX par o Século XX/ Nações Unidas: profissionalização das práticas institucionais e criação dos primeiros organismos</a:t>
            </a:r>
          </a:p>
          <a:p>
            <a:r>
              <a:rPr lang="pt-BR" dirty="0" smtClean="0"/>
              <a:t>Pilares</a:t>
            </a:r>
            <a:r>
              <a:rPr lang="pt-BR" dirty="0" smtClean="0"/>
              <a:t>: soberania nacional (igualdade jurídica entre Estados) e individualismo</a:t>
            </a:r>
          </a:p>
          <a:p>
            <a:r>
              <a:rPr lang="pt-BR" dirty="0" smtClean="0"/>
              <a:t>Agenda de </a:t>
            </a:r>
            <a:r>
              <a:rPr lang="pt-BR" dirty="0" smtClean="0"/>
              <a:t>mudança, via Constituição, dos </a:t>
            </a:r>
            <a:r>
              <a:rPr lang="pt-BR" dirty="0" smtClean="0"/>
              <a:t>sistemas jurídicos </a:t>
            </a:r>
            <a:r>
              <a:rPr lang="pt-BR" dirty="0" smtClean="0"/>
              <a:t>dos novos Estados</a:t>
            </a:r>
          </a:p>
          <a:p>
            <a:r>
              <a:rPr lang="pt-BR" dirty="0"/>
              <a:t>C</a:t>
            </a:r>
            <a:r>
              <a:rPr lang="pt-BR" dirty="0" smtClean="0"/>
              <a:t>onstitucionalização </a:t>
            </a:r>
            <a:r>
              <a:rPr lang="pt-BR" dirty="0" smtClean="0"/>
              <a:t>dos direitos humanos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918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Terceiro Estágio: profissionalização do DIP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 smtClean="0"/>
              <a:t>Século XIX: </a:t>
            </a:r>
            <a:r>
              <a:rPr lang="pt-BR" dirty="0" smtClean="0"/>
              <a:t>sistematização das práticas e da ideologia internacionalista. A atividade jurídica </a:t>
            </a:r>
            <a:r>
              <a:rPr lang="pt-BR" dirty="0" smtClean="0"/>
              <a:t>internacional desenvolve-se no âmbito dos governos nacionais.</a:t>
            </a:r>
          </a:p>
          <a:p>
            <a:pPr marL="0" indent="0">
              <a:buNone/>
            </a:pPr>
            <a:r>
              <a:rPr lang="pt-BR" dirty="0" smtClean="0"/>
              <a:t>Produção teórica: </a:t>
            </a:r>
            <a:r>
              <a:rPr lang="pt-BR" dirty="0" smtClean="0"/>
              <a:t>atualização do discurso da solidariedade internacional e compartilhamento dos valores europeus (a </a:t>
            </a:r>
            <a:r>
              <a:rPr lang="pt-BR" dirty="0" smtClean="0"/>
              <a:t>Europa é uma organização política que caminha inexoravelmente para um progressivo liberalismo </a:t>
            </a:r>
            <a:r>
              <a:rPr lang="pt-BR" dirty="0" smtClean="0"/>
              <a:t>iluminista: paternalismo humanista e racionalidade liberal)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Críticas </a:t>
            </a:r>
            <a:r>
              <a:rPr lang="pt-BR" dirty="0" smtClean="0"/>
              <a:t>ao nacionalismo: contexto: guerra Franco-Prussiana (</a:t>
            </a:r>
            <a:r>
              <a:rPr lang="pt-BR" dirty="0" smtClean="0"/>
              <a:t>Convenção </a:t>
            </a:r>
            <a:r>
              <a:rPr lang="pt-BR" dirty="0" smtClean="0"/>
              <a:t>de </a:t>
            </a:r>
            <a:r>
              <a:rPr lang="pt-BR" dirty="0" smtClean="0"/>
              <a:t>Genebra – 1864)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1868: </a:t>
            </a:r>
            <a:r>
              <a:rPr lang="pt-BR" i="1" dirty="0" err="1" smtClean="0"/>
              <a:t>Revue</a:t>
            </a:r>
            <a:r>
              <a:rPr lang="pt-BR" i="1" dirty="0" smtClean="0"/>
              <a:t> de </a:t>
            </a:r>
            <a:r>
              <a:rPr lang="pt-BR" i="1" dirty="0" err="1" smtClean="0"/>
              <a:t>Droit</a:t>
            </a:r>
            <a:r>
              <a:rPr lang="pt-BR" i="1" dirty="0" smtClean="0"/>
              <a:t> </a:t>
            </a:r>
            <a:r>
              <a:rPr lang="pt-BR" i="1" dirty="0" err="1" smtClean="0"/>
              <a:t>International</a:t>
            </a:r>
            <a:r>
              <a:rPr lang="pt-BR" i="1" dirty="0" smtClean="0"/>
              <a:t> et de </a:t>
            </a:r>
            <a:r>
              <a:rPr lang="pt-BR" i="1" dirty="0" err="1" smtClean="0"/>
              <a:t>legislation</a:t>
            </a:r>
            <a:r>
              <a:rPr lang="pt-BR" i="1" dirty="0" smtClean="0"/>
              <a:t> </a:t>
            </a:r>
            <a:r>
              <a:rPr lang="pt-BR" i="1" dirty="0" err="1" smtClean="0"/>
              <a:t>compareé</a:t>
            </a:r>
            <a:r>
              <a:rPr lang="pt-BR" dirty="0" smtClean="0"/>
              <a:t> </a:t>
            </a:r>
            <a:r>
              <a:rPr lang="pt-BR" dirty="0" smtClean="0"/>
              <a:t>(</a:t>
            </a:r>
            <a:r>
              <a:rPr lang="pt-BR" dirty="0" smtClean="0"/>
              <a:t>voltada às reformas liberais: mudanças no </a:t>
            </a:r>
            <a:r>
              <a:rPr lang="pt-BR" dirty="0"/>
              <a:t>d</a:t>
            </a:r>
            <a:r>
              <a:rPr lang="pt-BR" dirty="0" smtClean="0"/>
              <a:t>ireito </a:t>
            </a:r>
            <a:r>
              <a:rPr lang="pt-BR" dirty="0"/>
              <a:t>p</a:t>
            </a:r>
            <a:r>
              <a:rPr lang="pt-BR" dirty="0" smtClean="0"/>
              <a:t>enal</a:t>
            </a:r>
            <a:r>
              <a:rPr lang="pt-BR" dirty="0" smtClean="0"/>
              <a:t>, trabalho infantil, educação e assistência pública). Obstáculos: nacionalismo e </a:t>
            </a:r>
            <a:r>
              <a:rPr lang="pt-BR" dirty="0" smtClean="0"/>
              <a:t>colonialismo (agressiva expansão colonial no período).</a:t>
            </a:r>
          </a:p>
          <a:p>
            <a:pPr marL="0" indent="0">
              <a:buNone/>
            </a:pPr>
            <a:r>
              <a:rPr lang="pt-BR" dirty="0" smtClean="0"/>
              <a:t>1977: Henry Morgan: estágios até a “civilização” (estado de direito, estado secular e prevalência de direitos individuais)</a:t>
            </a:r>
          </a:p>
          <a:p>
            <a:pPr marL="0" indent="0">
              <a:buNone/>
            </a:pPr>
            <a:r>
              <a:rPr lang="pt-BR" dirty="0" err="1" smtClean="0"/>
              <a:t>Pax</a:t>
            </a:r>
            <a:r>
              <a:rPr lang="pt-BR" dirty="0" smtClean="0"/>
              <a:t> </a:t>
            </a:r>
            <a:r>
              <a:rPr lang="pt-BR" dirty="0" err="1" smtClean="0"/>
              <a:t>Britannica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4881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Direitos Humanos Internacionais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Século XX: criação de instituições de DIP</a:t>
            </a:r>
          </a:p>
          <a:p>
            <a:r>
              <a:rPr lang="pt-BR" dirty="0" smtClean="0"/>
              <a:t>Primeira Guerra Mundial: Liga das Nações </a:t>
            </a:r>
            <a:r>
              <a:rPr lang="pt-BR" dirty="0" smtClean="0"/>
              <a:t>(Kant)</a:t>
            </a:r>
          </a:p>
          <a:p>
            <a:r>
              <a:rPr lang="pt-BR" dirty="0" smtClean="0"/>
              <a:t>Impasses</a:t>
            </a:r>
            <a:r>
              <a:rPr lang="pt-BR" dirty="0" smtClean="0"/>
              <a:t>: reduzida adesão de Estados fora da Europa, Revolução Soviética (não adesão ao universalismo liberal)</a:t>
            </a:r>
            <a:endParaRPr lang="pt-BR" dirty="0" smtClean="0"/>
          </a:p>
          <a:p>
            <a:r>
              <a:rPr lang="pt-BR" dirty="0" smtClean="0"/>
              <a:t>Segunda Guerra Mundial</a:t>
            </a:r>
          </a:p>
          <a:p>
            <a:r>
              <a:rPr lang="pt-BR" dirty="0"/>
              <a:t>1945: Carta das Nações Unidas (Preâmbulo, Propósitos e Princípios): respeito às soberanias é suficiente para evitar guerras </a:t>
            </a:r>
            <a:r>
              <a:rPr lang="pt-BR" dirty="0" smtClean="0"/>
              <a:t>(Paz de </a:t>
            </a:r>
            <a:r>
              <a:rPr lang="pt-BR" dirty="0" err="1" smtClean="0"/>
              <a:t>Westphalia</a:t>
            </a:r>
            <a:r>
              <a:rPr lang="pt-BR" dirty="0" smtClean="0"/>
              <a:t>, “Paz </a:t>
            </a:r>
            <a:r>
              <a:rPr lang="pt-BR" dirty="0"/>
              <a:t>Perpétua”)</a:t>
            </a:r>
          </a:p>
          <a:p>
            <a:r>
              <a:rPr lang="pt-BR" dirty="0" smtClean="0"/>
              <a:t>Tribunais </a:t>
            </a:r>
            <a:r>
              <a:rPr lang="pt-BR" dirty="0" smtClean="0"/>
              <a:t>de </a:t>
            </a:r>
            <a:r>
              <a:rPr lang="pt-BR" dirty="0" smtClean="0"/>
              <a:t>Nuremberg (1948). Convenção Contra Tortura</a:t>
            </a:r>
            <a:endParaRPr lang="pt-BR" dirty="0" smtClean="0"/>
          </a:p>
          <a:p>
            <a:r>
              <a:rPr lang="pt-BR" dirty="0" smtClean="0"/>
              <a:t>Expansão </a:t>
            </a:r>
            <a:r>
              <a:rPr lang="pt-BR" dirty="0" smtClean="0"/>
              <a:t>das OI: agências especializadas e organismos </a:t>
            </a:r>
            <a:r>
              <a:rPr lang="pt-BR" dirty="0" smtClean="0"/>
              <a:t>regionais: sistema para coordenação de programas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4041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Convenções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1948 – Convenção </a:t>
            </a:r>
            <a:r>
              <a:rPr lang="pt-BR" dirty="0" smtClean="0"/>
              <a:t>Contra </a:t>
            </a:r>
            <a:r>
              <a:rPr lang="pt-BR" dirty="0" smtClean="0"/>
              <a:t>tortura</a:t>
            </a:r>
          </a:p>
          <a:p>
            <a:r>
              <a:rPr lang="pt-BR" dirty="0" smtClean="0"/>
              <a:t>1966 – Convenção sobre Direitos Civis e Políticos e Convenção sobre Direitos Sociais, Econômicos e </a:t>
            </a:r>
            <a:r>
              <a:rPr lang="pt-BR" dirty="0" smtClean="0"/>
              <a:t>Culturais </a:t>
            </a:r>
            <a:endParaRPr lang="pt-BR" dirty="0" smtClean="0"/>
          </a:p>
          <a:p>
            <a:r>
              <a:rPr lang="pt-BR" dirty="0" smtClean="0"/>
              <a:t>1979 – Convenção sobre Eliminação da Discriminação contra Mulheres</a:t>
            </a:r>
          </a:p>
          <a:p>
            <a:r>
              <a:rPr lang="pt-BR" dirty="0" smtClean="0"/>
              <a:t>1989 – Convenção sobre Direito das Crianças</a:t>
            </a:r>
          </a:p>
        </p:txBody>
      </p:sp>
    </p:spTree>
    <p:extLst>
      <p:ext uri="{BB962C8B-B14F-4D97-AF65-F5344CB8AC3E}">
        <p14:creationId xmlns:p14="http://schemas.microsoft.com/office/powerpoint/2010/main" val="3377445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Continuidades: XIX e XX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Conflitos e argumentos religiosos</a:t>
            </a:r>
          </a:p>
          <a:p>
            <a:r>
              <a:rPr lang="pt-BR" dirty="0" smtClean="0"/>
              <a:t>Racionalidade darwinista (superioridade aferida pela subjugação)</a:t>
            </a:r>
          </a:p>
          <a:p>
            <a:r>
              <a:rPr lang="pt-BR" dirty="0" smtClean="0"/>
              <a:t>Antropologia: selvagens, bárbaros e civilizados (Henry Morgan, </a:t>
            </a:r>
            <a:r>
              <a:rPr lang="pt-BR" i="1" dirty="0" err="1" smtClean="0"/>
              <a:t>Ancient</a:t>
            </a:r>
            <a:r>
              <a:rPr lang="pt-BR" i="1" dirty="0" smtClean="0"/>
              <a:t> </a:t>
            </a:r>
            <a:r>
              <a:rPr lang="pt-BR" i="1" dirty="0" err="1" smtClean="0"/>
              <a:t>Society</a:t>
            </a:r>
            <a:r>
              <a:rPr lang="pt-BR" dirty="0" smtClean="0"/>
              <a:t>)</a:t>
            </a:r>
          </a:p>
          <a:p>
            <a:r>
              <a:rPr lang="pt-BR" dirty="0" smtClean="0"/>
              <a:t>Nações livres e civilizadas X nações retrógradas (colonialismo como bem/progresso)</a:t>
            </a:r>
          </a:p>
          <a:p>
            <a:r>
              <a:rPr lang="pt-BR" dirty="0" err="1" smtClean="0"/>
              <a:t>Humanistarismo</a:t>
            </a:r>
            <a:r>
              <a:rPr lang="pt-BR" dirty="0" smtClean="0"/>
              <a:t> universal X direito a alteridade</a:t>
            </a:r>
          </a:p>
          <a:p>
            <a:r>
              <a:rPr lang="pt-BR" dirty="0" smtClean="0"/>
              <a:t>Aumento do controle colonial sobre povos, terras e recursos </a:t>
            </a:r>
            <a:r>
              <a:rPr lang="pt-BR" dirty="0" smtClean="0"/>
              <a:t>naturais</a:t>
            </a:r>
          </a:p>
          <a:p>
            <a:r>
              <a:rPr lang="pt-BR" dirty="0" smtClean="0"/>
              <a:t>Comunidade internacional: sistema ONU, Estados nacionais, ONGs internacionais, mídia e empresas transnacionais.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4439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Críticas “da direita”: realidade guerra de Estados contra Estados, direitos humanos são ilusórios, prevalência do voluntarismo soberano, direitos humanos como moeda de troca para domínio econômico. (Paradigmas: EUA e União Europeia)</a:t>
            </a:r>
          </a:p>
          <a:p>
            <a:r>
              <a:rPr lang="pt-BR" dirty="0" smtClean="0"/>
              <a:t>Críticas “da esquerda”: dimensão individual dos direitos humanos estimulam/justificam a </a:t>
            </a:r>
            <a:r>
              <a:rPr lang="pt-BR" dirty="0" smtClean="0"/>
              <a:t>desigualdade. Direitos humanos são a única moeda de troca dos estados fracos na esfera internacional dominada pelo mercado.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86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Direitos </a:t>
            </a:r>
            <a:r>
              <a:rPr lang="pt-BR" dirty="0" smtClean="0"/>
              <a:t>humanos: dimensão internacional (contexto: </a:t>
            </a:r>
            <a:r>
              <a:rPr lang="pt-BR" i="1" dirty="0" err="1" smtClean="0"/>
              <a:t>Modern</a:t>
            </a:r>
            <a:r>
              <a:rPr lang="pt-BR" i="1" dirty="0" smtClean="0"/>
              <a:t> World-System</a:t>
            </a:r>
            <a:r>
              <a:rPr lang="pt-BR" dirty="0" smtClean="0"/>
              <a:t>)</a:t>
            </a:r>
          </a:p>
          <a:p>
            <a:r>
              <a:rPr lang="pt-BR" dirty="0" err="1" smtClean="0"/>
              <a:t>Eurocentrismo</a:t>
            </a:r>
            <a:r>
              <a:rPr lang="pt-BR" dirty="0" smtClean="0"/>
              <a:t>: o papel dos “Estados civilizados” em um projeto colonizador em escala mundial</a:t>
            </a:r>
            <a:endParaRPr lang="pt-BR" dirty="0"/>
          </a:p>
          <a:p>
            <a:r>
              <a:rPr lang="pt-BR" dirty="0" smtClean="0"/>
              <a:t>Surge como área especializada de DIP durante a</a:t>
            </a:r>
            <a:r>
              <a:rPr lang="pt-BR" dirty="0"/>
              <a:t> </a:t>
            </a:r>
            <a:r>
              <a:rPr lang="pt-BR" dirty="0" smtClean="0"/>
              <a:t>Guerra Fria (profissionalização: cortes internacionais, advocacia internacional)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15513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Pós 1960: desenvolvimento econômico internacional, processo de descolonização, </a:t>
            </a:r>
            <a:r>
              <a:rPr lang="pt-BR" dirty="0" smtClean="0"/>
              <a:t>desenvolvimento do constitucionalismo nos novos Estados</a:t>
            </a:r>
            <a:endParaRPr lang="pt-BR" dirty="0" smtClean="0"/>
          </a:p>
          <a:p>
            <a:r>
              <a:rPr lang="pt-BR" dirty="0" smtClean="0"/>
              <a:t>Mundo </a:t>
            </a:r>
            <a:r>
              <a:rPr lang="pt-BR" dirty="0" smtClean="0"/>
              <a:t>conectado em uma cultura jurídica de direitos </a:t>
            </a:r>
            <a:r>
              <a:rPr lang="pt-BR" dirty="0" smtClean="0"/>
              <a:t>humanos eurocêntrica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003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Long</a:t>
            </a:r>
            <a:r>
              <a:rPr lang="pt-BR" dirty="0" smtClean="0"/>
              <a:t> </a:t>
            </a:r>
            <a:r>
              <a:rPr lang="pt-BR" dirty="0" err="1" smtClean="0"/>
              <a:t>Term</a:t>
            </a:r>
            <a:r>
              <a:rPr lang="pt-BR" dirty="0" smtClean="0"/>
              <a:t> </a:t>
            </a:r>
            <a:r>
              <a:rPr lang="pt-BR" dirty="0" err="1" smtClean="0"/>
              <a:t>History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“Toda análise deve ser histórica e sistêmica” (</a:t>
            </a:r>
            <a:r>
              <a:rPr lang="pt-BR" dirty="0" err="1" smtClean="0"/>
              <a:t>Wallerstein</a:t>
            </a:r>
            <a:r>
              <a:rPr lang="pt-BR" dirty="0" smtClean="0"/>
              <a:t>): a legalização dos direitos humanos </a:t>
            </a:r>
            <a:r>
              <a:rPr lang="pt-BR" dirty="0" smtClean="0"/>
              <a:t>é </a:t>
            </a:r>
            <a:r>
              <a:rPr lang="pt-BR" dirty="0"/>
              <a:t>a versão </a:t>
            </a:r>
            <a:r>
              <a:rPr lang="pt-BR" dirty="0" smtClean="0"/>
              <a:t>mais recente de várias etapas anteriores de constituição do Sistema-Mundo Moderno.</a:t>
            </a:r>
          </a:p>
          <a:p>
            <a:r>
              <a:rPr lang="pt-BR" dirty="0" smtClean="0"/>
              <a:t>Ao invés de igualdade entre Estados e Nações (povos) formalmente declarada, o DIP foi constituído, desde sua origem, na concepção da desigualdade/superioridade (intelectual, cultural) de alguns povos sobre outros.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7568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 estágio </a:t>
            </a:r>
            <a:r>
              <a:rPr lang="pt-BR" dirty="0" smtClean="0"/>
              <a:t>“civilizatório”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Século </a:t>
            </a:r>
            <a:r>
              <a:rPr lang="pt-BR" dirty="0" smtClean="0"/>
              <a:t>XV: o DIP surge para legitimar a anexação da América.</a:t>
            </a:r>
          </a:p>
          <a:p>
            <a:r>
              <a:rPr lang="pt-BR" dirty="0" smtClean="0"/>
              <a:t>Desenvolvimento do comércio intereuropeu: acordos internacionais</a:t>
            </a:r>
          </a:p>
          <a:p>
            <a:r>
              <a:rPr lang="pt-BR" dirty="0" smtClean="0"/>
              <a:t>1495: </a:t>
            </a:r>
            <a:r>
              <a:rPr lang="pt-BR" i="1" dirty="0" smtClean="0"/>
              <a:t>Bula </a:t>
            </a:r>
            <a:r>
              <a:rPr lang="pt-BR" i="1" dirty="0" err="1" smtClean="0"/>
              <a:t>Intercoetera</a:t>
            </a:r>
            <a:r>
              <a:rPr lang="pt-BR" i="1" dirty="0" smtClean="0"/>
              <a:t> </a:t>
            </a:r>
            <a:r>
              <a:rPr lang="pt-BR" dirty="0" smtClean="0"/>
              <a:t>– criação do “primeiro império global” e desenvolvimento do conceito de “direito natural”</a:t>
            </a:r>
          </a:p>
          <a:p>
            <a:r>
              <a:rPr lang="pt-BR" dirty="0" smtClean="0"/>
              <a:t>Portugal: África, Brasil, </a:t>
            </a:r>
            <a:r>
              <a:rPr lang="pt-BR" dirty="0" smtClean="0"/>
              <a:t>Índia </a:t>
            </a:r>
            <a:r>
              <a:rPr lang="pt-BR" dirty="0" smtClean="0"/>
              <a:t>e Malásia</a:t>
            </a:r>
          </a:p>
          <a:p>
            <a:r>
              <a:rPr lang="pt-BR" dirty="0" smtClean="0"/>
              <a:t>Espanha: América e Ásia oriental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3311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dirty="0"/>
              <a:t>Expansão colonial europeia a partir do século XV-XVI: </a:t>
            </a:r>
            <a:r>
              <a:rPr lang="pt-PT" dirty="0" smtClean="0"/>
              <a:t>a partir de ideias sobre religião, território, comércio e governança surge a concepção </a:t>
            </a:r>
            <a:r>
              <a:rPr lang="pt-PT" dirty="0"/>
              <a:t>de que o direito é inerentemente </a:t>
            </a:r>
            <a:r>
              <a:rPr lang="pt-PT" dirty="0" smtClean="0"/>
              <a:t>internacional.</a:t>
            </a:r>
          </a:p>
          <a:p>
            <a:r>
              <a:rPr lang="pt-PT" dirty="0"/>
              <a:t>Não há igualdade entre povos e nações (critérios religiosos e, posteriormente, </a:t>
            </a:r>
            <a:r>
              <a:rPr lang="pt-PT" dirty="0" smtClean="0"/>
              <a:t>no Iluminismo, seculares</a:t>
            </a:r>
            <a:r>
              <a:rPr lang="pt-PT" dirty="0"/>
              <a:t>). </a:t>
            </a:r>
          </a:p>
          <a:p>
            <a:r>
              <a:rPr lang="pt-PT" dirty="0"/>
              <a:t>Papel do “mundo civilizado” em relação aos demais povos: construção teórica/filosófica acerca de uma governança econômica e de uma política internacional</a:t>
            </a:r>
          </a:p>
          <a:p>
            <a:r>
              <a:rPr lang="pt-PT" dirty="0"/>
              <a:t>Formatação do DIP e dos direitos humanos internacionais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57665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Mundo cristão/mundo </a:t>
            </a:r>
            <a:r>
              <a:rPr lang="pt-BR" dirty="0" smtClean="0"/>
              <a:t>islâmico: pluralidade de ordens jurídicas (unidade conferida por tratados internacionais)/ordem jurídica única (relação religiosa e não territorial)</a:t>
            </a:r>
          </a:p>
          <a:p>
            <a:r>
              <a:rPr lang="pt-BR" dirty="0" smtClean="0"/>
              <a:t>Tratados com povos que não são cristãos não são válidos (Sir Edward </a:t>
            </a:r>
            <a:r>
              <a:rPr lang="pt-BR" dirty="0" err="1" smtClean="0"/>
              <a:t>Coke</a:t>
            </a:r>
            <a:r>
              <a:rPr lang="pt-BR" dirty="0" smtClean="0"/>
              <a:t>)</a:t>
            </a:r>
          </a:p>
          <a:p>
            <a:r>
              <a:rPr lang="pt-BR" dirty="0"/>
              <a:t>C</a:t>
            </a:r>
            <a:r>
              <a:rPr lang="pt-BR" dirty="0" smtClean="0"/>
              <a:t>onceito </a:t>
            </a:r>
            <a:r>
              <a:rPr lang="pt-BR" dirty="0" smtClean="0"/>
              <a:t>de “direito natural” da </a:t>
            </a:r>
            <a:r>
              <a:rPr lang="pt-BR" dirty="0" smtClean="0"/>
              <a:t>Igreja: direito cristão, humanitarismo cristão (não cristãos/seres humanos incompletos/escravidão).</a:t>
            </a:r>
          </a:p>
          <a:p>
            <a:r>
              <a:rPr lang="pt-BR" dirty="0" smtClean="0"/>
              <a:t>Oposição de Francisco </a:t>
            </a:r>
            <a:r>
              <a:rPr lang="pt-BR" dirty="0" smtClean="0"/>
              <a:t>de Vitória (</a:t>
            </a:r>
            <a:r>
              <a:rPr lang="pt-BR" i="1" dirty="0" smtClean="0"/>
              <a:t>De </a:t>
            </a:r>
            <a:r>
              <a:rPr lang="pt-BR" i="1" dirty="0" err="1" smtClean="0"/>
              <a:t>Indis</a:t>
            </a:r>
            <a:r>
              <a:rPr lang="pt-BR" dirty="0" smtClean="0"/>
              <a:t>, 1532</a:t>
            </a:r>
            <a:r>
              <a:rPr lang="pt-BR" dirty="0" smtClean="0"/>
              <a:t>)</a:t>
            </a:r>
          </a:p>
          <a:p>
            <a:r>
              <a:rPr lang="pt-PT" dirty="0"/>
              <a:t>Resposta institucional: racionalidade única, única submissão ao processo civilitório do comércio (hostilidade e resistência indígena: resistência ao desenvolvimento do comércio internacional).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7793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Segunda fase: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Iluminismo/</a:t>
            </a:r>
            <a:r>
              <a:rPr lang="pt-BR" dirty="0" smtClean="0"/>
              <a:t>S</a:t>
            </a:r>
            <a:r>
              <a:rPr lang="pt-BR" dirty="0" smtClean="0"/>
              <a:t>éculo XIX</a:t>
            </a:r>
          </a:p>
          <a:p>
            <a:endParaRPr lang="pt-BR" dirty="0" smtClean="0"/>
          </a:p>
          <a:p>
            <a:r>
              <a:rPr lang="pt-BR" dirty="0" smtClean="0"/>
              <a:t>Internacionalismo e </a:t>
            </a:r>
            <a:r>
              <a:rPr lang="pt-BR" dirty="0" err="1" smtClean="0"/>
              <a:t>eurocentrismo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Darwinismo: </a:t>
            </a:r>
            <a:r>
              <a:rPr lang="pt-BR" dirty="0" smtClean="0"/>
              <a:t>povos conquistados evidenciam sua inferioridade. </a:t>
            </a:r>
            <a:r>
              <a:rPr lang="pt-BR" dirty="0"/>
              <a:t>D</a:t>
            </a:r>
            <a:r>
              <a:rPr lang="pt-BR" dirty="0" smtClean="0"/>
              <a:t>iscussão </a:t>
            </a:r>
            <a:r>
              <a:rPr lang="pt-BR" dirty="0" smtClean="0"/>
              <a:t>acerca da natureza humana e regulação jurídica dos povos (Kant)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52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Segundo estágio: Direito das Nações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Século XVII: conflito europeu entre religião e secularismo: crise no império papal e desenvolvimento dos Estados Nacionais</a:t>
            </a:r>
          </a:p>
          <a:p>
            <a:r>
              <a:rPr lang="pt-BR" dirty="0" smtClean="0"/>
              <a:t>1688: Revolução Gloriosa: parlamentarismo</a:t>
            </a:r>
          </a:p>
          <a:p>
            <a:r>
              <a:rPr lang="pt-BR" dirty="0" smtClean="0"/>
              <a:t>Formulações teóricas acerca da soberania (Maquiavel, Hobbes, </a:t>
            </a:r>
            <a:r>
              <a:rPr lang="pt-BR" dirty="0" smtClean="0"/>
              <a:t>Locke)</a:t>
            </a:r>
            <a:endParaRPr lang="pt-BR" dirty="0" smtClean="0"/>
          </a:p>
          <a:p>
            <a:r>
              <a:rPr lang="pt-BR" dirty="0"/>
              <a:t>S</a:t>
            </a:r>
            <a:r>
              <a:rPr lang="pt-BR" dirty="0" smtClean="0"/>
              <a:t>ociedade internacional: formada por Estados regulados por um sistema jurídico (direito natural imutável) e agrupados em alianças regionais (Christian Wolff, </a:t>
            </a:r>
            <a:r>
              <a:rPr lang="pt-BR" i="1" dirty="0" smtClean="0"/>
              <a:t>The Law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Nations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4024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1101</Words>
  <Application>Microsoft Office PowerPoint</Application>
  <PresentationFormat>Apresentação na tela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MOVIMENTOS SOCIAIS E DIREITOS HUMANOS</vt:lpstr>
      <vt:lpstr>Apresentação do PowerPoint</vt:lpstr>
      <vt:lpstr>Apresentação do PowerPoint</vt:lpstr>
      <vt:lpstr>Long Term History</vt:lpstr>
      <vt:lpstr>Primeiro estágio “civilizatório”</vt:lpstr>
      <vt:lpstr>Apresentação do PowerPoint</vt:lpstr>
      <vt:lpstr>Apresentação do PowerPoint</vt:lpstr>
      <vt:lpstr>Segunda fase:</vt:lpstr>
      <vt:lpstr>Segundo estágio: Direito das Nações</vt:lpstr>
      <vt:lpstr>Apresentação do PowerPoint</vt:lpstr>
      <vt:lpstr>Terceira fase</vt:lpstr>
      <vt:lpstr>Terceiro Estágio: profissionalização do DIP</vt:lpstr>
      <vt:lpstr>Direitos Humanos Internacionais</vt:lpstr>
      <vt:lpstr>Principais Convenções</vt:lpstr>
      <vt:lpstr>Continuidades: XIX e XX</vt:lpstr>
      <vt:lpstr>Conclusões</vt:lpstr>
    </vt:vector>
  </TitlesOfParts>
  <Company>FDRP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Arquitetura Internacional de Direitos Humanos</dc:title>
  <dc:creator>Cynthia Soares Carneiro</dc:creator>
  <cp:lastModifiedBy>User</cp:lastModifiedBy>
  <cp:revision>51</cp:revision>
  <dcterms:created xsi:type="dcterms:W3CDTF">2017-08-02T15:19:22Z</dcterms:created>
  <dcterms:modified xsi:type="dcterms:W3CDTF">2018-04-10T10:52:47Z</dcterms:modified>
</cp:coreProperties>
</file>