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68"/>
  </p:notesMasterIdLst>
  <p:sldIdLst>
    <p:sldId id="256" r:id="rId2"/>
    <p:sldId id="326" r:id="rId3"/>
    <p:sldId id="387" r:id="rId4"/>
    <p:sldId id="514" r:id="rId5"/>
    <p:sldId id="515" r:id="rId6"/>
    <p:sldId id="386" r:id="rId7"/>
    <p:sldId id="628" r:id="rId8"/>
    <p:sldId id="522" r:id="rId9"/>
    <p:sldId id="629" r:id="rId10"/>
    <p:sldId id="583" r:id="rId11"/>
    <p:sldId id="584" r:id="rId12"/>
    <p:sldId id="630" r:id="rId13"/>
    <p:sldId id="631" r:id="rId14"/>
    <p:sldId id="490" r:id="rId15"/>
    <p:sldId id="527" r:id="rId16"/>
    <p:sldId id="524" r:id="rId17"/>
    <p:sldId id="529" r:id="rId18"/>
    <p:sldId id="591" r:id="rId19"/>
    <p:sldId id="592" r:id="rId20"/>
    <p:sldId id="587" r:id="rId21"/>
    <p:sldId id="632" r:id="rId22"/>
    <p:sldId id="590" r:id="rId23"/>
    <p:sldId id="635" r:id="rId24"/>
    <p:sldId id="589" r:id="rId25"/>
    <p:sldId id="588" r:id="rId26"/>
    <p:sldId id="586" r:id="rId27"/>
    <p:sldId id="593" r:id="rId28"/>
    <p:sldId id="633" r:id="rId29"/>
    <p:sldId id="594" r:id="rId30"/>
    <p:sldId id="595" r:id="rId31"/>
    <p:sldId id="596" r:id="rId32"/>
    <p:sldId id="597" r:id="rId33"/>
    <p:sldId id="598" r:id="rId34"/>
    <p:sldId id="530" r:id="rId35"/>
    <p:sldId id="599" r:id="rId36"/>
    <p:sldId id="602" r:id="rId37"/>
    <p:sldId id="601" r:id="rId38"/>
    <p:sldId id="537" r:id="rId39"/>
    <p:sldId id="541" r:id="rId40"/>
    <p:sldId id="636" r:id="rId41"/>
    <p:sldId id="637" r:id="rId42"/>
    <p:sldId id="608" r:id="rId43"/>
    <p:sldId id="604" r:id="rId44"/>
    <p:sldId id="634" r:id="rId45"/>
    <p:sldId id="638" r:id="rId46"/>
    <p:sldId id="605" r:id="rId47"/>
    <p:sldId id="609" r:id="rId48"/>
    <p:sldId id="610" r:id="rId49"/>
    <p:sldId id="613" r:id="rId50"/>
    <p:sldId id="612" r:id="rId51"/>
    <p:sldId id="614" r:id="rId52"/>
    <p:sldId id="611" r:id="rId53"/>
    <p:sldId id="606" r:id="rId54"/>
    <p:sldId id="607" r:id="rId55"/>
    <p:sldId id="615" r:id="rId56"/>
    <p:sldId id="616" r:id="rId57"/>
    <p:sldId id="618" r:id="rId58"/>
    <p:sldId id="617" r:id="rId59"/>
    <p:sldId id="619" r:id="rId60"/>
    <p:sldId id="620" r:id="rId61"/>
    <p:sldId id="625" r:id="rId62"/>
    <p:sldId id="621" r:id="rId63"/>
    <p:sldId id="623" r:id="rId64"/>
    <p:sldId id="624" r:id="rId65"/>
    <p:sldId id="626" r:id="rId66"/>
    <p:sldId id="627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FFFF"/>
    <a:srgbClr val="66FFFF"/>
    <a:srgbClr val="FF9900"/>
    <a:srgbClr val="00CCFF"/>
    <a:srgbClr val="00FFFF"/>
    <a:srgbClr val="FFCCFF"/>
    <a:srgbClr val="FF99CC"/>
    <a:srgbClr val="FF99FF"/>
    <a:srgbClr val="B9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strRef>
              <c:f>Plan1!$A$3:$A$6</c:f>
              <c:strCache>
                <c:ptCount val="4"/>
                <c:pt idx="0">
                  <c:v>O</c:v>
                </c:pt>
                <c:pt idx="1">
                  <c:v>S</c:v>
                </c:pt>
                <c:pt idx="2">
                  <c:v>Se</c:v>
                </c:pt>
                <c:pt idx="3">
                  <c:v>Te</c:v>
                </c:pt>
              </c:strCache>
            </c:strRef>
          </c:xVal>
          <c:yVal>
            <c:numRef>
              <c:f>Plan1!$B$3:$B$6</c:f>
              <c:numCache>
                <c:formatCode>General</c:formatCode>
                <c:ptCount val="4"/>
                <c:pt idx="0">
                  <c:v>100</c:v>
                </c:pt>
                <c:pt idx="1">
                  <c:v>-60</c:v>
                </c:pt>
                <c:pt idx="2">
                  <c:v>-42</c:v>
                </c:pt>
                <c:pt idx="3">
                  <c:v>-2.2999999999999998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33-449E-B39F-C3A4AA506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6162608"/>
        <c:axId val="-646171856"/>
      </c:scatterChart>
      <c:valAx>
        <c:axId val="-646162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O           S            Se           Te</a:t>
                </a:r>
              </a:p>
            </c:rich>
          </c:tx>
          <c:layout>
            <c:manualLayout>
              <c:xMode val="edge"/>
              <c:yMode val="edge"/>
              <c:x val="0.30416535433070868"/>
              <c:y val="0.88115135608048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crossAx val="-646171856"/>
        <c:crosses val="autoZero"/>
        <c:crossBetween val="midCat"/>
      </c:valAx>
      <c:valAx>
        <c:axId val="-64617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Ponto de Ebulição/ 0C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46162608"/>
        <c:crosses val="autoZero"/>
        <c:crossBetween val="midCat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Uso  de H2SO4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1824090985833347"/>
          <c:y val="0.28869800848051264"/>
          <c:w val="0.5099137798719936"/>
          <c:h val="0.6697007126896247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54-4D09-9B1B-FB35E51811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54-4D09-9B1B-FB35E51811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54-4D09-9B1B-FB35E51811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54-4D09-9B1B-FB35E51811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54-4D09-9B1B-FB35E51811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54-4D09-9B1B-FB35E51811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54-4D09-9B1B-FB35E51811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Plan1!$A$4:$A$10</c:f>
              <c:strCache>
                <c:ptCount val="7"/>
                <c:pt idx="0">
                  <c:v>Fertilizantes</c:v>
                </c:pt>
                <c:pt idx="1">
                  <c:v>Produtos Químicos</c:v>
                </c:pt>
                <c:pt idx="2">
                  <c:v>Explosivos, borrachas, baterias</c:v>
                </c:pt>
                <c:pt idx="3">
                  <c:v>TiO2 e outros pigmentos</c:v>
                </c:pt>
                <c:pt idx="4">
                  <c:v>Indústria Textil</c:v>
                </c:pt>
                <c:pt idx="5">
                  <c:v>Indústria do petróleo</c:v>
                </c:pt>
                <c:pt idx="6">
                  <c:v>Indústria do ferro e aço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>
                  <c:v>62</c:v>
                </c:pt>
                <c:pt idx="1">
                  <c:v>19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54-4D09-9B1B-FB35E518117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Uso  de H2SO4</a:t>
            </a:r>
            <a:endParaRPr lang="pt-B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6550722127351551"/>
          <c:y val="0.18969919878436248"/>
          <c:w val="0.51307239720034992"/>
          <c:h val="0.698271726450860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Plan1!$A$4:$A$10</c:f>
              <c:strCache>
                <c:ptCount val="7"/>
                <c:pt idx="0">
                  <c:v>Fertilizantes</c:v>
                </c:pt>
                <c:pt idx="1">
                  <c:v>Produtos Químicos</c:v>
                </c:pt>
                <c:pt idx="2">
                  <c:v>Explosivos, borrachas, baterias</c:v>
                </c:pt>
                <c:pt idx="3">
                  <c:v>TiO2 e outros pigmentos</c:v>
                </c:pt>
                <c:pt idx="4">
                  <c:v>Indústria Textil</c:v>
                </c:pt>
                <c:pt idx="5">
                  <c:v>Indústria do petróleo</c:v>
                </c:pt>
                <c:pt idx="6">
                  <c:v>Indústria do ferro e aço</c:v>
                </c:pt>
              </c:strCache>
            </c:strRef>
          </c:cat>
          <c:val>
            <c:numRef>
              <c:f>Plan1!$B$4:$B$10</c:f>
              <c:numCache>
                <c:formatCode>General</c:formatCode>
                <c:ptCount val="7"/>
                <c:pt idx="0">
                  <c:v>62</c:v>
                </c:pt>
                <c:pt idx="1">
                  <c:v>19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5-401B-88B4-2E017D33C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46158256"/>
        <c:axId val="-646164240"/>
      </c:barChart>
      <c:catAx>
        <c:axId val="-64615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46164240"/>
        <c:crosses val="autoZero"/>
        <c:auto val="1"/>
        <c:lblAlgn val="ctr"/>
        <c:lblOffset val="100"/>
        <c:noMultiLvlLbl val="0"/>
      </c:catAx>
      <c:valAx>
        <c:axId val="-64616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4615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CC97-98AC-4922-B66A-D4D5CCBF381E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47B8-7277-4FD8-83F2-471B8CB07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4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56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25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47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53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2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43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27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556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2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8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46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2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51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4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34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6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49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18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55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E71B1D-5228-4E72-8C2C-A47709BCE7BF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3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0DD2-2AC0-43E0-8124-7AC49B54CC67}" type="datetime1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6AE-F5AF-4A7A-8AB8-EE0424E23058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8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911-B740-4569-807D-45B8288C1556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8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1777-E41C-4A02-AAFA-F03575D332F0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7CA6-68D6-4B43-AB9E-71B90EE18809}" type="datetime1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035-452F-4B3B-8482-F2BA0CC4C8E4}" type="datetime1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ED6FD57-FC29-40D3-B82F-8E0FA80E03FC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F44-8777-44D1-88C1-30506C4B5147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48BC-1CF0-4A08-9DE7-685F034D695D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FD08-B8E9-4C7B-8949-A8A913318FB5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AE94-CAD9-4963-B543-238777492BC1}" type="datetime1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631-16AF-4C3C-AC32-EF945DAB5C2A}" type="datetime1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8E8-8817-498A-AB76-EF1933017BC6}" type="datetime1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2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BC8-5307-48F2-B3F6-39FC36CEDDF9}" type="datetime1">
              <a:rPr lang="pt-BR" smtClean="0"/>
              <a:t>30/11/2023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6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388-B6C5-49C6-8492-12BAAE8E4832}" type="datetime1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9468-71FA-40E1-97B8-3C9A588676C4}" type="datetime1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0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0766B6-D08B-4C7A-810F-298C8D961AC0}" type="datetime1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9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6613" y="851100"/>
            <a:ext cx="6639453" cy="719137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16/VIA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098828" y="2199016"/>
            <a:ext cx="4700839" cy="628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Oxigênio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enxofre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selênio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Se 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</a:t>
            </a:fld>
            <a:endParaRPr lang="pt-BR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766774" y="3350378"/>
            <a:ext cx="4278425" cy="628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Telúrio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3672695" y="4624611"/>
            <a:ext cx="3803371" cy="628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Polônio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</a:t>
            </a:r>
          </a:p>
        </p:txBody>
      </p:sp>
    </p:spTree>
    <p:extLst>
      <p:ext uri="{BB962C8B-B14F-4D97-AF65-F5344CB8AC3E}">
        <p14:creationId xmlns:p14="http://schemas.microsoft.com/office/powerpoint/2010/main" val="24033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10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29206" y="3084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5769" y="410960"/>
            <a:ext cx="5887061" cy="740437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b="1" dirty="0" err="1">
                <a:latin typeface="+mj-lt"/>
              </a:rPr>
              <a:t>Demais</a:t>
            </a:r>
            <a:r>
              <a:rPr lang="en-GB" altLang="pt-BR" sz="2800" b="1" dirty="0">
                <a:latin typeface="+mj-lt"/>
              </a:rPr>
              <a:t> </a:t>
            </a:r>
            <a:r>
              <a:rPr lang="en-GB" altLang="pt-BR" sz="2800" b="1" dirty="0" err="1">
                <a:latin typeface="+mj-lt"/>
              </a:rPr>
              <a:t>elementos</a:t>
            </a:r>
            <a:r>
              <a:rPr lang="en-GB" altLang="pt-BR" sz="2800" b="1" dirty="0">
                <a:latin typeface="+mj-lt"/>
              </a:rPr>
              <a:t> e a </a:t>
            </a:r>
            <a:r>
              <a:rPr lang="en-GB" altLang="pt-BR" sz="2800" b="1" dirty="0" err="1">
                <a:latin typeface="+mj-lt"/>
              </a:rPr>
              <a:t>Disponibilidade</a:t>
            </a:r>
            <a:r>
              <a:rPr lang="en-GB" altLang="pt-BR" sz="2800" b="1" dirty="0">
                <a:latin typeface="+mj-lt"/>
              </a:rPr>
              <a:t> de </a:t>
            </a:r>
            <a:r>
              <a:rPr lang="en-GB" altLang="pt-BR" sz="2800" b="1" dirty="0" err="1">
                <a:latin typeface="+mj-lt"/>
              </a:rPr>
              <a:t>orbitais</a:t>
            </a:r>
            <a:r>
              <a:rPr lang="en-GB" altLang="pt-BR" sz="2800" b="1" dirty="0">
                <a:latin typeface="+mj-lt"/>
              </a:rPr>
              <a:t> d </a:t>
            </a:r>
            <a:r>
              <a:rPr lang="en-GB" altLang="pt-BR" sz="2800" b="1" dirty="0" err="1">
                <a:latin typeface="+mj-lt"/>
              </a:rPr>
              <a:t>na</a:t>
            </a:r>
            <a:r>
              <a:rPr lang="en-GB" altLang="pt-BR" sz="2800" b="1" dirty="0">
                <a:latin typeface="+mj-lt"/>
              </a:rPr>
              <a:t> </a:t>
            </a:r>
            <a:r>
              <a:rPr lang="en-GB" altLang="pt-BR" sz="2800" b="1" dirty="0" err="1">
                <a:latin typeface="+mj-lt"/>
              </a:rPr>
              <a:t>camada</a:t>
            </a:r>
            <a:r>
              <a:rPr lang="en-GB" altLang="pt-BR" sz="2800" b="1" dirty="0">
                <a:latin typeface="+mj-lt"/>
              </a:rPr>
              <a:t> de </a:t>
            </a:r>
            <a:r>
              <a:rPr lang="en-GB" altLang="pt-BR" sz="2800" b="1" dirty="0" err="1">
                <a:latin typeface="+mj-lt"/>
              </a:rPr>
              <a:t>valência</a:t>
            </a:r>
            <a:endParaRPr lang="en-GB" altLang="pt-BR" sz="2800" b="1" dirty="0">
              <a:latin typeface="+mj-lt"/>
            </a:endParaRPr>
          </a:p>
        </p:txBody>
      </p:sp>
      <p:sp>
        <p:nvSpPr>
          <p:cNvPr id="6" name="Line 111"/>
          <p:cNvSpPr>
            <a:spLocks noChangeShapeType="1"/>
          </p:cNvSpPr>
          <p:nvPr/>
        </p:nvSpPr>
        <p:spPr bwMode="auto">
          <a:xfrm>
            <a:off x="2960073" y="3040581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2"/>
          <p:cNvSpPr>
            <a:spLocks noChangeShapeType="1"/>
          </p:cNvSpPr>
          <p:nvPr/>
        </p:nvSpPr>
        <p:spPr bwMode="auto">
          <a:xfrm flipV="1">
            <a:off x="3188673" y="3040580"/>
            <a:ext cx="0" cy="3406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3"/>
          <p:cNvSpPr>
            <a:spLocks noChangeShapeType="1"/>
          </p:cNvSpPr>
          <p:nvPr/>
        </p:nvSpPr>
        <p:spPr bwMode="auto">
          <a:xfrm flipV="1">
            <a:off x="39225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4"/>
          <p:cNvSpPr>
            <a:spLocks noChangeShapeType="1"/>
          </p:cNvSpPr>
          <p:nvPr/>
        </p:nvSpPr>
        <p:spPr bwMode="auto">
          <a:xfrm flipV="1">
            <a:off x="45321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5"/>
          <p:cNvSpPr>
            <a:spLocks noChangeShapeType="1"/>
          </p:cNvSpPr>
          <p:nvPr/>
        </p:nvSpPr>
        <p:spPr bwMode="auto">
          <a:xfrm flipV="1">
            <a:off x="50655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77"/>
          <p:cNvSpPr txBox="1">
            <a:spLocks noChangeArrowheads="1"/>
          </p:cNvSpPr>
          <p:nvPr/>
        </p:nvSpPr>
        <p:spPr bwMode="auto">
          <a:xfrm>
            <a:off x="204175" y="1921956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El. no estado fundamental</a:t>
            </a:r>
          </a:p>
        </p:txBody>
      </p:sp>
      <p:sp>
        <p:nvSpPr>
          <p:cNvPr id="12" name="Text Box 178"/>
          <p:cNvSpPr txBox="1">
            <a:spLocks noChangeArrowheads="1"/>
          </p:cNvSpPr>
          <p:nvPr/>
        </p:nvSpPr>
        <p:spPr bwMode="auto">
          <a:xfrm>
            <a:off x="223615" y="4459941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solidFill>
                  <a:schemeClr val="tx1"/>
                </a:solidFill>
                <a:latin typeface="+mj-lt"/>
              </a:rPr>
              <a:t>El. Hibridizado</a:t>
            </a:r>
          </a:p>
        </p:txBody>
      </p:sp>
      <p:sp>
        <p:nvSpPr>
          <p:cNvPr id="13" name="Text Box 179"/>
          <p:cNvSpPr txBox="1">
            <a:spLocks noChangeArrowheads="1"/>
          </p:cNvSpPr>
          <p:nvPr/>
        </p:nvSpPr>
        <p:spPr bwMode="auto">
          <a:xfrm>
            <a:off x="3055714" y="5095848"/>
            <a:ext cx="2476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solidFill>
                  <a:schemeClr val="tx1"/>
                </a:solidFill>
                <a:latin typeface="+mj-lt"/>
              </a:rPr>
              <a:t>Hibridização sp</a:t>
            </a:r>
            <a:r>
              <a:rPr lang="pt-BR" altLang="pt-BR" sz="1800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1800" dirty="0">
                <a:solidFill>
                  <a:schemeClr val="tx1"/>
                </a:solidFill>
                <a:latin typeface="+mj-lt"/>
              </a:rPr>
              <a:t>d: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12814" y="438625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246214" y="438625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37796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43130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48464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6099481" y="3875741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6632886" y="38757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7166292" y="3875741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ângulo 21"/>
          <p:cNvSpPr/>
          <p:nvPr/>
        </p:nvSpPr>
        <p:spPr>
          <a:xfrm>
            <a:off x="7699696" y="3875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13"/>
          <p:cNvSpPr>
            <a:spLocks noChangeShapeType="1"/>
          </p:cNvSpPr>
          <p:nvPr/>
        </p:nvSpPr>
        <p:spPr bwMode="auto">
          <a:xfrm flipV="1">
            <a:off x="29117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4"/>
          <p:cNvSpPr>
            <a:spLocks noChangeShapeType="1"/>
          </p:cNvSpPr>
          <p:nvPr/>
        </p:nvSpPr>
        <p:spPr bwMode="auto">
          <a:xfrm flipV="1">
            <a:off x="35213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5"/>
          <p:cNvSpPr>
            <a:spLocks noChangeShapeType="1"/>
          </p:cNvSpPr>
          <p:nvPr/>
        </p:nvSpPr>
        <p:spPr bwMode="auto">
          <a:xfrm flipV="1">
            <a:off x="40547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3"/>
          <p:cNvSpPr>
            <a:spLocks noChangeShapeType="1"/>
          </p:cNvSpPr>
          <p:nvPr/>
        </p:nvSpPr>
        <p:spPr bwMode="auto">
          <a:xfrm flipV="1">
            <a:off x="4545848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4"/>
          <p:cNvSpPr>
            <a:spLocks noChangeShapeType="1"/>
          </p:cNvSpPr>
          <p:nvPr/>
        </p:nvSpPr>
        <p:spPr bwMode="auto">
          <a:xfrm flipV="1">
            <a:off x="5155448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Conector reto 27"/>
          <p:cNvCxnSpPr/>
          <p:nvPr/>
        </p:nvCxnSpPr>
        <p:spPr>
          <a:xfrm>
            <a:off x="19434" y="3753494"/>
            <a:ext cx="9025467" cy="42333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9"/>
          <p:cNvSpPr txBox="1">
            <a:spLocks noChangeArrowheads="1"/>
          </p:cNvSpPr>
          <p:nvPr/>
        </p:nvSpPr>
        <p:spPr bwMode="auto">
          <a:xfrm>
            <a:off x="5950337" y="4551643"/>
            <a:ext cx="2476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solidFill>
                  <a:schemeClr val="tx1"/>
                </a:solidFill>
                <a:latin typeface="+mj-lt"/>
              </a:rPr>
              <a:t>Orbitais d puros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710902" y="256731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ângulo 30"/>
          <p:cNvSpPr/>
          <p:nvPr/>
        </p:nvSpPr>
        <p:spPr>
          <a:xfrm>
            <a:off x="4244307" y="256731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ângulo 31"/>
          <p:cNvSpPr/>
          <p:nvPr/>
        </p:nvSpPr>
        <p:spPr>
          <a:xfrm>
            <a:off x="4777713" y="256731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ângulo 33"/>
          <p:cNvSpPr/>
          <p:nvPr/>
        </p:nvSpPr>
        <p:spPr>
          <a:xfrm>
            <a:off x="5841024" y="14438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ângulo 34"/>
          <p:cNvSpPr/>
          <p:nvPr/>
        </p:nvSpPr>
        <p:spPr>
          <a:xfrm>
            <a:off x="6374424" y="14438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6907824" y="143932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ângulo 36"/>
          <p:cNvSpPr/>
          <p:nvPr/>
        </p:nvSpPr>
        <p:spPr>
          <a:xfrm>
            <a:off x="7441224" y="143932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ângulo 37"/>
          <p:cNvSpPr/>
          <p:nvPr/>
        </p:nvSpPr>
        <p:spPr>
          <a:xfrm>
            <a:off x="7974624" y="143932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11"/>
          <p:cNvSpPr>
            <a:spLocks noChangeShapeType="1"/>
          </p:cNvSpPr>
          <p:nvPr/>
        </p:nvSpPr>
        <p:spPr bwMode="auto">
          <a:xfrm>
            <a:off x="4074969" y="269105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tângulo 39"/>
          <p:cNvSpPr/>
          <p:nvPr/>
        </p:nvSpPr>
        <p:spPr>
          <a:xfrm>
            <a:off x="2845772" y="292002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111"/>
          <p:cNvSpPr>
            <a:spLocks noChangeShapeType="1"/>
          </p:cNvSpPr>
          <p:nvPr/>
        </p:nvSpPr>
        <p:spPr bwMode="auto">
          <a:xfrm flipH="1">
            <a:off x="3022600" y="4477523"/>
            <a:ext cx="2503" cy="4416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78"/>
          <p:cNvSpPr txBox="1">
            <a:spLocks noChangeArrowheads="1"/>
          </p:cNvSpPr>
          <p:nvPr/>
        </p:nvSpPr>
        <p:spPr bwMode="auto">
          <a:xfrm>
            <a:off x="237290" y="5858777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El. Hibridizado</a:t>
            </a:r>
          </a:p>
        </p:txBody>
      </p:sp>
      <p:sp>
        <p:nvSpPr>
          <p:cNvPr id="43" name="Text Box 179"/>
          <p:cNvSpPr txBox="1">
            <a:spLocks noChangeArrowheads="1"/>
          </p:cNvSpPr>
          <p:nvPr/>
        </p:nvSpPr>
        <p:spPr bwMode="auto">
          <a:xfrm>
            <a:off x="3085570" y="6438460"/>
            <a:ext cx="24765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Hibridização sp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d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: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2726489" y="5785090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ângulo 44"/>
          <p:cNvSpPr/>
          <p:nvPr/>
        </p:nvSpPr>
        <p:spPr>
          <a:xfrm>
            <a:off x="3259889" y="5785090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>
            <a:off x="37932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 46"/>
          <p:cNvSpPr/>
          <p:nvPr/>
        </p:nvSpPr>
        <p:spPr>
          <a:xfrm>
            <a:off x="43266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ângulo 47"/>
          <p:cNvSpPr/>
          <p:nvPr/>
        </p:nvSpPr>
        <p:spPr>
          <a:xfrm>
            <a:off x="48600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ângulo 49"/>
          <p:cNvSpPr/>
          <p:nvPr/>
        </p:nvSpPr>
        <p:spPr>
          <a:xfrm>
            <a:off x="6646561" y="527457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ângulo 50"/>
          <p:cNvSpPr/>
          <p:nvPr/>
        </p:nvSpPr>
        <p:spPr>
          <a:xfrm>
            <a:off x="7179967" y="527457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ângulo 51"/>
          <p:cNvSpPr/>
          <p:nvPr/>
        </p:nvSpPr>
        <p:spPr>
          <a:xfrm>
            <a:off x="7713371" y="5274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ne 113"/>
          <p:cNvSpPr>
            <a:spLocks noChangeShapeType="1"/>
          </p:cNvSpPr>
          <p:nvPr/>
        </p:nvSpPr>
        <p:spPr bwMode="auto">
          <a:xfrm flipV="1">
            <a:off x="29254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14"/>
          <p:cNvSpPr>
            <a:spLocks noChangeShapeType="1"/>
          </p:cNvSpPr>
          <p:nvPr/>
        </p:nvSpPr>
        <p:spPr bwMode="auto">
          <a:xfrm flipV="1">
            <a:off x="35350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15"/>
          <p:cNvSpPr>
            <a:spLocks noChangeShapeType="1"/>
          </p:cNvSpPr>
          <p:nvPr/>
        </p:nvSpPr>
        <p:spPr bwMode="auto">
          <a:xfrm flipV="1">
            <a:off x="40684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13"/>
          <p:cNvSpPr>
            <a:spLocks noChangeShapeType="1"/>
          </p:cNvSpPr>
          <p:nvPr/>
        </p:nvSpPr>
        <p:spPr bwMode="auto">
          <a:xfrm flipV="1">
            <a:off x="4559523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14"/>
          <p:cNvSpPr>
            <a:spLocks noChangeShapeType="1"/>
          </p:cNvSpPr>
          <p:nvPr/>
        </p:nvSpPr>
        <p:spPr bwMode="auto">
          <a:xfrm flipV="1">
            <a:off x="5169123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179"/>
          <p:cNvSpPr txBox="1">
            <a:spLocks noChangeArrowheads="1"/>
          </p:cNvSpPr>
          <p:nvPr/>
        </p:nvSpPr>
        <p:spPr bwMode="auto">
          <a:xfrm>
            <a:off x="5964012" y="5950479"/>
            <a:ext cx="247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Orbitais d puros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5385023" y="578257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114"/>
          <p:cNvSpPr>
            <a:spLocks noChangeShapeType="1"/>
          </p:cNvSpPr>
          <p:nvPr/>
        </p:nvSpPr>
        <p:spPr bwMode="auto">
          <a:xfrm flipV="1">
            <a:off x="5562071" y="586708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42919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11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6334" y="1159933"/>
            <a:ext cx="8305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Estado fundamental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2 elétrons desemparelhados 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 pode formar 2 ligações  hibridização </a:t>
            </a:r>
            <a:r>
              <a:rPr lang="pt-BR" altLang="pt-BR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sp</a:t>
            </a:r>
            <a:r>
              <a:rPr lang="pt-BR" altLang="pt-BR" baseline="30000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(tetraédrica com o par de elétrons não ligante num dos vértices)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Estado hibridizado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4 elétrons desemparelhados 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 pode formar 4 ligações  hibridização </a:t>
            </a:r>
            <a:r>
              <a:rPr lang="pt-BR" altLang="pt-BR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sp</a:t>
            </a:r>
            <a:r>
              <a:rPr lang="pt-BR" altLang="pt-BR" baseline="30000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3 </a:t>
            </a:r>
            <a:r>
              <a:rPr lang="pt-BR" altLang="pt-BR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d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 </a:t>
            </a:r>
            <a:r>
              <a:rPr lang="pt-BR" altLang="pt-BR" dirty="0" err="1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bipirâmide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trigonal com par de elétrons não compartilhado num dos vértices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2º estado hibridizado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6 elétrons desemparelhados 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 podem formar 6 ligações  hibridização </a:t>
            </a:r>
            <a:r>
              <a:rPr lang="pt-BR" altLang="pt-BR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sp</a:t>
            </a:r>
            <a:r>
              <a:rPr lang="pt-BR" altLang="pt-BR" baseline="30000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3 </a:t>
            </a:r>
            <a:r>
              <a:rPr lang="pt-BR" altLang="pt-BR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d</a:t>
            </a:r>
            <a:r>
              <a:rPr lang="pt-BR" altLang="pt-BR" baseline="30000" dirty="0">
                <a:solidFill>
                  <a:srgbClr val="FF3300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altLang="pt-BR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 estrutura octaédrica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40874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ECEB21-A572-4268-82F5-F547BAEB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12</a:t>
            </a:fld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5DC2984-FD2A-4D20-82F4-8AD1809B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78" y="1374002"/>
            <a:ext cx="6342421" cy="121155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Ligações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O-O simples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fracas e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compostos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oxidantes</a:t>
            </a:r>
            <a:endParaRPr lang="en-GB" altLang="pt-BR" sz="24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altLang="pt-B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4861B4A-6C04-4CA0-82CC-7E963925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294" y="2825961"/>
            <a:ext cx="6830630" cy="153502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Ligações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simples de O- com outros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elementos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fortes, </a:t>
            </a:r>
            <a:r>
              <a:rPr lang="en-GB" altLang="pt-BR" sz="2400" b="1" dirty="0" err="1">
                <a:solidFill>
                  <a:schemeClr val="bg1"/>
                </a:solidFill>
                <a:latin typeface="+mj-lt"/>
              </a:rPr>
              <a:t>notadamente</a:t>
            </a:r>
            <a:r>
              <a:rPr lang="en-GB" altLang="pt-BR" sz="2400" b="1" dirty="0">
                <a:solidFill>
                  <a:schemeClr val="bg1"/>
                </a:solidFill>
                <a:latin typeface="+mj-lt"/>
              </a:rPr>
              <a:t> com H. 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E13E33F-FCEB-4FC0-B0ED-57924049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" y="346868"/>
            <a:ext cx="720701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b="1" dirty="0" err="1">
                <a:latin typeface="+mj-lt"/>
              </a:rPr>
              <a:t>Diferenças</a:t>
            </a:r>
            <a:r>
              <a:rPr lang="en-GB" altLang="pt-BR" b="1" dirty="0">
                <a:latin typeface="+mj-lt"/>
              </a:rPr>
              <a:t> entre Ox e </a:t>
            </a:r>
            <a:r>
              <a:rPr lang="en-GB" altLang="pt-BR" b="1" dirty="0" err="1">
                <a:latin typeface="+mj-lt"/>
              </a:rPr>
              <a:t>demais</a:t>
            </a:r>
            <a:r>
              <a:rPr lang="en-GB" altLang="pt-BR" b="1" dirty="0">
                <a:latin typeface="+mj-lt"/>
              </a:rPr>
              <a:t> </a:t>
            </a:r>
            <a:r>
              <a:rPr lang="en-GB" altLang="pt-BR" b="1" dirty="0" err="1">
                <a:latin typeface="+mj-lt"/>
              </a:rPr>
              <a:t>elementos</a:t>
            </a:r>
            <a:endParaRPr lang="en-GB" altLang="pt-BR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F83AF9-B228-4116-83B6-AFF9B802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85" y="4272445"/>
            <a:ext cx="674464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5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A52E7D9-D672-40BC-94A7-851AB047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3C445A-8594-4472-9382-282DC8F8EE84}"/>
              </a:ext>
            </a:extLst>
          </p:cNvPr>
          <p:cNvSpPr txBox="1"/>
          <p:nvPr/>
        </p:nvSpPr>
        <p:spPr>
          <a:xfrm>
            <a:off x="804496" y="2567354"/>
            <a:ext cx="7829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Compostos contendo ligações simples O-O são fortes oxidantes em termos termodinâmico. </a:t>
            </a:r>
          </a:p>
          <a:p>
            <a:endParaRPr lang="pt-BR" sz="2400" dirty="0"/>
          </a:p>
          <a:p>
            <a:r>
              <a:rPr lang="pt-BR" sz="2400" dirty="0"/>
              <a:t>Baseados no que discutimos, qual o composto de O é geralmente produzido nessas oxidações? Porque? </a:t>
            </a:r>
          </a:p>
        </p:txBody>
      </p:sp>
    </p:spTree>
    <p:extLst>
      <p:ext uri="{BB962C8B-B14F-4D97-AF65-F5344CB8AC3E}">
        <p14:creationId xmlns:p14="http://schemas.microsoft.com/office/powerpoint/2010/main" val="400846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14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88497" y="1266663"/>
            <a:ext cx="5795371" cy="558478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93333" y="2791023"/>
            <a:ext cx="3701081" cy="55966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- gases</a:t>
            </a:r>
            <a:endParaRPr lang="en-GB" altLang="pt-BR" sz="2400" dirty="0">
              <a:solidFill>
                <a:schemeClr val="bg1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527365" y="4474536"/>
            <a:ext cx="4728569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S, Se,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Po: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sólidos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2055683" y="4595808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5" name="Oval 6"/>
          <p:cNvSpPr>
            <a:spLocks noChangeAspect="1" noChangeArrowheads="1"/>
          </p:cNvSpPr>
          <p:nvPr/>
        </p:nvSpPr>
        <p:spPr bwMode="auto">
          <a:xfrm>
            <a:off x="1158216" y="2943389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82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15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pic>
        <p:nvPicPr>
          <p:cNvPr id="13" name="Picture 4" descr="F07-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65" y="1808383"/>
            <a:ext cx="6561667" cy="41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97667" y="3174999"/>
            <a:ext cx="127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Oxigênio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79332" y="3636664"/>
            <a:ext cx="113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Enxofre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0504" y="3463123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Selênio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014371" y="2734731"/>
            <a:ext cx="103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Telúrio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88497" y="876892"/>
            <a:ext cx="5795371" cy="558478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97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16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18697" y="1331709"/>
            <a:ext cx="1663636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1396" y="2170334"/>
            <a:ext cx="76708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+mj-lt"/>
              </a:rPr>
              <a:t>Muito abundante;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Crosta terrestre (46 % em Massa). Silicatos, carbonatos, fosfatos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89 % em massa em água (oceanos)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20 % em massa da atmosfera terrestre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2/3 da massa viva é O em massa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01395" y="382230"/>
            <a:ext cx="54252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</a:rPr>
              <a:t>Ocorrência</a:t>
            </a:r>
          </a:p>
        </p:txBody>
      </p:sp>
    </p:spTree>
    <p:extLst>
      <p:ext uri="{BB962C8B-B14F-4D97-AF65-F5344CB8AC3E}">
        <p14:creationId xmlns:p14="http://schemas.microsoft.com/office/powerpoint/2010/main" val="305111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788613" y="2459474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7793" y="2171440"/>
            <a:ext cx="65308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+mj-lt"/>
              </a:rPr>
              <a:t>Obtenção: liquefação seguida de destilação fracionada do ar-&gt; Produção de aço (1ton de O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por ton de aço produzido)</a:t>
            </a:r>
          </a:p>
        </p:txBody>
      </p:sp>
    </p:spTree>
    <p:extLst>
      <p:ext uri="{BB962C8B-B14F-4D97-AF65-F5344CB8AC3E}">
        <p14:creationId xmlns:p14="http://schemas.microsoft.com/office/powerpoint/2010/main" val="406093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18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4626" y="1436950"/>
            <a:ext cx="744242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tx1"/>
                </a:solidFill>
                <a:latin typeface="+mj-lt"/>
              </a:rPr>
              <a:t>Obtenção do oxigênio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 i="1" dirty="0">
                <a:solidFill>
                  <a:schemeClr val="tx1"/>
                </a:solidFill>
                <a:latin typeface="+mj-lt"/>
              </a:rPr>
              <a:t> Eletrólise da água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 i="1" dirty="0">
                <a:solidFill>
                  <a:schemeClr val="tx1"/>
                </a:solidFill>
                <a:latin typeface="+mj-lt"/>
              </a:rPr>
              <a:t> decomposição de sais: 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000" i="1" dirty="0">
                <a:solidFill>
                  <a:schemeClr val="tx1"/>
                </a:solidFill>
                <a:latin typeface="+mj-lt"/>
              </a:rPr>
              <a:t>	Por exemplo, KClO</a:t>
            </a:r>
            <a:r>
              <a:rPr lang="pt-BR" altLang="pt-BR" sz="2000" i="1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pt-BR" altLang="pt-BR" sz="2000" i="1" dirty="0">
                <a:solidFill>
                  <a:schemeClr val="tx1"/>
                </a:solidFill>
                <a:latin typeface="+mj-lt"/>
              </a:rPr>
              <a:t> , hipoclorito e peróxidos (laboratório)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06651"/>
              </p:ext>
            </p:extLst>
          </p:nvPr>
        </p:nvGraphicFramePr>
        <p:xfrm>
          <a:off x="2246810" y="3609581"/>
          <a:ext cx="4357007" cy="184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Equação" r:id="rId4" imgW="1828800" imgH="774360" progId="Equation.3">
                  <p:embed/>
                </p:oleObj>
              </mc:Choice>
              <mc:Fallback>
                <p:oleObj name="Equação" r:id="rId4" imgW="18288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810" y="3609581"/>
                        <a:ext cx="4357007" cy="184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13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19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25593" y="1776411"/>
            <a:ext cx="65308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+mj-lt"/>
              </a:rPr>
              <a:t>Propriedades Físicas: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24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gás incolor e inodoro;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Solúvel em água (220 </a:t>
            </a: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M em água a 25</a:t>
            </a:r>
            <a:r>
              <a:rPr lang="it-IT" altLang="pt-BR" sz="2400" baseline="30000" dirty="0">
                <a:latin typeface="+mj-lt"/>
                <a:sym typeface="Symbol" panose="05050102010706020507" pitchFamily="18" charset="2"/>
              </a:rPr>
              <a:t>0</a:t>
            </a: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C)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  <a:sym typeface="Symbol" panose="05050102010706020507" pitchFamily="18" charset="2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Mais solúvel em solventes orgânicos (10 x mais solúvel)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Elevado coeficiente de difusão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6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28"/>
          <p:cNvSpPr>
            <a:spLocks noChangeShapeType="1"/>
          </p:cNvSpPr>
          <p:nvPr/>
        </p:nvSpPr>
        <p:spPr bwMode="auto">
          <a:xfrm flipV="1">
            <a:off x="420068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2816211" y="2335049"/>
            <a:ext cx="334750" cy="2257285"/>
            <a:chOff x="826624" y="2318699"/>
            <a:chExt cx="334750" cy="2257285"/>
          </a:xfrm>
        </p:grpSpPr>
        <p:sp>
          <p:nvSpPr>
            <p:cNvPr id="248" name="AutoShape 173"/>
            <p:cNvSpPr>
              <a:spLocks noChangeArrowheads="1"/>
            </p:cNvSpPr>
            <p:nvPr/>
          </p:nvSpPr>
          <p:spPr bwMode="auto">
            <a:xfrm>
              <a:off x="826624" y="421537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" name="AutoShape 227"/>
            <p:cNvSpPr>
              <a:spLocks noChangeArrowheads="1"/>
            </p:cNvSpPr>
            <p:nvPr/>
          </p:nvSpPr>
          <p:spPr bwMode="auto">
            <a:xfrm>
              <a:off x="833409" y="383942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2" name="AutoShape 278"/>
            <p:cNvSpPr>
              <a:spLocks noChangeArrowheads="1"/>
            </p:cNvSpPr>
            <p:nvPr/>
          </p:nvSpPr>
          <p:spPr bwMode="auto">
            <a:xfrm>
              <a:off x="833409" y="34596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0" name="AutoShape 329"/>
            <p:cNvSpPr>
              <a:spLocks noChangeArrowheads="1"/>
            </p:cNvSpPr>
            <p:nvPr/>
          </p:nvSpPr>
          <p:spPr bwMode="auto">
            <a:xfrm>
              <a:off x="833409" y="307984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AutoShape 351"/>
            <p:cNvSpPr>
              <a:spLocks noChangeArrowheads="1"/>
            </p:cNvSpPr>
            <p:nvPr/>
          </p:nvSpPr>
          <p:spPr bwMode="auto">
            <a:xfrm>
              <a:off x="833409" y="270196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AutoShape 373"/>
            <p:cNvSpPr>
              <a:spLocks noChangeArrowheads="1"/>
            </p:cNvSpPr>
            <p:nvPr/>
          </p:nvSpPr>
          <p:spPr bwMode="auto">
            <a:xfrm>
              <a:off x="833409" y="231869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3" name="Grupo 302"/>
          <p:cNvGrpSpPr/>
          <p:nvPr/>
        </p:nvGrpSpPr>
        <p:grpSpPr>
          <a:xfrm>
            <a:off x="4863570" y="2320590"/>
            <a:ext cx="329374" cy="2251148"/>
            <a:chOff x="694108" y="2935967"/>
            <a:chExt cx="329374" cy="2251148"/>
          </a:xfrm>
        </p:grpSpPr>
        <p:sp>
          <p:nvSpPr>
            <p:cNvPr id="304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5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452634" y="2337671"/>
            <a:ext cx="334751" cy="2249969"/>
            <a:chOff x="2808240" y="2337671"/>
            <a:chExt cx="334751" cy="2249969"/>
          </a:xfrm>
        </p:grpSpPr>
        <p:sp>
          <p:nvSpPr>
            <p:cNvPr id="250" name="AutoShape 170"/>
            <p:cNvSpPr>
              <a:spLocks noChangeArrowheads="1"/>
            </p:cNvSpPr>
            <p:nvPr/>
          </p:nvSpPr>
          <p:spPr bwMode="auto">
            <a:xfrm>
              <a:off x="2808240" y="42270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16" name="AutoShape 224"/>
            <p:cNvSpPr>
              <a:spLocks noChangeArrowheads="1"/>
            </p:cNvSpPr>
            <p:nvPr/>
          </p:nvSpPr>
          <p:spPr bwMode="auto">
            <a:xfrm>
              <a:off x="2815026" y="385107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4" name="AutoShape 275"/>
            <p:cNvSpPr>
              <a:spLocks noChangeArrowheads="1"/>
            </p:cNvSpPr>
            <p:nvPr/>
          </p:nvSpPr>
          <p:spPr bwMode="auto">
            <a:xfrm>
              <a:off x="2815026" y="347128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2" name="AutoShape 326"/>
            <p:cNvSpPr>
              <a:spLocks noChangeArrowheads="1"/>
            </p:cNvSpPr>
            <p:nvPr/>
          </p:nvSpPr>
          <p:spPr bwMode="auto">
            <a:xfrm>
              <a:off x="2815026" y="309149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0" name="AutoShape 348"/>
            <p:cNvSpPr>
              <a:spLocks noChangeArrowheads="1"/>
            </p:cNvSpPr>
            <p:nvPr/>
          </p:nvSpPr>
          <p:spPr bwMode="auto">
            <a:xfrm>
              <a:off x="2815026" y="271362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8" name="AutoShape 370"/>
            <p:cNvSpPr>
              <a:spLocks noChangeArrowheads="1"/>
            </p:cNvSpPr>
            <p:nvPr/>
          </p:nvSpPr>
          <p:spPr bwMode="auto">
            <a:xfrm>
              <a:off x="2815026" y="233767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</a:t>
            </a:fld>
            <a:endParaRPr lang="pt-BR" dirty="0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4219907" y="1963261"/>
            <a:ext cx="331357" cy="360609"/>
            <a:chOff x="5378" y="1118"/>
            <a:chExt cx="293" cy="376"/>
          </a:xfrm>
        </p:grpSpPr>
        <p:sp>
          <p:nvSpPr>
            <p:cNvPr id="2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4219906" y="3854539"/>
            <a:ext cx="331358" cy="360609"/>
            <a:chOff x="5378" y="3090"/>
            <a:chExt cx="293" cy="376"/>
          </a:xfrm>
        </p:grpSpPr>
        <p:sp>
          <p:nvSpPr>
            <p:cNvPr id="284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5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219906" y="3474749"/>
            <a:ext cx="331358" cy="360609"/>
            <a:chOff x="5378" y="2694"/>
            <a:chExt cx="293" cy="376"/>
          </a:xfrm>
        </p:grpSpPr>
        <p:sp>
          <p:nvSpPr>
            <p:cNvPr id="28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219906" y="3094959"/>
            <a:ext cx="331358" cy="360609"/>
            <a:chOff x="5378" y="2298"/>
            <a:chExt cx="293" cy="376"/>
          </a:xfrm>
        </p:grpSpPr>
        <p:sp>
          <p:nvSpPr>
            <p:cNvPr id="280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1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4219906" y="2717087"/>
            <a:ext cx="331358" cy="360609"/>
            <a:chOff x="5378" y="1904"/>
            <a:chExt cx="293" cy="376"/>
          </a:xfrm>
        </p:grpSpPr>
        <p:sp>
          <p:nvSpPr>
            <p:cNvPr id="27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 err="1"/>
                <a:t>Ar</a:t>
              </a:r>
              <a:endParaRPr lang="en-GB" altLang="pt-BR" b="1" dirty="0"/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4219906" y="2341133"/>
            <a:ext cx="331358" cy="360609"/>
            <a:chOff x="5378" y="1512"/>
            <a:chExt cx="293" cy="376"/>
          </a:xfrm>
        </p:grpSpPr>
        <p:sp>
          <p:nvSpPr>
            <p:cNvPr id="276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53" name="Text Box 168"/>
          <p:cNvSpPr txBox="1">
            <a:spLocks noChangeArrowheads="1"/>
          </p:cNvSpPr>
          <p:nvPr/>
        </p:nvSpPr>
        <p:spPr bwMode="auto">
          <a:xfrm>
            <a:off x="2477075" y="430050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1" name="Text Box 171"/>
          <p:cNvSpPr txBox="1">
            <a:spLocks noChangeArrowheads="1"/>
          </p:cNvSpPr>
          <p:nvPr/>
        </p:nvSpPr>
        <p:spPr bwMode="auto">
          <a:xfrm>
            <a:off x="2823610" y="4270945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41" name="Group 175"/>
          <p:cNvGrpSpPr>
            <a:grpSpLocks/>
          </p:cNvGrpSpPr>
          <p:nvPr/>
        </p:nvGrpSpPr>
        <p:grpSpPr bwMode="auto">
          <a:xfrm>
            <a:off x="3517608" y="4230493"/>
            <a:ext cx="331358" cy="360609"/>
            <a:chOff x="752" y="3163"/>
            <a:chExt cx="293" cy="376"/>
          </a:xfrm>
        </p:grpSpPr>
        <p:sp>
          <p:nvSpPr>
            <p:cNvPr id="24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3864799" y="4230493"/>
            <a:ext cx="331358" cy="360609"/>
            <a:chOff x="752" y="3163"/>
            <a:chExt cx="293" cy="376"/>
          </a:xfrm>
        </p:grpSpPr>
        <p:sp>
          <p:nvSpPr>
            <p:cNvPr id="244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3" name="Group 181"/>
          <p:cNvGrpSpPr>
            <a:grpSpLocks/>
          </p:cNvGrpSpPr>
          <p:nvPr/>
        </p:nvGrpSpPr>
        <p:grpSpPr bwMode="auto">
          <a:xfrm>
            <a:off x="4213121" y="4230493"/>
            <a:ext cx="331358" cy="360609"/>
            <a:chOff x="752" y="3163"/>
            <a:chExt cx="293" cy="376"/>
          </a:xfrm>
        </p:grpSpPr>
        <p:sp>
          <p:nvSpPr>
            <p:cNvPr id="24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19" name="Text Box 222"/>
          <p:cNvSpPr txBox="1">
            <a:spLocks noChangeArrowheads="1"/>
          </p:cNvSpPr>
          <p:nvPr/>
        </p:nvSpPr>
        <p:spPr bwMode="auto">
          <a:xfrm>
            <a:off x="2482729" y="393989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Tl</a:t>
            </a:r>
          </a:p>
        </p:txBody>
      </p:sp>
      <p:sp>
        <p:nvSpPr>
          <p:cNvPr id="217" name="Text Box 225"/>
          <p:cNvSpPr txBox="1">
            <a:spLocks noChangeArrowheads="1"/>
          </p:cNvSpPr>
          <p:nvPr/>
        </p:nvSpPr>
        <p:spPr bwMode="auto">
          <a:xfrm>
            <a:off x="2830396" y="389499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Pb</a:t>
            </a:r>
          </a:p>
        </p:txBody>
      </p:sp>
      <p:grpSp>
        <p:nvGrpSpPr>
          <p:cNvPr id="58" name="Group 229"/>
          <p:cNvGrpSpPr>
            <a:grpSpLocks/>
          </p:cNvGrpSpPr>
          <p:nvPr/>
        </p:nvGrpSpPr>
        <p:grpSpPr bwMode="auto">
          <a:xfrm>
            <a:off x="3524394" y="3854539"/>
            <a:ext cx="331358" cy="360609"/>
            <a:chOff x="752" y="3163"/>
            <a:chExt cx="293" cy="376"/>
          </a:xfrm>
        </p:grpSpPr>
        <p:sp>
          <p:nvSpPr>
            <p:cNvPr id="212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3871585" y="3854539"/>
            <a:ext cx="331358" cy="360609"/>
            <a:chOff x="752" y="3163"/>
            <a:chExt cx="293" cy="376"/>
          </a:xfrm>
        </p:grpSpPr>
        <p:sp>
          <p:nvSpPr>
            <p:cNvPr id="21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187" name="Text Box 273"/>
          <p:cNvSpPr txBox="1">
            <a:spLocks noChangeArrowheads="1"/>
          </p:cNvSpPr>
          <p:nvPr/>
        </p:nvSpPr>
        <p:spPr bwMode="auto">
          <a:xfrm>
            <a:off x="2482729" y="356010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185" name="Text Box 276"/>
          <p:cNvSpPr txBox="1">
            <a:spLocks noChangeArrowheads="1"/>
          </p:cNvSpPr>
          <p:nvPr/>
        </p:nvSpPr>
        <p:spPr bwMode="auto">
          <a:xfrm>
            <a:off x="2830396" y="351520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Sn</a:t>
            </a:r>
          </a:p>
        </p:txBody>
      </p:sp>
      <p:grpSp>
        <p:nvGrpSpPr>
          <p:cNvPr id="74" name="Group 280"/>
          <p:cNvGrpSpPr>
            <a:grpSpLocks/>
          </p:cNvGrpSpPr>
          <p:nvPr/>
        </p:nvGrpSpPr>
        <p:grpSpPr bwMode="auto">
          <a:xfrm>
            <a:off x="3524394" y="3474749"/>
            <a:ext cx="331358" cy="360609"/>
            <a:chOff x="752" y="3163"/>
            <a:chExt cx="293" cy="376"/>
          </a:xfrm>
        </p:grpSpPr>
        <p:sp>
          <p:nvSpPr>
            <p:cNvPr id="180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75" name="Group 283"/>
          <p:cNvGrpSpPr>
            <a:grpSpLocks/>
          </p:cNvGrpSpPr>
          <p:nvPr/>
        </p:nvGrpSpPr>
        <p:grpSpPr bwMode="auto">
          <a:xfrm>
            <a:off x="3871585" y="3474749"/>
            <a:ext cx="331358" cy="360609"/>
            <a:chOff x="752" y="3163"/>
            <a:chExt cx="293" cy="376"/>
          </a:xfrm>
        </p:grpSpPr>
        <p:sp>
          <p:nvSpPr>
            <p:cNvPr id="17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155" name="Text Box 324"/>
          <p:cNvSpPr txBox="1">
            <a:spLocks noChangeArrowheads="1"/>
          </p:cNvSpPr>
          <p:nvPr/>
        </p:nvSpPr>
        <p:spPr bwMode="auto">
          <a:xfrm>
            <a:off x="2483861" y="316497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Ga</a:t>
            </a:r>
          </a:p>
        </p:txBody>
      </p:sp>
      <p:sp>
        <p:nvSpPr>
          <p:cNvPr id="153" name="Text Box 327"/>
          <p:cNvSpPr txBox="1">
            <a:spLocks noChangeArrowheads="1"/>
          </p:cNvSpPr>
          <p:nvPr/>
        </p:nvSpPr>
        <p:spPr bwMode="auto">
          <a:xfrm>
            <a:off x="2830396" y="313541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Ge</a:t>
            </a:r>
          </a:p>
        </p:txBody>
      </p:sp>
      <p:grpSp>
        <p:nvGrpSpPr>
          <p:cNvPr id="90" name="Group 331"/>
          <p:cNvGrpSpPr>
            <a:grpSpLocks/>
          </p:cNvGrpSpPr>
          <p:nvPr/>
        </p:nvGrpSpPr>
        <p:grpSpPr bwMode="auto">
          <a:xfrm>
            <a:off x="3524394" y="3094959"/>
            <a:ext cx="331358" cy="360609"/>
            <a:chOff x="752" y="3163"/>
            <a:chExt cx="293" cy="376"/>
          </a:xfrm>
        </p:grpSpPr>
        <p:sp>
          <p:nvSpPr>
            <p:cNvPr id="148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91" name="Group 334"/>
          <p:cNvGrpSpPr>
            <a:grpSpLocks/>
          </p:cNvGrpSpPr>
          <p:nvPr/>
        </p:nvGrpSpPr>
        <p:grpSpPr bwMode="auto">
          <a:xfrm>
            <a:off x="3871585" y="3094959"/>
            <a:ext cx="331358" cy="360609"/>
            <a:chOff x="752" y="3163"/>
            <a:chExt cx="293" cy="376"/>
          </a:xfrm>
        </p:grpSpPr>
        <p:sp>
          <p:nvSpPr>
            <p:cNvPr id="14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143" name="Text Box 346"/>
          <p:cNvSpPr txBox="1">
            <a:spLocks noChangeArrowheads="1"/>
          </p:cNvSpPr>
          <p:nvPr/>
        </p:nvSpPr>
        <p:spPr bwMode="auto">
          <a:xfrm>
            <a:off x="2483861" y="278709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141" name="Text Box 349"/>
          <p:cNvSpPr txBox="1">
            <a:spLocks noChangeArrowheads="1"/>
          </p:cNvSpPr>
          <p:nvPr/>
        </p:nvSpPr>
        <p:spPr bwMode="auto">
          <a:xfrm>
            <a:off x="2830396" y="2757539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Si</a:t>
            </a:r>
          </a:p>
        </p:txBody>
      </p:sp>
      <p:grpSp>
        <p:nvGrpSpPr>
          <p:cNvPr id="96" name="Group 353"/>
          <p:cNvGrpSpPr>
            <a:grpSpLocks/>
          </p:cNvGrpSpPr>
          <p:nvPr/>
        </p:nvGrpSpPr>
        <p:grpSpPr bwMode="auto">
          <a:xfrm>
            <a:off x="3524394" y="2717087"/>
            <a:ext cx="331358" cy="360609"/>
            <a:chOff x="752" y="3163"/>
            <a:chExt cx="293" cy="376"/>
          </a:xfrm>
        </p:grpSpPr>
        <p:sp>
          <p:nvSpPr>
            <p:cNvPr id="136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97" name="Group 356"/>
          <p:cNvGrpSpPr>
            <a:grpSpLocks/>
          </p:cNvGrpSpPr>
          <p:nvPr/>
        </p:nvGrpSpPr>
        <p:grpSpPr bwMode="auto">
          <a:xfrm>
            <a:off x="3871585" y="2717087"/>
            <a:ext cx="331358" cy="360609"/>
            <a:chOff x="752" y="3163"/>
            <a:chExt cx="293" cy="376"/>
          </a:xfrm>
        </p:grpSpPr>
        <p:sp>
          <p:nvSpPr>
            <p:cNvPr id="13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131" name="Text Box 368"/>
          <p:cNvSpPr txBox="1">
            <a:spLocks noChangeArrowheads="1"/>
          </p:cNvSpPr>
          <p:nvPr/>
        </p:nvSpPr>
        <p:spPr bwMode="auto">
          <a:xfrm>
            <a:off x="2483861" y="241114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9" name="Text Box 371"/>
          <p:cNvSpPr txBox="1">
            <a:spLocks noChangeArrowheads="1"/>
          </p:cNvSpPr>
          <p:nvPr/>
        </p:nvSpPr>
        <p:spPr bwMode="auto">
          <a:xfrm>
            <a:off x="2830396" y="2381585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C</a:t>
            </a:r>
          </a:p>
        </p:txBody>
      </p:sp>
      <p:grpSp>
        <p:nvGrpSpPr>
          <p:cNvPr id="102" name="Group 375"/>
          <p:cNvGrpSpPr>
            <a:grpSpLocks/>
          </p:cNvGrpSpPr>
          <p:nvPr/>
        </p:nvGrpSpPr>
        <p:grpSpPr bwMode="auto">
          <a:xfrm>
            <a:off x="3524394" y="2341133"/>
            <a:ext cx="331358" cy="360609"/>
            <a:chOff x="752" y="3163"/>
            <a:chExt cx="293" cy="376"/>
          </a:xfrm>
        </p:grpSpPr>
        <p:sp>
          <p:nvSpPr>
            <p:cNvPr id="124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103" name="Group 378"/>
          <p:cNvGrpSpPr>
            <a:grpSpLocks/>
          </p:cNvGrpSpPr>
          <p:nvPr/>
        </p:nvGrpSpPr>
        <p:grpSpPr bwMode="auto">
          <a:xfrm>
            <a:off x="3871585" y="2341133"/>
            <a:ext cx="331358" cy="360609"/>
            <a:chOff x="752" y="3163"/>
            <a:chExt cx="293" cy="376"/>
          </a:xfrm>
        </p:grpSpPr>
        <p:sp>
          <p:nvSpPr>
            <p:cNvPr id="12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752680" y="607867"/>
            <a:ext cx="5512432" cy="615698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96" name="AutoShape 382"/>
          <p:cNvSpPr>
            <a:spLocks noChangeArrowheads="1"/>
          </p:cNvSpPr>
          <p:nvPr/>
        </p:nvSpPr>
        <p:spPr bwMode="auto">
          <a:xfrm>
            <a:off x="3871805" y="196326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" name="Text Box 383"/>
          <p:cNvSpPr txBox="1">
            <a:spLocks noChangeArrowheads="1"/>
          </p:cNvSpPr>
          <p:nvPr/>
        </p:nvSpPr>
        <p:spPr bwMode="auto">
          <a:xfrm>
            <a:off x="3870674" y="2033273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256663" y="2397812"/>
            <a:ext cx="2021216" cy="1896031"/>
            <a:chOff x="5731259" y="2371094"/>
            <a:chExt cx="2021216" cy="1896031"/>
          </a:xfrm>
        </p:grpSpPr>
        <p:sp>
          <p:nvSpPr>
            <p:cNvPr id="6" name="CaixaDeTexto 5"/>
            <p:cNvSpPr txBox="1"/>
            <p:nvPr/>
          </p:nvSpPr>
          <p:spPr>
            <a:xfrm>
              <a:off x="6704122" y="2371094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2s</a:t>
              </a:r>
              <a:r>
                <a:rPr lang="pt-BR" sz="2000" baseline="30000" dirty="0"/>
                <a:t>2</a:t>
              </a:r>
              <a:r>
                <a:rPr lang="pt-BR" sz="2000" dirty="0"/>
                <a:t>, 2p</a:t>
              </a:r>
              <a:r>
                <a:rPr lang="pt-BR" sz="2000" baseline="30000" dirty="0"/>
                <a:t>4</a:t>
              </a:r>
              <a:endParaRPr lang="pt-BR" sz="2000" dirty="0"/>
            </a:p>
          </p:txBody>
        </p:sp>
        <p:sp>
          <p:nvSpPr>
            <p:cNvPr id="449" name="CaixaDeTexto 448"/>
            <p:cNvSpPr txBox="1"/>
            <p:nvPr/>
          </p:nvSpPr>
          <p:spPr>
            <a:xfrm>
              <a:off x="6704121" y="277123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3s</a:t>
              </a:r>
              <a:r>
                <a:rPr lang="pt-BR" sz="2000" baseline="30000" dirty="0"/>
                <a:t>2</a:t>
              </a:r>
              <a:r>
                <a:rPr lang="pt-BR" sz="2000" dirty="0"/>
                <a:t>, 3p</a:t>
              </a:r>
              <a:r>
                <a:rPr lang="pt-BR" sz="2000" baseline="30000" dirty="0"/>
                <a:t>4</a:t>
              </a:r>
              <a:endParaRPr lang="pt-BR" sz="2000" dirty="0"/>
            </a:p>
          </p:txBody>
        </p:sp>
        <p:sp>
          <p:nvSpPr>
            <p:cNvPr id="450" name="CaixaDeTexto 449"/>
            <p:cNvSpPr txBox="1"/>
            <p:nvPr/>
          </p:nvSpPr>
          <p:spPr>
            <a:xfrm>
              <a:off x="6218081" y="3109039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3d</a:t>
              </a:r>
              <a:r>
                <a:rPr lang="pt-BR" sz="2000" baseline="30000" dirty="0"/>
                <a:t>10</a:t>
              </a:r>
              <a:r>
                <a:rPr lang="pt-BR" sz="2000" dirty="0"/>
                <a:t>, 4s</a:t>
              </a:r>
              <a:r>
                <a:rPr lang="pt-BR" sz="2000" baseline="30000" dirty="0"/>
                <a:t>2</a:t>
              </a:r>
              <a:r>
                <a:rPr lang="pt-BR" sz="2000" dirty="0"/>
                <a:t>, 4p</a:t>
              </a:r>
              <a:r>
                <a:rPr lang="pt-BR" sz="2000" baseline="30000" dirty="0"/>
                <a:t>4</a:t>
              </a:r>
            </a:p>
          </p:txBody>
        </p:sp>
        <p:sp>
          <p:nvSpPr>
            <p:cNvPr id="451" name="CaixaDeTexto 450"/>
            <p:cNvSpPr txBox="1"/>
            <p:nvPr/>
          </p:nvSpPr>
          <p:spPr>
            <a:xfrm>
              <a:off x="6218080" y="3493775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4d</a:t>
              </a:r>
              <a:r>
                <a:rPr lang="pt-BR" sz="2000" baseline="30000" dirty="0"/>
                <a:t>10</a:t>
              </a:r>
              <a:r>
                <a:rPr lang="pt-BR" sz="2000" dirty="0"/>
                <a:t>, 5s</a:t>
              </a:r>
              <a:r>
                <a:rPr lang="pt-BR" sz="2000" baseline="30000" dirty="0"/>
                <a:t>2</a:t>
              </a:r>
              <a:r>
                <a:rPr lang="pt-BR" sz="2000" dirty="0"/>
                <a:t>, 5p</a:t>
              </a:r>
              <a:r>
                <a:rPr lang="pt-BR" sz="2000" baseline="30000" dirty="0"/>
                <a:t>4</a:t>
              </a:r>
              <a:endParaRPr lang="pt-BR" sz="2000" dirty="0"/>
            </a:p>
          </p:txBody>
        </p:sp>
        <p:sp>
          <p:nvSpPr>
            <p:cNvPr id="452" name="CaixaDeTexto 451"/>
            <p:cNvSpPr txBox="1"/>
            <p:nvPr/>
          </p:nvSpPr>
          <p:spPr>
            <a:xfrm>
              <a:off x="5731259" y="3867015"/>
              <a:ext cx="2016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4f</a:t>
              </a:r>
              <a:r>
                <a:rPr lang="pt-BR" sz="2000" baseline="30000" dirty="0"/>
                <a:t>14,</a:t>
              </a:r>
              <a:r>
                <a:rPr lang="pt-BR" sz="2000" dirty="0"/>
                <a:t> 5d</a:t>
              </a:r>
              <a:r>
                <a:rPr lang="pt-BR" sz="2000" baseline="30000" dirty="0"/>
                <a:t>10</a:t>
              </a:r>
              <a:r>
                <a:rPr lang="pt-BR" sz="2000" dirty="0"/>
                <a:t>, 6s</a:t>
              </a:r>
              <a:r>
                <a:rPr lang="pt-BR" sz="2000" baseline="30000" dirty="0"/>
                <a:t>2</a:t>
              </a:r>
              <a:r>
                <a:rPr lang="pt-BR" sz="2000" dirty="0"/>
                <a:t>, 6p</a:t>
              </a:r>
              <a:r>
                <a:rPr lang="pt-BR" sz="2000" baseline="30000" dirty="0"/>
                <a:t>4</a:t>
              </a:r>
              <a:endParaRPr lang="pt-BR" sz="2000" dirty="0"/>
            </a:p>
          </p:txBody>
        </p:sp>
      </p:grp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grpSp>
        <p:nvGrpSpPr>
          <p:cNvPr id="289" name="Grupo 288"/>
          <p:cNvGrpSpPr/>
          <p:nvPr/>
        </p:nvGrpSpPr>
        <p:grpSpPr>
          <a:xfrm>
            <a:off x="2003746" y="3111321"/>
            <a:ext cx="331358" cy="1120189"/>
            <a:chOff x="1614279" y="5050188"/>
            <a:chExt cx="331358" cy="1120189"/>
          </a:xfrm>
        </p:grpSpPr>
        <p:grpSp>
          <p:nvGrpSpPr>
            <p:cNvPr id="290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301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2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92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299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0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293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295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8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2002515" y="3063690"/>
            <a:ext cx="339743" cy="1145936"/>
            <a:chOff x="3403313" y="3265230"/>
            <a:chExt cx="339743" cy="1145936"/>
          </a:xfrm>
        </p:grpSpPr>
        <p:grpSp>
          <p:nvGrpSpPr>
            <p:cNvPr id="418" name="Group 292"/>
            <p:cNvGrpSpPr>
              <a:grpSpLocks/>
            </p:cNvGrpSpPr>
            <p:nvPr/>
          </p:nvGrpSpPr>
          <p:grpSpPr bwMode="auto">
            <a:xfrm>
              <a:off x="3403313" y="3265230"/>
              <a:ext cx="331358" cy="360609"/>
              <a:chOff x="752" y="3163"/>
              <a:chExt cx="293" cy="376"/>
            </a:xfrm>
          </p:grpSpPr>
          <p:sp>
            <p:nvSpPr>
              <p:cNvPr id="419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 err="1">
                    <a:solidFill>
                      <a:srgbClr val="010066"/>
                    </a:solidFill>
                  </a:rPr>
                  <a:t>Sc</a:t>
                </a:r>
                <a:endParaRPr lang="en-GB" altLang="pt-BR" b="1" dirty="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423" name="Group 241"/>
            <p:cNvGrpSpPr>
              <a:grpSpLocks/>
            </p:cNvGrpSpPr>
            <p:nvPr/>
          </p:nvGrpSpPr>
          <p:grpSpPr bwMode="auto">
            <a:xfrm>
              <a:off x="3411698" y="3670967"/>
              <a:ext cx="331358" cy="360609"/>
              <a:chOff x="752" y="3163"/>
              <a:chExt cx="293" cy="376"/>
            </a:xfrm>
          </p:grpSpPr>
          <p:sp>
            <p:nvSpPr>
              <p:cNvPr id="424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5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426" name="Group 190"/>
            <p:cNvGrpSpPr>
              <a:grpSpLocks/>
            </p:cNvGrpSpPr>
            <p:nvPr/>
          </p:nvGrpSpPr>
          <p:grpSpPr bwMode="auto">
            <a:xfrm>
              <a:off x="3411698" y="4050557"/>
              <a:ext cx="331358" cy="360609"/>
              <a:chOff x="752" y="3163"/>
              <a:chExt cx="293" cy="376"/>
            </a:xfrm>
          </p:grpSpPr>
          <p:sp>
            <p:nvSpPr>
              <p:cNvPr id="427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8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1630996" y="2341668"/>
            <a:ext cx="706187" cy="2253198"/>
            <a:chOff x="1725009" y="2351098"/>
            <a:chExt cx="706187" cy="2253198"/>
          </a:xfrm>
        </p:grpSpPr>
        <p:sp>
          <p:nvSpPr>
            <p:cNvPr id="274" name="AutoShape 134"/>
            <p:cNvSpPr>
              <a:spLocks noChangeArrowheads="1"/>
            </p:cNvSpPr>
            <p:nvPr/>
          </p:nvSpPr>
          <p:spPr bwMode="auto">
            <a:xfrm>
              <a:off x="1736318" y="424045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" name="AutoShape 188"/>
            <p:cNvSpPr>
              <a:spLocks noChangeArrowheads="1"/>
            </p:cNvSpPr>
            <p:nvPr/>
          </p:nvSpPr>
          <p:spPr bwMode="auto">
            <a:xfrm>
              <a:off x="1743103" y="386450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" name="AutoShape 239"/>
            <p:cNvSpPr>
              <a:spLocks noChangeArrowheads="1"/>
            </p:cNvSpPr>
            <p:nvPr/>
          </p:nvSpPr>
          <p:spPr bwMode="auto">
            <a:xfrm>
              <a:off x="1743103" y="348471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" name="AutoShape 290"/>
            <p:cNvSpPr>
              <a:spLocks noChangeArrowheads="1"/>
            </p:cNvSpPr>
            <p:nvPr/>
          </p:nvSpPr>
          <p:spPr bwMode="auto">
            <a:xfrm>
              <a:off x="1743103" y="310492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" name="AutoShape 342"/>
            <p:cNvSpPr>
              <a:spLocks noChangeArrowheads="1"/>
            </p:cNvSpPr>
            <p:nvPr/>
          </p:nvSpPr>
          <p:spPr bwMode="auto">
            <a:xfrm>
              <a:off x="1743103" y="27270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" name="AutoShape 364"/>
            <p:cNvSpPr>
              <a:spLocks noChangeArrowheads="1"/>
            </p:cNvSpPr>
            <p:nvPr/>
          </p:nvSpPr>
          <p:spPr bwMode="auto">
            <a:xfrm>
              <a:off x="1743103" y="235109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2087977" y="2354327"/>
              <a:ext cx="335883" cy="2249969"/>
              <a:chOff x="1223144" y="1939451"/>
              <a:chExt cx="335883" cy="2249969"/>
            </a:xfrm>
          </p:grpSpPr>
          <p:sp>
            <p:nvSpPr>
              <p:cNvPr id="252" name="AutoShape 167"/>
              <p:cNvSpPr>
                <a:spLocks noChangeArrowheads="1"/>
              </p:cNvSpPr>
              <p:nvPr/>
            </p:nvSpPr>
            <p:spPr bwMode="auto">
              <a:xfrm>
                <a:off x="1223144" y="382881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AutoShape 221"/>
              <p:cNvSpPr>
                <a:spLocks noChangeArrowheads="1"/>
              </p:cNvSpPr>
              <p:nvPr/>
            </p:nvSpPr>
            <p:spPr bwMode="auto">
              <a:xfrm>
                <a:off x="1231062" y="343751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AutoShape 272"/>
              <p:cNvSpPr>
                <a:spLocks noChangeArrowheads="1"/>
              </p:cNvSpPr>
              <p:nvPr/>
            </p:nvSpPr>
            <p:spPr bwMode="auto">
              <a:xfrm>
                <a:off x="1231062" y="305772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AutoShape 323"/>
              <p:cNvSpPr>
                <a:spLocks noChangeArrowheads="1"/>
              </p:cNvSpPr>
              <p:nvPr/>
            </p:nvSpPr>
            <p:spPr bwMode="auto">
              <a:xfrm>
                <a:off x="1229930" y="2693277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AutoShape 345"/>
              <p:cNvSpPr>
                <a:spLocks noChangeArrowheads="1"/>
              </p:cNvSpPr>
              <p:nvPr/>
            </p:nvSpPr>
            <p:spPr bwMode="auto">
              <a:xfrm>
                <a:off x="1229930" y="2315405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0" name="AutoShape 367"/>
              <p:cNvSpPr>
                <a:spLocks noChangeArrowheads="1"/>
              </p:cNvSpPr>
              <p:nvPr/>
            </p:nvSpPr>
            <p:spPr bwMode="auto">
              <a:xfrm>
                <a:off x="1229930" y="193945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1" name="Text Box 402"/>
            <p:cNvSpPr txBox="1">
              <a:spLocks noChangeArrowheads="1"/>
            </p:cNvSpPr>
            <p:nvPr/>
          </p:nvSpPr>
          <p:spPr bwMode="auto">
            <a:xfrm>
              <a:off x="1725009" y="393451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Cs</a:t>
              </a:r>
            </a:p>
          </p:txBody>
        </p:sp>
        <p:sp>
          <p:nvSpPr>
            <p:cNvPr id="119" name="Text Box 405"/>
            <p:cNvSpPr txBox="1">
              <a:spLocks noChangeArrowheads="1"/>
            </p:cNvSpPr>
            <p:nvPr/>
          </p:nvSpPr>
          <p:spPr bwMode="auto">
            <a:xfrm>
              <a:off x="1725009" y="355472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Rb</a:t>
              </a:r>
            </a:p>
          </p:txBody>
        </p:sp>
        <p:sp>
          <p:nvSpPr>
            <p:cNvPr id="117" name="Text Box 408"/>
            <p:cNvSpPr txBox="1">
              <a:spLocks noChangeArrowheads="1"/>
            </p:cNvSpPr>
            <p:nvPr/>
          </p:nvSpPr>
          <p:spPr bwMode="auto">
            <a:xfrm>
              <a:off x="1726140" y="317493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K</a:t>
              </a:r>
            </a:p>
          </p:txBody>
        </p:sp>
        <p:sp>
          <p:nvSpPr>
            <p:cNvPr id="115" name="Text Box 411"/>
            <p:cNvSpPr txBox="1">
              <a:spLocks noChangeArrowheads="1"/>
            </p:cNvSpPr>
            <p:nvPr/>
          </p:nvSpPr>
          <p:spPr bwMode="auto">
            <a:xfrm>
              <a:off x="1725009" y="279858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Na</a:t>
              </a:r>
            </a:p>
          </p:txBody>
        </p:sp>
        <p:sp>
          <p:nvSpPr>
            <p:cNvPr id="113" name="Text Box 414"/>
            <p:cNvSpPr txBox="1">
              <a:spLocks noChangeArrowheads="1"/>
            </p:cNvSpPr>
            <p:nvPr/>
          </p:nvSpPr>
          <p:spPr bwMode="auto">
            <a:xfrm>
              <a:off x="1725009" y="242111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Li</a:t>
              </a:r>
            </a:p>
          </p:txBody>
        </p:sp>
        <p:sp>
          <p:nvSpPr>
            <p:cNvPr id="111" name="Text Box 418"/>
            <p:cNvSpPr txBox="1">
              <a:spLocks noChangeArrowheads="1"/>
            </p:cNvSpPr>
            <p:nvPr/>
          </p:nvSpPr>
          <p:spPr bwMode="auto">
            <a:xfrm>
              <a:off x="1725009" y="431047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Fr</a:t>
              </a:r>
            </a:p>
          </p:txBody>
        </p:sp>
        <p:sp>
          <p:nvSpPr>
            <p:cNvPr id="275" name="Text Box 135"/>
            <p:cNvSpPr txBox="1">
              <a:spLocks noChangeArrowheads="1"/>
            </p:cNvSpPr>
            <p:nvPr/>
          </p:nvSpPr>
          <p:spPr bwMode="auto">
            <a:xfrm>
              <a:off x="2084586" y="432102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Ra</a:t>
              </a:r>
            </a:p>
          </p:txBody>
        </p:sp>
        <p:sp>
          <p:nvSpPr>
            <p:cNvPr id="241" name="Text Box 189"/>
            <p:cNvSpPr txBox="1">
              <a:spLocks noChangeArrowheads="1"/>
            </p:cNvSpPr>
            <p:nvPr/>
          </p:nvSpPr>
          <p:spPr bwMode="auto">
            <a:xfrm>
              <a:off x="2091371" y="394506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Ba</a:t>
              </a:r>
            </a:p>
          </p:txBody>
        </p:sp>
        <p:sp>
          <p:nvSpPr>
            <p:cNvPr id="209" name="Text Box 240"/>
            <p:cNvSpPr txBox="1">
              <a:spLocks noChangeArrowheads="1"/>
            </p:cNvSpPr>
            <p:nvPr/>
          </p:nvSpPr>
          <p:spPr bwMode="auto">
            <a:xfrm>
              <a:off x="2099838" y="356527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Sr</a:t>
              </a:r>
            </a:p>
          </p:txBody>
        </p:sp>
        <p:sp>
          <p:nvSpPr>
            <p:cNvPr id="177" name="Text Box 291"/>
            <p:cNvSpPr txBox="1">
              <a:spLocks noChangeArrowheads="1"/>
            </p:cNvSpPr>
            <p:nvPr/>
          </p:nvSpPr>
          <p:spPr bwMode="auto">
            <a:xfrm>
              <a:off x="2099838" y="318548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Ca</a:t>
              </a:r>
            </a:p>
          </p:txBody>
        </p:sp>
        <p:sp>
          <p:nvSpPr>
            <p:cNvPr id="145" name="Text Box 343"/>
            <p:cNvSpPr txBox="1">
              <a:spLocks noChangeArrowheads="1"/>
            </p:cNvSpPr>
            <p:nvPr/>
          </p:nvSpPr>
          <p:spPr bwMode="auto">
            <a:xfrm>
              <a:off x="2091371" y="278221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Mg</a:t>
              </a:r>
            </a:p>
          </p:txBody>
        </p:sp>
        <p:sp>
          <p:nvSpPr>
            <p:cNvPr id="133" name="Text Box 365"/>
            <p:cNvSpPr txBox="1">
              <a:spLocks noChangeArrowheads="1"/>
            </p:cNvSpPr>
            <p:nvPr/>
          </p:nvSpPr>
          <p:spPr bwMode="auto">
            <a:xfrm>
              <a:off x="2089856" y="2387242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Be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5103736" y="3103504"/>
            <a:ext cx="2787197" cy="1553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 Box 174"/>
          <p:cNvSpPr txBox="1">
            <a:spLocks noChangeArrowheads="1"/>
          </p:cNvSpPr>
          <p:nvPr/>
        </p:nvSpPr>
        <p:spPr bwMode="auto">
          <a:xfrm>
            <a:off x="4855793" y="425988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17" name="Text Box 228"/>
          <p:cNvSpPr txBox="1">
            <a:spLocks noChangeArrowheads="1"/>
          </p:cNvSpPr>
          <p:nvPr/>
        </p:nvSpPr>
        <p:spPr bwMode="auto">
          <a:xfrm>
            <a:off x="4862578" y="388392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318" name="Text Box 279"/>
          <p:cNvSpPr txBox="1">
            <a:spLocks noChangeArrowheads="1"/>
          </p:cNvSpPr>
          <p:nvPr/>
        </p:nvSpPr>
        <p:spPr bwMode="auto">
          <a:xfrm>
            <a:off x="4862578" y="350413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319" name="Text Box 330"/>
          <p:cNvSpPr txBox="1">
            <a:spLocks noChangeArrowheads="1"/>
          </p:cNvSpPr>
          <p:nvPr/>
        </p:nvSpPr>
        <p:spPr bwMode="auto">
          <a:xfrm>
            <a:off x="4862578" y="312434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320" name="Text Box 352"/>
          <p:cNvSpPr txBox="1">
            <a:spLocks noChangeArrowheads="1"/>
          </p:cNvSpPr>
          <p:nvPr/>
        </p:nvSpPr>
        <p:spPr bwMode="auto">
          <a:xfrm>
            <a:off x="4862578" y="274647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21" name="Text Box 374"/>
          <p:cNvSpPr txBox="1">
            <a:spLocks noChangeArrowheads="1"/>
          </p:cNvSpPr>
          <p:nvPr/>
        </p:nvSpPr>
        <p:spPr bwMode="auto">
          <a:xfrm>
            <a:off x="4862578" y="237052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pSp>
        <p:nvGrpSpPr>
          <p:cNvPr id="322" name="Grupo 321"/>
          <p:cNvGrpSpPr/>
          <p:nvPr/>
        </p:nvGrpSpPr>
        <p:grpSpPr>
          <a:xfrm>
            <a:off x="3177311" y="2337594"/>
            <a:ext cx="329374" cy="2251148"/>
            <a:chOff x="694108" y="2935967"/>
            <a:chExt cx="329374" cy="2251148"/>
          </a:xfrm>
        </p:grpSpPr>
        <p:sp>
          <p:nvSpPr>
            <p:cNvPr id="323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6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22" name="Text Box 174"/>
          <p:cNvSpPr txBox="1">
            <a:spLocks noChangeArrowheads="1"/>
          </p:cNvSpPr>
          <p:nvPr/>
        </p:nvSpPr>
        <p:spPr bwMode="auto">
          <a:xfrm>
            <a:off x="3169534" y="427688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29" name="Text Box 228"/>
          <p:cNvSpPr txBox="1">
            <a:spLocks noChangeArrowheads="1"/>
          </p:cNvSpPr>
          <p:nvPr/>
        </p:nvSpPr>
        <p:spPr bwMode="auto">
          <a:xfrm>
            <a:off x="3176319" y="390093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430" name="Text Box 279"/>
          <p:cNvSpPr txBox="1">
            <a:spLocks noChangeArrowheads="1"/>
          </p:cNvSpPr>
          <p:nvPr/>
        </p:nvSpPr>
        <p:spPr bwMode="auto">
          <a:xfrm>
            <a:off x="3176319" y="352114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431" name="Text Box 330"/>
          <p:cNvSpPr txBox="1">
            <a:spLocks noChangeArrowheads="1"/>
          </p:cNvSpPr>
          <p:nvPr/>
        </p:nvSpPr>
        <p:spPr bwMode="auto">
          <a:xfrm>
            <a:off x="3176319" y="314135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432" name="Text Box 352"/>
          <p:cNvSpPr txBox="1">
            <a:spLocks noChangeArrowheads="1"/>
          </p:cNvSpPr>
          <p:nvPr/>
        </p:nvSpPr>
        <p:spPr bwMode="auto">
          <a:xfrm>
            <a:off x="3176319" y="276348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433" name="Text Box 374"/>
          <p:cNvSpPr txBox="1">
            <a:spLocks noChangeArrowheads="1"/>
          </p:cNvSpPr>
          <p:nvPr/>
        </p:nvSpPr>
        <p:spPr bwMode="auto">
          <a:xfrm>
            <a:off x="3176319" y="238752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aphicFrame>
        <p:nvGraphicFramePr>
          <p:cNvPr id="434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41866"/>
              </p:ext>
            </p:extLst>
          </p:nvPr>
        </p:nvGraphicFramePr>
        <p:xfrm>
          <a:off x="971509" y="5406643"/>
          <a:ext cx="6096000" cy="51795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5" name="Text Box 126"/>
          <p:cNvSpPr txBox="1">
            <a:spLocks noChangeArrowheads="1"/>
          </p:cNvSpPr>
          <p:nvPr/>
        </p:nvSpPr>
        <p:spPr bwMode="auto">
          <a:xfrm>
            <a:off x="858574" y="4789732"/>
            <a:ext cx="2642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Conf. Eletrônica </a:t>
            </a:r>
          </a:p>
        </p:txBody>
      </p:sp>
      <p:sp>
        <p:nvSpPr>
          <p:cNvPr id="436" name="Line 127"/>
          <p:cNvSpPr>
            <a:spLocks noChangeShapeType="1"/>
          </p:cNvSpPr>
          <p:nvPr/>
        </p:nvSpPr>
        <p:spPr bwMode="auto">
          <a:xfrm>
            <a:off x="1411776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Line 128"/>
          <p:cNvSpPr>
            <a:spLocks noChangeShapeType="1"/>
          </p:cNvSpPr>
          <p:nvPr/>
        </p:nvSpPr>
        <p:spPr bwMode="auto">
          <a:xfrm flipV="1">
            <a:off x="1603438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" name="Line 129"/>
          <p:cNvSpPr>
            <a:spLocks noChangeShapeType="1"/>
          </p:cNvSpPr>
          <p:nvPr/>
        </p:nvSpPr>
        <p:spPr bwMode="auto">
          <a:xfrm>
            <a:off x="3977175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" name="Line 130"/>
          <p:cNvSpPr>
            <a:spLocks noChangeShapeType="1"/>
          </p:cNvSpPr>
          <p:nvPr/>
        </p:nvSpPr>
        <p:spPr bwMode="auto">
          <a:xfrm>
            <a:off x="518715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" name="Line 131"/>
          <p:cNvSpPr>
            <a:spLocks noChangeShapeType="1"/>
          </p:cNvSpPr>
          <p:nvPr/>
        </p:nvSpPr>
        <p:spPr bwMode="auto">
          <a:xfrm>
            <a:off x="6373243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" name="Text Box 99"/>
          <p:cNvSpPr txBox="1">
            <a:spLocks noChangeArrowheads="1"/>
          </p:cNvSpPr>
          <p:nvPr/>
        </p:nvSpPr>
        <p:spPr bwMode="auto">
          <a:xfrm>
            <a:off x="866117" y="4973414"/>
            <a:ext cx="68155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Elementos “adquirem” 2  elétrons em ligações e passam a apresentar configuração eletrônica de gás nobre</a:t>
            </a:r>
          </a:p>
        </p:txBody>
      </p:sp>
      <p:sp>
        <p:nvSpPr>
          <p:cNvPr id="442" name="Text Box 99"/>
          <p:cNvSpPr txBox="1">
            <a:spLocks noChangeArrowheads="1"/>
          </p:cNvSpPr>
          <p:nvPr/>
        </p:nvSpPr>
        <p:spPr bwMode="auto">
          <a:xfrm>
            <a:off x="970484" y="5310755"/>
            <a:ext cx="68155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Formam compostos iônicos com os metais alcalinos 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8446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4028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20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5" name="Oval 6"/>
          <p:cNvSpPr>
            <a:spLocks noChangeAspect="1" noChangeArrowheads="1"/>
          </p:cNvSpPr>
          <p:nvPr/>
        </p:nvSpPr>
        <p:spPr bwMode="auto">
          <a:xfrm>
            <a:off x="869046" y="2015336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55947" y="1891439"/>
            <a:ext cx="38693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+mj-lt"/>
              </a:rPr>
              <a:t>Propriedades Químicas: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24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000" dirty="0">
                <a:latin typeface="+mj-lt"/>
              </a:rPr>
              <a:t>Molécula diatômica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pt-BR" sz="2000" dirty="0">
                <a:latin typeface="+mj-lt"/>
              </a:rPr>
              <a:t>	Ligação dupla?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000" dirty="0">
                <a:latin typeface="+mj-lt"/>
              </a:rPr>
              <a:t>Estado Fundamental e estados excitados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0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000" dirty="0">
                <a:latin typeface="+mj-lt"/>
              </a:rPr>
              <a:t>Excitação  (luz, agentes)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000" dirty="0">
                <a:latin typeface="+mj-lt"/>
              </a:rPr>
              <a:t>Reatividade dos estados: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1600" dirty="0">
                <a:latin typeface="+mj-lt"/>
              </a:rPr>
              <a:t>Est. Fundamental (radicalar);</a:t>
            </a:r>
          </a:p>
          <a:p>
            <a:pPr marL="108585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1600" dirty="0">
                <a:latin typeface="+mj-lt"/>
              </a:rPr>
              <a:t>Est. Excitados (eletrófilo).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000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18733"/>
            <a:ext cx="3321673" cy="435363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6404812" y="4441252"/>
            <a:ext cx="73984" cy="246923"/>
            <a:chOff x="2897366" y="5562600"/>
            <a:chExt cx="84667" cy="270933"/>
          </a:xfrm>
        </p:grpSpPr>
        <p:cxnSp>
          <p:nvCxnSpPr>
            <p:cNvPr id="3" name="Conector de seta reta 2"/>
            <p:cNvCxnSpPr/>
            <p:nvPr/>
          </p:nvCxnSpPr>
          <p:spPr>
            <a:xfrm flipV="1">
              <a:off x="2897366" y="5562600"/>
              <a:ext cx="8467" cy="2370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>
              <a:off x="2980267" y="5596467"/>
              <a:ext cx="1766" cy="237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6406355" y="5422584"/>
            <a:ext cx="73984" cy="246923"/>
            <a:chOff x="2897366" y="5562600"/>
            <a:chExt cx="84667" cy="270933"/>
          </a:xfrm>
        </p:grpSpPr>
        <p:cxnSp>
          <p:nvCxnSpPr>
            <p:cNvPr id="19" name="Conector de seta reta 18"/>
            <p:cNvCxnSpPr/>
            <p:nvPr/>
          </p:nvCxnSpPr>
          <p:spPr>
            <a:xfrm flipV="1">
              <a:off x="2897366" y="5562600"/>
              <a:ext cx="8467" cy="2370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2980267" y="5596467"/>
              <a:ext cx="1766" cy="237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6375219" y="3785361"/>
            <a:ext cx="73984" cy="246923"/>
            <a:chOff x="2897366" y="5562600"/>
            <a:chExt cx="84667" cy="270933"/>
          </a:xfrm>
        </p:grpSpPr>
        <p:cxnSp>
          <p:nvCxnSpPr>
            <p:cNvPr id="22" name="Conector de seta reta 21"/>
            <p:cNvCxnSpPr/>
            <p:nvPr/>
          </p:nvCxnSpPr>
          <p:spPr>
            <a:xfrm flipV="1">
              <a:off x="2897366" y="5562600"/>
              <a:ext cx="8467" cy="2370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>
              <a:off x="2980267" y="5596467"/>
              <a:ext cx="1766" cy="237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6279040" y="3260650"/>
            <a:ext cx="73984" cy="246923"/>
            <a:chOff x="2897366" y="5562600"/>
            <a:chExt cx="84667" cy="270933"/>
          </a:xfrm>
        </p:grpSpPr>
        <p:cxnSp>
          <p:nvCxnSpPr>
            <p:cNvPr id="25" name="Conector de seta reta 24"/>
            <p:cNvCxnSpPr/>
            <p:nvPr/>
          </p:nvCxnSpPr>
          <p:spPr>
            <a:xfrm flipV="1">
              <a:off x="2897366" y="5562600"/>
              <a:ext cx="8467" cy="2370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>
              <a:off x="2980267" y="5596467"/>
              <a:ext cx="1766" cy="237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6477253" y="3260652"/>
            <a:ext cx="73984" cy="246923"/>
            <a:chOff x="2897366" y="5562600"/>
            <a:chExt cx="84667" cy="270933"/>
          </a:xfrm>
        </p:grpSpPr>
        <p:cxnSp>
          <p:nvCxnSpPr>
            <p:cNvPr id="28" name="Conector de seta reta 27"/>
            <p:cNvCxnSpPr/>
            <p:nvPr/>
          </p:nvCxnSpPr>
          <p:spPr>
            <a:xfrm flipV="1">
              <a:off x="2897366" y="5562600"/>
              <a:ext cx="8467" cy="2370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2980267" y="5596467"/>
              <a:ext cx="1766" cy="237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V="1">
            <a:off x="6266886" y="2204864"/>
            <a:ext cx="2564" cy="1926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V="1">
            <a:off x="6481520" y="2212582"/>
            <a:ext cx="2564" cy="1926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370476" y="1057346"/>
            <a:ext cx="245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Oxigênio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triplete</a:t>
            </a:r>
            <a:r>
              <a:rPr lang="en-US" dirty="0">
                <a:latin typeface="+mj-lt"/>
              </a:rPr>
              <a:t>;</a:t>
            </a:r>
          </a:p>
          <a:p>
            <a:r>
              <a:rPr lang="en-US" dirty="0">
                <a:latin typeface="+mj-lt"/>
              </a:rPr>
              <a:t>Estado fundamental: </a:t>
            </a:r>
            <a:r>
              <a:rPr lang="en-US" baseline="30000" dirty="0">
                <a:latin typeface="+mj-lt"/>
              </a:rPr>
              <a:t>3</a:t>
            </a:r>
            <a:r>
              <a:rPr lang="el-GR" dirty="0">
                <a:latin typeface="+mj-lt"/>
              </a:rPr>
              <a:t>Σ</a:t>
            </a:r>
            <a:r>
              <a:rPr lang="pt-BR" baseline="-25000" dirty="0">
                <a:latin typeface="+mj-lt"/>
              </a:rPr>
              <a:t>g</a:t>
            </a:r>
            <a:r>
              <a:rPr lang="pt-BR" baseline="30000" dirty="0">
                <a:latin typeface="+mj-lt"/>
              </a:rPr>
              <a:t>-</a:t>
            </a:r>
            <a:endParaRPr lang="en-US" dirty="0">
              <a:latin typeface="+mj-lt"/>
            </a:endParaRPr>
          </a:p>
        </p:txBody>
      </p:sp>
      <p:cxnSp>
        <p:nvCxnSpPr>
          <p:cNvPr id="36" name="Conector de seta reta 35"/>
          <p:cNvCxnSpPr>
            <a:cxnSpLocks/>
          </p:cNvCxnSpPr>
          <p:nvPr/>
        </p:nvCxnSpPr>
        <p:spPr>
          <a:xfrm>
            <a:off x="6488030" y="2212582"/>
            <a:ext cx="0" cy="2147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4813717" y="1078417"/>
            <a:ext cx="3089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Oxigênio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singlete</a:t>
            </a:r>
            <a:r>
              <a:rPr lang="en-US" dirty="0">
                <a:latin typeface="+mj-lt"/>
              </a:rPr>
              <a:t> (+155kJ/</a:t>
            </a:r>
            <a:r>
              <a:rPr lang="en-US" dirty="0" err="1">
                <a:latin typeface="+mj-lt"/>
              </a:rPr>
              <a:t>mol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1</a:t>
            </a:r>
            <a:r>
              <a:rPr lang="en-US" u="sng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Estado </a:t>
            </a:r>
            <a:r>
              <a:rPr lang="en-US" dirty="0" err="1">
                <a:latin typeface="+mj-lt"/>
              </a:rPr>
              <a:t>excitado</a:t>
            </a:r>
            <a:r>
              <a:rPr lang="en-US" dirty="0">
                <a:latin typeface="+mj-lt"/>
              </a:rPr>
              <a:t>: </a:t>
            </a:r>
            <a:r>
              <a:rPr lang="en-US" baseline="30000" dirty="0">
                <a:latin typeface="+mj-lt"/>
              </a:rPr>
              <a:t>1</a:t>
            </a:r>
            <a:r>
              <a:rPr lang="el-GR" dirty="0">
                <a:latin typeface="+mj-lt"/>
              </a:rPr>
              <a:t>Σ</a:t>
            </a:r>
            <a:r>
              <a:rPr lang="pt-BR" baseline="-25000" dirty="0">
                <a:latin typeface="+mj-lt"/>
              </a:rPr>
              <a:t>g</a:t>
            </a:r>
            <a:r>
              <a:rPr lang="pt-BR" baseline="30000" dirty="0">
                <a:latin typeface="+mj-lt"/>
              </a:rPr>
              <a:t>+</a:t>
            </a:r>
            <a:endParaRPr lang="en-US" dirty="0">
              <a:latin typeface="+mj-lt"/>
            </a:endParaRPr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6351481" y="2218267"/>
            <a:ext cx="6986" cy="1947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4657346" y="1063693"/>
            <a:ext cx="324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Oxigênio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singlete</a:t>
            </a:r>
            <a:r>
              <a:rPr lang="en-US" dirty="0">
                <a:latin typeface="+mj-lt"/>
              </a:rPr>
              <a:t> (+247,7kj/</a:t>
            </a:r>
            <a:r>
              <a:rPr lang="en-US" dirty="0" err="1">
                <a:latin typeface="+mj-lt"/>
              </a:rPr>
              <a:t>mol</a:t>
            </a:r>
            <a:r>
              <a:rPr lang="en-US" dirty="0">
                <a:latin typeface="+mj-lt"/>
              </a:rPr>
              <a:t>)</a:t>
            </a:r>
          </a:p>
          <a:p>
            <a:r>
              <a:rPr lang="en-US" dirty="0">
                <a:latin typeface="+mj-lt"/>
              </a:rPr>
              <a:t>2</a:t>
            </a:r>
            <a:r>
              <a:rPr lang="en-US" u="sng" baseline="30000" dirty="0">
                <a:latin typeface="+mj-lt"/>
              </a:rPr>
              <a:t>o</a:t>
            </a:r>
            <a:r>
              <a:rPr lang="en-US" dirty="0">
                <a:latin typeface="+mj-lt"/>
              </a:rPr>
              <a:t> Estado </a:t>
            </a:r>
            <a:r>
              <a:rPr lang="en-US" dirty="0" err="1">
                <a:latin typeface="+mj-lt"/>
              </a:rPr>
              <a:t>excitado</a:t>
            </a:r>
            <a:r>
              <a:rPr lang="en-US" dirty="0">
                <a:latin typeface="+mj-lt"/>
              </a:rPr>
              <a:t>: </a:t>
            </a:r>
            <a:r>
              <a:rPr lang="en-US" baseline="30000" dirty="0">
                <a:latin typeface="+mj-lt"/>
              </a:rPr>
              <a:t>1</a:t>
            </a:r>
            <a:r>
              <a:rPr lang="el-GR" dirty="0">
                <a:latin typeface="+mj-lt"/>
              </a:rPr>
              <a:t>Δ</a:t>
            </a:r>
            <a:r>
              <a:rPr lang="pt-BR" baseline="-25000" dirty="0">
                <a:latin typeface="+mj-lt"/>
              </a:rPr>
              <a:t>g</a:t>
            </a:r>
            <a:endParaRPr lang="en-US" dirty="0">
              <a:latin typeface="+mj-lt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32338" y="5638643"/>
            <a:ext cx="491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https://www.youtube.com/watch?v=Lt4P6ctf06Q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632338" y="57481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2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0" grpId="0"/>
      <p:bldP spid="4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21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7793" y="1741242"/>
            <a:ext cx="71169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Qual gás é mais solúvel em água, CO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ou O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? Porque?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pt-BR" sz="2400" dirty="0">
                <a:latin typeface="+mj-lt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Qual a importância da solubilidade de O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em água?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Como varia a solubilidade de O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com a temperatura?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1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22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5" name="Oval 6"/>
          <p:cNvSpPr>
            <a:spLocks noChangeAspect="1" noChangeArrowheads="1"/>
          </p:cNvSpPr>
          <p:nvPr/>
        </p:nvSpPr>
        <p:spPr bwMode="auto">
          <a:xfrm>
            <a:off x="869046" y="2015336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45159" y="1922035"/>
            <a:ext cx="67643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+mj-lt"/>
              </a:rPr>
              <a:t>Propriedades Físicas: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2400" dirty="0">
              <a:latin typeface="+mj-lt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</a:rPr>
              <a:t>Temperatura de ebulição baixo (-178</a:t>
            </a:r>
            <a:r>
              <a:rPr lang="it-IT" altLang="pt-BR" sz="2400" baseline="30000" dirty="0">
                <a:latin typeface="+mj-lt"/>
              </a:rPr>
              <a:t>0</a:t>
            </a:r>
            <a:r>
              <a:rPr lang="it-IT" altLang="pt-BR" sz="2400" dirty="0">
                <a:latin typeface="+mj-lt"/>
              </a:rPr>
              <a:t>C);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  <a:sym typeface="Symbol" panose="05050102010706020507" pitchFamily="18" charset="2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O</a:t>
            </a:r>
            <a:r>
              <a:rPr lang="it-IT" altLang="pt-BR" sz="2400" baseline="-25000" dirty="0">
                <a:latin typeface="+mj-lt"/>
                <a:sym typeface="Symbol" panose="05050102010706020507" pitchFamily="18" charset="2"/>
              </a:rPr>
              <a:t>2 </a:t>
            </a:r>
            <a:r>
              <a:rPr lang="it-IT" altLang="pt-BR" sz="2400" dirty="0">
                <a:latin typeface="+mj-lt"/>
                <a:sym typeface="Symbol" panose="05050102010706020507" pitchFamily="18" charset="2"/>
              </a:rPr>
              <a:t>líquido é azul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pt-BR" sz="2400" dirty="0">
              <a:latin typeface="+mj-lt"/>
              <a:sym typeface="Symbol" panose="05050102010706020507" pitchFamily="18" charset="2"/>
            </a:endParaRPr>
          </a:p>
        </p:txBody>
      </p:sp>
      <p:pic>
        <p:nvPicPr>
          <p:cNvPr id="71682" name="Picture 2" descr="Resultado de imagem para liquid oxy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07" y="4230359"/>
            <a:ext cx="2410535" cy="16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Resultado de imagem para liquid oxy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64" y="4286057"/>
            <a:ext cx="2746815" cy="1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71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23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82CE3F-00F6-4987-8539-FCB23A84FBBF}"/>
              </a:ext>
            </a:extLst>
          </p:cNvPr>
          <p:cNvSpPr txBox="1"/>
          <p:nvPr/>
        </p:nvSpPr>
        <p:spPr>
          <a:xfrm>
            <a:off x="641838" y="1490008"/>
            <a:ext cx="7297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Reatividade</a:t>
            </a:r>
          </a:p>
          <a:p>
            <a:endParaRPr lang="pt-BR" sz="2400" dirty="0"/>
          </a:p>
          <a:p>
            <a:r>
              <a:rPr lang="pt-BR" sz="2400" dirty="0"/>
              <a:t>Reage com a maioria dos elementos da natureza, oxidando-os. </a:t>
            </a:r>
          </a:p>
          <a:p>
            <a:endParaRPr lang="pt-BR" sz="2400" dirty="0"/>
          </a:p>
          <a:p>
            <a:r>
              <a:rPr lang="pt-BR" sz="2400" dirty="0"/>
              <a:t>Somente não reage com gases nobres e metais nobres como platina e ouro.</a:t>
            </a:r>
          </a:p>
        </p:txBody>
      </p:sp>
    </p:spTree>
    <p:extLst>
      <p:ext uri="{BB962C8B-B14F-4D97-AF65-F5344CB8AC3E}">
        <p14:creationId xmlns:p14="http://schemas.microsoft.com/office/powerpoint/2010/main" val="133899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24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5" name="Oval 6"/>
          <p:cNvSpPr>
            <a:spLocks noChangeAspect="1" noChangeArrowheads="1"/>
          </p:cNvSpPr>
          <p:nvPr/>
        </p:nvSpPr>
        <p:spPr bwMode="auto">
          <a:xfrm>
            <a:off x="869046" y="2015336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47793" y="1911968"/>
            <a:ext cx="380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+mj-lt"/>
              </a:rPr>
              <a:t>Propriedades Biológicas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61533" y="2777067"/>
            <a:ext cx="683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Oxidante</a:t>
            </a:r>
            <a:r>
              <a:rPr lang="en-US" sz="2400" dirty="0"/>
              <a:t> fundamental (acceptor de </a:t>
            </a:r>
            <a:r>
              <a:rPr lang="en-US" sz="2400" dirty="0" err="1"/>
              <a:t>elétrons</a:t>
            </a:r>
            <a:r>
              <a:rPr lang="en-US" sz="2400" dirty="0"/>
              <a:t> final):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reduzido</a:t>
            </a:r>
            <a:r>
              <a:rPr lang="en-US" sz="2400" dirty="0"/>
              <a:t> a </a:t>
            </a:r>
            <a:r>
              <a:rPr lang="en-US" sz="2400" dirty="0" err="1"/>
              <a:t>água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Cox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mitocôndrias</a:t>
            </a:r>
            <a:r>
              <a:rPr lang="en-US" sz="2400" dirty="0"/>
              <a:t>);</a:t>
            </a:r>
          </a:p>
          <a:p>
            <a:endParaRPr lang="en-US" sz="2400" dirty="0"/>
          </a:p>
          <a:p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oxidações</a:t>
            </a:r>
            <a:r>
              <a:rPr lang="en-US" sz="2400" dirty="0"/>
              <a:t> (</a:t>
            </a:r>
            <a:r>
              <a:rPr lang="en-US" sz="2400" dirty="0" err="1"/>
              <a:t>biossíntese</a:t>
            </a:r>
            <a:r>
              <a:rPr lang="en-US" sz="2400" dirty="0"/>
              <a:t> e </a:t>
            </a:r>
            <a:r>
              <a:rPr lang="en-US" sz="2400" dirty="0" err="1"/>
              <a:t>degradação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Transporte</a:t>
            </a:r>
            <a:r>
              <a:rPr lang="en-US" sz="2400" dirty="0"/>
              <a:t> de 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21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25</a:t>
            </a:fld>
            <a:endParaRPr lang="pt-BR"/>
          </a:p>
        </p:txBody>
      </p:sp>
      <p:pic>
        <p:nvPicPr>
          <p:cNvPr id="64514" name="Picture 2" descr="https://images-na.ssl-images-amazon.com/images/I/41OFDt-mMOL._SX32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7" y="2730933"/>
            <a:ext cx="2366433" cy="3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s://images-na.ssl-images-amazon.com/images/I/51X%2Bo1LFl0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71" y="2715367"/>
            <a:ext cx="2405592" cy="36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https://images-na.ssl-images-amazon.com/images/I/51YCk8I8o5L._SX327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71" y="2715366"/>
            <a:ext cx="2376696" cy="36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0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26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557083" y="1706883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82860" y="1572738"/>
            <a:ext cx="52698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Ozônio (O</a:t>
            </a:r>
            <a:r>
              <a:rPr lang="pt-BR" sz="2800" baseline="-25000" dirty="0"/>
              <a:t>3</a:t>
            </a:r>
            <a:r>
              <a:rPr lang="pt-BR" sz="2800" dirty="0"/>
              <a:t>)</a:t>
            </a:r>
          </a:p>
          <a:p>
            <a:endParaRPr lang="pt-B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Gás </a:t>
            </a:r>
            <a:r>
              <a:rPr lang="pt-BR" sz="2400" dirty="0" err="1"/>
              <a:t>triatômico</a:t>
            </a:r>
            <a:r>
              <a:rPr lang="pt-BR" sz="2400" dirty="0"/>
              <a:t> com odor pungente característico;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Coloração azulada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TE = -112 </a:t>
            </a:r>
            <a:r>
              <a:rPr lang="pt-BR" sz="2400" baseline="30000" dirty="0"/>
              <a:t>0</a:t>
            </a:r>
            <a:r>
              <a:rPr lang="pt-BR" sz="2400" dirty="0"/>
              <a:t>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O líquido é azul escuro</a:t>
            </a:r>
          </a:p>
          <a:p>
            <a:endParaRPr lang="pt-BR" sz="2400" dirty="0"/>
          </a:p>
        </p:txBody>
      </p:sp>
      <p:pic>
        <p:nvPicPr>
          <p:cNvPr id="73732" name="Picture 4" descr="Resultado de imagem para liquid o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55" y="3698671"/>
            <a:ext cx="3261360" cy="21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82247" y="679573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FC22B4-E461-4CA7-B365-5CEFB94B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810" y="1192692"/>
            <a:ext cx="2307367" cy="12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6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Resultado de imagem para liquid o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9" y="792929"/>
            <a:ext cx="2842169" cy="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27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557083" y="1706883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82859" y="1572738"/>
            <a:ext cx="73164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Propriedades Químicas</a:t>
            </a:r>
          </a:p>
          <a:p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000" dirty="0"/>
              <a:t>Molécula angular e diamagnética;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000" dirty="0"/>
              <a:t>Molécula reativa;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000" dirty="0"/>
              <a:t>Oxidante forte (excedido apenas por F</a:t>
            </a:r>
            <a:r>
              <a:rPr lang="pt-BR" sz="2000" baseline="-25000" dirty="0"/>
              <a:t>2</a:t>
            </a:r>
            <a:r>
              <a:rPr lang="pt-BR" sz="2000" dirty="0"/>
              <a:t>, O atômico e OH</a:t>
            </a:r>
            <a:r>
              <a:rPr lang="pt-BR" sz="2000" baseline="30000" dirty="0">
                <a:sym typeface="Symbol" panose="05050102010706020507" pitchFamily="18" charset="2"/>
              </a:rPr>
              <a:t></a:t>
            </a:r>
            <a:r>
              <a:rPr lang="pt-BR" sz="2000" dirty="0">
                <a:sym typeface="Symbol" panose="05050102010706020507" pitchFamily="18" charset="2"/>
              </a:rPr>
              <a:t>);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pt-BR" sz="2000" dirty="0">
              <a:sym typeface="Symbol" panose="05050102010706020507" pitchFamily="18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sym typeface="Symbol" panose="05050102010706020507" pitchFamily="18" charset="2"/>
              </a:rPr>
              <a:t>Reações envolvem oxidação por transferência de átomo de oxigênio;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pt-BR" sz="2000" dirty="0">
              <a:sym typeface="Symbol" panose="05050102010706020507" pitchFamily="18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sym typeface="Symbol" panose="05050102010706020507" pitchFamily="18" charset="2"/>
              </a:rPr>
              <a:t>Reage com polímeros (membranas) insaturadas produzindo desestruturação e cruzamentos indesejáveis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pt-BR" sz="2000" dirty="0">
              <a:sym typeface="Symbol" panose="05050102010706020507" pitchFamily="18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000" dirty="0">
                <a:sym typeface="Symbol" panose="05050102010706020507" pitchFamily="18" charset="2"/>
              </a:rPr>
              <a:t>Tóxico na troposfera.</a:t>
            </a:r>
            <a:endParaRPr lang="pt-BR" sz="2400" dirty="0"/>
          </a:p>
        </p:txBody>
      </p:sp>
      <p:pic>
        <p:nvPicPr>
          <p:cNvPr id="73730" name="Picture 2" descr="Resultado de imagem para o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9" y="886856"/>
            <a:ext cx="2920635" cy="15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482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818916C-9CC3-4689-A5A0-F978B145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A64BDF-EC2B-477E-8A84-D0406DD1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1" y="3224020"/>
            <a:ext cx="7832098" cy="910419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02FCEB5A-4F94-4BCF-B276-2504033B4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35" y="1551584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é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oxidante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reativo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que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874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29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5474439" y="4682067"/>
            <a:ext cx="384494" cy="355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099733" y="3928533"/>
            <a:ext cx="63466" cy="7535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922867" y="1390098"/>
            <a:ext cx="6504582" cy="4592117"/>
            <a:chOff x="905933" y="1390098"/>
            <a:chExt cx="6504582" cy="459211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33" y="1390098"/>
              <a:ext cx="6504582" cy="4592117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2281713" y="1579839"/>
              <a:ext cx="43392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</a:t>
              </a:r>
              <a:r>
                <a:rPr lang="en-US" sz="2400" dirty="0" err="1"/>
                <a:t>Espectro</a:t>
              </a:r>
              <a:r>
                <a:rPr lang="en-US" sz="2400" dirty="0"/>
                <a:t> da </a:t>
              </a:r>
              <a:r>
                <a:rPr lang="en-US" sz="2400" dirty="0" err="1"/>
                <a:t>Radiação</a:t>
              </a:r>
              <a:r>
                <a:rPr lang="en-US" sz="2400" dirty="0"/>
                <a:t> solar       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178307" y="2537383"/>
              <a:ext cx="32349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no topo da </a:t>
              </a:r>
              <a:r>
                <a:rPr lang="en-US" sz="2400" dirty="0" err="1"/>
                <a:t>estratosfera</a:t>
              </a:r>
              <a:endParaRPr lang="en-US" sz="2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617342" y="3382900"/>
              <a:ext cx="227036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no </a:t>
              </a:r>
              <a:r>
                <a:rPr lang="en-US" sz="2400" dirty="0" err="1"/>
                <a:t>nível</a:t>
              </a:r>
              <a:r>
                <a:rPr lang="en-US" sz="2400" dirty="0"/>
                <a:t> do mar</a:t>
              </a:r>
            </a:p>
            <a:p>
              <a:r>
                <a:rPr lang="en-US" sz="2400" dirty="0"/>
                <a:t> (</a:t>
              </a:r>
              <a:r>
                <a:rPr lang="en-US" sz="2400" dirty="0" err="1"/>
                <a:t>troposfera</a:t>
              </a:r>
              <a:r>
                <a:rPr lang="en-US" sz="2400" dirty="0"/>
                <a:t>)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474439" y="4465518"/>
              <a:ext cx="14307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Bandas</a:t>
              </a:r>
              <a:r>
                <a:rPr lang="en-US" sz="1200" dirty="0"/>
                <a:t> de </a:t>
              </a:r>
              <a:r>
                <a:rPr lang="en-US" sz="1200" dirty="0" err="1"/>
                <a:t>absorção</a:t>
              </a:r>
              <a:endParaRPr lang="en-US" sz="12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 rot="16200000">
              <a:off x="-608733" y="3281594"/>
              <a:ext cx="41189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 </a:t>
              </a:r>
              <a:r>
                <a:rPr lang="en-US" sz="2400" dirty="0" err="1"/>
                <a:t>Espectro</a:t>
              </a:r>
              <a:r>
                <a:rPr lang="en-US" sz="2400" dirty="0"/>
                <a:t> da </a:t>
              </a:r>
              <a:r>
                <a:rPr lang="en-US" sz="2400" dirty="0" err="1"/>
                <a:t>Radiação</a:t>
              </a:r>
              <a:r>
                <a:rPr lang="en-US" sz="2400" dirty="0"/>
                <a:t> (W/m</a:t>
              </a:r>
              <a:r>
                <a:rPr lang="en-US" sz="2400" baseline="30000" dirty="0"/>
                <a:t>2</a:t>
              </a:r>
              <a:r>
                <a:rPr lang="en-US" sz="2400" dirty="0"/>
                <a:t>)  </a:t>
              </a:r>
            </a:p>
          </p:txBody>
        </p:sp>
      </p:grpSp>
      <p:pic>
        <p:nvPicPr>
          <p:cNvPr id="73730" name="Picture 2" descr="Resultado de imagem para o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886856"/>
            <a:ext cx="2148474" cy="11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761179" y="1036649"/>
            <a:ext cx="3557667" cy="3373244"/>
            <a:chOff x="634174" y="1690382"/>
            <a:chExt cx="3557667" cy="3373244"/>
          </a:xfrm>
        </p:grpSpPr>
        <p:grpSp>
          <p:nvGrpSpPr>
            <p:cNvPr id="19" name="Grupo 18"/>
            <p:cNvGrpSpPr/>
            <p:nvPr/>
          </p:nvGrpSpPr>
          <p:grpSpPr>
            <a:xfrm>
              <a:off x="634174" y="1690382"/>
              <a:ext cx="3557667" cy="2544636"/>
              <a:chOff x="1168193" y="1396444"/>
              <a:chExt cx="3557667" cy="2544636"/>
            </a:xfrm>
          </p:grpSpPr>
          <p:pic>
            <p:nvPicPr>
              <p:cNvPr id="76802" name="Picture 2" descr="Imagem relacionad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193" y="1396444"/>
                <a:ext cx="3557667" cy="25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981915" y="1446530"/>
                <a:ext cx="2002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Espectro</a:t>
                </a:r>
                <a:r>
                  <a:rPr lang="en-US" dirty="0"/>
                  <a:t> do </a:t>
                </a:r>
                <a:r>
                  <a:rPr lang="en-US" dirty="0" err="1"/>
                  <a:t>Ozônio</a:t>
                </a:r>
                <a:endParaRPr lang="en-US" dirty="0"/>
              </a:p>
            </p:txBody>
          </p:sp>
        </p:grpSp>
        <p:cxnSp>
          <p:nvCxnSpPr>
            <p:cNvPr id="21" name="Conector de seta reta 20"/>
            <p:cNvCxnSpPr/>
            <p:nvPr/>
          </p:nvCxnSpPr>
          <p:spPr>
            <a:xfrm>
              <a:off x="1990773" y="3268692"/>
              <a:ext cx="0" cy="17949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0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</a:t>
            </a:fld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37285" y="679573"/>
            <a:ext cx="5409515" cy="521032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Gerais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11518"/>
              </p:ext>
            </p:extLst>
          </p:nvPr>
        </p:nvGraphicFramePr>
        <p:xfrm>
          <a:off x="1320800" y="2582334"/>
          <a:ext cx="6773333" cy="274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RC</a:t>
                      </a:r>
                      <a:r>
                        <a:rPr lang="en-US" sz="2000" b="0" baseline="0" dirty="0">
                          <a:latin typeface="+mj-lt"/>
                        </a:rPr>
                        <a:t> / </a:t>
                      </a:r>
                      <a:r>
                        <a:rPr lang="en-US" sz="2000" b="0" baseline="0" dirty="0">
                          <a:latin typeface="+mj-lt"/>
                          <a:cs typeface="Times New Roman" panose="02020603050405020304" pitchFamily="18" charset="0"/>
                        </a:rPr>
                        <a:t>Å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+mj-lt"/>
                        </a:rPr>
                        <a:t>En</a:t>
                      </a:r>
                      <a:r>
                        <a:rPr lang="en-US" sz="1800" b="0" dirty="0">
                          <a:latin typeface="+mj-lt"/>
                        </a:rPr>
                        <a:t>. de </a:t>
                      </a:r>
                      <a:r>
                        <a:rPr lang="en-US" sz="1800" b="0" dirty="0" err="1">
                          <a:latin typeface="+mj-lt"/>
                        </a:rPr>
                        <a:t>Ionização</a:t>
                      </a:r>
                      <a:r>
                        <a:rPr lang="en-US" sz="1800" b="0" dirty="0">
                          <a:latin typeface="+mj-lt"/>
                        </a:rPr>
                        <a:t> / kJmol</a:t>
                      </a:r>
                      <a:r>
                        <a:rPr lang="en-US" sz="1800" b="0" baseline="30000" dirty="0">
                          <a:latin typeface="+mj-lt"/>
                        </a:rPr>
                        <a:t>-1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2000" b="0" baseline="-25000" dirty="0">
                          <a:latin typeface="+mj-lt"/>
                          <a:sym typeface="Symbol" panose="05050102010706020507" pitchFamily="18" charset="2"/>
                        </a:rPr>
                        <a:t>P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+mj-lt"/>
                        </a:rPr>
                        <a:t>Abun</a:t>
                      </a:r>
                      <a:r>
                        <a:rPr lang="en-US" sz="2000" b="0" dirty="0">
                          <a:latin typeface="+mj-lt"/>
                        </a:rPr>
                        <a:t>. mg/Kg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1</a:t>
                      </a:r>
                      <a:r>
                        <a:rPr lang="en-US" sz="2000" b="0" u="sng" baseline="30000" dirty="0">
                          <a:latin typeface="+mj-lt"/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0,74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3,5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466.000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1,04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2,5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520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1,14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2,4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0,09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1,37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2,1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0,002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1,40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812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traços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Elipse 18"/>
          <p:cNvSpPr/>
          <p:nvPr/>
        </p:nvSpPr>
        <p:spPr>
          <a:xfrm>
            <a:off x="2006599" y="3141179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5808133" y="3141179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2223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30</a:t>
            </a:fld>
            <a:endParaRPr lang="pt-BR"/>
          </a:p>
        </p:txBody>
      </p:sp>
      <p:pic>
        <p:nvPicPr>
          <p:cNvPr id="75778" name="Picture 2" descr="Resultado de imagem para ozone electronic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42" y="1810278"/>
            <a:ext cx="4898492" cy="4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559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31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1789637" y="1447778"/>
            <a:ext cx="5205131" cy="4463278"/>
            <a:chOff x="1789637" y="1447778"/>
            <a:chExt cx="5205131" cy="4463278"/>
          </a:xfrm>
        </p:grpSpPr>
        <p:pic>
          <p:nvPicPr>
            <p:cNvPr id="78850" name="Picture 2" descr="Resultado de imagem para mechanism of ozone uv absorp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37" y="1447778"/>
              <a:ext cx="5205131" cy="4463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4159606" y="1557866"/>
              <a:ext cx="558166" cy="461665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Sol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789637" y="3200401"/>
              <a:ext cx="1092200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Camada</a:t>
              </a:r>
              <a:r>
                <a:rPr lang="en-US" dirty="0"/>
                <a:t> de O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072053" y="5541724"/>
              <a:ext cx="640297" cy="369332"/>
            </a:xfrm>
            <a:prstGeom prst="rect">
              <a:avLst/>
            </a:prstGeom>
            <a:solidFill>
              <a:srgbClr val="66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terra</a:t>
              </a:r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4888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667934" y="2472267"/>
            <a:ext cx="46346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 O</a:t>
            </a:r>
            <a:r>
              <a:rPr lang="en-US" sz="2800" baseline="-25000" dirty="0"/>
              <a:t>2      </a:t>
            </a:r>
            <a:r>
              <a:rPr lang="en-US" sz="2800" dirty="0"/>
              <a:t>                 2 O           (1)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 + O</a:t>
            </a:r>
            <a:r>
              <a:rPr lang="en-US" sz="2800" baseline="-25000" dirty="0"/>
              <a:t>2</a:t>
            </a:r>
            <a:r>
              <a:rPr lang="en-US" sz="2800" dirty="0"/>
              <a:t>                        O</a:t>
            </a:r>
            <a:r>
              <a:rPr lang="en-US" sz="2800" baseline="-25000" dirty="0"/>
              <a:t>3</a:t>
            </a:r>
            <a:r>
              <a:rPr lang="en-US" sz="2800" dirty="0"/>
              <a:t>          (2)</a:t>
            </a:r>
          </a:p>
          <a:p>
            <a:endParaRPr lang="en-US" sz="28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810934" y="2778215"/>
            <a:ext cx="1337734" cy="8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702831" y="23238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Uv</a:t>
            </a:r>
            <a:endParaRPr lang="en-US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921000" y="4045552"/>
            <a:ext cx="1337734" cy="8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61632" y="416263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Uv</a:t>
            </a:r>
            <a:endParaRPr lang="en-US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2921001" y="4132478"/>
            <a:ext cx="133773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1278467" y="5719636"/>
            <a:ext cx="457200" cy="660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261632" y="364606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67934" y="5257971"/>
            <a:ext cx="454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 + O</a:t>
            </a:r>
            <a:r>
              <a:rPr lang="en-US" sz="2400" baseline="-25000" dirty="0"/>
              <a:t>3</a:t>
            </a:r>
            <a:r>
              <a:rPr lang="en-US" sz="2400" dirty="0"/>
              <a:t>                        2 O</a:t>
            </a:r>
            <a:r>
              <a:rPr lang="en-US" sz="2400" baseline="-25000" dirty="0"/>
              <a:t>2</a:t>
            </a:r>
            <a:r>
              <a:rPr lang="en-US" sz="2400" dirty="0"/>
              <a:t>               (3)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702831" y="5491809"/>
            <a:ext cx="1337734" cy="84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59359" y="698730"/>
            <a:ext cx="5570507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4048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33</a:t>
            </a:fld>
            <a:endParaRPr lang="pt-BR"/>
          </a:p>
        </p:txBody>
      </p:sp>
      <p:pic>
        <p:nvPicPr>
          <p:cNvPr id="79874" name="Picture 2" descr="Resultado de imagem para mechanism of ozone uv ab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735667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6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34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13896" y="679573"/>
            <a:ext cx="5558303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Enxofre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6666" y="1676400"/>
            <a:ext cx="657013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Ocorrência</a:t>
            </a:r>
            <a:r>
              <a:rPr lang="en-US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depósitos</a:t>
            </a:r>
            <a:r>
              <a:rPr lang="en-US" sz="2000" dirty="0"/>
              <a:t> do material </a:t>
            </a:r>
            <a:r>
              <a:rPr lang="en-US" sz="2000" dirty="0" err="1"/>
              <a:t>elementar</a:t>
            </a:r>
            <a:r>
              <a:rPr lang="en-US" sz="2000" dirty="0"/>
              <a:t> S</a:t>
            </a:r>
            <a:r>
              <a:rPr lang="en-US" sz="2000" baseline="-25000" dirty="0"/>
              <a:t>8.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sz="2000" baseline="-25000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/>
              <a:t>Galena (</a:t>
            </a:r>
            <a:r>
              <a:rPr lang="en-US" sz="2000" dirty="0" err="1"/>
              <a:t>PbS</a:t>
            </a:r>
            <a:r>
              <a:rPr lang="en-US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36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35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37696" y="695903"/>
            <a:ext cx="5609103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Enxofre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pic>
        <p:nvPicPr>
          <p:cNvPr id="8" name="Picture 4" descr="M20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03289"/>
            <a:ext cx="2343150" cy="14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7696" y="1472329"/>
            <a:ext cx="4775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Sólido</a:t>
            </a:r>
            <a:r>
              <a:rPr lang="en-US" sz="2000" dirty="0"/>
              <a:t> molecular </a:t>
            </a:r>
            <a:r>
              <a:rPr lang="en-US" sz="2000" dirty="0" err="1"/>
              <a:t>amarelo</a:t>
            </a:r>
            <a:r>
              <a:rPr lang="en-US" sz="2000" dirty="0"/>
              <a:t>, </a:t>
            </a:r>
            <a:r>
              <a:rPr lang="en-US" sz="2000" dirty="0" err="1"/>
              <a:t>quase</a:t>
            </a:r>
            <a:r>
              <a:rPr lang="en-US" sz="2000" dirty="0"/>
              <a:t> </a:t>
            </a:r>
            <a:r>
              <a:rPr lang="en-US" sz="2000" dirty="0" err="1"/>
              <a:t>inodoro</a:t>
            </a:r>
            <a:r>
              <a:rPr lang="en-US" sz="2000" dirty="0"/>
              <a:t> </a:t>
            </a:r>
            <a:r>
              <a:rPr lang="en-US" sz="2000" dirty="0" err="1"/>
              <a:t>insolúvel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água</a:t>
            </a:r>
            <a:r>
              <a:rPr lang="en-US" sz="20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Constituído</a:t>
            </a:r>
            <a:r>
              <a:rPr lang="en-US" sz="2000" dirty="0"/>
              <a:t> de </a:t>
            </a:r>
            <a:r>
              <a:rPr lang="en-US" sz="2000" dirty="0" err="1"/>
              <a:t>anéis</a:t>
            </a:r>
            <a:r>
              <a:rPr lang="en-US" sz="2000" dirty="0"/>
              <a:t> S</a:t>
            </a:r>
            <a:r>
              <a:rPr lang="en-US" sz="2000" baseline="-25000" dirty="0"/>
              <a:t>8</a:t>
            </a:r>
            <a:r>
              <a:rPr lang="en-US" sz="2000" dirty="0"/>
              <a:t> do </a:t>
            </a:r>
            <a:r>
              <a:rPr lang="en-US" sz="2000" dirty="0" err="1"/>
              <a:t>tipo</a:t>
            </a:r>
            <a:r>
              <a:rPr lang="en-US" sz="2000" dirty="0"/>
              <a:t> </a:t>
            </a:r>
            <a:r>
              <a:rPr lang="en-US" sz="2000" dirty="0" err="1"/>
              <a:t>coroa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Ligações</a:t>
            </a:r>
            <a:r>
              <a:rPr lang="en-US" sz="2000" dirty="0"/>
              <a:t> simples.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(</a:t>
            </a:r>
            <a:r>
              <a:rPr lang="en-US" sz="2000" dirty="0" err="1"/>
              <a:t>gás</a:t>
            </a:r>
            <a:r>
              <a:rPr lang="en-US" sz="2000" dirty="0"/>
              <a:t> </a:t>
            </a:r>
            <a:r>
              <a:rPr lang="en-US" sz="2000" dirty="0" err="1"/>
              <a:t>diatômico</a:t>
            </a:r>
            <a:r>
              <a:rPr lang="en-US" sz="2000" dirty="0"/>
              <a:t> com </a:t>
            </a:r>
            <a:r>
              <a:rPr lang="en-US" sz="2000" dirty="0" err="1"/>
              <a:t>propriedades</a:t>
            </a:r>
            <a:r>
              <a:rPr lang="en-US" sz="2000" dirty="0"/>
              <a:t> </a:t>
            </a:r>
            <a:r>
              <a:rPr lang="en-US" sz="2000" dirty="0" err="1"/>
              <a:t>semelhantes</a:t>
            </a:r>
            <a:r>
              <a:rPr lang="en-US" sz="2000" dirty="0"/>
              <a:t> a O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Formas</a:t>
            </a:r>
            <a:r>
              <a:rPr lang="en-US" sz="2000" dirty="0"/>
              <a:t> </a:t>
            </a:r>
            <a:r>
              <a:rPr lang="en-US" sz="2000" dirty="0" err="1"/>
              <a:t>cristalinas</a:t>
            </a:r>
            <a:r>
              <a:rPr lang="en-US" sz="2000" dirty="0"/>
              <a:t> </a:t>
            </a:r>
            <a:r>
              <a:rPr lang="en-US" sz="2000" dirty="0" err="1"/>
              <a:t>polimórficas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Empacotamento</a:t>
            </a:r>
            <a:r>
              <a:rPr lang="en-US" sz="2000" dirty="0"/>
              <a:t> </a:t>
            </a:r>
            <a:r>
              <a:rPr lang="en-US" sz="2000" dirty="0" err="1"/>
              <a:t>cristalino</a:t>
            </a:r>
            <a:r>
              <a:rPr lang="en-US" sz="2000" dirty="0"/>
              <a:t> de S</a:t>
            </a:r>
            <a:r>
              <a:rPr lang="en-US" sz="2000" baseline="-25000" dirty="0"/>
              <a:t>n</a:t>
            </a:r>
            <a:r>
              <a:rPr lang="en-US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ym typeface="Symbol" panose="05050102010706020507" pitchFamily="18" charset="2"/>
              </a:rPr>
              <a:t>-S (</a:t>
            </a:r>
            <a:r>
              <a:rPr lang="en-US" sz="2000" dirty="0" err="1">
                <a:sym typeface="Symbol" panose="05050102010706020507" pitchFamily="18" charset="2"/>
              </a:rPr>
              <a:t>ortorrômbico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sym typeface="Symbol" panose="05050102010706020507" pitchFamily="18" charset="2"/>
              </a:rPr>
              <a:t>-S (</a:t>
            </a:r>
            <a:r>
              <a:rPr lang="en-US" sz="2000" dirty="0" err="1">
                <a:sym typeface="Symbol" panose="05050102010706020507" pitchFamily="18" charset="2"/>
              </a:rPr>
              <a:t>monoclínico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endParaRPr lang="en-US" sz="2000" dirty="0"/>
          </a:p>
        </p:txBody>
      </p:sp>
      <p:grpSp>
        <p:nvGrpSpPr>
          <p:cNvPr id="3" name="Grupo 2"/>
          <p:cNvGrpSpPr/>
          <p:nvPr/>
        </p:nvGrpSpPr>
        <p:grpSpPr>
          <a:xfrm>
            <a:off x="4360985" y="4082984"/>
            <a:ext cx="4329113" cy="2079113"/>
            <a:chOff x="4055533" y="4306268"/>
            <a:chExt cx="4329113" cy="2079113"/>
          </a:xfrm>
        </p:grpSpPr>
        <p:pic>
          <p:nvPicPr>
            <p:cNvPr id="9" name="Picture 2" descr="F20-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533" y="4306268"/>
              <a:ext cx="4329113" cy="20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351866" y="4359151"/>
              <a:ext cx="147527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/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Estavel a t.amb.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253426" y="4359151"/>
              <a:ext cx="202697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/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Estavel acima 96</a:t>
              </a:r>
              <a:r>
                <a:rPr lang="it-IT" altLang="pt-BR" sz="1600" baseline="30000" dirty="0">
                  <a:solidFill>
                    <a:srgbClr val="FF3300"/>
                  </a:solidFill>
                  <a:latin typeface="+mj-lt"/>
                </a:rPr>
                <a:t>0</a:t>
              </a:r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7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36</a:t>
            </a:fld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21" y="4599516"/>
            <a:ext cx="37433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392626" y="2164202"/>
            <a:ext cx="4329113" cy="2079113"/>
            <a:chOff x="4055533" y="4306268"/>
            <a:chExt cx="4329113" cy="2079113"/>
          </a:xfrm>
        </p:grpSpPr>
        <p:pic>
          <p:nvPicPr>
            <p:cNvPr id="5" name="Picture 2" descr="F20-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533" y="4306268"/>
              <a:ext cx="4329113" cy="20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51866" y="4359151"/>
              <a:ext cx="147527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/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Estavel a t.amb.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253426" y="4359151"/>
              <a:ext cx="202697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Lucida Sans" panose="020B0602030504020204" pitchFamily="34" charset="0"/>
                </a:defRPr>
              </a:lvl9pPr>
            </a:lstStyle>
            <a:p>
              <a:pPr eaLnBrk="1" hangingPunct="1"/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Estavel acima 96</a:t>
              </a:r>
              <a:r>
                <a:rPr lang="it-IT" altLang="pt-BR" sz="1600" baseline="30000" dirty="0">
                  <a:solidFill>
                    <a:srgbClr val="FF3300"/>
                  </a:solidFill>
                  <a:latin typeface="+mj-lt"/>
                </a:rPr>
                <a:t>0</a:t>
              </a:r>
              <a:r>
                <a:rPr lang="it-IT" altLang="pt-BR" sz="1600" dirty="0">
                  <a:solidFill>
                    <a:srgbClr val="FF3300"/>
                  </a:solidFill>
                  <a:latin typeface="+mj-lt"/>
                </a:rPr>
                <a:t>C</a:t>
              </a:r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37696" y="695903"/>
            <a:ext cx="5609103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Enxofre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elementar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428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84829" y="695903"/>
            <a:ext cx="5278904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Enxofre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84829" y="1593369"/>
            <a:ext cx="17059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reatividade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15" y="2690336"/>
            <a:ext cx="4120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Reage</a:t>
            </a:r>
            <a:r>
              <a:rPr lang="en-US" sz="2400" dirty="0"/>
              <a:t> com F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formando</a:t>
            </a:r>
            <a:r>
              <a:rPr lang="en-US" sz="2400" dirty="0"/>
              <a:t> SF</a:t>
            </a:r>
            <a:r>
              <a:rPr lang="en-US" sz="2400" baseline="-25000" dirty="0"/>
              <a:t>6</a:t>
            </a:r>
            <a:r>
              <a:rPr lang="en-US" sz="2400" dirty="0"/>
              <a:t> ;</a:t>
            </a:r>
          </a:p>
          <a:p>
            <a:endParaRPr lang="en-US" sz="2400" dirty="0"/>
          </a:p>
          <a:p>
            <a:r>
              <a:rPr lang="en-US" sz="2400" dirty="0"/>
              <a:t>Com Cl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formando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Dissolve </a:t>
            </a:r>
            <a:r>
              <a:rPr lang="en-US" sz="2400" dirty="0" err="1"/>
              <a:t>em</a:t>
            </a:r>
            <a:r>
              <a:rPr lang="en-US" sz="2400" dirty="0"/>
              <a:t> Br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formando</a:t>
            </a:r>
            <a:r>
              <a:rPr lang="en-US" sz="2400" dirty="0"/>
              <a:t> S</a:t>
            </a:r>
            <a:r>
              <a:rPr lang="en-US" sz="2400" baseline="-25000" dirty="0"/>
              <a:t>2</a:t>
            </a:r>
            <a:r>
              <a:rPr lang="en-US" sz="2400" dirty="0"/>
              <a:t>Br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80898" name="Picture 2" descr="Resultado de imagem para S2B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6" b="28753"/>
          <a:stretch/>
        </p:blipFill>
        <p:spPr bwMode="auto">
          <a:xfrm>
            <a:off x="5404502" y="3659832"/>
            <a:ext cx="2381250" cy="1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71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38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01667" y="679573"/>
            <a:ext cx="5462066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Se,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Te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Po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1667" y="1569349"/>
            <a:ext cx="73726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+mj-lt"/>
              </a:rPr>
              <a:t>Selênio e </a:t>
            </a:r>
            <a:r>
              <a:rPr lang="pt-BR" altLang="pt-BR" sz="2400" b="1" dirty="0" err="1">
                <a:latin typeface="+mj-lt"/>
              </a:rPr>
              <a:t>Terlúrio</a:t>
            </a:r>
            <a:endParaRPr lang="pt-BR" altLang="pt-BR" sz="2400" b="1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A forma mais estável é um material polimérico amorfo contendo cadeias helicoidais parecido com S (Se cinza). Existem duas variedades alotrópicas Se</a:t>
            </a:r>
            <a:r>
              <a:rPr lang="pt-BR" altLang="pt-BR" sz="2400" baseline="-25000" dirty="0">
                <a:latin typeface="+mj-lt"/>
              </a:rPr>
              <a:t>8</a:t>
            </a:r>
            <a:r>
              <a:rPr lang="pt-BR" altLang="pt-BR" sz="2400" dirty="0">
                <a:latin typeface="+mj-lt"/>
              </a:rPr>
              <a:t> e Te</a:t>
            </a:r>
            <a:r>
              <a:rPr lang="pt-BR" altLang="pt-BR" sz="2400" baseline="-25000" dirty="0">
                <a:latin typeface="+mj-lt"/>
              </a:rPr>
              <a:t>8</a:t>
            </a:r>
            <a:r>
              <a:rPr lang="pt-BR" altLang="pt-BR" sz="2400" dirty="0">
                <a:latin typeface="+mj-lt"/>
              </a:rPr>
              <a:t> também diferindo apenas na forma de empacotamento, como para S.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pt-BR" altLang="pt-BR" sz="2400" b="1" dirty="0">
                <a:latin typeface="+mj-lt"/>
              </a:rPr>
              <a:t>Polônio</a:t>
            </a:r>
            <a:endParaRPr lang="pt-BR" altLang="pt-BR" sz="2400" dirty="0">
              <a:latin typeface="+mj-lt"/>
            </a:endParaRP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</a:t>
            </a:r>
            <a:r>
              <a:rPr lang="pt-BR" altLang="pt-BR" sz="2400" dirty="0"/>
              <a:t>uma forma metálica de empacotamento cúbico primitivo (condutor);</a:t>
            </a:r>
          </a:p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/>
              <a:t>Polônio e telúrio são muito tóxicos.</a:t>
            </a:r>
          </a:p>
        </p:txBody>
      </p:sp>
    </p:spTree>
    <p:extLst>
      <p:ext uri="{BB962C8B-B14F-4D97-AF65-F5344CB8AC3E}">
        <p14:creationId xmlns:p14="http://schemas.microsoft.com/office/powerpoint/2010/main" val="3376260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39</a:t>
            </a:fld>
            <a:endParaRPr 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74076" y="528930"/>
            <a:ext cx="52873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Óxidos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Peróxidos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sulfetos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etc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9666" y="1896533"/>
            <a:ext cx="785706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err="1"/>
              <a:t>Oxigênio</a:t>
            </a:r>
            <a:endParaRPr lang="en-US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err="1"/>
              <a:t>Óxidos</a:t>
            </a:r>
            <a:r>
              <a:rPr lang="en-US" b="1" u="sng" dirty="0"/>
              <a:t> (O</a:t>
            </a:r>
            <a:r>
              <a:rPr lang="en-US" b="1" u="sng" baseline="30000" dirty="0"/>
              <a:t>2</a:t>
            </a:r>
            <a:r>
              <a:rPr lang="en-US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b="1" u="sng" dirty="0"/>
              <a:t>)</a:t>
            </a:r>
            <a:r>
              <a:rPr lang="en-US" b="1" dirty="0"/>
              <a:t>: </a:t>
            </a:r>
            <a:r>
              <a:rPr lang="en-US" b="1" dirty="0" err="1"/>
              <a:t>Oxigênio</a:t>
            </a:r>
            <a:r>
              <a:rPr lang="en-US" b="1" dirty="0"/>
              <a:t> forma </a:t>
            </a:r>
            <a:r>
              <a:rPr lang="en-US" b="1" dirty="0" err="1"/>
              <a:t>óxidos</a:t>
            </a:r>
            <a:r>
              <a:rPr lang="en-US" b="1" dirty="0"/>
              <a:t> </a:t>
            </a:r>
            <a:r>
              <a:rPr lang="en-US" b="1" dirty="0" err="1"/>
              <a:t>iônicos</a:t>
            </a:r>
            <a:r>
              <a:rPr lang="en-US" b="1" dirty="0"/>
              <a:t> com </a:t>
            </a:r>
            <a:r>
              <a:rPr lang="en-US" b="1" dirty="0" err="1"/>
              <a:t>metais</a:t>
            </a:r>
            <a:r>
              <a:rPr lang="en-US" b="1" dirty="0"/>
              <a:t> com NOX &lt; +4 e </a:t>
            </a:r>
            <a:r>
              <a:rPr lang="en-US" b="1" dirty="0" err="1"/>
              <a:t>óxidos</a:t>
            </a:r>
            <a:r>
              <a:rPr lang="en-US" b="1" dirty="0"/>
              <a:t> </a:t>
            </a:r>
            <a:r>
              <a:rPr lang="en-US" b="1" dirty="0" err="1"/>
              <a:t>covalentes</a:t>
            </a:r>
            <a:r>
              <a:rPr lang="en-US" b="1" dirty="0"/>
              <a:t> com </a:t>
            </a:r>
            <a:r>
              <a:rPr lang="en-US" b="1" dirty="0" err="1"/>
              <a:t>metais</a:t>
            </a:r>
            <a:r>
              <a:rPr lang="en-US" b="1" dirty="0"/>
              <a:t> com NOX &gt; +4.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err="1"/>
              <a:t>Peróxidos</a:t>
            </a:r>
            <a:r>
              <a:rPr lang="en-US" b="1" u="sng" dirty="0"/>
              <a:t> (HOO</a:t>
            </a:r>
            <a:r>
              <a:rPr lang="en-US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b="1" u="sng" dirty="0"/>
              <a:t>, NOX do O = -1)</a:t>
            </a:r>
            <a:r>
              <a:rPr lang="en-US" b="1" dirty="0"/>
              <a:t>: </a:t>
            </a:r>
            <a:r>
              <a:rPr lang="en-US" b="1" dirty="0" err="1"/>
              <a:t>péroxidos</a:t>
            </a:r>
            <a:r>
              <a:rPr lang="en-US" b="1" dirty="0"/>
              <a:t> com </a:t>
            </a:r>
            <a:r>
              <a:rPr lang="en-US" b="1" dirty="0" err="1"/>
              <a:t>metais</a:t>
            </a:r>
            <a:r>
              <a:rPr lang="en-US" b="1" dirty="0"/>
              <a:t> </a:t>
            </a:r>
            <a:r>
              <a:rPr lang="en-US" b="1" dirty="0" err="1"/>
              <a:t>alcalinos</a:t>
            </a:r>
            <a:r>
              <a:rPr lang="en-US" b="1" dirty="0"/>
              <a:t> e </a:t>
            </a:r>
            <a:r>
              <a:rPr lang="en-US" b="1" dirty="0" err="1"/>
              <a:t>alcalinos</a:t>
            </a:r>
            <a:r>
              <a:rPr lang="en-US" b="1" dirty="0"/>
              <a:t> </a:t>
            </a:r>
            <a:r>
              <a:rPr lang="en-US" b="1" dirty="0" err="1"/>
              <a:t>terrosos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Superóxidos</a:t>
            </a:r>
            <a:r>
              <a:rPr lang="en-US" b="1" dirty="0"/>
              <a:t> (O</a:t>
            </a:r>
            <a:r>
              <a:rPr lang="en-US" b="1" baseline="-25000" dirty="0"/>
              <a:t>2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</a:t>
            </a:r>
            <a:r>
              <a:rPr lang="en-US" b="1" dirty="0"/>
              <a:t>, NOX do O = - 1,5): </a:t>
            </a:r>
            <a:r>
              <a:rPr lang="en-US" b="1" dirty="0" err="1"/>
              <a:t>superóxidos</a:t>
            </a:r>
            <a:r>
              <a:rPr lang="en-US" b="1" dirty="0"/>
              <a:t> com </a:t>
            </a:r>
            <a:r>
              <a:rPr lang="en-US" b="1" dirty="0" err="1"/>
              <a:t>alcalinos</a:t>
            </a:r>
            <a:r>
              <a:rPr lang="en-US" b="1" dirty="0"/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9665" y="4631267"/>
            <a:ext cx="785706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Enxofre</a:t>
            </a:r>
            <a:r>
              <a:rPr lang="en-US" b="1" dirty="0"/>
              <a:t>, </a:t>
            </a:r>
            <a:r>
              <a:rPr lang="en-US" b="1" dirty="0" err="1"/>
              <a:t>Selênio</a:t>
            </a:r>
            <a:r>
              <a:rPr lang="en-US" b="1" dirty="0"/>
              <a:t> e </a:t>
            </a:r>
            <a:r>
              <a:rPr lang="en-US" b="1" dirty="0" err="1"/>
              <a:t>Telúrio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/>
              <a:t>Sulfeto</a:t>
            </a:r>
            <a:r>
              <a:rPr lang="en-US" b="1" dirty="0"/>
              <a:t> (S</a:t>
            </a:r>
            <a:r>
              <a:rPr lang="en-US" b="1" baseline="30000" dirty="0"/>
              <a:t>2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dissulfetos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Seleneto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Telureto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Te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18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</a:t>
            </a:fld>
            <a:endParaRPr lang="pt-BR" dirty="0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811572" y="679574"/>
            <a:ext cx="514049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388726" y="1788458"/>
            <a:ext cx="3564274" cy="628796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Eletronegatividade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3" descr="F08-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7"/>
          <a:stretch/>
        </p:blipFill>
        <p:spPr bwMode="auto">
          <a:xfrm>
            <a:off x="838353" y="2977723"/>
            <a:ext cx="3646561" cy="32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709121" y="2558231"/>
            <a:ext cx="511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Escala</a:t>
            </a:r>
            <a:r>
              <a:rPr lang="en-US" sz="2400" dirty="0"/>
              <a:t> de </a:t>
            </a:r>
            <a:r>
              <a:rPr lang="en-US" sz="2400" dirty="0" err="1"/>
              <a:t>eletronegatividade</a:t>
            </a:r>
            <a:r>
              <a:rPr lang="en-US" sz="2400" dirty="0"/>
              <a:t> de Pauling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49600" y="3708399"/>
            <a:ext cx="440267" cy="1998133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4579193" y="3191206"/>
            <a:ext cx="351076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Formam</a:t>
            </a:r>
            <a:r>
              <a:rPr lang="en-US" sz="2000" dirty="0"/>
              <a:t> </a:t>
            </a:r>
            <a:r>
              <a:rPr lang="en-US" sz="2000" dirty="0" err="1"/>
              <a:t>compostos</a:t>
            </a:r>
            <a:r>
              <a:rPr lang="en-US" sz="2000" dirty="0"/>
              <a:t> </a:t>
            </a:r>
            <a:r>
              <a:rPr lang="en-US" sz="2000" dirty="0" err="1"/>
              <a:t>iônicos</a:t>
            </a:r>
            <a:r>
              <a:rPr lang="en-US" sz="2000" dirty="0"/>
              <a:t> com </a:t>
            </a:r>
            <a:r>
              <a:rPr lang="en-US" sz="2000" dirty="0" err="1"/>
              <a:t>metais</a:t>
            </a:r>
            <a:r>
              <a:rPr lang="en-US" sz="2000" dirty="0"/>
              <a:t>, (</a:t>
            </a:r>
            <a:r>
              <a:rPr lang="en-US" sz="2000" dirty="0" err="1"/>
              <a:t>exceto</a:t>
            </a:r>
            <a:r>
              <a:rPr lang="en-US" sz="2000" dirty="0"/>
              <a:t> Po)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63506" y="4439799"/>
            <a:ext cx="351076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Formam</a:t>
            </a:r>
            <a:r>
              <a:rPr lang="en-US" sz="2000" b="1" dirty="0"/>
              <a:t> </a:t>
            </a:r>
            <a:r>
              <a:rPr lang="en-US" sz="2000" b="1" dirty="0" err="1"/>
              <a:t>compostos</a:t>
            </a:r>
            <a:r>
              <a:rPr lang="en-US" sz="2000" b="1" dirty="0"/>
              <a:t> </a:t>
            </a:r>
            <a:r>
              <a:rPr lang="en-US" sz="2000" b="1" dirty="0" err="1"/>
              <a:t>covalentes</a:t>
            </a:r>
            <a:r>
              <a:rPr lang="en-US" sz="2000" b="1" dirty="0"/>
              <a:t> com </a:t>
            </a:r>
            <a:r>
              <a:rPr lang="en-US" sz="2000" b="1" u="sng" dirty="0" err="1"/>
              <a:t>não</a:t>
            </a:r>
            <a:r>
              <a:rPr lang="en-US" sz="2000" b="1" u="sng" dirty="0"/>
              <a:t> </a:t>
            </a:r>
            <a:r>
              <a:rPr lang="en-US" sz="2000" b="1" u="sng" dirty="0" err="1"/>
              <a:t>metais</a:t>
            </a:r>
            <a:endParaRPr lang="en-US" sz="2000" b="1" u="sng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586050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40</a:t>
            </a:fld>
            <a:endParaRPr 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74076" y="528930"/>
            <a:ext cx="52873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Óxidos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D37D36-3016-452D-A461-CE99A21F006C}"/>
              </a:ext>
            </a:extLst>
          </p:cNvPr>
          <p:cNvSpPr txBox="1"/>
          <p:nvPr/>
        </p:nvSpPr>
        <p:spPr>
          <a:xfrm>
            <a:off x="674076" y="1424354"/>
            <a:ext cx="532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Cr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   (Cr</a:t>
            </a:r>
            <a:r>
              <a:rPr lang="pt-BR" sz="2800" baseline="30000" dirty="0"/>
              <a:t>3+</a:t>
            </a:r>
            <a:r>
              <a:rPr lang="pt-BR" sz="2800" dirty="0"/>
              <a:t>) – PE = 2266</a:t>
            </a:r>
            <a:r>
              <a:rPr lang="pt-BR" sz="2800" baseline="30000" dirty="0"/>
              <a:t>0</a:t>
            </a:r>
            <a:r>
              <a:rPr lang="pt-BR" sz="2800" dirty="0"/>
              <a:t>C - iônico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1EDC56-6F93-4229-B80B-FD7887C1C24A}"/>
              </a:ext>
            </a:extLst>
          </p:cNvPr>
          <p:cNvSpPr txBox="1"/>
          <p:nvPr/>
        </p:nvSpPr>
        <p:spPr>
          <a:xfrm>
            <a:off x="703633" y="2345524"/>
            <a:ext cx="558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CrO</a:t>
            </a:r>
            <a:r>
              <a:rPr lang="pt-BR" sz="2800" baseline="-25000" dirty="0"/>
              <a:t>3</a:t>
            </a:r>
            <a:r>
              <a:rPr lang="pt-BR" sz="2800" dirty="0"/>
              <a:t>   (Cr</a:t>
            </a:r>
            <a:r>
              <a:rPr lang="pt-BR" sz="2800" baseline="30000" dirty="0"/>
              <a:t>6+</a:t>
            </a:r>
            <a:r>
              <a:rPr lang="pt-BR" sz="2800" dirty="0"/>
              <a:t>) – PE = 196</a:t>
            </a:r>
            <a:r>
              <a:rPr lang="pt-BR" sz="2800" baseline="30000" dirty="0"/>
              <a:t>0</a:t>
            </a:r>
            <a:r>
              <a:rPr lang="pt-BR" sz="2800" dirty="0"/>
              <a:t>C - Covalente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EFACFB-09B3-4DDB-80EF-C34E767A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9" y="3429000"/>
            <a:ext cx="7430537" cy="24101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B80C03-7AB7-4392-B097-9AA84048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5853245"/>
            <a:ext cx="4771839" cy="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5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41</a:t>
            </a:fld>
            <a:endParaRPr 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74076" y="528930"/>
            <a:ext cx="52873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Óxidos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2EFB83-03D8-44F4-A858-919E53C0A9A7}"/>
              </a:ext>
            </a:extLst>
          </p:cNvPr>
          <p:cNvSpPr txBox="1"/>
          <p:nvPr/>
        </p:nvSpPr>
        <p:spPr>
          <a:xfrm>
            <a:off x="674076" y="1556238"/>
            <a:ext cx="254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Sempre covalentes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04B8E4-4D02-4ECB-AA50-32DA9ED1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77" y="3325926"/>
            <a:ext cx="7773485" cy="18766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7823DCF-E591-4002-9414-30CC7B84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9" y="5395524"/>
            <a:ext cx="4971444" cy="4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22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42</a:t>
            </a:fld>
            <a:endParaRPr 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66083" y="565943"/>
            <a:ext cx="5287371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b="1" dirty="0" err="1">
                <a:solidFill>
                  <a:schemeClr val="bg1"/>
                </a:solidFill>
                <a:latin typeface="+mj-lt"/>
              </a:rPr>
              <a:t>Hidretos</a:t>
            </a:r>
            <a:endParaRPr lang="en-GB" altLang="pt-BR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43780"/>
              </p:ext>
            </p:extLst>
          </p:nvPr>
        </p:nvGraphicFramePr>
        <p:xfrm>
          <a:off x="626539" y="1981203"/>
          <a:ext cx="7532402" cy="396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1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7104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hidreto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+mj-lt"/>
                        </a:rPr>
                        <a:t>nome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Ângulo de ligação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 (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C)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Propriedade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acidez: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X + 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O  HX</a:t>
                      </a:r>
                      <a:r>
                        <a:rPr kumimoji="0" 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-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 + 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3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O</a:t>
                      </a:r>
                      <a:r>
                        <a:rPr kumimoji="0" 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+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sym typeface="Symbol" pitchFamily="18" charset="2"/>
                      </a:endParaRP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Água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H-O-H, </a:t>
                      </a:r>
                      <a:r>
                        <a:rPr kumimoji="0" lang="pt-BR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  <a:r>
                        <a:rPr kumimoji="0" lang="pt-BR" sz="2000" b="0" i="0" u="sng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pt-BR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>
                    <a:gradFill>
                      <a:gsLst>
                        <a:gs pos="0">
                          <a:schemeClr val="bg2">
                            <a:tint val="98000"/>
                            <a:hueMod val="124000"/>
                            <a:satMod val="148000"/>
                            <a:lumMod val="124000"/>
                          </a:schemeClr>
                        </a:gs>
                        <a:gs pos="100000">
                          <a:schemeClr val="bg2">
                            <a:shade val="76000"/>
                            <a:hueMod val="89000"/>
                            <a:satMod val="164000"/>
                            <a:lumMod val="56000"/>
                          </a:schemeClr>
                        </a:gs>
                      </a:gsLst>
                      <a:path path="circle">
                        <a:fillToRect l="45000" t="65000" r="125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Líquido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~ 15.7</a:t>
                      </a: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Peróxido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H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>
                    <a:gradFill>
                      <a:gsLst>
                        <a:gs pos="0">
                          <a:schemeClr val="bg2">
                            <a:tint val="98000"/>
                            <a:hueMod val="124000"/>
                            <a:satMod val="148000"/>
                            <a:lumMod val="124000"/>
                          </a:schemeClr>
                        </a:gs>
                        <a:gs pos="100000">
                          <a:schemeClr val="bg2">
                            <a:shade val="76000"/>
                            <a:hueMod val="89000"/>
                            <a:satMod val="164000"/>
                            <a:lumMod val="56000"/>
                          </a:schemeClr>
                        </a:gs>
                      </a:gsLst>
                      <a:path path="circle">
                        <a:fillToRect l="45000" t="65000" r="125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Líquido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11.7</a:t>
                      </a: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Sulfeto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H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H-S-H,  </a:t>
                      </a:r>
                      <a:r>
                        <a:rPr kumimoji="0" lang="pt-BR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</a:t>
                      </a:r>
                      <a:r>
                        <a:rPr kumimoji="0" lang="pt-BR" sz="2000" b="0" i="0" u="sng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pt-BR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>
                    <a:gradFill>
                      <a:gsLst>
                        <a:gs pos="0">
                          <a:schemeClr val="bg2">
                            <a:tint val="98000"/>
                            <a:hueMod val="124000"/>
                            <a:satMod val="148000"/>
                            <a:lumMod val="124000"/>
                          </a:schemeClr>
                        </a:gs>
                        <a:gs pos="100000">
                          <a:schemeClr val="bg2">
                            <a:shade val="76000"/>
                            <a:hueMod val="89000"/>
                            <a:satMod val="164000"/>
                            <a:lumMod val="56000"/>
                          </a:schemeClr>
                        </a:gs>
                      </a:gsLst>
                      <a:path path="circle">
                        <a:fillToRect l="45000" t="65000" r="125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-60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gás, cheiro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6.9 e 14.1</a:t>
                      </a: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Seleneto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H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H-Se-H, </a:t>
                      </a:r>
                      <a:r>
                        <a:rPr kumimoji="0" lang="pt-BR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</a:t>
                      </a:r>
                      <a:r>
                        <a:rPr kumimoji="0" lang="pt-BR" sz="2000" b="0" i="0" u="sng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pt-BR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>
                    <a:gradFill>
                      <a:gsLst>
                        <a:gs pos="0">
                          <a:schemeClr val="bg2">
                            <a:tint val="98000"/>
                            <a:hueMod val="124000"/>
                            <a:satMod val="148000"/>
                            <a:lumMod val="124000"/>
                          </a:schemeClr>
                        </a:gs>
                        <a:gs pos="100000">
                          <a:schemeClr val="bg2">
                            <a:shade val="76000"/>
                            <a:hueMod val="89000"/>
                            <a:satMod val="164000"/>
                            <a:lumMod val="56000"/>
                          </a:schemeClr>
                        </a:gs>
                      </a:gsLst>
                      <a:path path="circle">
                        <a:fillToRect l="45000" t="65000" r="125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-41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Gás, cheiro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3,9 e 11</a:t>
                      </a: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Telureto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H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6" marB="45706" horzOverflow="overflow">
                    <a:gradFill>
                      <a:gsLst>
                        <a:gs pos="0">
                          <a:schemeClr val="bg2">
                            <a:tint val="98000"/>
                            <a:hueMod val="124000"/>
                            <a:satMod val="148000"/>
                            <a:lumMod val="124000"/>
                          </a:schemeClr>
                        </a:gs>
                        <a:gs pos="100000">
                          <a:schemeClr val="bg2">
                            <a:shade val="76000"/>
                            <a:hueMod val="89000"/>
                            <a:satMod val="164000"/>
                            <a:lumMod val="56000"/>
                          </a:schemeClr>
                        </a:gs>
                      </a:gsLst>
                      <a:path path="circle">
                        <a:fillToRect l="45000" t="65000" r="125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Gás, cheiro</a:t>
                      </a:r>
                    </a:p>
                  </a:txBody>
                  <a:tcPr marT="45706" marB="457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2.6 e 10.8</a:t>
                      </a:r>
                    </a:p>
                  </a:txBody>
                  <a:tcPr marT="45706" marB="4570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637469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43</a:t>
            </a:fld>
            <a:endParaRPr lang="pt-BR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876120"/>
              </p:ext>
            </p:extLst>
          </p:nvPr>
        </p:nvGraphicFramePr>
        <p:xfrm>
          <a:off x="2319867" y="2204508"/>
          <a:ext cx="45720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32933" y="1063417"/>
            <a:ext cx="6798734" cy="707886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Ligações</a:t>
            </a:r>
            <a:r>
              <a:rPr lang="en-US" sz="2000" dirty="0"/>
              <a:t> de </a:t>
            </a:r>
            <a:r>
              <a:rPr lang="en-US" sz="2000" dirty="0" err="1"/>
              <a:t>Hidrogênio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responsáveis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elevado</a:t>
            </a:r>
            <a:r>
              <a:rPr lang="en-US" sz="2000" dirty="0"/>
              <a:t> </a:t>
            </a:r>
            <a:r>
              <a:rPr lang="en-US" sz="2000" dirty="0" err="1"/>
              <a:t>ponto</a:t>
            </a:r>
            <a:r>
              <a:rPr lang="en-US" sz="2000" dirty="0"/>
              <a:t> de </a:t>
            </a:r>
            <a:r>
              <a:rPr lang="en-US" sz="2000" dirty="0" err="1"/>
              <a:t>ebulição</a:t>
            </a:r>
            <a:r>
              <a:rPr lang="en-US" sz="2000" dirty="0"/>
              <a:t> da </a:t>
            </a:r>
            <a:r>
              <a:rPr lang="en-US" sz="2000" dirty="0" err="1"/>
              <a:t>água</a:t>
            </a:r>
            <a:endParaRPr lang="en-US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225800" y="3860800"/>
            <a:ext cx="343746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85136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79882" y="1590956"/>
            <a:ext cx="679873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Reatividade</a:t>
            </a:r>
            <a:r>
              <a:rPr lang="en-US" sz="2400" dirty="0"/>
              <a:t> de </a:t>
            </a:r>
            <a:r>
              <a:rPr lang="en-US" sz="2400" dirty="0" err="1"/>
              <a:t>água</a:t>
            </a:r>
            <a:r>
              <a:rPr lang="en-US" sz="2400" dirty="0"/>
              <a:t>. Como a </a:t>
            </a:r>
            <a:r>
              <a:rPr lang="en-US" sz="2400" dirty="0" err="1"/>
              <a:t>água</a:t>
            </a:r>
            <a:r>
              <a:rPr lang="en-US" sz="2400" dirty="0"/>
              <a:t> </a:t>
            </a:r>
            <a:r>
              <a:rPr lang="en-US" sz="2400" dirty="0" err="1"/>
              <a:t>reage</a:t>
            </a:r>
            <a:r>
              <a:rPr lang="en-US" sz="2400" dirty="0"/>
              <a:t>? 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336D5E-A36B-4816-BA81-765E84BA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6" y="2249490"/>
            <a:ext cx="2720980" cy="1552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74E9AD3-8541-4714-9760-8E693F01073F}"/>
                  </a:ext>
                </a:extLst>
              </p:cNvPr>
              <p:cNvSpPr txBox="1"/>
              <p:nvPr/>
            </p:nvSpPr>
            <p:spPr>
              <a:xfrm>
                <a:off x="2573305" y="4072538"/>
                <a:ext cx="3404778" cy="466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smtClean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/>
                      <m:t>O</m:t>
                    </m:r>
                    <m:r>
                      <m:rPr>
                        <m:nor/>
                      </m:rPr>
                      <a:rPr lang="pt-BR" b="0" i="0" smtClean="0"/>
                      <m:t>  +    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smtClean="0"/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pt-BR" b="0" i="0" smtClean="0"/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pt-BR" b="0" i="0" smtClean="0"/>
                      <m:t>    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groupChr>
                          <m:groupChrPr>
                            <m:chr m:val="←"/>
                            <m:pos m:val="top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  <m:brk m:alnAt="1"/>
                              </m:rPr>
                              <a:rPr lang="pt-BR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b="0" i="0" smtClean="0"/>
                              <m:t>                     </m:t>
                            </m:r>
                          </m:e>
                        </m:groupChr>
                      </m:e>
                    </m:groupCh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dirty="0" smtClean="0"/>
                          <m:t>3</m:t>
                        </m:r>
                      </m:sub>
                    </m:sSub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pt-BR" b="0" i="0" dirty="0" smtClean="0"/>
                          <m:t>+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74E9AD3-8541-4714-9760-8E693F01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05" y="4072538"/>
                <a:ext cx="3404778" cy="466153"/>
              </a:xfrm>
              <a:prstGeom prst="rect">
                <a:avLst/>
              </a:prstGeom>
              <a:blipFill>
                <a:blip r:embed="rId3"/>
                <a:stretch>
                  <a:fillRect l="-2326" t="-1299" r="-894" b="-1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211980E-E75D-4A7D-B0A1-072C4E2ADCE6}"/>
                  </a:ext>
                </a:extLst>
              </p:cNvPr>
              <p:cNvSpPr txBox="1"/>
              <p:nvPr/>
            </p:nvSpPr>
            <p:spPr>
              <a:xfrm>
                <a:off x="2476590" y="4761541"/>
                <a:ext cx="3839128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smtClean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/>
                      <m:t>O</m:t>
                    </m:r>
                    <m:r>
                      <m:rPr>
                        <m:nor/>
                      </m:rPr>
                      <a:rPr lang="pt-BR" b="0" i="0" smtClean="0"/>
                      <m:t>  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i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i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i="0"/>
                      <m:t>O</m:t>
                    </m:r>
                    <m:r>
                      <m:rPr>
                        <m:nor/>
                      </m:rPr>
                      <a:rPr lang="pt-BR" b="0" i="0" smtClean="0"/>
                      <m:t>  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groupChr>
                          <m:groupChrPr>
                            <m:chr m:val="←"/>
                            <m:pos m:val="top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  <m:brk m:alnAt="1"/>
                              </m:rPr>
                              <a:rPr lang="pt-BR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b="0" i="0" smtClean="0"/>
                              <m:t>                     </m:t>
                            </m:r>
                          </m:e>
                        </m:groupChr>
                      </m:e>
                    </m:groupCh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dirty="0" smtClean="0"/>
                          <m:t>3</m:t>
                        </m:r>
                      </m:sub>
                    </m:sSub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pt-BR" b="0" i="0" dirty="0" smtClean="0"/>
                          <m:t>+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i="0"/>
                      <m:t>+</m:t>
                    </m:r>
                  </m:oMath>
                </a14:m>
                <a:r>
                  <a:rPr lang="pt-BR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OH</m:t>
                        </m:r>
                      </m:e>
                      <m:sup>
                        <m:r>
                          <m:rPr>
                            <m:nor/>
                          </m:rPr>
                          <a:rPr lang="pt-BR" i="0" dirty="0" smtClean="0"/>
                          <m:t>−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211980E-E75D-4A7D-B0A1-072C4E2A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90" y="4761541"/>
                <a:ext cx="3839128" cy="449290"/>
              </a:xfrm>
              <a:prstGeom prst="rect">
                <a:avLst/>
              </a:prstGeom>
              <a:blipFill>
                <a:blip r:embed="rId4"/>
                <a:stretch>
                  <a:fillRect l="-2063" t="-2703" r="-111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E79EE9-CB86-4F2F-BAF4-B2FE38F4052B}"/>
              </a:ext>
            </a:extLst>
          </p:cNvPr>
          <p:cNvSpPr txBox="1"/>
          <p:nvPr/>
        </p:nvSpPr>
        <p:spPr>
          <a:xfrm>
            <a:off x="4492869" y="2980592"/>
            <a:ext cx="428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Água é uma base de Lewis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60EB6C-6533-42E2-A41A-7DBC7D910C40}"/>
              </a:ext>
            </a:extLst>
          </p:cNvPr>
          <p:cNvSpPr txBox="1"/>
          <p:nvPr/>
        </p:nvSpPr>
        <p:spPr>
          <a:xfrm>
            <a:off x="962996" y="5396310"/>
            <a:ext cx="726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Porque essa reação é importante? Em outras palavras, com água define a acidez e basicidade? </a:t>
            </a:r>
          </a:p>
        </p:txBody>
      </p:sp>
    </p:spTree>
    <p:extLst>
      <p:ext uri="{BB962C8B-B14F-4D97-AF65-F5344CB8AC3E}">
        <p14:creationId xmlns:p14="http://schemas.microsoft.com/office/powerpoint/2010/main" val="2516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45</a:t>
            </a:fld>
            <a:endParaRPr lang="pt-B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336D5E-A36B-4816-BA81-765E84BA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70" y="3565271"/>
            <a:ext cx="2018311" cy="1151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211980E-E75D-4A7D-B0A1-072C4E2ADCE6}"/>
                  </a:ext>
                </a:extLst>
              </p:cNvPr>
              <p:cNvSpPr txBox="1"/>
              <p:nvPr/>
            </p:nvSpPr>
            <p:spPr>
              <a:xfrm>
                <a:off x="2086093" y="2179612"/>
                <a:ext cx="3839128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smtClean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/>
                      <m:t>O</m:t>
                    </m:r>
                    <m:r>
                      <m:rPr>
                        <m:nor/>
                      </m:rPr>
                      <a:rPr lang="pt-BR" b="0" i="0" smtClean="0"/>
                      <m:t>  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i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i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BR" i="0"/>
                      <m:t>O</m:t>
                    </m:r>
                    <m:r>
                      <m:rPr>
                        <m:nor/>
                      </m:rPr>
                      <a:rPr lang="pt-BR" b="0" i="0" smtClean="0"/>
                      <m:t>  </m:t>
                    </m:r>
                    <m:groupChr>
                      <m:groupChrPr>
                        <m:chr m:val="→"/>
                        <m:pos m:val="top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groupChr>
                          <m:groupChrPr>
                            <m:chr m:val="←"/>
                            <m:pos m:val="top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  <m:brk m:alnAt="1"/>
                              </m:rPr>
                              <a:rPr lang="pt-BR" b="0" i="0" smtClean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b="0" i="0" smtClean="0"/>
                              <m:t>                     </m:t>
                            </m:r>
                          </m:e>
                        </m:groupChr>
                      </m:e>
                    </m:groupChr>
                  </m:oMath>
                </a14:m>
                <a:r>
                  <a:rPr lang="pt-BR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dirty="0" smtClean="0"/>
                          <m:t>3</m:t>
                        </m:r>
                      </m:sub>
                    </m:sSub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O</m:t>
                        </m:r>
                      </m:e>
                      <m:sup>
                        <m:r>
                          <m:rPr>
                            <m:nor/>
                          </m:rPr>
                          <a:rPr lang="pt-BR" b="0" i="0" dirty="0" smtClean="0"/>
                          <m:t>+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i="0"/>
                      <m:t>+</m:t>
                    </m:r>
                  </m:oMath>
                </a14:m>
                <a:r>
                  <a:rPr lang="pt-BR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b="0" i="0" dirty="0" smtClean="0"/>
                          <m:t>OH</m:t>
                        </m:r>
                      </m:e>
                      <m:sup>
                        <m:r>
                          <m:rPr>
                            <m:nor/>
                          </m:rPr>
                          <a:rPr lang="pt-BR" i="0" dirty="0" smtClean="0"/>
                          <m:t>−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211980E-E75D-4A7D-B0A1-072C4E2AD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93" y="2179612"/>
                <a:ext cx="3839128" cy="449290"/>
              </a:xfrm>
              <a:prstGeom prst="rect">
                <a:avLst/>
              </a:prstGeom>
              <a:blipFill>
                <a:blip r:embed="rId3"/>
                <a:stretch>
                  <a:fillRect l="-2063" t="-4110" r="-111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93D5116-6F2F-4769-9AF0-385B150FC34A}"/>
                  </a:ext>
                </a:extLst>
              </p:cNvPr>
              <p:cNvSpPr txBox="1"/>
              <p:nvPr/>
            </p:nvSpPr>
            <p:spPr>
              <a:xfrm>
                <a:off x="4507753" y="4293272"/>
                <a:ext cx="13156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sz="4000" b="0" i="0" dirty="0" smtClean="0"/>
                            <m:t>OH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 sz="4000" i="0" dirty="0" smtClean="0"/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93D5116-6F2F-4769-9AF0-385B150F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53" y="4293272"/>
                <a:ext cx="131564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3263047-D4A0-43D9-A8E2-F280AF4BD6E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165574" y="3634128"/>
            <a:ext cx="152400" cy="65914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7170B1-32D7-4479-8E30-BB0556EFCE20}"/>
              </a:ext>
            </a:extLst>
          </p:cNvPr>
          <p:cNvSpPr txBox="1"/>
          <p:nvPr/>
        </p:nvSpPr>
        <p:spPr>
          <a:xfrm>
            <a:off x="4988219" y="2951946"/>
            <a:ext cx="167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Reativo</a:t>
            </a:r>
          </a:p>
          <a:p>
            <a:endParaRPr lang="pt-BR" sz="2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9B364C-AB91-4A88-90CC-72BCB3BC8395}"/>
              </a:ext>
            </a:extLst>
          </p:cNvPr>
          <p:cNvSpPr txBox="1"/>
          <p:nvPr/>
        </p:nvSpPr>
        <p:spPr>
          <a:xfrm>
            <a:off x="6094342" y="377005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proteína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E2A0A73-F014-428C-A34B-CE252BB5DE9A}"/>
              </a:ext>
            </a:extLst>
          </p:cNvPr>
          <p:cNvCxnSpPr>
            <a:cxnSpLocks/>
          </p:cNvCxnSpPr>
          <p:nvPr/>
        </p:nvCxnSpPr>
        <p:spPr>
          <a:xfrm flipV="1">
            <a:off x="5317974" y="4141177"/>
            <a:ext cx="682776" cy="30449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2F28DA-5EB3-40B0-A38E-D80EF42EFBE0}"/>
              </a:ext>
            </a:extLst>
          </p:cNvPr>
          <p:cNvSpPr txBox="1"/>
          <p:nvPr/>
        </p:nvSpPr>
        <p:spPr>
          <a:xfrm>
            <a:off x="6259638" y="4641781"/>
            <a:ext cx="141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graxa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0182D9C-A55D-4462-B5DB-034231DCD597}"/>
              </a:ext>
            </a:extLst>
          </p:cNvPr>
          <p:cNvCxnSpPr>
            <a:cxnSpLocks/>
          </p:cNvCxnSpPr>
          <p:nvPr/>
        </p:nvCxnSpPr>
        <p:spPr>
          <a:xfrm>
            <a:off x="5515012" y="4832891"/>
            <a:ext cx="651034" cy="180016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F2DBC1-A17D-477A-8A59-4734176D0EE8}"/>
              </a:ext>
            </a:extLst>
          </p:cNvPr>
          <p:cNvSpPr txBox="1"/>
          <p:nvPr/>
        </p:nvSpPr>
        <p:spPr>
          <a:xfrm>
            <a:off x="4747068" y="5666386"/>
            <a:ext cx="132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gordura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3D5E0D8-8E2E-4032-B0B9-422CCD1DDEA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146002" y="5001158"/>
            <a:ext cx="19572" cy="58210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0CC644B-BD93-4F1F-BEB7-E2219DFDF419}"/>
              </a:ext>
            </a:extLst>
          </p:cNvPr>
          <p:cNvCxnSpPr>
            <a:cxnSpLocks/>
          </p:cNvCxnSpPr>
          <p:nvPr/>
        </p:nvCxnSpPr>
        <p:spPr>
          <a:xfrm flipH="1">
            <a:off x="3994338" y="4832891"/>
            <a:ext cx="561443" cy="45931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152CF5-2BDC-4E27-B7BE-75D4A24202C0}"/>
              </a:ext>
            </a:extLst>
          </p:cNvPr>
          <p:cNvSpPr txBox="1"/>
          <p:nvPr/>
        </p:nvSpPr>
        <p:spPr>
          <a:xfrm>
            <a:off x="3565666" y="5363459"/>
            <a:ext cx="73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CO</a:t>
            </a:r>
            <a:r>
              <a:rPr lang="pt-BR" sz="2800" baseline="-25000" dirty="0"/>
              <a:t>2</a:t>
            </a:r>
            <a:endParaRPr lang="pt-BR" sz="2800" dirty="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D01355C2-90C4-491F-8828-218E59F4F1FB}"/>
              </a:ext>
            </a:extLst>
          </p:cNvPr>
          <p:cNvCxnSpPr>
            <a:cxnSpLocks/>
          </p:cNvCxnSpPr>
          <p:nvPr/>
        </p:nvCxnSpPr>
        <p:spPr>
          <a:xfrm flipH="1" flipV="1">
            <a:off x="3956157" y="4284811"/>
            <a:ext cx="681725" cy="19403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91C7DA2-E83B-44D0-8F23-2700BDBEAA46}"/>
              </a:ext>
            </a:extLst>
          </p:cNvPr>
          <p:cNvSpPr txBox="1"/>
          <p:nvPr/>
        </p:nvSpPr>
        <p:spPr>
          <a:xfrm>
            <a:off x="2389286" y="3650613"/>
            <a:ext cx="235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Forma hidróxidos</a:t>
            </a:r>
          </a:p>
          <a:p>
            <a:r>
              <a:rPr lang="pt-BR" sz="2400" dirty="0"/>
              <a:t>metálicos</a:t>
            </a:r>
          </a:p>
        </p:txBody>
      </p:sp>
    </p:spTree>
    <p:extLst>
      <p:ext uri="{BB962C8B-B14F-4D97-AF65-F5344CB8AC3E}">
        <p14:creationId xmlns:p14="http://schemas.microsoft.com/office/powerpoint/2010/main" val="14897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44865" y="2793516"/>
            <a:ext cx="8246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 e </a:t>
            </a:r>
            <a:r>
              <a:rPr lang="en-US" sz="2400" dirty="0" err="1"/>
              <a:t>demais</a:t>
            </a:r>
            <a:r>
              <a:rPr lang="en-US" sz="2400" dirty="0"/>
              <a:t> </a:t>
            </a:r>
            <a:r>
              <a:rPr lang="en-US" sz="2400" dirty="0" err="1"/>
              <a:t>calcogenetos</a:t>
            </a:r>
            <a:r>
              <a:rPr lang="en-US" sz="2400" dirty="0"/>
              <a:t> de </a:t>
            </a:r>
            <a:r>
              <a:rPr lang="en-US" sz="2400" dirty="0" err="1"/>
              <a:t>hidrogênio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solúveis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água</a:t>
            </a:r>
            <a:r>
              <a:rPr lang="en-US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Se e H</a:t>
            </a:r>
            <a:r>
              <a:rPr lang="en-US" sz="2400" baseline="-25000" dirty="0"/>
              <a:t>2</a:t>
            </a:r>
            <a:r>
              <a:rPr lang="en-US" sz="2400" dirty="0"/>
              <a:t>Te </a:t>
            </a:r>
            <a:r>
              <a:rPr lang="en-US" sz="2400" dirty="0" err="1"/>
              <a:t>produzem</a:t>
            </a:r>
            <a:r>
              <a:rPr lang="en-US" sz="2400" dirty="0"/>
              <a:t> </a:t>
            </a:r>
            <a:r>
              <a:rPr lang="en-US" sz="2400" dirty="0" err="1"/>
              <a:t>soluções</a:t>
            </a:r>
            <a:r>
              <a:rPr lang="en-US" sz="2400" dirty="0"/>
              <a:t> </a:t>
            </a:r>
            <a:r>
              <a:rPr lang="en-US" sz="2400" dirty="0" err="1"/>
              <a:t>ácidas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Bons</a:t>
            </a:r>
            <a:r>
              <a:rPr lang="en-US" sz="2400" dirty="0"/>
              <a:t> </a:t>
            </a:r>
            <a:r>
              <a:rPr lang="en-US" sz="2400" dirty="0" err="1"/>
              <a:t>agentes</a:t>
            </a:r>
            <a:r>
              <a:rPr lang="en-US" sz="2400" dirty="0"/>
              <a:t> </a:t>
            </a:r>
            <a:r>
              <a:rPr lang="en-US" sz="2400" dirty="0" err="1"/>
              <a:t>redutores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meio</a:t>
            </a:r>
            <a:r>
              <a:rPr lang="en-US" sz="2400" dirty="0"/>
              <a:t> </a:t>
            </a:r>
            <a:r>
              <a:rPr lang="en-US" sz="2400" dirty="0" err="1"/>
              <a:t>ácido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produzem</a:t>
            </a:r>
            <a:r>
              <a:rPr lang="en-US" sz="2400" dirty="0"/>
              <a:t> </a:t>
            </a:r>
            <a:r>
              <a:rPr lang="en-US" sz="2400" dirty="0" err="1"/>
              <a:t>enxofre</a:t>
            </a:r>
            <a:r>
              <a:rPr lang="en-US" sz="2400" dirty="0"/>
              <a:t>, </a:t>
            </a:r>
            <a:r>
              <a:rPr lang="en-US" sz="2400" dirty="0" err="1"/>
              <a:t>selênio</a:t>
            </a:r>
            <a:r>
              <a:rPr lang="en-US" sz="2400" dirty="0"/>
              <a:t> e </a:t>
            </a:r>
            <a:r>
              <a:rPr lang="en-US" sz="2400" dirty="0" err="1"/>
              <a:t>telúrio</a:t>
            </a:r>
            <a:r>
              <a:rPr lang="en-US" sz="2400" dirty="0"/>
              <a:t> </a:t>
            </a:r>
            <a:r>
              <a:rPr lang="en-US" sz="2400" dirty="0" err="1"/>
              <a:t>elementares</a:t>
            </a:r>
            <a:r>
              <a:rPr lang="en-US" sz="2400" dirty="0"/>
              <a:t>, 	</a:t>
            </a:r>
            <a:r>
              <a:rPr lang="en-US" sz="2400" dirty="0" err="1"/>
              <a:t>respectivamente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2636" y="1063417"/>
            <a:ext cx="623872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Solubilidade</a:t>
            </a:r>
            <a:r>
              <a:rPr lang="en-US" sz="2400" dirty="0"/>
              <a:t> e </a:t>
            </a:r>
            <a:r>
              <a:rPr lang="en-US" sz="2400" dirty="0" err="1"/>
              <a:t>reatividade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água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228314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02531" y="1839420"/>
            <a:ext cx="5507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Produto</a:t>
            </a:r>
            <a:r>
              <a:rPr lang="en-US" sz="2400" dirty="0"/>
              <a:t> da </a:t>
            </a:r>
            <a:r>
              <a:rPr lang="en-US" sz="2400" dirty="0" err="1"/>
              <a:t>redução</a:t>
            </a:r>
            <a:r>
              <a:rPr lang="en-US" sz="2400" dirty="0"/>
              <a:t> de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2 </a:t>
            </a:r>
            <a:r>
              <a:rPr lang="en-US" sz="2400" dirty="0" err="1"/>
              <a:t>elétrons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Ligação</a:t>
            </a:r>
            <a:r>
              <a:rPr lang="en-US" sz="2400" dirty="0"/>
              <a:t> O-O simples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Líquido</a:t>
            </a:r>
            <a:r>
              <a:rPr lang="en-US" sz="2400" dirty="0"/>
              <a:t> com TE = 150</a:t>
            </a:r>
            <a:r>
              <a:rPr lang="en-US" sz="2400" baseline="30000" dirty="0"/>
              <a:t>0</a:t>
            </a:r>
            <a:r>
              <a:rPr lang="en-US" sz="2400" dirty="0"/>
              <a:t>C, d = 1,4 g/mL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Estável</a:t>
            </a:r>
            <a:r>
              <a:rPr lang="en-US" sz="2400" dirty="0"/>
              <a:t> e </a:t>
            </a:r>
            <a:r>
              <a:rPr lang="en-US" sz="2400" dirty="0" err="1"/>
              <a:t>solúvel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água</a:t>
            </a:r>
            <a:r>
              <a:rPr lang="en-US" sz="2400" dirty="0"/>
              <a:t>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2636" y="1063417"/>
            <a:ext cx="623872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Peróxido</a:t>
            </a:r>
            <a:r>
              <a:rPr lang="en-US" sz="2400" dirty="0"/>
              <a:t> de </a:t>
            </a:r>
            <a:r>
              <a:rPr lang="en-US" sz="2400" dirty="0" err="1"/>
              <a:t>Hidrogênio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75269" y="2440475"/>
            <a:ext cx="3198937" cy="4192768"/>
            <a:chOff x="5575269" y="2440475"/>
            <a:chExt cx="3198937" cy="419276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269" y="2440475"/>
              <a:ext cx="3198937" cy="4192768"/>
            </a:xfrm>
            <a:prstGeom prst="rect">
              <a:avLst/>
            </a:prstGeom>
          </p:spPr>
        </p:pic>
        <p:grpSp>
          <p:nvGrpSpPr>
            <p:cNvPr id="11" name="Grupo 10"/>
            <p:cNvGrpSpPr/>
            <p:nvPr/>
          </p:nvGrpSpPr>
          <p:grpSpPr>
            <a:xfrm>
              <a:off x="6870478" y="5016985"/>
              <a:ext cx="73984" cy="246923"/>
              <a:chOff x="2897366" y="5562600"/>
              <a:chExt cx="84667" cy="270933"/>
            </a:xfrm>
          </p:grpSpPr>
          <p:cxnSp>
            <p:nvCxnSpPr>
              <p:cNvPr id="28" name="Conector de seta reta 27"/>
              <p:cNvCxnSpPr/>
              <p:nvPr/>
            </p:nvCxnSpPr>
            <p:spPr>
              <a:xfrm flipV="1">
                <a:off x="2897366" y="5562600"/>
                <a:ext cx="8467" cy="237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/>
              <p:cNvCxnSpPr/>
              <p:nvPr/>
            </p:nvCxnSpPr>
            <p:spPr>
              <a:xfrm>
                <a:off x="2980267" y="5596467"/>
                <a:ext cx="1766" cy="237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o 11"/>
            <p:cNvGrpSpPr/>
            <p:nvPr/>
          </p:nvGrpSpPr>
          <p:grpSpPr>
            <a:xfrm>
              <a:off x="6872021" y="5998317"/>
              <a:ext cx="73984" cy="246923"/>
              <a:chOff x="2897366" y="5562600"/>
              <a:chExt cx="84667" cy="270933"/>
            </a:xfrm>
          </p:grpSpPr>
          <p:cxnSp>
            <p:nvCxnSpPr>
              <p:cNvPr id="26" name="Conector de seta reta 25"/>
              <p:cNvCxnSpPr/>
              <p:nvPr/>
            </p:nvCxnSpPr>
            <p:spPr>
              <a:xfrm flipV="1">
                <a:off x="2897366" y="5562600"/>
                <a:ext cx="8467" cy="237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/>
              <p:cNvCxnSpPr/>
              <p:nvPr/>
            </p:nvCxnSpPr>
            <p:spPr>
              <a:xfrm>
                <a:off x="2980267" y="5596467"/>
                <a:ext cx="1766" cy="237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o 12"/>
            <p:cNvGrpSpPr/>
            <p:nvPr/>
          </p:nvGrpSpPr>
          <p:grpSpPr>
            <a:xfrm>
              <a:off x="6840885" y="4361094"/>
              <a:ext cx="73984" cy="246923"/>
              <a:chOff x="2897366" y="5562600"/>
              <a:chExt cx="84667" cy="270933"/>
            </a:xfrm>
          </p:grpSpPr>
          <p:cxnSp>
            <p:nvCxnSpPr>
              <p:cNvPr id="24" name="Conector de seta reta 23"/>
              <p:cNvCxnSpPr/>
              <p:nvPr/>
            </p:nvCxnSpPr>
            <p:spPr>
              <a:xfrm flipV="1">
                <a:off x="2897366" y="5562600"/>
                <a:ext cx="8467" cy="237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/>
              <p:nvPr/>
            </p:nvCxnSpPr>
            <p:spPr>
              <a:xfrm>
                <a:off x="2980267" y="5596467"/>
                <a:ext cx="1766" cy="237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/>
            <p:cNvGrpSpPr/>
            <p:nvPr/>
          </p:nvGrpSpPr>
          <p:grpSpPr>
            <a:xfrm>
              <a:off x="6753173" y="3921053"/>
              <a:ext cx="73984" cy="246923"/>
              <a:chOff x="2897366" y="5562600"/>
              <a:chExt cx="84667" cy="270933"/>
            </a:xfrm>
          </p:grpSpPr>
          <p:cxnSp>
            <p:nvCxnSpPr>
              <p:cNvPr id="22" name="Conector de seta reta 21"/>
              <p:cNvCxnSpPr/>
              <p:nvPr/>
            </p:nvCxnSpPr>
            <p:spPr>
              <a:xfrm flipV="1">
                <a:off x="2897366" y="5562600"/>
                <a:ext cx="8467" cy="237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de seta reta 22"/>
              <p:cNvCxnSpPr/>
              <p:nvPr/>
            </p:nvCxnSpPr>
            <p:spPr>
              <a:xfrm>
                <a:off x="2980267" y="5596467"/>
                <a:ext cx="1766" cy="237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o 14"/>
            <p:cNvGrpSpPr/>
            <p:nvPr/>
          </p:nvGrpSpPr>
          <p:grpSpPr>
            <a:xfrm>
              <a:off x="6951386" y="3921055"/>
              <a:ext cx="73984" cy="246923"/>
              <a:chOff x="2897366" y="5562600"/>
              <a:chExt cx="84667" cy="270933"/>
            </a:xfrm>
          </p:grpSpPr>
          <p:cxnSp>
            <p:nvCxnSpPr>
              <p:cNvPr id="20" name="Conector de seta reta 19"/>
              <p:cNvCxnSpPr/>
              <p:nvPr/>
            </p:nvCxnSpPr>
            <p:spPr>
              <a:xfrm flipV="1">
                <a:off x="2897366" y="5562600"/>
                <a:ext cx="8467" cy="237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/>
              <p:cNvCxnSpPr/>
              <p:nvPr/>
            </p:nvCxnSpPr>
            <p:spPr>
              <a:xfrm>
                <a:off x="2980267" y="5596467"/>
                <a:ext cx="1766" cy="237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ector de seta reta 15"/>
            <p:cNvCxnSpPr/>
            <p:nvPr/>
          </p:nvCxnSpPr>
          <p:spPr>
            <a:xfrm flipV="1">
              <a:off x="6757953" y="2890665"/>
              <a:ext cx="2564" cy="1926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6972587" y="2898383"/>
              <a:ext cx="2564" cy="1926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7057763" y="2890665"/>
              <a:ext cx="3946" cy="2147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6842548" y="2904068"/>
              <a:ext cx="6986" cy="1947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999604" y="5166117"/>
            <a:ext cx="2943242" cy="1511956"/>
            <a:chOff x="999604" y="5166117"/>
            <a:chExt cx="2943242" cy="1511956"/>
          </a:xfrm>
        </p:grpSpPr>
        <p:pic>
          <p:nvPicPr>
            <p:cNvPr id="30" name="Picture 8" descr="M20-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04" y="5166117"/>
              <a:ext cx="2745921" cy="151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999604" y="6263911"/>
              <a:ext cx="29432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Peróxido</a:t>
              </a:r>
              <a:r>
                <a:rPr lang="en-US" dirty="0"/>
                <a:t> de </a:t>
              </a:r>
              <a:r>
                <a:rPr lang="en-US" dirty="0" err="1"/>
                <a:t>Hidrogênio</a:t>
              </a:r>
              <a:r>
                <a:rPr lang="en-US" dirty="0"/>
                <a:t>, H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2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3998" y="1802826"/>
            <a:ext cx="5828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Instável</a:t>
            </a:r>
            <a:r>
              <a:rPr lang="en-US" sz="2400" dirty="0"/>
              <a:t> </a:t>
            </a:r>
            <a:r>
              <a:rPr lang="en-US" sz="2400" dirty="0" err="1"/>
              <a:t>relativo</a:t>
            </a:r>
            <a:r>
              <a:rPr lang="en-US" sz="2400" dirty="0"/>
              <a:t> a desproporcionamento, mas a </a:t>
            </a:r>
            <a:r>
              <a:rPr lang="en-US" sz="2400" dirty="0" err="1"/>
              <a:t>reação</a:t>
            </a:r>
            <a:r>
              <a:rPr lang="en-US" sz="2400" dirty="0"/>
              <a:t> é </a:t>
            </a:r>
            <a:r>
              <a:rPr lang="en-US" sz="2400" dirty="0" err="1"/>
              <a:t>lenta</a:t>
            </a:r>
            <a:r>
              <a:rPr lang="en-US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r>
              <a:rPr lang="en-US" sz="2000" dirty="0"/>
              <a:t> 2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(l) </a:t>
            </a:r>
            <a:r>
              <a:rPr lang="en-US" sz="2000" dirty="0">
                <a:sym typeface="Symbol" panose="05050102010706020507" pitchFamily="18" charset="2"/>
              </a:rPr>
              <a:t> 2 H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O (</a:t>
            </a:r>
            <a:r>
              <a:rPr lang="en-US" sz="2000" dirty="0" err="1">
                <a:sym typeface="Symbol" panose="05050102010706020507" pitchFamily="18" charset="2"/>
              </a:rPr>
              <a:t>aq</a:t>
            </a:r>
            <a:r>
              <a:rPr lang="en-US" sz="2000" dirty="0">
                <a:sym typeface="Symbol" panose="05050102010706020507" pitchFamily="18" charset="2"/>
              </a:rPr>
              <a:t>) + O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 (g)    </a:t>
            </a:r>
            <a:r>
              <a:rPr lang="el-GR" sz="2000" dirty="0">
                <a:sym typeface="Symbol" panose="05050102010706020507" pitchFamily="18" charset="2"/>
              </a:rPr>
              <a:t>Δ</a:t>
            </a:r>
            <a:r>
              <a:rPr lang="pt-BR" sz="2000" dirty="0">
                <a:sym typeface="Symbol" panose="05050102010706020507" pitchFamily="18" charset="2"/>
              </a:rPr>
              <a:t>G</a:t>
            </a:r>
            <a:r>
              <a:rPr lang="pt-BR" sz="2000" baseline="30000" dirty="0">
                <a:sym typeface="Symbol" panose="05050102010706020507" pitchFamily="18" charset="2"/>
              </a:rPr>
              <a:t>0</a:t>
            </a:r>
            <a:r>
              <a:rPr lang="pt-BR" sz="2000" dirty="0">
                <a:sym typeface="Symbol" panose="05050102010706020507" pitchFamily="18" charset="2"/>
              </a:rPr>
              <a:t> = - 119 </a:t>
            </a:r>
            <a:r>
              <a:rPr lang="pt-BR" sz="2000" dirty="0" err="1">
                <a:sym typeface="Symbol" panose="05050102010706020507" pitchFamily="18" charset="2"/>
              </a:rPr>
              <a:t>kJ</a:t>
            </a:r>
            <a:r>
              <a:rPr lang="pt-BR" sz="2000" dirty="0">
                <a:sym typeface="Symbol" panose="05050102010706020507" pitchFamily="18" charset="2"/>
              </a:rPr>
              <a:t>/mol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2636" y="1063417"/>
            <a:ext cx="623872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Peróxido</a:t>
            </a:r>
            <a:r>
              <a:rPr lang="en-US" sz="2400" dirty="0"/>
              <a:t> de </a:t>
            </a:r>
            <a:r>
              <a:rPr lang="en-US" sz="2400" dirty="0" err="1"/>
              <a:t>Hidrogênio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522" r="8645"/>
          <a:stretch/>
        </p:blipFill>
        <p:spPr>
          <a:xfrm>
            <a:off x="6231468" y="1230534"/>
            <a:ext cx="2692400" cy="219145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747933" y="2404932"/>
            <a:ext cx="330200" cy="2370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377372" y="3860800"/>
            <a:ext cx="519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½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aq</a:t>
            </a:r>
            <a:r>
              <a:rPr lang="en-US" dirty="0"/>
              <a:t>) +   H</a:t>
            </a:r>
            <a:r>
              <a:rPr lang="en-US" baseline="30000" dirty="0"/>
              <a:t>+</a:t>
            </a:r>
            <a:r>
              <a:rPr lang="en-US" dirty="0"/>
              <a:t> (</a:t>
            </a:r>
            <a:r>
              <a:rPr lang="en-US" dirty="0" err="1"/>
              <a:t>aq</a:t>
            </a:r>
            <a:r>
              <a:rPr lang="en-US" dirty="0"/>
              <a:t>)  +  e</a:t>
            </a:r>
            <a:r>
              <a:rPr lang="en-US" baseline="30000" dirty="0"/>
              <a:t>-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    H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O (l)    E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= +1,78 V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½ H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 H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+ ½ 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(g) + e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		    E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= -0,70 V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731934" y="3860800"/>
            <a:ext cx="2981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Forte </a:t>
            </a:r>
            <a:r>
              <a:rPr lang="en-US" dirty="0" err="1"/>
              <a:t>oxidante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ácido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redutor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</a:t>
            </a:r>
            <a:r>
              <a:rPr lang="en-US" dirty="0" err="1"/>
              <a:t>básico</a:t>
            </a:r>
            <a:endParaRPr lang="en-US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528700" y="5376331"/>
            <a:ext cx="505183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oxidante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produz</a:t>
            </a:r>
            <a:r>
              <a:rPr lang="en-US" sz="2400" dirty="0"/>
              <a:t> </a:t>
            </a:r>
            <a:r>
              <a:rPr lang="en-US" sz="2400" dirty="0" err="1"/>
              <a:t>água</a:t>
            </a:r>
            <a:r>
              <a:rPr lang="en-US" sz="2400" dirty="0"/>
              <a:t> e O</a:t>
            </a:r>
            <a:r>
              <a:rPr lang="en-US" sz="2400" baseline="-25000" dirty="0"/>
              <a:t>2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08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8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49</a:t>
            </a:fld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33" y="1556280"/>
            <a:ext cx="70564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4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03897" y="1699400"/>
            <a:ext cx="3564274" cy="687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Estado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oxidação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90765" y="2936780"/>
            <a:ext cx="6855979" cy="1015663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ns</a:t>
            </a:r>
            <a:r>
              <a:rPr lang="en-US" sz="2000" baseline="30000" dirty="0"/>
              <a:t>2</a:t>
            </a:r>
            <a:r>
              <a:rPr lang="en-US" sz="2000" dirty="0"/>
              <a:t>, np</a:t>
            </a:r>
            <a:r>
              <a:rPr lang="en-US" sz="2000" baseline="30000" dirty="0"/>
              <a:t>4</a:t>
            </a:r>
            <a:r>
              <a:rPr lang="en-US" sz="2000" dirty="0"/>
              <a:t>: </a:t>
            </a:r>
            <a:r>
              <a:rPr lang="en-US" sz="2000" dirty="0" err="1"/>
              <a:t>Teoricamente</a:t>
            </a:r>
            <a:r>
              <a:rPr lang="en-US" sz="2000" dirty="0"/>
              <a:t> o est. Ox. do </a:t>
            </a:r>
            <a:r>
              <a:rPr lang="en-US" sz="2000" dirty="0" err="1"/>
              <a:t>grupo</a:t>
            </a:r>
            <a:r>
              <a:rPr lang="en-US" sz="2000" dirty="0"/>
              <a:t> é +6.</a:t>
            </a:r>
          </a:p>
          <a:p>
            <a:r>
              <a:rPr lang="en-US" sz="2000" dirty="0" err="1"/>
              <a:t>Exceto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Oxigênio</a:t>
            </a:r>
            <a:r>
              <a:rPr lang="en-US" sz="2000" dirty="0"/>
              <a:t>,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formalmente</a:t>
            </a:r>
            <a:r>
              <a:rPr lang="en-US" sz="2000" dirty="0"/>
              <a:t> </a:t>
            </a:r>
            <a:r>
              <a:rPr lang="en-US" sz="2000" dirty="0" err="1"/>
              <a:t>atingem</a:t>
            </a:r>
            <a:r>
              <a:rPr lang="en-US" sz="2000" dirty="0"/>
              <a:t> o </a:t>
            </a:r>
            <a:r>
              <a:rPr lang="en-US" sz="2000" dirty="0" err="1"/>
              <a:t>estado</a:t>
            </a:r>
            <a:r>
              <a:rPr lang="en-US" sz="2000" dirty="0"/>
              <a:t> de </a:t>
            </a:r>
            <a:r>
              <a:rPr lang="en-US" sz="2000" dirty="0" err="1"/>
              <a:t>oxidação</a:t>
            </a:r>
            <a:r>
              <a:rPr lang="en-US" sz="2000" dirty="0"/>
              <a:t> do </a:t>
            </a:r>
            <a:r>
              <a:rPr lang="en-US" sz="2000" dirty="0" err="1"/>
              <a:t>grupo</a:t>
            </a:r>
            <a:r>
              <a:rPr lang="en-US" sz="2000" dirty="0"/>
              <a:t>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43854" y="3952443"/>
            <a:ext cx="6921200" cy="2308324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Estado de </a:t>
            </a:r>
            <a:r>
              <a:rPr lang="en-US" dirty="0" err="1"/>
              <a:t>oxidação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para </a:t>
            </a:r>
            <a:r>
              <a:rPr lang="en-US" dirty="0" err="1"/>
              <a:t>oxigênio</a:t>
            </a:r>
            <a:r>
              <a:rPr lang="en-US" dirty="0"/>
              <a:t> é -2.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, -1 e O  </a:t>
            </a:r>
          </a:p>
          <a:p>
            <a:endParaRPr lang="en-US" dirty="0"/>
          </a:p>
          <a:p>
            <a:r>
              <a:rPr lang="en-US" dirty="0"/>
              <a:t>+2, + 4 e +6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Enxofre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de -2 </a:t>
            </a:r>
            <a:r>
              <a:rPr lang="en-US" dirty="0" err="1"/>
              <a:t>até</a:t>
            </a:r>
            <a:r>
              <a:rPr lang="en-US" dirty="0"/>
              <a:t> +6. </a:t>
            </a:r>
          </a:p>
          <a:p>
            <a:endParaRPr lang="en-US" dirty="0"/>
          </a:p>
          <a:p>
            <a:r>
              <a:rPr lang="en-US" dirty="0"/>
              <a:t>Mas,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-2 e +6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e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estáveis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pesados</a:t>
            </a:r>
            <a:r>
              <a:rPr lang="en-US" dirty="0"/>
              <a:t>.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11572" y="679574"/>
            <a:ext cx="514049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770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8702" y="679573"/>
            <a:ext cx="623872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superóxido</a:t>
            </a:r>
            <a:r>
              <a:rPr lang="en-US" sz="2400" dirty="0"/>
              <a:t>, O</a:t>
            </a:r>
            <a:r>
              <a:rPr lang="en-US" sz="2400" baseline="-25000" dirty="0"/>
              <a:t>2</a:t>
            </a:r>
            <a:r>
              <a:rPr lang="pt-BR" sz="2400" baseline="30000" dirty="0">
                <a:sym typeface="Symbol"/>
              </a:rPr>
              <a:t>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7639" y="3808559"/>
            <a:ext cx="519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 O</a:t>
            </a:r>
            <a:r>
              <a:rPr lang="en-US" baseline="-25000" dirty="0"/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/>
              <a:t> + 2H</a:t>
            </a:r>
            <a:r>
              <a:rPr lang="en-US" baseline="30000" dirty="0"/>
              <a:t>+</a:t>
            </a:r>
            <a:r>
              <a:rPr lang="en-US" dirty="0"/>
              <a:t> 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aq</a:t>
            </a:r>
            <a:r>
              <a:rPr lang="en-US" dirty="0"/>
              <a:t>) + </a:t>
            </a:r>
            <a:r>
              <a:rPr lang="en-US" dirty="0">
                <a:sym typeface="Symbol" panose="05050102010706020507" pitchFamily="18" charset="2"/>
              </a:rPr>
              <a:t>O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(g)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6479" y="4315446"/>
            <a:ext cx="2906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Redutor</a:t>
            </a:r>
            <a:r>
              <a:rPr lang="en-US" dirty="0"/>
              <a:t> </a:t>
            </a:r>
            <a:r>
              <a:rPr lang="en-US" dirty="0" err="1"/>
              <a:t>mediano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Atua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oxidante</a:t>
            </a:r>
            <a:r>
              <a:rPr lang="en-US" dirty="0"/>
              <a:t> </a:t>
            </a:r>
            <a:r>
              <a:rPr lang="en-US" dirty="0" err="1"/>
              <a:t>também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2531" y="1839420"/>
            <a:ext cx="5685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Produto</a:t>
            </a:r>
            <a:r>
              <a:rPr lang="en-US" sz="2400" dirty="0"/>
              <a:t> da </a:t>
            </a:r>
            <a:r>
              <a:rPr lang="en-US" sz="2400" dirty="0" err="1"/>
              <a:t>redução</a:t>
            </a:r>
            <a:r>
              <a:rPr lang="en-US" sz="2400" dirty="0"/>
              <a:t> de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1 </a:t>
            </a:r>
            <a:r>
              <a:rPr lang="en-US" sz="2400" dirty="0" err="1"/>
              <a:t>elétron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Ligação</a:t>
            </a:r>
            <a:r>
              <a:rPr lang="en-US" sz="2400" dirty="0"/>
              <a:t> O-O: 3/2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Sofre</a:t>
            </a:r>
            <a:r>
              <a:rPr lang="en-US" sz="2400" dirty="0"/>
              <a:t> </a:t>
            </a:r>
            <a:r>
              <a:rPr lang="en-US" sz="2400" dirty="0" err="1"/>
              <a:t>rápido</a:t>
            </a:r>
            <a:r>
              <a:rPr lang="en-US" sz="2400" dirty="0"/>
              <a:t> desproporcionamento</a:t>
            </a:r>
          </a:p>
        </p:txBody>
      </p:sp>
    </p:spTree>
    <p:extLst>
      <p:ext uri="{BB962C8B-B14F-4D97-AF65-F5344CB8AC3E}">
        <p14:creationId xmlns:p14="http://schemas.microsoft.com/office/powerpoint/2010/main" val="1419794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8702" y="679573"/>
            <a:ext cx="6238724" cy="46166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Bioquímica e 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2</a:t>
            </a:r>
            <a:r>
              <a:rPr lang="pt-BR" sz="2400" dirty="0"/>
              <a:t> e O</a:t>
            </a:r>
            <a:r>
              <a:rPr lang="pt-BR" sz="2400" baseline="-25000" dirty="0"/>
              <a:t>2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sz="24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654763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52</a:t>
            </a:fld>
            <a:endParaRPr lang="pt-B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2263775" y="357188"/>
            <a:ext cx="30654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Century Schoolbook" panose="02040604050505020304" pitchFamily="18" charset="0"/>
              </a:rPr>
              <a:t>Radicais Hidroxila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Century Schoolbook" panose="02040604050505020304" pitchFamily="18" charset="0"/>
              </a:rPr>
              <a:t>Formação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6588" y="1598613"/>
            <a:ext cx="49260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latin typeface="Century Schoolbook" panose="02040604050505020304" pitchFamily="18" charset="0"/>
              </a:rPr>
              <a:t>Reação</a:t>
            </a:r>
            <a:r>
              <a:rPr lang="en-US" altLang="pt-BR" sz="2400" dirty="0">
                <a:latin typeface="Century Schoolbook" panose="02040604050505020304" pitchFamily="18" charset="0"/>
              </a:rPr>
              <a:t> de Fenton: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Century Schoolbook" panose="02040604050505020304" pitchFamily="18" charset="0"/>
              </a:rPr>
              <a:t>H</a:t>
            </a:r>
            <a:r>
              <a:rPr lang="en-US" altLang="pt-BR" sz="2400" baseline="-25000" dirty="0">
                <a:latin typeface="Century Schoolbook" panose="02040604050505020304" pitchFamily="18" charset="0"/>
              </a:rPr>
              <a:t>2</a:t>
            </a:r>
            <a:r>
              <a:rPr lang="en-US" altLang="pt-BR" sz="2400" dirty="0">
                <a:latin typeface="Century Schoolbook" panose="02040604050505020304" pitchFamily="18" charset="0"/>
              </a:rPr>
              <a:t>O</a:t>
            </a:r>
            <a:r>
              <a:rPr lang="en-US" altLang="pt-BR" sz="2400" baseline="-25000" dirty="0">
                <a:latin typeface="Century Schoolbook" panose="02040604050505020304" pitchFamily="18" charset="0"/>
              </a:rPr>
              <a:t>2</a:t>
            </a:r>
            <a:r>
              <a:rPr lang="en-US" altLang="pt-BR" sz="2400" dirty="0">
                <a:latin typeface="Century Schoolbook" panose="02040604050505020304" pitchFamily="18" charset="0"/>
              </a:rPr>
              <a:t> + Fe</a:t>
            </a:r>
            <a:r>
              <a:rPr lang="en-US" altLang="pt-BR" sz="2400" baseline="30000" dirty="0">
                <a:latin typeface="Century Schoolbook" panose="02040604050505020304" pitchFamily="18" charset="0"/>
              </a:rPr>
              <a:t>2+</a:t>
            </a:r>
            <a:r>
              <a:rPr lang="en-US" altLang="pt-BR" sz="2400" dirty="0">
                <a:latin typeface="Century Schoolbook" panose="02040604050505020304" pitchFamily="18" charset="0"/>
              </a:rPr>
              <a:t> 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 Fe</a:t>
            </a:r>
            <a:r>
              <a:rPr lang="en-US" altLang="pt-BR" sz="2400" baseline="30000" dirty="0">
                <a:latin typeface="Century Schoolbook" panose="02040604050505020304" pitchFamily="18" charset="0"/>
                <a:sym typeface="Wingdings" panose="05000000000000000000" pitchFamily="2" charset="2"/>
              </a:rPr>
              <a:t>3+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 +  OH</a:t>
            </a:r>
            <a:r>
              <a:rPr lang="en-US" altLang="pt-BR" sz="2400" baseline="30000" dirty="0">
                <a:latin typeface="Century Schoolbook" panose="02040604050505020304" pitchFamily="18" charset="0"/>
                <a:sym typeface="Symbol" panose="05050102010706020507" pitchFamily="18" charset="2"/>
              </a:rPr>
              <a:t>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 + OH</a:t>
            </a:r>
            <a:r>
              <a:rPr lang="en-US" altLang="pt-BR" sz="2400" baseline="30000" dirty="0">
                <a:latin typeface="Century Schoolbook" panose="02040604050505020304" pitchFamily="18" charset="0"/>
                <a:sym typeface="Symbol" panose="05050102010706020507" pitchFamily="18" charset="2"/>
              </a:rPr>
              <a:t></a:t>
            </a:r>
            <a:endParaRPr lang="en-US" altLang="pt-BR" sz="2400" baseline="30000" dirty="0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Century Schoolbook" panose="020406040505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06588" y="2955925"/>
            <a:ext cx="495141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Century Schoolbook" panose="02040604050505020304" pitchFamily="18" charset="0"/>
              </a:rPr>
              <a:t>The Haber-Weiss Reaction: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Century Schoolbook" panose="02040604050505020304" pitchFamily="18" charset="0"/>
              </a:rPr>
              <a:t>O</a:t>
            </a:r>
            <a:r>
              <a:rPr lang="en-US" altLang="pt-BR" sz="2400" baseline="-25000" dirty="0">
                <a:latin typeface="Century Schoolbook" panose="02040604050505020304" pitchFamily="18" charset="0"/>
              </a:rPr>
              <a:t>2</a:t>
            </a:r>
            <a:r>
              <a:rPr lang="pt-BR" sz="2400" baseline="30000" dirty="0">
                <a:sym typeface="Symbol"/>
              </a:rPr>
              <a:t> </a:t>
            </a:r>
            <a:r>
              <a:rPr lang="en-US" altLang="pt-BR" sz="2400" dirty="0">
                <a:latin typeface="Century Schoolbook" panose="02040604050505020304" pitchFamily="18" charset="0"/>
              </a:rPr>
              <a:t> + H</a:t>
            </a:r>
            <a:r>
              <a:rPr lang="en-US" altLang="pt-BR" sz="2400" baseline="-25000" dirty="0">
                <a:latin typeface="Century Schoolbook" panose="02040604050505020304" pitchFamily="18" charset="0"/>
              </a:rPr>
              <a:t>2</a:t>
            </a:r>
            <a:r>
              <a:rPr lang="en-US" altLang="pt-BR" sz="2400" dirty="0">
                <a:latin typeface="Century Schoolbook" panose="02040604050505020304" pitchFamily="18" charset="0"/>
              </a:rPr>
              <a:t>O</a:t>
            </a:r>
            <a:r>
              <a:rPr lang="en-US" altLang="pt-BR" sz="2400" baseline="-25000" dirty="0">
                <a:latin typeface="Century Schoolbook" panose="02040604050505020304" pitchFamily="18" charset="0"/>
              </a:rPr>
              <a:t>2</a:t>
            </a:r>
            <a:r>
              <a:rPr lang="en-US" altLang="pt-BR" sz="2400" dirty="0">
                <a:latin typeface="Century Schoolbook" panose="02040604050505020304" pitchFamily="18" charset="0"/>
              </a:rPr>
              <a:t> 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 O</a:t>
            </a:r>
            <a:r>
              <a:rPr lang="en-US" altLang="pt-BR" sz="2400" baseline="-25000" dirty="0">
                <a:latin typeface="Century Schoolbook" panose="02040604050505020304" pitchFamily="18" charset="0"/>
                <a:sym typeface="Wingdings" panose="05000000000000000000" pitchFamily="2" charset="2"/>
              </a:rPr>
              <a:t>2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 +  OH</a:t>
            </a:r>
            <a:r>
              <a:rPr lang="en-US" altLang="pt-BR" sz="2400" baseline="30000" dirty="0">
                <a:latin typeface="Century Schoolbook" panose="02040604050505020304" pitchFamily="18" charset="0"/>
                <a:sym typeface="Symbol" panose="05050102010706020507" pitchFamily="18" charset="2"/>
              </a:rPr>
              <a:t></a:t>
            </a:r>
            <a:r>
              <a:rPr lang="en-US" altLang="pt-BR" sz="2400" dirty="0">
                <a:latin typeface="Century Schoolbook" panose="02040604050505020304" pitchFamily="18" charset="0"/>
                <a:sym typeface="Wingdings" panose="05000000000000000000" pitchFamily="2" charset="2"/>
              </a:rPr>
              <a:t> + OH</a:t>
            </a:r>
            <a:r>
              <a:rPr lang="pt-BR" sz="2400" baseline="30000" dirty="0">
                <a:sym typeface="Symbol"/>
              </a:rPr>
              <a:t></a:t>
            </a:r>
            <a:endParaRPr lang="en-US" altLang="pt-BR" sz="2400" baseline="30000" dirty="0">
              <a:latin typeface="Century Schoolbook" panose="02040604050505020304" pitchFamily="18" charset="0"/>
            </a:endParaRPr>
          </a:p>
        </p:txBody>
      </p:sp>
      <p:sp>
        <p:nvSpPr>
          <p:cNvPr id="13" name="Seta em curva para a direita 12"/>
          <p:cNvSpPr/>
          <p:nvPr/>
        </p:nvSpPr>
        <p:spPr>
          <a:xfrm>
            <a:off x="3071813" y="4572000"/>
            <a:ext cx="500062" cy="1214438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a direita 13"/>
          <p:cNvSpPr/>
          <p:nvPr/>
        </p:nvSpPr>
        <p:spPr>
          <a:xfrm rot="10800000">
            <a:off x="4429125" y="4543425"/>
            <a:ext cx="500063" cy="1214438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571875" y="4214813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Century Schoolbook" panose="02040604050505020304" pitchFamily="18" charset="0"/>
              </a:rPr>
              <a:t>Fe</a:t>
            </a:r>
            <a:r>
              <a:rPr lang="pt-BR" altLang="pt-BR" baseline="30000">
                <a:latin typeface="Century Schoolbook" panose="02040604050505020304" pitchFamily="18" charset="0"/>
              </a:rPr>
              <a:t>3+</a:t>
            </a:r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519488" y="5357813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Century Schoolbook" panose="02040604050505020304" pitchFamily="18" charset="0"/>
              </a:rPr>
              <a:t>Fe</a:t>
            </a:r>
            <a:r>
              <a:rPr lang="pt-BR" altLang="pt-BR" baseline="30000">
                <a:latin typeface="Century Schoolbook" panose="02040604050505020304" pitchFamily="18" charset="0"/>
              </a:rPr>
              <a:t>2+</a:t>
            </a:r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35138" y="4214813"/>
            <a:ext cx="747712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O</a:t>
            </a:r>
            <a:r>
              <a:rPr lang="pt-BR" sz="3200" baseline="-25000" dirty="0">
                <a:latin typeface="+mn-lt"/>
              </a:rPr>
              <a:t>2</a:t>
            </a:r>
            <a:r>
              <a:rPr lang="pt-BR" sz="3200" baseline="30000" dirty="0">
                <a:latin typeface="+mn-lt"/>
                <a:sym typeface="Symbol"/>
              </a:rPr>
              <a:t></a:t>
            </a:r>
            <a:endParaRPr lang="pt-BR" sz="3200" baseline="300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14500" y="5345113"/>
            <a:ext cx="596900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O</a:t>
            </a:r>
            <a:r>
              <a:rPr lang="pt-BR" sz="3200" baseline="-25000" dirty="0">
                <a:latin typeface="+mn-lt"/>
              </a:rPr>
              <a:t>2</a:t>
            </a:r>
            <a:endParaRPr lang="pt-BR" sz="3200" baseline="30000" dirty="0">
              <a:latin typeface="+mn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29250" y="5416550"/>
            <a:ext cx="992188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H</a:t>
            </a:r>
            <a:r>
              <a:rPr lang="pt-BR" sz="3200" baseline="-25000" dirty="0">
                <a:latin typeface="+mn-lt"/>
              </a:rPr>
              <a:t>2</a:t>
            </a:r>
            <a:r>
              <a:rPr lang="pt-BR" sz="3200" dirty="0">
                <a:latin typeface="+mn-lt"/>
              </a:rPr>
              <a:t>O</a:t>
            </a:r>
            <a:r>
              <a:rPr lang="pt-BR" sz="3200" baseline="-25000" dirty="0">
                <a:latin typeface="+mn-lt"/>
              </a:rPr>
              <a:t>2</a:t>
            </a:r>
            <a:endParaRPr lang="pt-BR" sz="3200" baseline="30000" dirty="0">
              <a:latin typeface="+mn-lt"/>
            </a:endParaRPr>
          </a:p>
        </p:txBody>
      </p:sp>
      <p:sp>
        <p:nvSpPr>
          <p:cNvPr id="20" name="Seta em curva para a esquerda 19"/>
          <p:cNvSpPr/>
          <p:nvPr/>
        </p:nvSpPr>
        <p:spPr>
          <a:xfrm>
            <a:off x="2571750" y="4572000"/>
            <a:ext cx="500063" cy="1214438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Seta em curva para a esquerda 20"/>
          <p:cNvSpPr/>
          <p:nvPr/>
        </p:nvSpPr>
        <p:spPr>
          <a:xfrm rot="10800000">
            <a:off x="4929188" y="4572000"/>
            <a:ext cx="500062" cy="1214438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500688" y="4357688"/>
            <a:ext cx="1911350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n-lt"/>
              </a:rPr>
              <a:t>OH</a:t>
            </a:r>
            <a:r>
              <a:rPr lang="pt-BR" sz="3200" baseline="30000" dirty="0">
                <a:latin typeface="+mn-lt"/>
                <a:sym typeface="Symbol"/>
              </a:rPr>
              <a:t></a:t>
            </a:r>
            <a:r>
              <a:rPr lang="pt-BR" sz="3200" dirty="0">
                <a:latin typeface="+mn-lt"/>
              </a:rPr>
              <a:t> + OH</a:t>
            </a:r>
            <a:r>
              <a:rPr lang="pt-BR" sz="3200" baseline="30000" dirty="0">
                <a:latin typeface="+mn-lt"/>
                <a:sym typeface="Symbol"/>
              </a:rPr>
              <a:t></a:t>
            </a:r>
            <a:endParaRPr lang="pt-BR" sz="3200" baseline="30000" dirty="0">
              <a:latin typeface="+mn-lt"/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3571875" y="5429250"/>
            <a:ext cx="89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Century Schoolbook" panose="02040604050505020304" pitchFamily="18" charset="0"/>
              </a:rPr>
              <a:t>Cu</a:t>
            </a:r>
            <a:r>
              <a:rPr lang="pt-BR" altLang="pt-BR" baseline="30000">
                <a:latin typeface="Century Schoolbook" panose="02040604050505020304" pitchFamily="18" charset="0"/>
              </a:rPr>
              <a:t>+</a:t>
            </a:r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3500438" y="4214813"/>
            <a:ext cx="1049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latin typeface="Century Schoolbook" panose="02040604050505020304" pitchFamily="18" charset="0"/>
              </a:rPr>
              <a:t>Cu</a:t>
            </a:r>
            <a:r>
              <a:rPr lang="pt-BR" altLang="pt-BR" baseline="30000">
                <a:latin typeface="Century Schoolbook" panose="02040604050505020304" pitchFamily="18" charset="0"/>
              </a:rPr>
              <a:t>2+</a:t>
            </a:r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25" name="CaixaDeTexto 31"/>
          <p:cNvSpPr txBox="1">
            <a:spLocks noChangeArrowheads="1"/>
          </p:cNvSpPr>
          <p:nvPr/>
        </p:nvSpPr>
        <p:spPr bwMode="auto">
          <a:xfrm>
            <a:off x="1978025" y="2428875"/>
            <a:ext cx="150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entury Schoolbook" panose="02040604050505020304" pitchFamily="18" charset="0"/>
              </a:rPr>
              <a:t>k = 76 M</a:t>
            </a:r>
            <a:r>
              <a:rPr lang="pt-BR" altLang="pt-BR" sz="1800" baseline="30000">
                <a:latin typeface="Century Schoolbook" panose="02040604050505020304" pitchFamily="18" charset="0"/>
              </a:rPr>
              <a:t>-1</a:t>
            </a:r>
            <a:r>
              <a:rPr lang="pt-BR" altLang="pt-BR" sz="1800">
                <a:latin typeface="Century Schoolbook" panose="02040604050505020304" pitchFamily="18" charset="0"/>
              </a:rPr>
              <a:t>s</a:t>
            </a:r>
            <a:r>
              <a:rPr lang="pt-BR" altLang="pt-BR" sz="1800" baseline="30000">
                <a:latin typeface="Century Schoolbook" panose="02040604050505020304" pitchFamily="18" charset="0"/>
              </a:rPr>
              <a:t>-1</a:t>
            </a: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1714500" y="6215063"/>
            <a:ext cx="514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400" dirty="0">
                <a:latin typeface="Century Schoolbook" panose="02040604050505020304" pitchFamily="18" charset="0"/>
              </a:rPr>
              <a:t>Mais rápida! k = 4.7 x 10</a:t>
            </a:r>
            <a:r>
              <a:rPr lang="pt-BR" altLang="pt-BR" sz="2400" baseline="30000" dirty="0">
                <a:latin typeface="Century Schoolbook" panose="02040604050505020304" pitchFamily="18" charset="0"/>
              </a:rPr>
              <a:t>3</a:t>
            </a:r>
            <a:r>
              <a:rPr lang="pt-BR" altLang="pt-BR" sz="2400" dirty="0">
                <a:latin typeface="Century Schoolbook" panose="02040604050505020304" pitchFamily="18" charset="0"/>
              </a:rPr>
              <a:t> M</a:t>
            </a:r>
            <a:r>
              <a:rPr lang="pt-BR" sz="2400" baseline="30000" dirty="0">
                <a:sym typeface="Symbol"/>
              </a:rPr>
              <a:t></a:t>
            </a:r>
            <a:r>
              <a:rPr lang="pt-BR" altLang="pt-BR" sz="2400" baseline="30000" dirty="0">
                <a:latin typeface="Century Schoolbook" panose="02040604050505020304" pitchFamily="18" charset="0"/>
              </a:rPr>
              <a:t>1</a:t>
            </a:r>
            <a:r>
              <a:rPr lang="pt-BR" altLang="pt-BR" sz="2400" dirty="0">
                <a:latin typeface="Century Schoolbook" panose="02040604050505020304" pitchFamily="18" charset="0"/>
              </a:rPr>
              <a:t>s</a:t>
            </a:r>
            <a:r>
              <a:rPr lang="pt-BR" sz="2400" baseline="30000" dirty="0">
                <a:sym typeface="Symbol"/>
              </a:rPr>
              <a:t></a:t>
            </a:r>
            <a:r>
              <a:rPr lang="pt-BR" altLang="pt-BR" sz="2400" baseline="30000" dirty="0">
                <a:latin typeface="Century Schoolbook" panose="020406040505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01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Haletos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4133" y="1568012"/>
            <a:ext cx="808753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Oxigênio</a:t>
            </a:r>
            <a:r>
              <a:rPr lang="en-US" dirty="0"/>
              <a:t> forma </a:t>
            </a:r>
            <a:r>
              <a:rPr lang="en-US" dirty="0" err="1"/>
              <a:t>compostos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OX</a:t>
            </a:r>
            <a:r>
              <a:rPr lang="en-US" baseline="-25000" dirty="0"/>
              <a:t>2</a:t>
            </a:r>
            <a:r>
              <a:rPr lang="en-US" dirty="0"/>
              <a:t> e O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OF</a:t>
            </a:r>
            <a:r>
              <a:rPr lang="en-US" baseline="-25000" dirty="0"/>
              <a:t>2</a:t>
            </a:r>
            <a:r>
              <a:rPr lang="en-US" dirty="0"/>
              <a:t> é o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oxigênio</a:t>
            </a:r>
            <a:r>
              <a:rPr lang="en-US" dirty="0"/>
              <a:t> tem NOX = +2 (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oxidação</a:t>
            </a:r>
            <a:r>
              <a:rPr lang="en-US" dirty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err="1"/>
              <a:t>Fluoreto</a:t>
            </a:r>
            <a:r>
              <a:rPr lang="en-US" dirty="0"/>
              <a:t> de </a:t>
            </a:r>
            <a:r>
              <a:rPr lang="en-US" dirty="0" err="1"/>
              <a:t>Oxigênio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Nos </a:t>
            </a:r>
            <a:r>
              <a:rPr lang="en-US" dirty="0" err="1"/>
              <a:t>demais</a:t>
            </a:r>
            <a:r>
              <a:rPr lang="en-US" dirty="0"/>
              <a:t> o </a:t>
            </a:r>
            <a:r>
              <a:rPr lang="en-US" dirty="0" err="1"/>
              <a:t>oxigênio</a:t>
            </a:r>
            <a:r>
              <a:rPr lang="en-US" dirty="0"/>
              <a:t> tem NOX = -2. São </a:t>
            </a:r>
            <a:r>
              <a:rPr lang="en-US" dirty="0" err="1"/>
              <a:t>óxidos</a:t>
            </a:r>
            <a:r>
              <a:rPr lang="en-US" dirty="0"/>
              <a:t> </a:t>
            </a:r>
            <a:r>
              <a:rPr lang="en-US" dirty="0" err="1"/>
              <a:t>covalentes</a:t>
            </a:r>
            <a:r>
              <a:rPr lang="en-US" dirty="0"/>
              <a:t>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4132" y="3826933"/>
            <a:ext cx="8087536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S,Se,Te</a:t>
            </a:r>
            <a:r>
              <a:rPr lang="en-US" dirty="0"/>
              <a:t> e Po </a:t>
            </a:r>
            <a:r>
              <a:rPr lang="en-US" dirty="0" err="1"/>
              <a:t>formam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variedade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 </a:t>
            </a:r>
            <a:r>
              <a:rPr lang="en-US" dirty="0" err="1"/>
              <a:t>haletos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Fluor é o </a:t>
            </a:r>
            <a:r>
              <a:rPr lang="en-US" dirty="0" err="1"/>
              <a:t>único</a:t>
            </a:r>
            <a:r>
              <a:rPr lang="en-US" dirty="0"/>
              <a:t> a </a:t>
            </a:r>
            <a:r>
              <a:rPr lang="en-US" dirty="0" err="1"/>
              <a:t>trazer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o </a:t>
            </a:r>
            <a:r>
              <a:rPr lang="en-US" dirty="0" err="1"/>
              <a:t>Nox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do </a:t>
            </a:r>
            <a:r>
              <a:rPr lang="en-US" dirty="0" err="1"/>
              <a:t>grupo</a:t>
            </a:r>
            <a:r>
              <a:rPr lang="en-US" dirty="0"/>
              <a:t> (+6): XF</a:t>
            </a:r>
            <a:r>
              <a:rPr lang="en-US" baseline="-25000" dirty="0"/>
              <a:t>6</a:t>
            </a:r>
            <a:r>
              <a:rPr lang="en-US" dirty="0"/>
              <a:t> (sp</a:t>
            </a:r>
            <a:r>
              <a:rPr lang="en-US" baseline="30000" dirty="0"/>
              <a:t>3</a:t>
            </a:r>
            <a:r>
              <a:rPr lang="en-US" dirty="0"/>
              <a:t>d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Mas, </a:t>
            </a:r>
            <a:r>
              <a:rPr lang="en-US" dirty="0" err="1"/>
              <a:t>fluor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forma </a:t>
            </a:r>
            <a:r>
              <a:rPr lang="en-US" dirty="0" err="1"/>
              <a:t>compostos</a:t>
            </a:r>
            <a:r>
              <a:rPr lang="en-US" dirty="0"/>
              <a:t> </a:t>
            </a:r>
            <a:r>
              <a:rPr lang="en-US" dirty="0" err="1"/>
              <a:t>binários</a:t>
            </a:r>
            <a:r>
              <a:rPr lang="en-US" dirty="0"/>
              <a:t> </a:t>
            </a:r>
            <a:r>
              <a:rPr lang="en-US" dirty="0" err="1"/>
              <a:t>estáveis</a:t>
            </a:r>
            <a:r>
              <a:rPr lang="en-US" dirty="0"/>
              <a:t> (XF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) com Se, </a:t>
            </a:r>
            <a:r>
              <a:rPr lang="en-US" dirty="0" err="1"/>
              <a:t>Te</a:t>
            </a:r>
            <a:r>
              <a:rPr lang="en-US" dirty="0"/>
              <a:t> e Po (</a:t>
            </a:r>
            <a:r>
              <a:rPr lang="en-US" dirty="0" err="1"/>
              <a:t>NOX</a:t>
            </a:r>
            <a:r>
              <a:rPr lang="en-US" baseline="-25000" dirty="0" err="1"/>
              <a:t>x</a:t>
            </a:r>
            <a:r>
              <a:rPr lang="en-US" dirty="0"/>
              <a:t> = +1 e +2)</a:t>
            </a:r>
          </a:p>
          <a:p>
            <a:pPr lvl="3"/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existem</a:t>
            </a:r>
            <a:r>
              <a:rPr lang="en-US" dirty="0"/>
              <a:t>: desproporcionamento e </a:t>
            </a:r>
            <a:r>
              <a:rPr lang="en-US" dirty="0" err="1"/>
              <a:t>ligações</a:t>
            </a:r>
            <a:r>
              <a:rPr lang="en-US" dirty="0"/>
              <a:t> X-F </a:t>
            </a:r>
            <a:r>
              <a:rPr lang="en-US" dirty="0" err="1"/>
              <a:t>mais</a:t>
            </a:r>
            <a:r>
              <a:rPr lang="en-US" dirty="0"/>
              <a:t> fracas </a:t>
            </a:r>
            <a:r>
              <a:rPr lang="en-US" dirty="0" err="1"/>
              <a:t>devido</a:t>
            </a:r>
            <a:r>
              <a:rPr lang="en-US" dirty="0"/>
              <a:t> a </a:t>
            </a:r>
            <a:r>
              <a:rPr lang="en-US" dirty="0" err="1"/>
              <a:t>sobreposição</a:t>
            </a:r>
            <a:r>
              <a:rPr lang="en-US" dirty="0"/>
              <a:t> </a:t>
            </a:r>
            <a:r>
              <a:rPr lang="en-US" dirty="0" err="1"/>
              <a:t>pobre</a:t>
            </a:r>
            <a:r>
              <a:rPr lang="en-US" dirty="0"/>
              <a:t> de </a:t>
            </a:r>
            <a:r>
              <a:rPr lang="en-US" dirty="0" err="1"/>
              <a:t>orbitais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4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Haletos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998295" y="128613"/>
            <a:ext cx="5570741" cy="6858000"/>
            <a:chOff x="1998295" y="128613"/>
            <a:chExt cx="5570741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8295" y="128613"/>
              <a:ext cx="5570741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379134" y="602958"/>
              <a:ext cx="417102" cy="59093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+1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+2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+4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+5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+6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44490" y="602958"/>
              <a:ext cx="1325427" cy="60016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r>
                <a:rPr lang="en-US" dirty="0"/>
                <a:t>F</a:t>
              </a:r>
              <a:r>
                <a:rPr lang="en-US" baseline="-25000" dirty="0"/>
                <a:t>2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r>
                <a:rPr lang="en-US" dirty="0"/>
                <a:t>Cl</a:t>
              </a:r>
              <a:r>
                <a:rPr lang="en-US" baseline="-25000" dirty="0"/>
                <a:t>2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SCl</a:t>
              </a:r>
              <a:r>
                <a:rPr lang="en-US" baseline="-25000" dirty="0"/>
                <a:t>2</a:t>
              </a:r>
            </a:p>
            <a:p>
              <a:endParaRPr lang="en-US" baseline="-25000" dirty="0"/>
            </a:p>
            <a:p>
              <a:endParaRPr lang="en-US" baseline="-25000" dirty="0"/>
            </a:p>
            <a:p>
              <a:r>
                <a:rPr lang="en-US" dirty="0"/>
                <a:t>SeF</a:t>
              </a:r>
              <a:r>
                <a:rPr lang="en-US" baseline="-25000" dirty="0"/>
                <a:t>4</a:t>
              </a:r>
              <a:endParaRPr lang="en-US" dirty="0"/>
            </a:p>
            <a:p>
              <a:r>
                <a:rPr lang="en-US" dirty="0"/>
                <a:t>SeX</a:t>
              </a:r>
              <a:r>
                <a:rPr lang="en-US" baseline="-25000" dirty="0"/>
                <a:t>4</a:t>
              </a:r>
              <a:r>
                <a:rPr lang="en-US" dirty="0"/>
                <a:t>(</a:t>
              </a:r>
              <a:r>
                <a:rPr lang="en-US" dirty="0" err="1"/>
                <a:t>F,Cl,Br</a:t>
              </a:r>
              <a:r>
                <a:rPr lang="en-US" dirty="0"/>
                <a:t>)</a:t>
              </a:r>
            </a:p>
            <a:p>
              <a:r>
                <a:rPr lang="en-US" dirty="0"/>
                <a:t>TeX</a:t>
              </a:r>
              <a:r>
                <a:rPr lang="en-US" baseline="-25000" dirty="0"/>
                <a:t>4</a:t>
              </a:r>
              <a:r>
                <a:rPr lang="en-US" dirty="0"/>
                <a:t>(F-I)</a:t>
              </a:r>
            </a:p>
            <a:p>
              <a:endParaRPr lang="en-US" dirty="0"/>
            </a:p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r>
                <a:rPr lang="en-US" dirty="0"/>
                <a:t>F</a:t>
              </a:r>
              <a:r>
                <a:rPr lang="en-US" baseline="-25000" dirty="0"/>
                <a:t>4</a:t>
              </a:r>
            </a:p>
            <a:p>
              <a:r>
                <a:rPr lang="en-US" dirty="0"/>
                <a:t>Se</a:t>
              </a:r>
              <a:r>
                <a:rPr lang="en-US" baseline="-25000" dirty="0"/>
                <a:t>2</a:t>
              </a:r>
              <a:r>
                <a:rPr lang="en-US" dirty="0"/>
                <a:t>F</a:t>
              </a:r>
              <a:r>
                <a:rPr lang="en-US" baseline="-25000" dirty="0"/>
                <a:t>10</a:t>
              </a:r>
            </a:p>
            <a:p>
              <a:endParaRPr lang="en-US" baseline="-25000" dirty="0"/>
            </a:p>
            <a:p>
              <a:endParaRPr lang="en-US" baseline="-25000" dirty="0"/>
            </a:p>
            <a:p>
              <a:r>
                <a:rPr lang="en-US" dirty="0"/>
                <a:t>SF</a:t>
              </a:r>
              <a:r>
                <a:rPr lang="en-US" baseline="-25000" dirty="0"/>
                <a:t>6</a:t>
              </a:r>
              <a:endParaRPr lang="en-US" dirty="0"/>
            </a:p>
            <a:p>
              <a:r>
                <a:rPr lang="en-US" dirty="0"/>
                <a:t>TeF</a:t>
              </a:r>
              <a:r>
                <a:rPr lang="en-US" baseline="-25000" dirty="0"/>
                <a:t>6</a:t>
              </a:r>
              <a:endParaRPr lang="en-US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930574" y="602958"/>
              <a:ext cx="1638462" cy="59093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err="1"/>
                <a:t>Reativo</a:t>
              </a:r>
              <a:endParaRPr lang="en-US" dirty="0"/>
            </a:p>
            <a:p>
              <a:endParaRPr lang="en-US" dirty="0"/>
            </a:p>
            <a:p>
              <a:r>
                <a:rPr lang="en-US" dirty="0" err="1"/>
                <a:t>Reativo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err="1"/>
                <a:t>Gás</a:t>
              </a:r>
              <a:endParaRPr lang="en-US" dirty="0"/>
            </a:p>
            <a:p>
              <a:r>
                <a:rPr lang="en-US" dirty="0"/>
                <a:t>SeF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dirty="0" err="1"/>
                <a:t>líquido</a:t>
              </a:r>
              <a:endParaRPr lang="en-US" dirty="0"/>
            </a:p>
            <a:p>
              <a:r>
                <a:rPr lang="en-US" dirty="0"/>
                <a:t>TeF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dirty="0" err="1"/>
                <a:t>sólido</a:t>
              </a:r>
              <a:endParaRPr lang="en-US" dirty="0"/>
            </a:p>
            <a:p>
              <a:endParaRPr lang="en-US" dirty="0"/>
            </a:p>
            <a:p>
              <a:r>
                <a:rPr lang="en-US" dirty="0" err="1"/>
                <a:t>Reativo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Gases </a:t>
              </a:r>
              <a:r>
                <a:rPr lang="en-US" dirty="0" err="1"/>
                <a:t>incolores</a:t>
              </a:r>
              <a:endParaRPr lang="en-US" dirty="0"/>
            </a:p>
            <a:p>
              <a:r>
                <a:rPr lang="en-US" dirty="0"/>
                <a:t>SF</a:t>
              </a:r>
              <a:r>
                <a:rPr lang="en-US" baseline="-25000" dirty="0"/>
                <a:t>6</a:t>
              </a:r>
              <a:r>
                <a:rPr lang="en-US" dirty="0"/>
                <a:t> </a:t>
              </a:r>
              <a:r>
                <a:rPr lang="en-US" dirty="0" err="1"/>
                <a:t>não</a:t>
              </a:r>
              <a:r>
                <a:rPr lang="en-US" dirty="0"/>
                <a:t> </a:t>
              </a:r>
              <a:r>
                <a:rPr lang="en-US" dirty="0" err="1"/>
                <a:t>reativo</a:t>
              </a:r>
              <a:endParaRPr lang="en-US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379134" y="284520"/>
              <a:ext cx="499938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NOX     </a:t>
              </a:r>
              <a:r>
                <a:rPr lang="en-US" dirty="0" err="1"/>
                <a:t>fórmula</a:t>
              </a:r>
              <a:r>
                <a:rPr lang="en-US" dirty="0"/>
                <a:t>             </a:t>
              </a:r>
              <a:r>
                <a:rPr lang="en-US" dirty="0" err="1"/>
                <a:t>Estrutura</a:t>
              </a:r>
              <a:r>
                <a:rPr lang="en-US" dirty="0"/>
                <a:t>             </a:t>
              </a:r>
              <a:r>
                <a:rPr lang="en-US" dirty="0" err="1"/>
                <a:t>propriedade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535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Óxidos</a:t>
            </a:r>
            <a:r>
              <a:rPr lang="en-US" sz="2800" dirty="0"/>
              <a:t> e </a:t>
            </a:r>
            <a:r>
              <a:rPr lang="en-US" sz="2800" dirty="0" err="1"/>
              <a:t>oxi</a:t>
            </a:r>
            <a:r>
              <a:rPr lang="en-US" sz="2800" dirty="0"/>
              <a:t>-anions (</a:t>
            </a:r>
            <a:r>
              <a:rPr lang="en-US" sz="2800" dirty="0" err="1"/>
              <a:t>oxi-ácidos</a:t>
            </a:r>
            <a:r>
              <a:rPr lang="en-US" sz="2800" dirty="0"/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2502" y="1803400"/>
            <a:ext cx="6725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Dióxido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r>
              <a:rPr lang="en-US" sz="2400" dirty="0"/>
              <a:t> SO</a:t>
            </a:r>
            <a:r>
              <a:rPr lang="en-US" sz="2400" baseline="-25000" dirty="0"/>
              <a:t>2</a:t>
            </a:r>
            <a:r>
              <a:rPr lang="en-US" sz="2400" dirty="0"/>
              <a:t> e </a:t>
            </a:r>
            <a:r>
              <a:rPr lang="en-US" sz="2400" dirty="0" err="1"/>
              <a:t>trióxido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r>
              <a:rPr lang="en-US" sz="2400" dirty="0"/>
              <a:t> SO</a:t>
            </a:r>
            <a:r>
              <a:rPr lang="en-US" sz="2400" baseline="-25000" dirty="0"/>
              <a:t>3</a:t>
            </a:r>
            <a:r>
              <a:rPr lang="en-US" sz="2400" dirty="0"/>
              <a:t>;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14198" y="3649420"/>
            <a:ext cx="2905683" cy="1843222"/>
            <a:chOff x="614198" y="3649420"/>
            <a:chExt cx="2905683" cy="1843222"/>
          </a:xfrm>
        </p:grpSpPr>
        <p:grpSp>
          <p:nvGrpSpPr>
            <p:cNvPr id="10" name="Grupo 9"/>
            <p:cNvGrpSpPr/>
            <p:nvPr/>
          </p:nvGrpSpPr>
          <p:grpSpPr>
            <a:xfrm>
              <a:off x="788075" y="3921680"/>
              <a:ext cx="2489976" cy="1344587"/>
              <a:chOff x="906216" y="4082547"/>
              <a:chExt cx="2489976" cy="1344587"/>
            </a:xfrm>
          </p:grpSpPr>
          <p:pic>
            <p:nvPicPr>
              <p:cNvPr id="84994" name="Picture 2" descr="Resultado de imagem para SO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216" y="4082547"/>
                <a:ext cx="2489976" cy="1344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1905000" y="4114801"/>
                <a:ext cx="4203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S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777067" y="4605867"/>
                <a:ext cx="5245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998836" y="4685394"/>
                <a:ext cx="5245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 rot="16200000">
              <a:off x="1761068" y="3581399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 rot="633411">
              <a:off x="614198" y="4522585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 rot="15182327">
              <a:off x="918578" y="4975887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 rot="18547227">
              <a:off x="3003127" y="4152613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 rot="5001376">
              <a:off x="2851138" y="4917190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502307" y="3366739"/>
            <a:ext cx="2571963" cy="2454468"/>
            <a:chOff x="4358231" y="3115983"/>
            <a:chExt cx="2571963" cy="2454468"/>
          </a:xfrm>
        </p:grpSpPr>
        <p:pic>
          <p:nvPicPr>
            <p:cNvPr id="84998" name="Picture 6" descr="Resultado de imagem para S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31" y="3118114"/>
              <a:ext cx="2571963" cy="245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4422907" y="4260484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943600" y="3115983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205851" y="4747356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612502" y="5511437"/>
            <a:ext cx="35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dirty="0" err="1"/>
              <a:t>Gás</a:t>
            </a:r>
            <a:r>
              <a:rPr lang="en-US" dirty="0"/>
              <a:t> </a:t>
            </a:r>
            <a:r>
              <a:rPr lang="en-US" dirty="0" err="1"/>
              <a:t>tóxido</a:t>
            </a:r>
            <a:r>
              <a:rPr lang="en-US" dirty="0"/>
              <a:t> com odor </a:t>
            </a:r>
            <a:r>
              <a:rPr lang="en-US" dirty="0" err="1"/>
              <a:t>sufocante</a:t>
            </a:r>
            <a:endParaRPr lang="en-US" dirty="0"/>
          </a:p>
          <a:p>
            <a:r>
              <a:rPr lang="en-US" dirty="0" err="1"/>
              <a:t>Solúvel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água</a:t>
            </a:r>
            <a:r>
              <a:rPr lang="en-US" dirty="0"/>
              <a:t>: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origem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ác</a:t>
            </a:r>
            <a:r>
              <a:rPr lang="en-US" dirty="0"/>
              <a:t>. </a:t>
            </a:r>
            <a:r>
              <a:rPr lang="en-US" dirty="0" err="1"/>
              <a:t>Sulfuroso</a:t>
            </a:r>
            <a:r>
              <a:rPr lang="en-US" dirty="0"/>
              <a:t>). Na </a:t>
            </a:r>
            <a:r>
              <a:rPr lang="en-US" dirty="0" err="1"/>
              <a:t>verdade</a:t>
            </a:r>
            <a:r>
              <a:rPr lang="en-US" dirty="0"/>
              <a:t>,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espécies</a:t>
            </a:r>
            <a:r>
              <a:rPr lang="en-US" dirty="0"/>
              <a:t>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142169" y="5462841"/>
            <a:ext cx="35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: </a:t>
            </a:r>
            <a:r>
              <a:rPr lang="en-US" dirty="0" err="1"/>
              <a:t>sólido</a:t>
            </a:r>
            <a:r>
              <a:rPr lang="en-US" dirty="0"/>
              <a:t> </a:t>
            </a:r>
            <a:r>
              <a:rPr lang="en-US" dirty="0" err="1"/>
              <a:t>polimérico</a:t>
            </a:r>
            <a:endParaRPr lang="en-US" dirty="0"/>
          </a:p>
          <a:p>
            <a:r>
              <a:rPr lang="en-US" dirty="0" err="1"/>
              <a:t>Gás</a:t>
            </a:r>
            <a:r>
              <a:rPr lang="en-US" dirty="0"/>
              <a:t> (triangular planar)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água</a:t>
            </a:r>
            <a:r>
              <a:rPr lang="en-US" dirty="0"/>
              <a:t> é </a:t>
            </a:r>
            <a:r>
              <a:rPr lang="en-US" dirty="0" err="1"/>
              <a:t>rapidamente</a:t>
            </a:r>
            <a:r>
              <a:rPr lang="en-US" dirty="0"/>
              <a:t> </a:t>
            </a:r>
            <a:r>
              <a:rPr lang="en-US" dirty="0" err="1"/>
              <a:t>convertido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28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Óxidos</a:t>
            </a:r>
            <a:r>
              <a:rPr lang="en-US" sz="2800" dirty="0"/>
              <a:t> e </a:t>
            </a:r>
            <a:r>
              <a:rPr lang="en-US" sz="2800" dirty="0" err="1"/>
              <a:t>oxi</a:t>
            </a:r>
            <a:r>
              <a:rPr lang="en-US" sz="2800" dirty="0"/>
              <a:t>-anions (</a:t>
            </a:r>
            <a:r>
              <a:rPr lang="en-US" sz="2800" dirty="0" err="1"/>
              <a:t>oxi-ácidos</a:t>
            </a:r>
            <a:r>
              <a:rPr lang="en-US" sz="2800" dirty="0"/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4102" y="1356488"/>
            <a:ext cx="6725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Dióxido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r>
              <a:rPr lang="en-US" sz="2400" dirty="0"/>
              <a:t> SO</a:t>
            </a:r>
            <a:r>
              <a:rPr lang="en-US" sz="2400" baseline="-25000" dirty="0"/>
              <a:t>2</a:t>
            </a:r>
            <a:r>
              <a:rPr lang="en-US" sz="2400" dirty="0"/>
              <a:t> e </a:t>
            </a:r>
            <a:r>
              <a:rPr lang="en-US" sz="2400" dirty="0" err="1"/>
              <a:t>trióxido</a:t>
            </a:r>
            <a:r>
              <a:rPr lang="en-US" sz="2400" dirty="0"/>
              <a:t> de </a:t>
            </a:r>
            <a:r>
              <a:rPr lang="en-US" sz="2400" dirty="0" err="1"/>
              <a:t>enxofre</a:t>
            </a:r>
            <a:r>
              <a:rPr lang="en-US" sz="2400" dirty="0"/>
              <a:t> SO</a:t>
            </a:r>
            <a:r>
              <a:rPr lang="en-US" sz="2400" baseline="-25000" dirty="0"/>
              <a:t>3</a:t>
            </a:r>
            <a:r>
              <a:rPr lang="en-US" sz="2400" dirty="0"/>
              <a:t>;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12502" y="2556817"/>
            <a:ext cx="2905683" cy="1843222"/>
            <a:chOff x="614198" y="3649420"/>
            <a:chExt cx="2905683" cy="1843222"/>
          </a:xfrm>
        </p:grpSpPr>
        <p:grpSp>
          <p:nvGrpSpPr>
            <p:cNvPr id="10" name="Grupo 9"/>
            <p:cNvGrpSpPr/>
            <p:nvPr/>
          </p:nvGrpSpPr>
          <p:grpSpPr>
            <a:xfrm>
              <a:off x="788075" y="3921680"/>
              <a:ext cx="2489976" cy="1344587"/>
              <a:chOff x="906216" y="4082547"/>
              <a:chExt cx="2489976" cy="1344587"/>
            </a:xfrm>
          </p:grpSpPr>
          <p:pic>
            <p:nvPicPr>
              <p:cNvPr id="84994" name="Picture 2" descr="Resultado de imagem para SO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216" y="4082547"/>
                <a:ext cx="2489976" cy="1344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1905000" y="4114801"/>
                <a:ext cx="4203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S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777067" y="4605867"/>
                <a:ext cx="5245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998836" y="4685394"/>
                <a:ext cx="5245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 rot="16200000">
              <a:off x="1761068" y="3581399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 rot="633411">
              <a:off x="614198" y="4522585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 rot="15182327">
              <a:off x="918578" y="4975887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 rot="18547227">
              <a:off x="3003127" y="4152613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 rot="5001376">
              <a:off x="2851138" y="4917190"/>
              <a:ext cx="448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617238" y="2340567"/>
            <a:ext cx="2571963" cy="2454468"/>
            <a:chOff x="4358231" y="3115983"/>
            <a:chExt cx="2571963" cy="2454468"/>
          </a:xfrm>
        </p:grpSpPr>
        <p:pic>
          <p:nvPicPr>
            <p:cNvPr id="84998" name="Picture 6" descr="Resultado de imagem para SO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31" y="3118114"/>
              <a:ext cx="2571963" cy="245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4422907" y="4260484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943600" y="3115983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205851" y="4747356"/>
              <a:ext cx="5245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612502" y="4859867"/>
            <a:ext cx="8031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Ambos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intermediários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oxidação</a:t>
            </a:r>
            <a:r>
              <a:rPr lang="en-US" dirty="0"/>
              <a:t> de S a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São </a:t>
            </a:r>
            <a:r>
              <a:rPr lang="en-US" dirty="0" err="1"/>
              <a:t>ácidos</a:t>
            </a:r>
            <a:r>
              <a:rPr lang="en-US" dirty="0"/>
              <a:t> de Lewis (</a:t>
            </a:r>
            <a:r>
              <a:rPr lang="en-US" dirty="0" err="1"/>
              <a:t>reagem</a:t>
            </a:r>
            <a:r>
              <a:rPr lang="en-US" dirty="0"/>
              <a:t> com </a:t>
            </a:r>
            <a:r>
              <a:rPr lang="en-US" dirty="0" err="1"/>
              <a:t>água</a:t>
            </a:r>
            <a:r>
              <a:rPr lang="en-US" dirty="0"/>
              <a:t>, F</a:t>
            </a:r>
            <a:r>
              <a:rPr lang="en-US" baseline="30000" dirty="0"/>
              <a:t>-</a:t>
            </a:r>
            <a:r>
              <a:rPr lang="en-US" dirty="0"/>
              <a:t>, </a:t>
            </a:r>
            <a:r>
              <a:rPr lang="en-US" dirty="0" err="1"/>
              <a:t>Aminas</a:t>
            </a:r>
            <a:r>
              <a:rPr lang="en-US" dirty="0"/>
              <a:t>): SO</a:t>
            </a:r>
            <a:r>
              <a:rPr lang="en-US" baseline="-25000" dirty="0"/>
              <a:t>2</a:t>
            </a:r>
            <a:r>
              <a:rPr lang="en-US" dirty="0"/>
              <a:t>F e SO</a:t>
            </a:r>
            <a:r>
              <a:rPr lang="en-US" baseline="-25000" dirty="0"/>
              <a:t>2</a:t>
            </a:r>
            <a:r>
              <a:rPr lang="en-US" dirty="0"/>
              <a:t>-N(CH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piramidais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 é o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duro</a:t>
            </a:r>
            <a:r>
              <a:rPr lang="en-US" dirty="0"/>
              <a:t> e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forte. </a:t>
            </a:r>
          </a:p>
        </p:txBody>
      </p:sp>
    </p:spTree>
    <p:extLst>
      <p:ext uri="{BB962C8B-B14F-4D97-AF65-F5344CB8AC3E}">
        <p14:creationId xmlns:p14="http://schemas.microsoft.com/office/powerpoint/2010/main" val="335213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99" y="1625682"/>
            <a:ext cx="4740967" cy="4139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817533" y="1253149"/>
            <a:ext cx="2691749" cy="2590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2303949" y="3194875"/>
            <a:ext cx="2691749" cy="2590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4A5BFA7-5226-486A-A312-7665AA2B006D}"/>
              </a:ext>
            </a:extLst>
          </p:cNvPr>
          <p:cNvSpPr/>
          <p:nvPr/>
        </p:nvSpPr>
        <p:spPr>
          <a:xfrm>
            <a:off x="4995698" y="3843867"/>
            <a:ext cx="2134864" cy="192099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1DF7F1-465C-4333-9015-67D29A7D481B}"/>
              </a:ext>
            </a:extLst>
          </p:cNvPr>
          <p:cNvSpPr txBox="1"/>
          <p:nvPr/>
        </p:nvSpPr>
        <p:spPr>
          <a:xfrm>
            <a:off x="397908" y="401416"/>
            <a:ext cx="7752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Existe alguma reação entre SO</a:t>
            </a:r>
            <a:r>
              <a:rPr lang="pt-BR" sz="2400" baseline="-25000" dirty="0"/>
              <a:t>2 </a:t>
            </a:r>
            <a:r>
              <a:rPr lang="pt-BR" sz="2400" dirty="0"/>
              <a:t>e íons OH</a:t>
            </a:r>
            <a:r>
              <a:rPr lang="pt-BR" sz="2400" baseline="30000" dirty="0"/>
              <a:t>-</a:t>
            </a:r>
            <a:r>
              <a:rPr lang="pt-BR" sz="2400" dirty="0"/>
              <a:t>? Se sim, qual seria o produto? </a:t>
            </a:r>
          </a:p>
        </p:txBody>
      </p:sp>
    </p:spTree>
    <p:extLst>
      <p:ext uri="{BB962C8B-B14F-4D97-AF65-F5344CB8AC3E}">
        <p14:creationId xmlns:p14="http://schemas.microsoft.com/office/powerpoint/2010/main" val="19044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Óxidos</a:t>
            </a:r>
            <a:r>
              <a:rPr lang="en-US" sz="2800" dirty="0"/>
              <a:t> e </a:t>
            </a:r>
            <a:r>
              <a:rPr lang="en-US" sz="2800" dirty="0" err="1"/>
              <a:t>oxi</a:t>
            </a:r>
            <a:r>
              <a:rPr lang="en-US" sz="2800" dirty="0"/>
              <a:t>-anions (</a:t>
            </a:r>
            <a:r>
              <a:rPr lang="en-US" sz="2800" dirty="0" err="1"/>
              <a:t>oxi-ácidos</a:t>
            </a:r>
            <a:r>
              <a:rPr lang="en-US" sz="2800" dirty="0"/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4102" y="1356488"/>
            <a:ext cx="6029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Selênio</a:t>
            </a:r>
            <a:r>
              <a:rPr lang="en-US" sz="2400" dirty="0"/>
              <a:t> e </a:t>
            </a:r>
            <a:r>
              <a:rPr lang="en-US" sz="2400" dirty="0" err="1"/>
              <a:t>Telúrio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Dióxido</a:t>
            </a:r>
            <a:r>
              <a:rPr lang="en-US" sz="2400" dirty="0"/>
              <a:t> de </a:t>
            </a:r>
            <a:r>
              <a:rPr lang="en-US" sz="2400" dirty="0" err="1"/>
              <a:t>Selênio</a:t>
            </a:r>
            <a:r>
              <a:rPr lang="en-US" sz="2400" dirty="0"/>
              <a:t> SeO</a:t>
            </a:r>
            <a:r>
              <a:rPr lang="en-US" sz="2400" baseline="-25000" dirty="0"/>
              <a:t>2</a:t>
            </a:r>
            <a:r>
              <a:rPr lang="en-US" sz="2400" dirty="0"/>
              <a:t> e de </a:t>
            </a:r>
            <a:r>
              <a:rPr lang="en-US" sz="2400" dirty="0" err="1"/>
              <a:t>telúrio</a:t>
            </a:r>
            <a:r>
              <a:rPr lang="en-US" sz="2400" dirty="0"/>
              <a:t> TeO</a:t>
            </a:r>
            <a:r>
              <a:rPr lang="en-US" sz="2400" baseline="-25000" dirty="0"/>
              <a:t>2</a:t>
            </a:r>
            <a:r>
              <a:rPr lang="en-US" sz="2400" dirty="0"/>
              <a:t>;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8780" r="20231"/>
          <a:stretch/>
        </p:blipFill>
        <p:spPr>
          <a:xfrm>
            <a:off x="1261532" y="3362445"/>
            <a:ext cx="2108201" cy="14902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56" y="3083700"/>
            <a:ext cx="4613223" cy="187776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76866" y="2865684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SeO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563533" y="2635574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TeO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6311" y="4961467"/>
            <a:ext cx="321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Sólido</a:t>
            </a:r>
            <a:r>
              <a:rPr lang="en-US" dirty="0"/>
              <a:t> </a:t>
            </a:r>
            <a:r>
              <a:rPr lang="en-US" dirty="0" err="1"/>
              <a:t>polimérico</a:t>
            </a:r>
            <a:r>
              <a:rPr lang="en-US" dirty="0"/>
              <a:t>;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estável</a:t>
            </a:r>
            <a:endParaRPr lang="en-US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563533" y="4886633"/>
            <a:ext cx="1354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Sólido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formas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5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10868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25684" y="2059394"/>
            <a:ext cx="482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Oxigênio</a:t>
            </a:r>
            <a:r>
              <a:rPr lang="en-US" sz="2400" dirty="0">
                <a:latin typeface="+mj-lt"/>
              </a:rPr>
              <a:t> e </a:t>
            </a:r>
            <a:r>
              <a:rPr lang="en-US" sz="2400" dirty="0" err="1">
                <a:latin typeface="+mj-lt"/>
              </a:rPr>
              <a:t>enxofre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metais</a:t>
            </a:r>
            <a:r>
              <a:rPr lang="en-US" sz="2400" dirty="0">
                <a:latin typeface="+mj-lt"/>
              </a:rPr>
              <a:t>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38738" y="3060276"/>
            <a:ext cx="666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Selênio</a:t>
            </a:r>
            <a:r>
              <a:rPr lang="en-US" sz="2400" dirty="0">
                <a:latin typeface="+mj-lt"/>
              </a:rPr>
              <a:t> é </a:t>
            </a:r>
            <a:r>
              <a:rPr lang="en-US" sz="2400" dirty="0" err="1">
                <a:latin typeface="+mj-lt"/>
              </a:rPr>
              <a:t>melhor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caracterizado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não</a:t>
            </a:r>
            <a:r>
              <a:rPr lang="en-US" sz="2400" dirty="0">
                <a:latin typeface="+mj-lt"/>
              </a:rPr>
              <a:t> metal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Telúrio</a:t>
            </a:r>
            <a:r>
              <a:rPr lang="en-US" sz="2400" dirty="0">
                <a:latin typeface="+mj-lt"/>
              </a:rPr>
              <a:t> semi conductor (semi metal);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38738" y="4353347"/>
            <a:ext cx="572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Polônio</a:t>
            </a:r>
            <a:r>
              <a:rPr lang="en-US" sz="2400" dirty="0">
                <a:latin typeface="+mj-lt"/>
              </a:rPr>
              <a:t> é um conductor, metal 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811572" y="679574"/>
            <a:ext cx="514049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9578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96" y="167117"/>
            <a:ext cx="5060332" cy="66908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80560" y="805842"/>
            <a:ext cx="923889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+4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+6</a:t>
            </a:r>
          </a:p>
          <a:p>
            <a:endParaRPr lang="en-US" dirty="0"/>
          </a:p>
          <a:p>
            <a:r>
              <a:rPr lang="en-US" dirty="0" err="1"/>
              <a:t>Dois</a:t>
            </a:r>
            <a:r>
              <a:rPr lang="en-US" dirty="0"/>
              <a:t> S</a:t>
            </a:r>
          </a:p>
          <a:p>
            <a:r>
              <a:rPr lang="en-US" dirty="0"/>
              <a:t>+2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+5</a:t>
            </a:r>
          </a:p>
          <a:p>
            <a:endParaRPr lang="en-US" dirty="0"/>
          </a:p>
          <a:p>
            <a:r>
              <a:rPr lang="en-US" dirty="0" err="1"/>
              <a:t>Poli</a:t>
            </a:r>
            <a:r>
              <a:rPr lang="en-US" dirty="0"/>
              <a:t> S</a:t>
            </a:r>
          </a:p>
          <a:p>
            <a:r>
              <a:rPr lang="en-US" dirty="0" err="1"/>
              <a:t>variável</a:t>
            </a:r>
            <a:endParaRPr lang="en-US" dirty="0"/>
          </a:p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88611" y="828925"/>
            <a:ext cx="812800" cy="5863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</a:p>
          <a:p>
            <a:pPr>
              <a:lnSpc>
                <a:spcPts val="1500"/>
              </a:lnSpc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3−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01411" y="828925"/>
            <a:ext cx="1044722" cy="5863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</a:rPr>
              <a:t>Sulfito</a:t>
            </a:r>
            <a:endParaRPr lang="en-US" sz="1600" dirty="0">
              <a:latin typeface="+mj-lt"/>
            </a:endParaRPr>
          </a:p>
          <a:p>
            <a:pPr>
              <a:lnSpc>
                <a:spcPts val="1500"/>
              </a:lnSpc>
            </a:pPr>
            <a:endParaRPr lang="en-US" sz="16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Sulfato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Tiosulfato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Ditionito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Disulfito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ditionato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400" dirty="0" err="1">
                <a:latin typeface="+mj-lt"/>
                <a:cs typeface="Times New Roman" panose="02020603050405020304" pitchFamily="18" charset="0"/>
              </a:rPr>
              <a:t>Tritionato</a:t>
            </a: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91422" y="815051"/>
            <a:ext cx="1680221" cy="5670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err="1">
                <a:latin typeface="+mj-lt"/>
              </a:rPr>
              <a:t>Básico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redutor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meio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básico</a:t>
            </a:r>
            <a:endParaRPr lang="en-US" sz="1400" dirty="0">
              <a:latin typeface="+mj-lt"/>
            </a:endParaRPr>
          </a:p>
          <a:p>
            <a:pPr>
              <a:lnSpc>
                <a:spcPts val="1500"/>
              </a:lnSpc>
            </a:pPr>
            <a:endParaRPr lang="en-US" sz="14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baseline="30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Base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fraca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Redutor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moderado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Redutor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forte</a:t>
            </a: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Produz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SO</a:t>
            </a:r>
            <a:r>
              <a:rPr lang="en-US" sz="1600" baseline="-25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1600" baseline="30000" dirty="0">
                <a:latin typeface="+mj-lt"/>
                <a:cs typeface="Times New Roman" panose="02020603050405020304" pitchFamily="18" charset="0"/>
              </a:rPr>
              <a:t>2-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sob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hidrólise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Produz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sulfato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80560" y="436510"/>
            <a:ext cx="55427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NOX      formula     </a:t>
            </a:r>
            <a:r>
              <a:rPr lang="en-US" dirty="0" err="1"/>
              <a:t>nome</a:t>
            </a:r>
            <a:r>
              <a:rPr lang="en-US" dirty="0"/>
              <a:t>           </a:t>
            </a:r>
            <a:r>
              <a:rPr lang="en-US" dirty="0" err="1"/>
              <a:t>Estrutura</a:t>
            </a:r>
            <a:r>
              <a:rPr lang="en-US" dirty="0"/>
              <a:t>         </a:t>
            </a:r>
            <a:r>
              <a:rPr lang="en-US" dirty="0" err="1"/>
              <a:t>propriedade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625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9477" y="2638994"/>
            <a:ext cx="6578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São </a:t>
            </a:r>
            <a:r>
              <a:rPr lang="en-US" sz="2400" dirty="0" err="1"/>
              <a:t>agentes</a:t>
            </a:r>
            <a:r>
              <a:rPr lang="en-US" sz="2400" dirty="0"/>
              <a:t> </a:t>
            </a:r>
            <a:r>
              <a:rPr lang="en-US" sz="2400" dirty="0" err="1"/>
              <a:t>redutores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oxidantes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r>
              <a:rPr lang="en-US" sz="2400" dirty="0" err="1"/>
              <a:t>Geralmente</a:t>
            </a:r>
            <a:r>
              <a:rPr lang="en-US" sz="2400" dirty="0"/>
              <a:t>, as </a:t>
            </a:r>
            <a:r>
              <a:rPr lang="en-US" sz="2400" dirty="0" err="1"/>
              <a:t>reações</a:t>
            </a:r>
            <a:r>
              <a:rPr lang="en-US" sz="2400" dirty="0"/>
              <a:t> </a:t>
            </a:r>
            <a:r>
              <a:rPr lang="en-US" sz="2400" dirty="0" err="1"/>
              <a:t>envolvem</a:t>
            </a:r>
            <a:r>
              <a:rPr lang="en-US" sz="2400" dirty="0"/>
              <a:t> </a:t>
            </a:r>
            <a:r>
              <a:rPr lang="en-US" sz="2400" dirty="0" err="1"/>
              <a:t>transferência</a:t>
            </a:r>
            <a:r>
              <a:rPr lang="en-US" sz="2400" dirty="0"/>
              <a:t> de </a:t>
            </a:r>
            <a:r>
              <a:rPr lang="en-US" sz="2400" dirty="0" err="1"/>
              <a:t>Oxigênio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estados</a:t>
            </a:r>
            <a:r>
              <a:rPr lang="en-US" sz="2400" dirty="0"/>
              <a:t> de </a:t>
            </a:r>
            <a:r>
              <a:rPr lang="en-US" sz="2400" dirty="0" err="1"/>
              <a:t>oxidação</a:t>
            </a:r>
            <a:r>
              <a:rPr lang="en-US" sz="2400" dirty="0"/>
              <a:t> </a:t>
            </a:r>
            <a:r>
              <a:rPr lang="en-US" sz="2400" dirty="0" err="1"/>
              <a:t>pulam</a:t>
            </a:r>
            <a:r>
              <a:rPr lang="en-US" sz="2400" dirty="0"/>
              <a:t> de 2 </a:t>
            </a:r>
            <a:r>
              <a:rPr lang="en-US" sz="2400" dirty="0" err="1"/>
              <a:t>em</a:t>
            </a:r>
            <a:r>
              <a:rPr lang="en-US" sz="2400" dirty="0"/>
              <a:t> 2;</a:t>
            </a:r>
          </a:p>
          <a:p>
            <a:endParaRPr lang="en-US" sz="2400" dirty="0"/>
          </a:p>
          <a:p>
            <a:r>
              <a:rPr lang="en-US" sz="2400" dirty="0"/>
              <a:t>NOX: -2, 0, +2, +4, +6</a:t>
            </a:r>
          </a:p>
          <a:p>
            <a:endParaRPr lang="en-US" sz="2400" dirty="0"/>
          </a:p>
          <a:p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baseline="30000" dirty="0"/>
              <a:t>2-</a:t>
            </a:r>
            <a:r>
              <a:rPr lang="en-US" sz="2400" dirty="0"/>
              <a:t> é um </a:t>
            </a:r>
            <a:r>
              <a:rPr lang="en-US" sz="2400" dirty="0" err="1"/>
              <a:t>oxidante</a:t>
            </a:r>
            <a:r>
              <a:rPr lang="en-US" sz="2400" dirty="0"/>
              <a:t>, mas as </a:t>
            </a:r>
            <a:r>
              <a:rPr lang="en-US" sz="2400" dirty="0" err="1"/>
              <a:t>reações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lentas</a:t>
            </a:r>
            <a:endParaRPr lang="en-US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9522" r="8645"/>
          <a:stretch/>
        </p:blipFill>
        <p:spPr>
          <a:xfrm>
            <a:off x="6231468" y="1230534"/>
            <a:ext cx="2692400" cy="21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3969" y="1426664"/>
            <a:ext cx="6780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NOX +4: </a:t>
            </a:r>
            <a:r>
              <a:rPr lang="en-US" sz="2200" dirty="0" err="1">
                <a:latin typeface="+mj-lt"/>
              </a:rPr>
              <a:t>Sulfito</a:t>
            </a:r>
            <a:r>
              <a:rPr lang="en-US" sz="2200" dirty="0">
                <a:latin typeface="+mj-lt"/>
              </a:rPr>
              <a:t> SO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−</a:t>
            </a:r>
            <a:r>
              <a:rPr lang="en-US" sz="2200" dirty="0">
                <a:latin typeface="+mj-lt"/>
              </a:rPr>
              <a:t> e </a:t>
            </a:r>
            <a:r>
              <a:rPr lang="en-US" sz="2200" dirty="0" err="1">
                <a:latin typeface="+mj-lt"/>
              </a:rPr>
              <a:t>hidrogeno-sulfito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bissulfito</a:t>
            </a:r>
            <a:r>
              <a:rPr lang="en-US" sz="2200" dirty="0">
                <a:latin typeface="+mj-lt"/>
              </a:rPr>
              <a:t>) HSO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baseline="30000" dirty="0">
                <a:latin typeface="+mj-lt"/>
                <a:cs typeface="Times New Roman" panose="02020603050405020304" pitchFamily="18" charset="0"/>
              </a:rPr>
              <a:t> −</a:t>
            </a:r>
            <a:endParaRPr lang="en-US" sz="22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9334" y="2494733"/>
            <a:ext cx="42937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</a:t>
            </a:r>
            <a:r>
              <a:rPr lang="en-US" sz="2000" baseline="-25000" dirty="0"/>
              <a:t>2</a:t>
            </a:r>
            <a:r>
              <a:rPr lang="en-US" sz="2000" dirty="0"/>
              <a:t>  + 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Symbol" panose="05050102010706020507" pitchFamily="18" charset="2"/>
              </a:rPr>
              <a:t>  H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SO</a:t>
            </a:r>
            <a:r>
              <a:rPr lang="en-US" sz="2000" baseline="-25000" dirty="0">
                <a:sym typeface="Symbol" panose="05050102010706020507" pitchFamily="18" charset="2"/>
              </a:rPr>
              <a:t>3  </a:t>
            </a:r>
            <a:r>
              <a:rPr lang="en-US" sz="2000" dirty="0">
                <a:sym typeface="Symbol" panose="05050102010706020507" pitchFamily="18" charset="2"/>
              </a:rPr>
              <a:t>(ac </a:t>
            </a:r>
            <a:r>
              <a:rPr lang="en-US" sz="2000" dirty="0" err="1">
                <a:sym typeface="Symbol" panose="05050102010706020507" pitchFamily="18" charset="2"/>
              </a:rPr>
              <a:t>sulfuroso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</a:t>
            </a:r>
            <a:r>
              <a:rPr lang="en-US" sz="2000" baseline="-25000" dirty="0"/>
              <a:t>2</a:t>
            </a:r>
            <a:r>
              <a:rPr lang="en-US" sz="2000" dirty="0"/>
              <a:t>  + 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Symbol" panose="05050102010706020507" pitchFamily="18" charset="2"/>
              </a:rPr>
              <a:t> HSO</a:t>
            </a:r>
            <a:r>
              <a:rPr lang="en-US" sz="2000" baseline="-25000" dirty="0">
                <a:sym typeface="Symbol" panose="05050102010706020507" pitchFamily="18" charset="2"/>
              </a:rPr>
              <a:t>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sz="2000" dirty="0">
                <a:sym typeface="Symbol" panose="05050102010706020507" pitchFamily="18" charset="2"/>
              </a:rPr>
              <a:t> + H</a:t>
            </a:r>
            <a:r>
              <a:rPr lang="en-US" sz="2000" baseline="30000" dirty="0">
                <a:sym typeface="Symbol" panose="05050102010706020507" pitchFamily="18" charset="2"/>
              </a:rPr>
              <a:t>+    </a:t>
            </a:r>
            <a:r>
              <a:rPr lang="en-US" sz="2000" dirty="0">
                <a:sym typeface="Symbol" panose="05050102010706020507" pitchFamily="18" charset="2"/>
              </a:rPr>
              <a:t>    </a:t>
            </a:r>
            <a:r>
              <a:rPr lang="en-US" sz="2000" dirty="0" err="1">
                <a:sym typeface="Symbol" panose="05050102010706020507" pitchFamily="18" charset="2"/>
              </a:rPr>
              <a:t>pKa</a:t>
            </a:r>
            <a:r>
              <a:rPr lang="en-US" sz="2000" dirty="0">
                <a:sym typeface="Symbol" panose="05050102010706020507" pitchFamily="18" charset="2"/>
              </a:rPr>
              <a:t> = 1,8</a:t>
            </a:r>
          </a:p>
          <a:p>
            <a:r>
              <a:rPr lang="en-US" sz="2000" dirty="0">
                <a:sym typeface="Symbol" panose="05050102010706020507" pitchFamily="18" charset="2"/>
              </a:rPr>
              <a:t>HSO</a:t>
            </a:r>
            <a:r>
              <a:rPr lang="en-US" sz="2000" baseline="-25000" dirty="0">
                <a:sym typeface="Symbol" panose="05050102010706020507" pitchFamily="18" charset="2"/>
              </a:rPr>
              <a:t>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</a:t>
            </a:r>
            <a:r>
              <a:rPr lang="en-US" sz="2000" baseline="30000" dirty="0">
                <a:sym typeface="Symbol" panose="05050102010706020507" pitchFamily="18" charset="2"/>
              </a:rPr>
              <a:t> </a:t>
            </a:r>
            <a:r>
              <a:rPr lang="en-US" sz="2000" dirty="0"/>
              <a:t>+ 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Symbol" panose="05050102010706020507" pitchFamily="18" charset="2"/>
              </a:rPr>
              <a:t>  SO</a:t>
            </a:r>
            <a:r>
              <a:rPr lang="en-US" sz="2000" baseline="-25000" dirty="0">
                <a:sym typeface="Symbol" panose="05050102010706020507" pitchFamily="18" charset="2"/>
              </a:rPr>
              <a:t>3</a:t>
            </a:r>
            <a:r>
              <a:rPr lang="en-US" sz="2000" baseline="30000" dirty="0">
                <a:sym typeface="Symbol" panose="05050102010706020507" pitchFamily="18" charset="2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H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 </a:t>
            </a:r>
            <a:r>
              <a:rPr lang="en-US" sz="2000" dirty="0" err="1">
                <a:sym typeface="Symbol" panose="05050102010706020507" pitchFamily="18" charset="2"/>
              </a:rPr>
              <a:t>pKa</a:t>
            </a:r>
            <a:r>
              <a:rPr lang="en-US" sz="2000" dirty="0">
                <a:sym typeface="Symbol" panose="05050102010706020507" pitchFamily="18" charset="2"/>
              </a:rPr>
              <a:t> = 7,0</a:t>
            </a:r>
          </a:p>
          <a:p>
            <a:endParaRPr lang="en-US" sz="2000" dirty="0"/>
          </a:p>
        </p:txBody>
      </p:sp>
      <p:sp>
        <p:nvSpPr>
          <p:cNvPr id="5" name="Retângulo 4"/>
          <p:cNvSpPr/>
          <p:nvPr/>
        </p:nvSpPr>
        <p:spPr>
          <a:xfrm>
            <a:off x="493969" y="2003541"/>
            <a:ext cx="5940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Soluções</a:t>
            </a:r>
            <a:r>
              <a:rPr lang="en-US" dirty="0"/>
              <a:t> </a:t>
            </a:r>
            <a:r>
              <a:rPr lang="en-US" dirty="0" err="1"/>
              <a:t>aquosas</a:t>
            </a:r>
            <a:r>
              <a:rPr lang="en-US" dirty="0"/>
              <a:t> de SO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misturas</a:t>
            </a:r>
            <a:r>
              <a:rPr lang="en-US" dirty="0"/>
              <a:t> </a:t>
            </a:r>
            <a:r>
              <a:rPr lang="en-US" dirty="0" err="1"/>
              <a:t>complexas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32999" y="3020836"/>
            <a:ext cx="299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Sais de </a:t>
            </a:r>
            <a:r>
              <a:rPr lang="en-US" sz="1600" dirty="0" err="1"/>
              <a:t>sulfito</a:t>
            </a:r>
            <a:r>
              <a:rPr lang="en-US" sz="1600" dirty="0"/>
              <a:t> e </a:t>
            </a:r>
            <a:r>
              <a:rPr lang="en-US" sz="1600" dirty="0" err="1"/>
              <a:t>hidrogeno</a:t>
            </a:r>
            <a:r>
              <a:rPr lang="en-US" sz="1600" dirty="0"/>
              <a:t> </a:t>
            </a:r>
            <a:r>
              <a:rPr lang="en-US" sz="1600" dirty="0" err="1"/>
              <a:t>sulfito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comuns</a:t>
            </a:r>
            <a:endParaRPr lang="en-US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3969" y="4063143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SO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 Ox </a:t>
            </a:r>
            <a:r>
              <a:rPr lang="en-US" dirty="0">
                <a:sym typeface="Symbol" panose="05050102010706020507" pitchFamily="18" charset="2"/>
              </a:rPr>
              <a:t> SO</a:t>
            </a:r>
            <a:r>
              <a:rPr lang="en-US" baseline="-25000" dirty="0">
                <a:sym typeface="Symbol" panose="05050102010706020507" pitchFamily="18" charset="2"/>
              </a:rPr>
              <a:t>4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Red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32999" y="3883005"/>
            <a:ext cx="2997200" cy="584775"/>
          </a:xfrm>
          <a:prstGeom prst="rect">
            <a:avLst/>
          </a:prstGeom>
          <a:gradFill>
            <a:gsLst>
              <a:gs pos="70000">
                <a:schemeClr val="accent2">
                  <a:tint val="98000"/>
                  <a:lumMod val="114000"/>
                </a:schemeClr>
              </a:gs>
              <a:gs pos="100000">
                <a:schemeClr val="accent2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São </a:t>
            </a:r>
            <a:r>
              <a:rPr lang="en-US" sz="1600" b="1" dirty="0" err="1"/>
              <a:t>excelentes</a:t>
            </a:r>
            <a:r>
              <a:rPr lang="en-US" sz="1600" b="1" dirty="0"/>
              <a:t> </a:t>
            </a:r>
            <a:r>
              <a:rPr lang="en-US" sz="1600" b="1" dirty="0" err="1"/>
              <a:t>redutores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meio</a:t>
            </a:r>
            <a:r>
              <a:rPr lang="en-US" sz="1600" b="1" dirty="0"/>
              <a:t> </a:t>
            </a:r>
            <a:r>
              <a:rPr lang="en-US" sz="1600" b="1" dirty="0" err="1"/>
              <a:t>básico</a:t>
            </a:r>
            <a:endParaRPr lang="en-US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32999" y="4638470"/>
            <a:ext cx="2997200" cy="830997"/>
          </a:xfrm>
          <a:prstGeom prst="rect">
            <a:avLst/>
          </a:prstGeom>
          <a:gradFill>
            <a:gsLst>
              <a:gs pos="70000">
                <a:schemeClr val="accent2">
                  <a:tint val="98000"/>
                  <a:lumMod val="114000"/>
                </a:schemeClr>
              </a:gs>
              <a:gs pos="100000">
                <a:schemeClr val="accent2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meio</a:t>
            </a:r>
            <a:r>
              <a:rPr lang="en-US" sz="1600" b="1" dirty="0"/>
              <a:t> </a:t>
            </a:r>
            <a:r>
              <a:rPr lang="en-US" sz="1600" b="1" dirty="0" err="1"/>
              <a:t>ácido</a:t>
            </a:r>
            <a:r>
              <a:rPr lang="en-US" sz="1600" b="1" dirty="0"/>
              <a:t>, SO</a:t>
            </a:r>
            <a:r>
              <a:rPr lang="en-US" sz="1600" b="1" baseline="-25000" dirty="0"/>
              <a:t>2</a:t>
            </a:r>
            <a:r>
              <a:rPr lang="en-US" sz="1600" b="1" dirty="0"/>
              <a:t> </a:t>
            </a:r>
            <a:r>
              <a:rPr lang="en-US" sz="1600" b="1" dirty="0" err="1"/>
              <a:t>predomina</a:t>
            </a:r>
            <a:r>
              <a:rPr lang="en-US" sz="1600" b="1" dirty="0"/>
              <a:t> e </a:t>
            </a:r>
            <a:r>
              <a:rPr lang="en-US" sz="1600" b="1" dirty="0" err="1"/>
              <a:t>ele</a:t>
            </a:r>
            <a:r>
              <a:rPr lang="en-US" sz="1600" b="1" dirty="0"/>
              <a:t> </a:t>
            </a:r>
            <a:r>
              <a:rPr lang="en-US" sz="1600" b="1" dirty="0" err="1"/>
              <a:t>atua</a:t>
            </a:r>
            <a:r>
              <a:rPr lang="en-US" sz="1600" b="1" dirty="0"/>
              <a:t> </a:t>
            </a:r>
            <a:r>
              <a:rPr lang="en-US" sz="1600" b="1" dirty="0" err="1"/>
              <a:t>melhor</a:t>
            </a:r>
            <a:r>
              <a:rPr lang="en-US" sz="1600" b="1" dirty="0"/>
              <a:t> com </a:t>
            </a:r>
            <a:r>
              <a:rPr lang="en-US" sz="1600" b="1" dirty="0" err="1"/>
              <a:t>oxidante</a:t>
            </a:r>
            <a:r>
              <a:rPr lang="en-US" sz="1600" b="1" dirty="0"/>
              <a:t>. </a:t>
            </a:r>
            <a:r>
              <a:rPr lang="en-US" sz="1600" b="1" dirty="0" err="1"/>
              <a:t>Pode</a:t>
            </a:r>
            <a:r>
              <a:rPr lang="en-US" sz="1600" b="1" dirty="0"/>
              <a:t> </a:t>
            </a:r>
            <a:r>
              <a:rPr lang="en-US" sz="1600" b="1" dirty="0" err="1"/>
              <a:t>atuar</a:t>
            </a:r>
            <a:r>
              <a:rPr lang="en-US" sz="1600" b="1" dirty="0"/>
              <a:t> </a:t>
            </a:r>
            <a:r>
              <a:rPr lang="en-US" sz="1600" b="1" dirty="0" err="1"/>
              <a:t>como</a:t>
            </a:r>
            <a:r>
              <a:rPr lang="en-US" sz="1600" b="1" dirty="0"/>
              <a:t> </a:t>
            </a:r>
            <a:r>
              <a:rPr lang="en-US" sz="1600" b="1" dirty="0" err="1"/>
              <a:t>redutor</a:t>
            </a:r>
            <a:endParaRPr lang="en-US" sz="1600" b="1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812873" y="3372209"/>
            <a:ext cx="6142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367809" y="4282358"/>
            <a:ext cx="1983124" cy="1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93969" y="5571067"/>
            <a:ext cx="2643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disulfuroso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endParaRPr lang="en-US" dirty="0"/>
          </a:p>
          <a:p>
            <a:r>
              <a:rPr lang="en-US" dirty="0"/>
              <a:t>Sais de 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baseline="30000" dirty="0"/>
              <a:t>2-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607598" y="5871213"/>
            <a:ext cx="2997200" cy="584775"/>
          </a:xfrm>
          <a:prstGeom prst="rect">
            <a:avLst/>
          </a:prstGeom>
          <a:gradFill>
            <a:gsLst>
              <a:gs pos="2000">
                <a:schemeClr val="accent2">
                  <a:tint val="98000"/>
                  <a:lumMod val="114000"/>
                </a:schemeClr>
              </a:gs>
              <a:gs pos="4000">
                <a:schemeClr val="accent2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/>
              <a:t>Em</a:t>
            </a:r>
            <a:r>
              <a:rPr lang="en-US" sz="1600" b="1" dirty="0"/>
              <a:t> </a:t>
            </a:r>
            <a:r>
              <a:rPr lang="en-US" sz="1600" b="1" dirty="0" err="1"/>
              <a:t>meio</a:t>
            </a:r>
            <a:r>
              <a:rPr lang="en-US" sz="1600" b="1" dirty="0"/>
              <a:t> </a:t>
            </a:r>
            <a:r>
              <a:rPr lang="en-US" sz="1600" b="1" dirty="0" err="1"/>
              <a:t>ácido</a:t>
            </a:r>
            <a:r>
              <a:rPr lang="en-US" sz="1600" b="1" dirty="0"/>
              <a:t>, </a:t>
            </a:r>
            <a:r>
              <a:rPr lang="en-US" sz="1600" b="1" dirty="0" err="1"/>
              <a:t>decompoe</a:t>
            </a:r>
            <a:r>
              <a:rPr lang="en-US" sz="1600" b="1" dirty="0"/>
              <a:t>-se </a:t>
            </a:r>
            <a:r>
              <a:rPr lang="en-US" sz="1600" b="1" dirty="0" err="1"/>
              <a:t>produzindo</a:t>
            </a:r>
            <a:r>
              <a:rPr lang="en-US" sz="1600" b="1" dirty="0"/>
              <a:t> HSO</a:t>
            </a:r>
            <a:r>
              <a:rPr lang="en-US" sz="1600" b="1" baseline="-25000" dirty="0"/>
              <a:t>3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sz="1600" b="1" baseline="30000" dirty="0"/>
              <a:t> </a:t>
            </a:r>
            <a:r>
              <a:rPr lang="en-US" sz="1600" b="1" dirty="0"/>
              <a:t> e SO</a:t>
            </a:r>
            <a:r>
              <a:rPr lang="en-US" sz="1600" b="1" baseline="-25000" dirty="0"/>
              <a:t>2</a:t>
            </a:r>
            <a:endParaRPr lang="en-US" sz="1600" b="1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278051" y="6046534"/>
            <a:ext cx="1983124" cy="17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93" y="5010046"/>
            <a:ext cx="1566333" cy="9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17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3969" y="1426664"/>
            <a:ext cx="541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NOX +3: </a:t>
            </a:r>
            <a:r>
              <a:rPr lang="en-US" sz="2400" dirty="0" err="1">
                <a:latin typeface="+mj-lt"/>
              </a:rPr>
              <a:t>ditionito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hidrogeno-sulfito</a:t>
            </a:r>
            <a:r>
              <a:rPr lang="en-US" sz="2400" dirty="0">
                <a:latin typeface="+mj-lt"/>
              </a:rPr>
              <a:t>, S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O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baseline="30000" dirty="0">
                <a:latin typeface="+mj-lt"/>
              </a:rPr>
              <a:t>2-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16614"/>
          <a:stretch/>
        </p:blipFill>
        <p:spPr>
          <a:xfrm>
            <a:off x="6236034" y="1308130"/>
            <a:ext cx="1989000" cy="15874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5265" y="2616200"/>
            <a:ext cx="74104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</a:t>
            </a:r>
            <a:r>
              <a:rPr lang="en-US" sz="2000" dirty="0" err="1"/>
              <a:t>ácido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isolado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dirty="0"/>
              <a:t>Sais de </a:t>
            </a:r>
            <a:r>
              <a:rPr lang="en-US" sz="2000" dirty="0" err="1"/>
              <a:t>ditionito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comuns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Excelente</a:t>
            </a:r>
            <a:r>
              <a:rPr lang="en-US" sz="2000" dirty="0"/>
              <a:t> </a:t>
            </a:r>
            <a:r>
              <a:rPr lang="en-US" sz="2000" dirty="0" err="1"/>
              <a:t>redutor</a:t>
            </a:r>
            <a:r>
              <a:rPr lang="en-US" sz="2000" dirty="0"/>
              <a:t>, </a:t>
            </a:r>
          </a:p>
          <a:p>
            <a:endParaRPr lang="en-US" sz="2000" dirty="0"/>
          </a:p>
          <a:p>
            <a:r>
              <a:rPr lang="en-US" sz="2000" dirty="0" err="1"/>
              <a:t>Reduz</a:t>
            </a:r>
            <a:r>
              <a:rPr lang="en-US" sz="2000" dirty="0"/>
              <a:t> O</a:t>
            </a:r>
            <a:r>
              <a:rPr lang="en-US" sz="2000" baseline="-25000" dirty="0"/>
              <a:t>2</a:t>
            </a:r>
            <a:r>
              <a:rPr lang="en-US" sz="2000" dirty="0"/>
              <a:t> a </a:t>
            </a:r>
            <a:r>
              <a:rPr lang="en-US" sz="2000" dirty="0" err="1"/>
              <a:t>água</a:t>
            </a:r>
            <a:r>
              <a:rPr lang="en-US" sz="2000" dirty="0"/>
              <a:t> </a:t>
            </a:r>
            <a:r>
              <a:rPr lang="en-US" sz="2000" dirty="0" err="1"/>
              <a:t>prontamente</a:t>
            </a:r>
            <a:r>
              <a:rPr lang="en-US" sz="2000" dirty="0"/>
              <a:t>, </a:t>
            </a:r>
            <a:r>
              <a:rPr lang="en-US" sz="2000" dirty="0" err="1"/>
              <a:t>produzindo</a:t>
            </a:r>
            <a:r>
              <a:rPr lang="en-US" sz="2000" dirty="0"/>
              <a:t> </a:t>
            </a:r>
            <a:r>
              <a:rPr lang="en-US" sz="2000" dirty="0" err="1"/>
              <a:t>hidrogeno-sulfato</a:t>
            </a:r>
            <a:r>
              <a:rPr lang="en-US" sz="2000" dirty="0"/>
              <a:t> e </a:t>
            </a:r>
            <a:r>
              <a:rPr lang="en-US" sz="2000" dirty="0" err="1"/>
              <a:t>sulfito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Reduz</a:t>
            </a:r>
            <a:r>
              <a:rPr lang="en-US" sz="2000" dirty="0"/>
              <a:t> </a:t>
            </a:r>
            <a:r>
              <a:rPr lang="en-US" sz="2000" dirty="0" err="1"/>
              <a:t>cetonas</a:t>
            </a:r>
            <a:r>
              <a:rPr lang="en-US" sz="2000" dirty="0"/>
              <a:t>, </a:t>
            </a:r>
            <a:r>
              <a:rPr lang="en-US" sz="2000" dirty="0" err="1"/>
              <a:t>aldeídos</a:t>
            </a:r>
            <a:r>
              <a:rPr lang="en-US" sz="2000" dirty="0"/>
              <a:t>, nitro </a:t>
            </a:r>
            <a:r>
              <a:rPr lang="en-US" sz="2000" dirty="0" err="1"/>
              <a:t>compostos</a:t>
            </a:r>
            <a:r>
              <a:rPr lang="en-US" sz="2000" dirty="0"/>
              <a:t>, etc. </a:t>
            </a:r>
          </a:p>
        </p:txBody>
      </p:sp>
      <p:pic>
        <p:nvPicPr>
          <p:cNvPr id="101379" name="Picture 3" descr="Sodium dithion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10" y="2975902"/>
            <a:ext cx="2631822" cy="10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05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3969" y="1426664"/>
            <a:ext cx="294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NOX +6: </a:t>
            </a:r>
            <a:r>
              <a:rPr lang="en-US" sz="2400" dirty="0" err="1">
                <a:latin typeface="+mj-lt"/>
              </a:rPr>
              <a:t>ácido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sulfúrico</a:t>
            </a:r>
            <a:endParaRPr lang="en-US" sz="2400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1" y="2185699"/>
            <a:ext cx="4827470" cy="12348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9" y="3641701"/>
            <a:ext cx="3152388" cy="6424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02" y="4605967"/>
            <a:ext cx="4137298" cy="634662"/>
          </a:xfrm>
          <a:prstGeom prst="rect">
            <a:avLst/>
          </a:prstGeom>
        </p:spPr>
      </p:pic>
      <p:pic>
        <p:nvPicPr>
          <p:cNvPr id="12" name="Picture 7" descr="Resultado de imagem para uses of sulfuric ac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27" y="26892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2501" y="5562463"/>
            <a:ext cx="4533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chemeClr val="tx1"/>
                </a:solidFill>
              </a:rPr>
              <a:t>líquido viscoso, incolor e corrosivo. </a:t>
            </a:r>
          </a:p>
          <a:p>
            <a:pPr eaLnBrk="1" hangingPunct="1"/>
            <a:r>
              <a:rPr lang="pt-BR" altLang="pt-BR" sz="1800" b="1" dirty="0">
                <a:solidFill>
                  <a:schemeClr val="tx1"/>
                </a:solidFill>
              </a:rPr>
              <a:t>se decompõe a 300</a:t>
            </a:r>
            <a:r>
              <a:rPr lang="pt-BR" altLang="pt-BR" sz="1800" b="1" baseline="30000" dirty="0">
                <a:solidFill>
                  <a:schemeClr val="tx1"/>
                </a:solidFill>
              </a:rPr>
              <a:t>0</a:t>
            </a:r>
            <a:r>
              <a:rPr lang="pt-BR" altLang="pt-BR" sz="18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5239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3969" y="1426664"/>
            <a:ext cx="294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NOX +6: </a:t>
            </a:r>
            <a:r>
              <a:rPr lang="en-US" sz="2400" dirty="0" err="1">
                <a:latin typeface="+mj-lt"/>
              </a:rPr>
              <a:t>ácido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sulfúrico</a:t>
            </a:r>
            <a:endParaRPr lang="en-US" sz="2400" dirty="0">
              <a:latin typeface="+mj-lt"/>
            </a:endParaRPr>
          </a:p>
        </p:txBody>
      </p:sp>
      <p:pic>
        <p:nvPicPr>
          <p:cNvPr id="10" name="Picture 7" descr="F20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7772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23382" y="2112200"/>
            <a:ext cx="329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pt-BR" sz="2000" b="1" dirty="0">
                <a:solidFill>
                  <a:schemeClr val="tx1"/>
                </a:solidFill>
              </a:rPr>
              <a:t>Ácido forte </a:t>
            </a:r>
          </a:p>
          <a:p>
            <a:pPr eaLnBrk="1" hangingPunct="1">
              <a:buFontTx/>
              <a:buAutoNum type="arabicPeriod"/>
            </a:pPr>
            <a:r>
              <a:rPr lang="it-IT" altLang="pt-BR" sz="2000" b="1" dirty="0">
                <a:solidFill>
                  <a:schemeClr val="tx1"/>
                </a:solidFill>
              </a:rPr>
              <a:t>Agente desidratante</a:t>
            </a:r>
          </a:p>
          <a:p>
            <a:pPr eaLnBrk="1" hangingPunct="1">
              <a:buFontTx/>
              <a:buAutoNum type="arabicPeriod"/>
            </a:pPr>
            <a:r>
              <a:rPr lang="it-IT" altLang="pt-BR" sz="2000" b="1" dirty="0">
                <a:solidFill>
                  <a:schemeClr val="tx1"/>
                </a:solidFill>
              </a:rPr>
              <a:t>Agente oxidante</a:t>
            </a:r>
          </a:p>
        </p:txBody>
      </p:sp>
    </p:spTree>
    <p:extLst>
      <p:ext uri="{BB962C8B-B14F-4D97-AF65-F5344CB8AC3E}">
        <p14:creationId xmlns:p14="http://schemas.microsoft.com/office/powerpoint/2010/main" val="444384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2502" y="679573"/>
            <a:ext cx="533109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oxi</a:t>
            </a:r>
            <a:r>
              <a:rPr lang="en-US" sz="2800" dirty="0"/>
              <a:t>-anions e </a:t>
            </a:r>
            <a:r>
              <a:rPr lang="en-US" sz="2800" dirty="0" err="1"/>
              <a:t>oxi-ácidos</a:t>
            </a:r>
            <a:r>
              <a:rPr lang="en-US" sz="2800" dirty="0"/>
              <a:t> de </a:t>
            </a:r>
            <a:r>
              <a:rPr lang="en-US" sz="2800" dirty="0" err="1"/>
              <a:t>enxofre</a:t>
            </a:r>
            <a:endParaRPr lang="en-US" sz="28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3969" y="1426664"/>
            <a:ext cx="294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+mj-lt"/>
              </a:rPr>
              <a:t>NOX +6: </a:t>
            </a:r>
            <a:r>
              <a:rPr lang="en-US" sz="2400" dirty="0" err="1">
                <a:latin typeface="+mj-lt"/>
              </a:rPr>
              <a:t>ácido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sulfúrico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36804"/>
              </p:ext>
            </p:extLst>
          </p:nvPr>
        </p:nvGraphicFramePr>
        <p:xfrm>
          <a:off x="265368" y="2209799"/>
          <a:ext cx="5212240" cy="396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483953"/>
              </p:ext>
            </p:extLst>
          </p:nvPr>
        </p:nvGraphicFramePr>
        <p:xfrm>
          <a:off x="2696877" y="3149478"/>
          <a:ext cx="60388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97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67D6BA0-367A-43BD-AA34-BB4C3E68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8BD543-DF18-4751-A6CD-77B168CD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2" y="2549577"/>
            <a:ext cx="6982799" cy="27435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C37B113-2F6E-43BD-A579-21657B2E8536}"/>
              </a:ext>
            </a:extLst>
          </p:cNvPr>
          <p:cNvSpPr txBox="1"/>
          <p:nvPr/>
        </p:nvSpPr>
        <p:spPr>
          <a:xfrm>
            <a:off x="772868" y="1890346"/>
            <a:ext cx="409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Propriedades do grupo </a:t>
            </a:r>
          </a:p>
        </p:txBody>
      </p:sp>
    </p:spTree>
    <p:extLst>
      <p:ext uri="{BB962C8B-B14F-4D97-AF65-F5344CB8AC3E}">
        <p14:creationId xmlns:p14="http://schemas.microsoft.com/office/powerpoint/2010/main" val="10842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8</a:t>
            </a:fld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77858"/>
              </p:ext>
            </p:extLst>
          </p:nvPr>
        </p:nvGraphicFramePr>
        <p:xfrm>
          <a:off x="1384915" y="3522818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Elemento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grupo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 15/5A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Num. Coordenação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2-4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2-6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2-6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2-6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Po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2-6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1601" y="956127"/>
            <a:ext cx="4360880" cy="518869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Eletronegatividade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71601" y="346868"/>
            <a:ext cx="720701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b="1" dirty="0" err="1">
                <a:latin typeface="+mj-lt"/>
              </a:rPr>
              <a:t>Diferenças</a:t>
            </a:r>
            <a:r>
              <a:rPr lang="en-GB" altLang="pt-BR" b="1" dirty="0">
                <a:latin typeface="+mj-lt"/>
              </a:rPr>
              <a:t> entre O e </a:t>
            </a:r>
            <a:r>
              <a:rPr lang="en-GB" altLang="pt-BR" b="1" dirty="0" err="1">
                <a:latin typeface="+mj-lt"/>
              </a:rPr>
              <a:t>demais</a:t>
            </a:r>
            <a:r>
              <a:rPr lang="en-GB" altLang="pt-BR" b="1" dirty="0">
                <a:latin typeface="+mj-lt"/>
              </a:rPr>
              <a:t> </a:t>
            </a:r>
            <a:r>
              <a:rPr lang="en-GB" altLang="pt-BR" b="1" dirty="0" err="1">
                <a:latin typeface="+mj-lt"/>
              </a:rPr>
              <a:t>elementos</a:t>
            </a:r>
            <a:endParaRPr lang="en-GB" altLang="pt-BR" b="1" dirty="0">
              <a:latin typeface="+mj-lt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2298B12-0D97-4F1D-8984-5ED3CEB2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60" y="2259012"/>
            <a:ext cx="4360880" cy="518869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Número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coordenação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878B17C4-130C-48BA-ACD4-AD55EDAE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38" y="1577147"/>
            <a:ext cx="4360880" cy="518869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Raio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B16911-21EF-40BF-AC0F-1A7B54E1BE33}"/>
              </a:ext>
            </a:extLst>
          </p:cNvPr>
          <p:cNvSpPr txBox="1"/>
          <p:nvPr/>
        </p:nvSpPr>
        <p:spPr>
          <a:xfrm>
            <a:off x="5262218" y="2940877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OF</a:t>
            </a:r>
            <a:r>
              <a:rPr lang="pt-BR" sz="2400" baseline="-25000" dirty="0"/>
              <a:t>2</a:t>
            </a:r>
            <a:r>
              <a:rPr lang="pt-BR" sz="2400" dirty="0"/>
              <a:t> ; SF</a:t>
            </a:r>
            <a:r>
              <a:rPr lang="pt-BR" sz="2400" baseline="-25000" dirty="0"/>
              <a:t>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2749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ECEB21-A572-4268-82F5-F547BAEB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9</a:t>
            </a:fld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5DC2984-FD2A-4D20-82F4-8AD1809B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3" y="1444714"/>
            <a:ext cx="6342421" cy="518869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forma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duplas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ligações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4861B4A-6C04-4CA0-82CC-7E963925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405" y="2203455"/>
            <a:ext cx="6342421" cy="1110916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Demais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elementos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preferem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formar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ligações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simples do que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duplas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005132-CE26-45D0-81DE-46FFA8D0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30" y="3704392"/>
            <a:ext cx="7271340" cy="215128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7E13E33F-FCEB-4FC0-B0ED-579240492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" y="346868"/>
            <a:ext cx="720701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b="1" dirty="0" err="1">
                <a:latin typeface="+mj-lt"/>
              </a:rPr>
              <a:t>Diferenças</a:t>
            </a:r>
            <a:r>
              <a:rPr lang="en-GB" altLang="pt-BR" b="1" dirty="0">
                <a:latin typeface="+mj-lt"/>
              </a:rPr>
              <a:t> entre Ox e </a:t>
            </a:r>
            <a:r>
              <a:rPr lang="en-GB" altLang="pt-BR" b="1" dirty="0" err="1">
                <a:latin typeface="+mj-lt"/>
              </a:rPr>
              <a:t>demais</a:t>
            </a:r>
            <a:r>
              <a:rPr lang="en-GB" altLang="pt-BR" b="1" dirty="0">
                <a:latin typeface="+mj-lt"/>
              </a:rPr>
              <a:t> </a:t>
            </a:r>
            <a:r>
              <a:rPr lang="en-GB" altLang="pt-BR" b="1" dirty="0" err="1">
                <a:latin typeface="+mj-lt"/>
              </a:rPr>
              <a:t>elementos</a:t>
            </a:r>
            <a:endParaRPr lang="en-GB" alt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604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1">
      <a:dk1>
        <a:srgbClr val="000000"/>
      </a:dk1>
      <a:lt1>
        <a:srgbClr val="FFFFFF"/>
      </a:lt1>
      <a:dk2>
        <a:srgbClr val="FFFFFF"/>
      </a:dk2>
      <a:lt2>
        <a:srgbClr val="8F8F8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43390</TotalTime>
  <Words>2802</Words>
  <Application>Microsoft Office PowerPoint</Application>
  <PresentationFormat>Apresentação na tela (4:3)</PresentationFormat>
  <Paragraphs>871</Paragraphs>
  <Slides>66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Century Schoolbook</vt:lpstr>
      <vt:lpstr>Lucida Sans</vt:lpstr>
      <vt:lpstr>Times New Roman</vt:lpstr>
      <vt:lpstr>Wingdings</vt:lpstr>
      <vt:lpstr>Wingdings 3</vt:lpstr>
      <vt:lpstr>Íon - Sala da Diretoria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toledo</dc:creator>
  <cp:lastModifiedBy>José Toledo</cp:lastModifiedBy>
  <cp:revision>553</cp:revision>
  <dcterms:created xsi:type="dcterms:W3CDTF">2017-08-14T18:16:58Z</dcterms:created>
  <dcterms:modified xsi:type="dcterms:W3CDTF">2023-11-30T14:37:46Z</dcterms:modified>
</cp:coreProperties>
</file>