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80" r:id="rId4"/>
    <p:sldId id="283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4" r:id="rId13"/>
    <p:sldId id="320" r:id="rId14"/>
    <p:sldId id="311" r:id="rId15"/>
    <p:sldId id="310" r:id="rId16"/>
    <p:sldId id="312" r:id="rId17"/>
    <p:sldId id="316" r:id="rId18"/>
    <p:sldId id="317" r:id="rId19"/>
    <p:sldId id="315" r:id="rId20"/>
    <p:sldId id="321" r:id="rId21"/>
    <p:sldId id="313" r:id="rId22"/>
    <p:sldId id="318" r:id="rId23"/>
    <p:sldId id="319" r:id="rId24"/>
    <p:sldId id="3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8AA07-23DA-4F62-A31B-1E32D0843F16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3936-126F-440A-8AE2-19F22CBEF6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EEE64-F656-4860-AE37-990B81A6A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D7CA08-D204-4BF2-AC7C-7A2519F11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4132F6-160C-425E-B316-D563B3FF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AB84A5-79A2-4A06-81FA-8180FCB4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39E589-1C14-4DE7-90F9-02B6BC96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5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FE7C1-0F6E-430E-85FA-A248774E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E7DDB-E982-484D-8330-50601FD6A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00E299-73AD-4A6C-9FC6-E81AC285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7E0388-09FB-4F9C-ABF3-716345F6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B6FB08-25DF-424D-802E-D70636C1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9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F4C53F-3FBD-43D3-9917-9459256B4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2A1C6E-EF64-4535-8F26-A78A7BFD2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8670A-7771-41B9-8983-E58B0DFC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29F110-44EA-4B03-BE85-DD6F1708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84CEF7-0904-4E90-B67E-271250A3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B381A-D32F-4158-979A-BEE4F9CA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C8EDF1-5D35-48DB-9127-D1029F5AE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10A806-4661-4A13-9330-DD142CD3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F6308-7902-4BDB-B154-4601E4A2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D6F97B-7942-4769-A14E-619C4332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2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9B6D4-8FF2-451D-8C3F-16350279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F0A728-80E1-4742-A0DB-EB7BD3A8C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1E29B6-4D7D-4CBE-BD1C-30D1B799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A0239F-28F6-4732-906D-768C7ACC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D4A76D-5E95-4155-A208-9288382D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832FA-75EC-465D-A0F1-A69013DF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2401CA-E9F2-4582-973E-40310290D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6816E6-BF55-47DD-BE54-2BB8C8513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8DF199-5461-4D14-8ED0-2D995A47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A3D28D-C2C0-4BA5-8819-402107B4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CD9D36-8703-4C01-A0AB-D97A2656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1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40422-09E3-46F3-9398-BC222F8E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45BEFE-4105-427E-B91C-25CFB8E31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6E25BA-21BA-4493-9C64-BB5E0FB8A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0443D1-48DC-44F3-A20F-1E01E81C6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B04556-C5C7-4220-BA4A-918AB2B9F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5C3A704-1112-46DA-A058-97243D30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1508-1CE4-4EBD-BEE1-A119AE0F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5BDCA74-0CCA-41AF-8ADE-5E8E460A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D277-0140-4582-AE6F-5940A3A8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89A42B-E041-4AFF-A187-2CFF8A5C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68404B-CF8F-4762-9DD0-A3F0F4A1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F5EA95-1807-49B2-B50D-8D048224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8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03B581C-0FA9-4695-BE03-3C914407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44CDBF-33D9-47CB-B0F4-DEB06958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06D79C-F537-427D-B688-41CD79F5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0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9BDF6-1D2B-4CDF-B6E8-1E486C01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A7AF7B-5289-456A-8096-B006F928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BD625D-DA90-477E-95C7-491AA8A63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99881D-2DA3-43CE-BF18-D3DC3332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12FA9D-1F4E-4EDA-ADB2-F9B57E7E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F6D79D-1E4E-4254-A986-33D69565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2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ACD08-546A-4192-8560-928D6BDC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C7462A-3846-4E70-99D7-BB376458D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1C7CC5-F796-49CF-8EAA-8F4B83548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75722A-90E4-4549-B2C4-D866E93E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CAA292-9FFA-43B3-B4DF-80C49888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A3E5F2-AA0F-444E-9187-87B060C0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CCACE7-F190-4AF9-9E6F-AF4D8C09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D3C30B-DCE9-4385-9C5B-531A40F60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12D1C9-D5FB-4FB2-9F73-ABA4FD5DF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E1A0-0CA7-4EDB-88A4-66A3FF2193F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BE9D77-5969-486A-9980-C88746EFC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C12132-F5B8-4B9E-8E39-66E7195C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1.png"/><Relationship Id="rId10" Type="http://schemas.openxmlformats.org/officeDocument/2006/relationships/image" Target="../media/image40.png"/><Relationship Id="rId4" Type="http://schemas.openxmlformats.org/officeDocument/2006/relationships/image" Target="../media/image20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0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0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Materials Science &amp; Engineering - Scully Scott Murphy &amp; Presser PC">
            <a:extLst>
              <a:ext uri="{FF2B5EF4-FFF2-40B4-BE49-F238E27FC236}">
                <a16:creationId xmlns:a16="http://schemas.microsoft.com/office/drawing/2014/main" id="{07ED2D2B-F01B-4808-ABD1-7ABB48852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3" r="8813"/>
          <a:stretch/>
        </p:blipFill>
        <p:spPr bwMode="auto"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100 in Materials Science">
            <a:extLst>
              <a:ext uri="{FF2B5EF4-FFF2-40B4-BE49-F238E27FC236}">
                <a16:creationId xmlns:a16="http://schemas.microsoft.com/office/drawing/2014/main" id="{D67C27DD-31C8-497B-89DA-2A4D5CC57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9" r="2985" b="-2"/>
          <a:stretch/>
        </p:blipFill>
        <p:spPr bwMode="auto"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E-MRS: supporting materials science &amp; engineering in Europe">
            <a:extLst>
              <a:ext uri="{FF2B5EF4-FFF2-40B4-BE49-F238E27FC236}">
                <a16:creationId xmlns:a16="http://schemas.microsoft.com/office/drawing/2014/main" id="{325959E2-DC75-42FC-9409-9FF930082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r="1253" b="-2"/>
          <a:stretch/>
        </p:blipFill>
        <p:spPr bwMode="auto"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00AD1E-3DDC-4D69-A4C0-4CF4BB9E5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08760"/>
            <a:ext cx="3429000" cy="289864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LOM3016 In</a:t>
            </a:r>
            <a:r>
              <a:rPr lang="pt-BR" sz="4000" b="1" dirty="0"/>
              <a:t>trodução à Ciência dos Materiais</a:t>
            </a:r>
            <a:endParaRPr lang="en-US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E0684-1A29-4F91-99DD-CFECD50D3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773168"/>
            <a:ext cx="3429000" cy="1335024"/>
          </a:xfrm>
        </p:spPr>
        <p:txBody>
          <a:bodyPr>
            <a:normAutofit/>
          </a:bodyPr>
          <a:lstStyle/>
          <a:p>
            <a:pPr algn="l"/>
            <a:r>
              <a:rPr lang="pt-BR" sz="2100"/>
              <a:t>Prof. Dr. João Paulo Pascon</a:t>
            </a:r>
          </a:p>
          <a:p>
            <a:pPr algn="l"/>
            <a:r>
              <a:rPr lang="pt-BR" sz="2100"/>
              <a:t>DEMAR / EEL / USP</a:t>
            </a:r>
            <a:endParaRPr lang="en-US" sz="21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Materials Science - Sigray - Polymers Metals In Situ Imaging">
            <a:extLst>
              <a:ext uri="{FF2B5EF4-FFF2-40B4-BE49-F238E27FC236}">
                <a16:creationId xmlns:a16="http://schemas.microsoft.com/office/drawing/2014/main" id="{C5208219-6EA1-4680-8CB4-E01A8D61C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r="18991"/>
          <a:stretch/>
        </p:blipFill>
        <p:spPr bwMode="auto"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63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4.1. Definição de “fase”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Perlita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Ferrita (ferro </a:t>
            </a:r>
            <a:r>
              <a:rPr lang="el-GR" sz="2000" dirty="0"/>
              <a:t>α</a:t>
            </a:r>
            <a:r>
              <a:rPr lang="pt-BR" sz="20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Cementita (Fe</a:t>
            </a:r>
            <a:r>
              <a:rPr lang="pt-BR" sz="2000" baseline="-25000" dirty="0"/>
              <a:t>3</a:t>
            </a:r>
            <a:r>
              <a:rPr lang="pt-BR" sz="2000" dirty="0"/>
              <a:t>C)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7D8CFB1-CA38-B510-F856-D573FCC75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3330719"/>
            <a:ext cx="1591435" cy="18795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494DDEE-1B97-B253-8892-5A6784364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4258" y="3330719"/>
            <a:ext cx="1916107" cy="1879540"/>
          </a:xfrm>
          <a:prstGeom prst="rect">
            <a:avLst/>
          </a:prstGeom>
        </p:spPr>
      </p:pic>
      <p:pic>
        <p:nvPicPr>
          <p:cNvPr id="1026" name="Picture 2" descr="Microstructure of pearlite, a lamellar mixture of ferrite and cementite...  | Download Scientific Diagram">
            <a:extLst>
              <a:ext uri="{FF2B5EF4-FFF2-40B4-BE49-F238E27FC236}">
                <a16:creationId xmlns:a16="http://schemas.microsoft.com/office/drawing/2014/main" id="{6830CCCD-4622-123A-86E2-5BB50813E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36" y="1947332"/>
            <a:ext cx="4348536" cy="326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2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4.1. Definição de “fase”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Sistema monofásico: homogêneo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Sistema multifásico: heterogêneo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755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4.1. Definição de “fase”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Microestrutura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857DD0E-100E-CB0C-C6E9-55C3A9EAC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773" y="2565400"/>
            <a:ext cx="6087507" cy="14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4.1. Definição de “fase”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7"/>
            <a:ext cx="10515600" cy="42915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Diagrama de fase</a:t>
            </a:r>
            <a:r>
              <a:rPr lang="pt-BR" sz="2200" dirty="0"/>
              <a:t>: gráfico que representa as fases da matéria termodinamicamente em função da pressão e da temperatura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AAAAF59B-6147-D807-F245-FC84100A2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765" y="2629025"/>
            <a:ext cx="5406469" cy="303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3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4.1. Definição de “fase”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Diagrama de fase (diagrama de equilíbrio)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Unário (um componente)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Binário (dois componentes)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Ternário (três componentes)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DB9290CA-FEF9-A782-263C-FDB8B4101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536" y="2107571"/>
            <a:ext cx="5368636" cy="309696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042DB4F-558A-8501-84AF-97C3D8928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573" y="568895"/>
            <a:ext cx="4900562" cy="518203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B7ED9B8-73EE-7674-17AF-C8E9981EA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878" y="1536903"/>
            <a:ext cx="3991952" cy="366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4.2. Regra de Gibbs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err="1"/>
              <a:t>Josiah</a:t>
            </a:r>
            <a:r>
              <a:rPr lang="pt-BR" sz="2400" dirty="0"/>
              <a:t> Willard Gibbs (1839-1903)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Regra das fases de Gibbs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D4440DC-C64A-E12D-3253-18E882554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2" y="2917393"/>
            <a:ext cx="2154854" cy="59624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24A0946-9457-C8EB-2B45-31B9878EC1F4}"/>
              </a:ext>
            </a:extLst>
          </p:cNvPr>
          <p:cNvSpPr txBox="1"/>
          <p:nvPr/>
        </p:nvSpPr>
        <p:spPr>
          <a:xfrm>
            <a:off x="2392219" y="3718218"/>
            <a:ext cx="5319222" cy="189128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P: número de fases presentes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F: número de graus de liberdade (variância)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C: número de componentes no sistema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N: número de variáveis não composicionais livres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60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4.2. Regra de Gibbs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Sistema com apenas uma substância pura em uma só fase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44A43E7A-1F4E-195C-D3F5-50E18D2C7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03588"/>
            <a:ext cx="2154854" cy="59624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DAFEDF52-4EA8-A8FC-519A-BB81D0C5DA81}"/>
              </a:ext>
            </a:extLst>
          </p:cNvPr>
          <p:cNvSpPr txBox="1"/>
          <p:nvPr/>
        </p:nvSpPr>
        <p:spPr>
          <a:xfrm>
            <a:off x="838201" y="3045222"/>
            <a:ext cx="4435764" cy="212686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P: número de fases presentes</a:t>
            </a:r>
          </a:p>
          <a:p>
            <a:pPr>
              <a:lnSpc>
                <a:spcPct val="150000"/>
              </a:lnSpc>
            </a:pPr>
            <a:r>
              <a:rPr lang="pt-BR" dirty="0"/>
              <a:t>F: número de graus de liberdade (variância)</a:t>
            </a:r>
          </a:p>
          <a:p>
            <a:pPr>
              <a:lnSpc>
                <a:spcPct val="150000"/>
              </a:lnSpc>
            </a:pPr>
            <a:r>
              <a:rPr lang="pt-BR" dirty="0"/>
              <a:t>C: número de componentes no sistema</a:t>
            </a:r>
          </a:p>
          <a:p>
            <a:pPr>
              <a:lnSpc>
                <a:spcPct val="150000"/>
              </a:lnSpc>
            </a:pPr>
            <a:r>
              <a:rPr lang="pt-BR" dirty="0"/>
              <a:t>N: número de variáveis não composicionais livres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7B01F19-03A1-86F2-7742-23DB91F30EC7}"/>
                  </a:ext>
                </a:extLst>
              </p:cNvPr>
              <p:cNvSpPr txBox="1"/>
              <p:nvPr/>
            </p:nvSpPr>
            <p:spPr>
              <a:xfrm>
                <a:off x="3222849" y="2297098"/>
                <a:ext cx="181043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7B01F19-03A1-86F2-7742-23DB91F30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849" y="2297098"/>
                <a:ext cx="1810432" cy="338554"/>
              </a:xfrm>
              <a:prstGeom prst="rect">
                <a:avLst/>
              </a:prstGeom>
              <a:blipFill>
                <a:blip r:embed="rId6"/>
                <a:stretch>
                  <a:fillRect l="-3030" r="-3030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0083B13-85C1-0F48-51D4-514342710F3A}"/>
                  </a:ext>
                </a:extLst>
              </p:cNvPr>
              <p:cNvSpPr txBox="1"/>
              <p:nvPr/>
            </p:nvSpPr>
            <p:spPr>
              <a:xfrm>
                <a:off x="5319041" y="2297098"/>
                <a:ext cx="115063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0083B13-85C1-0F48-51D4-514342710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041" y="2297098"/>
                <a:ext cx="1150636" cy="338554"/>
              </a:xfrm>
              <a:prstGeom prst="rect">
                <a:avLst/>
              </a:prstGeom>
              <a:blipFill>
                <a:blip r:embed="rId7"/>
                <a:stretch>
                  <a:fillRect l="-3723" r="-5319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B3C2F20D-7EC0-9005-02D1-4DE06876E1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2547" y="2203588"/>
            <a:ext cx="3703422" cy="33537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0418217-54A6-A63B-C9C0-82FA66066E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2547" y="2203588"/>
            <a:ext cx="3703422" cy="3353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0D13C01-0421-2A06-0694-52FF73DAB995}"/>
                  </a:ext>
                </a:extLst>
              </p:cNvPr>
              <p:cNvSpPr txBox="1"/>
              <p:nvPr/>
            </p:nvSpPr>
            <p:spPr>
              <a:xfrm>
                <a:off x="5536274" y="3045222"/>
                <a:ext cx="135081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0D13C01-0421-2A06-0694-52FF73DAB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274" y="3045222"/>
                <a:ext cx="1350819" cy="338554"/>
              </a:xfrm>
              <a:prstGeom prst="rect">
                <a:avLst/>
              </a:prstGeom>
              <a:blipFill>
                <a:blip r:embed="rId10"/>
                <a:stretch>
                  <a:fillRect l="-4505" r="-4054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65216EC-B82D-A0E1-3536-565F96CE9D31}"/>
                  </a:ext>
                </a:extLst>
              </p:cNvPr>
              <p:cNvSpPr txBox="1"/>
              <p:nvPr/>
            </p:nvSpPr>
            <p:spPr>
              <a:xfrm>
                <a:off x="5536273" y="3767299"/>
                <a:ext cx="135081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65216EC-B82D-A0E1-3536-565F96CE9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273" y="3767299"/>
                <a:ext cx="1350819" cy="338554"/>
              </a:xfrm>
              <a:prstGeom prst="rect">
                <a:avLst/>
              </a:prstGeom>
              <a:blipFill>
                <a:blip r:embed="rId11"/>
                <a:stretch>
                  <a:fillRect l="-4505" r="-4054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0D640563-D91B-143B-414B-75206F1C49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52546" y="2203587"/>
            <a:ext cx="3652327" cy="330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8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8" grpId="1"/>
      <p:bldP spid="19" grpId="0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4.2. Regra de Gibbs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Uma substância pura em duas fases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44A43E7A-1F4E-195C-D3F5-50E18D2C7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03588"/>
            <a:ext cx="2154854" cy="59624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DAFEDF52-4EA8-A8FC-519A-BB81D0C5DA81}"/>
              </a:ext>
            </a:extLst>
          </p:cNvPr>
          <p:cNvSpPr txBox="1"/>
          <p:nvPr/>
        </p:nvSpPr>
        <p:spPr>
          <a:xfrm>
            <a:off x="838201" y="3045222"/>
            <a:ext cx="4435764" cy="212686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P: número de fases presentes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F: número de graus de liberdade (variância)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C: número de componentes no sistema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N: número de variáveis não composicionais livres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30DAA84-36BE-CE51-DAAA-0D398A275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505" y="2042128"/>
            <a:ext cx="3563668" cy="32194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A655D79-1BEE-6F02-E641-1F4B12B9C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7347" y="2042128"/>
            <a:ext cx="3552825" cy="32173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31E9352-AB70-3ACE-6140-D2BB3EDC49A3}"/>
                  </a:ext>
                </a:extLst>
              </p:cNvPr>
              <p:cNvSpPr txBox="1"/>
              <p:nvPr/>
            </p:nvSpPr>
            <p:spPr>
              <a:xfrm>
                <a:off x="3205162" y="2297098"/>
                <a:ext cx="181043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31E9352-AB70-3ACE-6140-D2BB3EDC4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62" y="2297098"/>
                <a:ext cx="1810432" cy="338554"/>
              </a:xfrm>
              <a:prstGeom prst="rect">
                <a:avLst/>
              </a:prstGeom>
              <a:blipFill>
                <a:blip r:embed="rId7"/>
                <a:stretch>
                  <a:fillRect l="-3030" r="-3030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0B15853-A199-A2B2-C724-98F5920C29F9}"/>
                  </a:ext>
                </a:extLst>
              </p:cNvPr>
              <p:cNvSpPr txBox="1"/>
              <p:nvPr/>
            </p:nvSpPr>
            <p:spPr>
              <a:xfrm>
                <a:off x="5301354" y="2297098"/>
                <a:ext cx="165090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0B15853-A199-A2B2-C724-98F5920C2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354" y="2297098"/>
                <a:ext cx="1650901" cy="338554"/>
              </a:xfrm>
              <a:prstGeom prst="rect">
                <a:avLst/>
              </a:prstGeom>
              <a:blipFill>
                <a:blip r:embed="rId8"/>
                <a:stretch>
                  <a:fillRect l="-2593" r="-4074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F7EEACA8-25CD-EAB5-C7EF-6B8D3B448B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504" y="2042128"/>
            <a:ext cx="3552826" cy="32173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F7638B3-0797-E6D8-4C38-4B46005504D0}"/>
                  </a:ext>
                </a:extLst>
              </p:cNvPr>
              <p:cNvSpPr txBox="1"/>
              <p:nvPr/>
            </p:nvSpPr>
            <p:spPr>
              <a:xfrm>
                <a:off x="5726822" y="3045222"/>
                <a:ext cx="79996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F7638B3-0797-E6D8-4C38-4B4600550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822" y="3045222"/>
                <a:ext cx="799963" cy="338554"/>
              </a:xfrm>
              <a:prstGeom prst="rect">
                <a:avLst/>
              </a:prstGeom>
              <a:blipFill>
                <a:blip r:embed="rId10"/>
                <a:stretch>
                  <a:fillRect l="-7576" r="-6818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8566C226-4871-2024-3274-BDDB0A9ACEA5}"/>
                  </a:ext>
                </a:extLst>
              </p:cNvPr>
              <p:cNvSpPr txBox="1"/>
              <p:nvPr/>
            </p:nvSpPr>
            <p:spPr>
              <a:xfrm>
                <a:off x="5726822" y="3552916"/>
                <a:ext cx="79996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8566C226-4871-2024-3274-BDDB0A9AC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822" y="3552916"/>
                <a:ext cx="799963" cy="338554"/>
              </a:xfrm>
              <a:prstGeom prst="rect">
                <a:avLst/>
              </a:prstGeom>
              <a:blipFill>
                <a:blip r:embed="rId11"/>
                <a:stretch>
                  <a:fillRect l="-6061" r="-5303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8F3159F7-7081-6AB0-FFD2-1E67BF88D0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8188" y="2040073"/>
            <a:ext cx="3552826" cy="32173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B2597AAA-0B6F-6BC2-108A-C6787D1F82B6}"/>
                  </a:ext>
                </a:extLst>
              </p:cNvPr>
              <p:cNvSpPr txBox="1"/>
              <p:nvPr/>
            </p:nvSpPr>
            <p:spPr>
              <a:xfrm>
                <a:off x="5885253" y="4222349"/>
                <a:ext cx="79996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B2597AAA-0B6F-6BC2-108A-C6787D1F8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253" y="4222349"/>
                <a:ext cx="799963" cy="338554"/>
              </a:xfrm>
              <a:prstGeom prst="rect">
                <a:avLst/>
              </a:prstGeom>
              <a:blipFill>
                <a:blip r:embed="rId13"/>
                <a:stretch>
                  <a:fillRect l="-7576" r="-6818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E34C460-BD0D-EE4D-2B0C-57D335E4A776}"/>
                  </a:ext>
                </a:extLst>
              </p:cNvPr>
              <p:cNvSpPr txBox="1"/>
              <p:nvPr/>
            </p:nvSpPr>
            <p:spPr>
              <a:xfrm>
                <a:off x="5885253" y="4730043"/>
                <a:ext cx="77046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E34C460-BD0D-EE4D-2B0C-57D335E4A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253" y="4730043"/>
                <a:ext cx="770467" cy="338554"/>
              </a:xfrm>
              <a:prstGeom prst="rect">
                <a:avLst/>
              </a:prstGeom>
              <a:blipFill>
                <a:blip r:embed="rId14"/>
                <a:stretch>
                  <a:fillRect l="-7874" r="-7087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08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4.2. Regra de Gibbs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Uma substância pura em três fases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44A43E7A-1F4E-195C-D3F5-50E18D2C7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03588"/>
            <a:ext cx="2154854" cy="59624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DAFEDF52-4EA8-A8FC-519A-BB81D0C5DA81}"/>
              </a:ext>
            </a:extLst>
          </p:cNvPr>
          <p:cNvSpPr txBox="1"/>
          <p:nvPr/>
        </p:nvSpPr>
        <p:spPr>
          <a:xfrm>
            <a:off x="838201" y="3045222"/>
            <a:ext cx="4435764" cy="212686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P: número de fases presentes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F: número de graus de liberdade (variância)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C: número de componentes no sistema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N: número de variáveis não composicionais livres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3C9B3E2-D60D-327A-405E-BE9E5EEC6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009" y="2203588"/>
            <a:ext cx="3637163" cy="32937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1E22EF4-96BA-405F-4214-73F5F9D9F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3009" y="2203588"/>
            <a:ext cx="3637163" cy="3219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BD13CA1-F8CB-8C28-FE34-E22627345305}"/>
                  </a:ext>
                </a:extLst>
              </p:cNvPr>
              <p:cNvSpPr txBox="1"/>
              <p:nvPr/>
            </p:nvSpPr>
            <p:spPr>
              <a:xfrm>
                <a:off x="3205162" y="2297098"/>
                <a:ext cx="181043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3+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BD13CA1-F8CB-8C28-FE34-E22627345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62" y="2297098"/>
                <a:ext cx="1810432" cy="338554"/>
              </a:xfrm>
              <a:prstGeom prst="rect">
                <a:avLst/>
              </a:prstGeom>
              <a:blipFill>
                <a:blip r:embed="rId7"/>
                <a:stretch>
                  <a:fillRect l="-3030" r="-3030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5C45263-692B-5FEB-866F-9AD35C9245E4}"/>
                  </a:ext>
                </a:extLst>
              </p:cNvPr>
              <p:cNvSpPr txBox="1"/>
              <p:nvPr/>
            </p:nvSpPr>
            <p:spPr>
              <a:xfrm>
                <a:off x="5301354" y="2297098"/>
                <a:ext cx="165090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5C45263-692B-5FEB-866F-9AD35C924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354" y="2297098"/>
                <a:ext cx="1650901" cy="338554"/>
              </a:xfrm>
              <a:prstGeom prst="rect">
                <a:avLst/>
              </a:prstGeom>
              <a:blipFill>
                <a:blip r:embed="rId8"/>
                <a:stretch>
                  <a:fillRect l="-2593" r="-4074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CC26782-CF8E-52B1-0656-47A842AC235B}"/>
                  </a:ext>
                </a:extLst>
              </p:cNvPr>
              <p:cNvSpPr txBox="1"/>
              <p:nvPr/>
            </p:nvSpPr>
            <p:spPr>
              <a:xfrm>
                <a:off x="5726822" y="3045222"/>
                <a:ext cx="79996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CC26782-CF8E-52B1-0656-47A842AC2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822" y="3045222"/>
                <a:ext cx="799963" cy="338554"/>
              </a:xfrm>
              <a:prstGeom prst="rect">
                <a:avLst/>
              </a:prstGeom>
              <a:blipFill>
                <a:blip r:embed="rId9"/>
                <a:stretch>
                  <a:fillRect l="-7576" r="-6818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50E13D3-B330-357A-BCEC-7F59F26543C9}"/>
                  </a:ext>
                </a:extLst>
              </p:cNvPr>
              <p:cNvSpPr txBox="1"/>
              <p:nvPr/>
            </p:nvSpPr>
            <p:spPr>
              <a:xfrm>
                <a:off x="5726822" y="3552916"/>
                <a:ext cx="79996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50E13D3-B330-357A-BCEC-7F59F2654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822" y="3552916"/>
                <a:ext cx="799963" cy="338554"/>
              </a:xfrm>
              <a:prstGeom prst="rect">
                <a:avLst/>
              </a:prstGeom>
              <a:blipFill>
                <a:blip r:embed="rId10"/>
                <a:stretch>
                  <a:fillRect l="-6061" r="-5303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36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4.2. Regra de Gibbs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Sistema cobre-prata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Campos monofásicos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97B2E946-4F58-7DF3-B40B-B6EBEDFEE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292" y="1071492"/>
            <a:ext cx="5920508" cy="466010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4A43E7A-1F4E-195C-D3F5-50E18D2C7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2724544"/>
            <a:ext cx="2154854" cy="596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4F6A20E-13F5-DAB0-D773-379491459CAC}"/>
                  </a:ext>
                </a:extLst>
              </p:cNvPr>
              <p:cNvSpPr txBox="1"/>
              <p:nvPr/>
            </p:nvSpPr>
            <p:spPr>
              <a:xfrm>
                <a:off x="1089238" y="3582048"/>
                <a:ext cx="175227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=2+1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4F6A20E-13F5-DAB0-D773-379491459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582048"/>
                <a:ext cx="1752275" cy="338554"/>
              </a:xfrm>
              <a:prstGeom prst="rect">
                <a:avLst/>
              </a:prstGeom>
              <a:blipFill>
                <a:blip r:embed="rId6"/>
                <a:stretch>
                  <a:fillRect l="-3484" r="-3136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5F73A4F-54B1-1D43-7020-4E933794E9E2}"/>
                  </a:ext>
                </a:extLst>
              </p:cNvPr>
              <p:cNvSpPr txBox="1"/>
              <p:nvPr/>
            </p:nvSpPr>
            <p:spPr>
              <a:xfrm>
                <a:off x="3176804" y="3582048"/>
                <a:ext cx="110068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5F73A4F-54B1-1D43-7020-4E933794E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804" y="3582048"/>
                <a:ext cx="1100686" cy="338554"/>
              </a:xfrm>
              <a:prstGeom prst="rect">
                <a:avLst/>
              </a:prstGeom>
              <a:blipFill>
                <a:blip r:embed="rId7"/>
                <a:stretch>
                  <a:fillRect l="-3867" r="-5525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9C3D5F2E-1352-214B-7301-141982D4AA77}"/>
              </a:ext>
            </a:extLst>
          </p:cNvPr>
          <p:cNvSpPr/>
          <p:nvPr/>
        </p:nvSpPr>
        <p:spPr>
          <a:xfrm>
            <a:off x="5980922" y="2724544"/>
            <a:ext cx="279919" cy="3452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F8E4746A-905A-E206-B241-5A3081126CBB}"/>
              </a:ext>
            </a:extLst>
          </p:cNvPr>
          <p:cNvSpPr/>
          <p:nvPr/>
        </p:nvSpPr>
        <p:spPr>
          <a:xfrm>
            <a:off x="10476557" y="3138845"/>
            <a:ext cx="279919" cy="3452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40E80704-85D8-B480-99BC-E811C4A80C0A}"/>
              </a:ext>
            </a:extLst>
          </p:cNvPr>
          <p:cNvSpPr/>
          <p:nvPr/>
        </p:nvSpPr>
        <p:spPr>
          <a:xfrm>
            <a:off x="8699240" y="2139826"/>
            <a:ext cx="528736" cy="3452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1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Primeira prova (P1)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73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4.2. Regra de Gibbs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Sistema cobre-prata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Campos bifásicos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97B2E946-4F58-7DF3-B40B-B6EBEDFEE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292" y="1071492"/>
            <a:ext cx="5920508" cy="466010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4A43E7A-1F4E-195C-D3F5-50E18D2C7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2724544"/>
            <a:ext cx="2154854" cy="596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4F6A20E-13F5-DAB0-D773-379491459CAC}"/>
                  </a:ext>
                </a:extLst>
              </p:cNvPr>
              <p:cNvSpPr txBox="1"/>
              <p:nvPr/>
            </p:nvSpPr>
            <p:spPr>
              <a:xfrm>
                <a:off x="1089238" y="3582048"/>
                <a:ext cx="175227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2+</m:t>
                      </m:r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=2+1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4F6A20E-13F5-DAB0-D773-379491459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582048"/>
                <a:ext cx="1752275" cy="338554"/>
              </a:xfrm>
              <a:prstGeom prst="rect">
                <a:avLst/>
              </a:prstGeom>
              <a:blipFill>
                <a:blip r:embed="rId6"/>
                <a:stretch>
                  <a:fillRect l="-3484" r="-3136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5F73A4F-54B1-1D43-7020-4E933794E9E2}"/>
                  </a:ext>
                </a:extLst>
              </p:cNvPr>
              <p:cNvSpPr txBox="1"/>
              <p:nvPr/>
            </p:nvSpPr>
            <p:spPr>
              <a:xfrm>
                <a:off x="3176804" y="3582048"/>
                <a:ext cx="110068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𝑭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5F73A4F-54B1-1D43-7020-4E933794E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804" y="3582048"/>
                <a:ext cx="1100686" cy="338554"/>
              </a:xfrm>
              <a:prstGeom prst="rect">
                <a:avLst/>
              </a:prstGeom>
              <a:blipFill>
                <a:blip r:embed="rId7"/>
                <a:stretch>
                  <a:fillRect l="-3867" r="-5525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ipse 3">
            <a:extLst>
              <a:ext uri="{FF2B5EF4-FFF2-40B4-BE49-F238E27FC236}">
                <a16:creationId xmlns:a16="http://schemas.microsoft.com/office/drawing/2014/main" id="{9C3D5F2E-1352-214B-7301-141982D4AA77}"/>
              </a:ext>
            </a:extLst>
          </p:cNvPr>
          <p:cNvSpPr/>
          <p:nvPr/>
        </p:nvSpPr>
        <p:spPr>
          <a:xfrm>
            <a:off x="6997959" y="2640116"/>
            <a:ext cx="438539" cy="3452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F8E4746A-905A-E206-B241-5A3081126CBB}"/>
              </a:ext>
            </a:extLst>
          </p:cNvPr>
          <p:cNvSpPr/>
          <p:nvPr/>
        </p:nvSpPr>
        <p:spPr>
          <a:xfrm>
            <a:off x="9925362" y="2765627"/>
            <a:ext cx="438539" cy="3452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40E80704-85D8-B480-99BC-E811C4A80C0A}"/>
              </a:ext>
            </a:extLst>
          </p:cNvPr>
          <p:cNvSpPr/>
          <p:nvPr/>
        </p:nvSpPr>
        <p:spPr>
          <a:xfrm>
            <a:off x="8036766" y="4127247"/>
            <a:ext cx="612712" cy="3452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8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Curva de resfriamento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Aquecimento ou resfriamento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BF8FE51-23EE-C32B-EBEC-498B242E2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330161"/>
            <a:ext cx="3543300" cy="31146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ACA1679-BD9E-E04B-2F8D-CA1279A7C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39" y="2330161"/>
            <a:ext cx="3308214" cy="311698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94F5AC7-DF58-59FD-A606-920284B66F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839" y="2330161"/>
            <a:ext cx="3368536" cy="31146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BB4B27A-3432-1C51-CFB0-03EF737434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7839" y="2327848"/>
            <a:ext cx="33482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8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Curva de resfriamento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E5234246-0C11-5F8E-68EE-DAFBE6D84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494" y="1518171"/>
            <a:ext cx="5136904" cy="411336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ACB6ECA-997A-270F-BBAB-035B63B83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833" y="1517452"/>
            <a:ext cx="48482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6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4.3. Curva de resfriamento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Curva de resfriamento durante a solidificação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Construção do diagrama de fases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94E6F80F-30FF-34CA-5BCC-B09B281C3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762" y="1398771"/>
            <a:ext cx="7512367" cy="42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4. Diagrama de fases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4.1. Definição de “fase”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4.2. Regra de Gibbs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4.3. Curva de resfriamento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4.4. Diagramas de equilíbrio de sistemas binários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4.5. Equilíbrio de formação e decomposição de fases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4.6. Exemplos de diagramas de fases relacionados com a microestrutura dos materiais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23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4. Diagrama de fases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4.1. Definição de “fase”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4.2. Regra de Gibbs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4.3. Curva de resfriamento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4.4. Diagramas de equilíbrio de sistemas binários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4.5. Equilíbrio de formação e decomposição de fases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4.6. Exemplos de diagramas de fases relacionados com a microestrutura dos materiais</a:t>
            </a:r>
            <a:endParaRPr kumimoji="0" lang="pt-BR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0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08 – Diagrama de fases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Definir os conceitos de fase e diagrama de fases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Apresentar a regra das fases de Gibbs (termodinâmica)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Relacionar a curva de resfriamento com a construção do diagrama de fases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1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Diagrama de fases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Água pura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1ECA052-5B3A-2340-887A-4EDC3A3D8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86" y="1456280"/>
            <a:ext cx="7464386" cy="418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3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4.1. Definição de “fase”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Definições preliminares (</a:t>
            </a:r>
            <a:r>
              <a:rPr lang="pt-BR" sz="2400" dirty="0" err="1"/>
              <a:t>Callister</a:t>
            </a:r>
            <a:r>
              <a:rPr lang="pt-BR" sz="2400" dirty="0"/>
              <a:t> – Capítulo 9)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Componente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Sistema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Solvente e soluto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99716A33-3DFE-6CEB-3F2A-6CC57DAAC136}"/>
              </a:ext>
            </a:extLst>
          </p:cNvPr>
          <p:cNvSpPr txBox="1"/>
          <p:nvPr/>
        </p:nvSpPr>
        <p:spPr>
          <a:xfrm>
            <a:off x="4673600" y="2207491"/>
            <a:ext cx="422101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Componentes são metais puros e/ou compostos que compõem uma liga.</a:t>
            </a:r>
            <a:endParaRPr lang="en-US" sz="2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6D5BEF8-9A3B-B4B2-04E9-FB3B3ECFB915}"/>
              </a:ext>
            </a:extLst>
          </p:cNvPr>
          <p:cNvSpPr txBox="1"/>
          <p:nvPr/>
        </p:nvSpPr>
        <p:spPr>
          <a:xfrm>
            <a:off x="4673600" y="2507688"/>
            <a:ext cx="4812145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0" i="0" u="none" strike="noStrike" baseline="0" dirty="0">
                <a:latin typeface="TimesTenLTStd-Roman"/>
              </a:rPr>
              <a:t>Sistema: série de possíveis ligas compostas</a:t>
            </a:r>
          </a:p>
          <a:p>
            <a:pPr algn="ctr"/>
            <a:r>
              <a:rPr lang="pt-BR" sz="2000" b="0" i="0" u="none" strike="noStrike" baseline="0" dirty="0">
                <a:latin typeface="TimesTenLTStd-Roman"/>
              </a:rPr>
              <a:t>pelos mesmos componentes (independente à composição da liga)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403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4.1. Definição de “fase”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Limite de solubilidade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Sistema açúcar-água (C</a:t>
            </a:r>
            <a:r>
              <a:rPr lang="pt-BR" sz="2200" baseline="-25000" dirty="0"/>
              <a:t>12</a:t>
            </a:r>
            <a:r>
              <a:rPr lang="pt-BR" sz="2200" dirty="0"/>
              <a:t>H</a:t>
            </a:r>
            <a:r>
              <a:rPr lang="pt-BR" sz="2200" baseline="-25000" dirty="0"/>
              <a:t>22</a:t>
            </a:r>
            <a:r>
              <a:rPr lang="pt-BR" sz="2200" dirty="0"/>
              <a:t>O</a:t>
            </a:r>
            <a:r>
              <a:rPr lang="pt-BR" sz="2200" baseline="-25000" dirty="0"/>
              <a:t>11</a:t>
            </a:r>
            <a:r>
              <a:rPr lang="pt-BR" sz="2200" dirty="0"/>
              <a:t>-H</a:t>
            </a:r>
            <a:r>
              <a:rPr lang="pt-BR" sz="2200" baseline="-25000" dirty="0"/>
              <a:t>2</a:t>
            </a:r>
            <a:r>
              <a:rPr lang="pt-BR" sz="2200" dirty="0"/>
              <a:t>O)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CD6D6E5-D2CB-F63D-249F-587334D13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610" y="781806"/>
            <a:ext cx="6814672" cy="49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4.1. Definição de “fase”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Conceito de fase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BBDAAF-3E73-B6AA-DE0A-79A6B23289F1}"/>
              </a:ext>
            </a:extLst>
          </p:cNvPr>
          <p:cNvSpPr txBox="1"/>
          <p:nvPr/>
        </p:nvSpPr>
        <p:spPr>
          <a:xfrm>
            <a:off x="3323229" y="2281382"/>
            <a:ext cx="5545541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Porção homogênea de um sistema que possui características físicas e químicas uniformes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0553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4.1. Definição de “fase”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Água e gelo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Água e álcool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Água e sal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Água e óleo 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95AB471D-8A35-7E0E-18D9-EF9995FD2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405" y="1536903"/>
            <a:ext cx="3798244" cy="254779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F91633E-4411-ED62-58F0-8BAC87A86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488" y="2015922"/>
            <a:ext cx="2886075" cy="33051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992168B-53C6-2D2F-A6DF-F9EF89779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0326" y="2531925"/>
            <a:ext cx="4724400" cy="27717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94D5001-72DE-9DF8-34E7-24B64E1506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5016" y="2912793"/>
            <a:ext cx="2055018" cy="21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5617</TotalTime>
  <Words>1051</Words>
  <Application>Microsoft Office PowerPoint</Application>
  <PresentationFormat>Widescreen</PresentationFormat>
  <Paragraphs>141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TimesTenLTStd-Roman</vt:lpstr>
      <vt:lpstr>Wingdings</vt:lpstr>
      <vt:lpstr>Tema do Office</vt:lpstr>
      <vt:lpstr>LOM3016 Introdução à Ciência dos Materiais</vt:lpstr>
      <vt:lpstr>Semana passada</vt:lpstr>
      <vt:lpstr>Aula de hoje</vt:lpstr>
      <vt:lpstr>Aula 08 – Diagrama de fases</vt:lpstr>
      <vt:lpstr>Diagrama de fases</vt:lpstr>
      <vt:lpstr>4.1. Definição de “fase”</vt:lpstr>
      <vt:lpstr>4.1. Definição de “fase”</vt:lpstr>
      <vt:lpstr>4.1. Definição de “fase”</vt:lpstr>
      <vt:lpstr>4.1. Definição de “fase”</vt:lpstr>
      <vt:lpstr>4.1. Definição de “fase”</vt:lpstr>
      <vt:lpstr>4.1. Definição de “fase”</vt:lpstr>
      <vt:lpstr>4.1. Definição de “fase”</vt:lpstr>
      <vt:lpstr>4.1. Definição de “fase”</vt:lpstr>
      <vt:lpstr>4.1. Definição de “fase”</vt:lpstr>
      <vt:lpstr>4.2. Regra de Gibbs</vt:lpstr>
      <vt:lpstr>4.2. Regra de Gibbs</vt:lpstr>
      <vt:lpstr>4.2. Regra de Gibbs</vt:lpstr>
      <vt:lpstr>4.2. Regra de Gibbs</vt:lpstr>
      <vt:lpstr>4.2. Regra de Gibbs</vt:lpstr>
      <vt:lpstr>4.2. Regra de Gibbs</vt:lpstr>
      <vt:lpstr>4.3. Curva de resfriamento</vt:lpstr>
      <vt:lpstr>4.3. Curva de resfriamento</vt:lpstr>
      <vt:lpstr>4.3. Curva de resfriamento</vt:lpstr>
      <vt:lpstr>Próxima aula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LOM3016 Introdução à Ciência dos Materiais</dc:title>
  <dc:creator>João Paulo Pascon</dc:creator>
  <cp:lastModifiedBy>João Paulo Pascon</cp:lastModifiedBy>
  <cp:revision>436</cp:revision>
  <dcterms:created xsi:type="dcterms:W3CDTF">2022-03-20T22:13:44Z</dcterms:created>
  <dcterms:modified xsi:type="dcterms:W3CDTF">2022-05-24T02:21:03Z</dcterms:modified>
</cp:coreProperties>
</file>