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6" r:id="rId4"/>
    <p:sldId id="308" r:id="rId5"/>
    <p:sldId id="309" r:id="rId6"/>
    <p:sldId id="311" r:id="rId7"/>
    <p:sldId id="297" r:id="rId8"/>
    <p:sldId id="312" r:id="rId9"/>
    <p:sldId id="313" r:id="rId10"/>
    <p:sldId id="314" r:id="rId11"/>
    <p:sldId id="304" r:id="rId12"/>
    <p:sldId id="305" r:id="rId13"/>
    <p:sldId id="306" r:id="rId14"/>
    <p:sldId id="30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59" autoAdjust="0"/>
  </p:normalViewPr>
  <p:slideViewPr>
    <p:cSldViewPr>
      <p:cViewPr varScale="1">
        <p:scale>
          <a:sx n="95" d="100"/>
          <a:sy n="95" d="100"/>
        </p:scale>
        <p:origin x="36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FE8FE13-2364-46E9-9D13-197621A327A6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C51106EC-E244-4B0E-AD19-89A1ED27173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FE8FE13-2364-46E9-9D13-197621A327A6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E8FE13-2364-46E9-9D13-197621A327A6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Direitos</a:t>
            </a:r>
            <a:r>
              <a:rPr lang="en-US" dirty="0" smtClean="0"/>
              <a:t> </a:t>
            </a:r>
            <a:r>
              <a:rPr lang="en-US" dirty="0" err="1" smtClean="0"/>
              <a:t>Humanos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Cristiane </a:t>
            </a:r>
            <a:r>
              <a:rPr lang="en-US" dirty="0" err="1" smtClean="0"/>
              <a:t>Lucena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ristiane.lucena@usp.br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Compliance</a:t>
            </a:r>
            <a:r>
              <a:rPr lang="pt-BR" dirty="0" smtClean="0"/>
              <a:t> </a:t>
            </a:r>
            <a:r>
              <a:rPr lang="pt-BR" dirty="0" err="1" smtClean="0"/>
              <a:t>with</a:t>
            </a:r>
            <a:r>
              <a:rPr lang="pt-BR" dirty="0" smtClean="0"/>
              <a:t> </a:t>
            </a:r>
            <a:r>
              <a:rPr lang="pt-BR" dirty="0" err="1" smtClean="0"/>
              <a:t>Human</a:t>
            </a:r>
            <a:r>
              <a:rPr lang="pt-BR" dirty="0" smtClean="0"/>
              <a:t> </a:t>
            </a:r>
            <a:r>
              <a:rPr lang="pt-BR" dirty="0" err="1" smtClean="0"/>
              <a:t>Rigths</a:t>
            </a:r>
            <a:r>
              <a:rPr lang="pt-BR" dirty="0" smtClean="0"/>
              <a:t> </a:t>
            </a:r>
            <a:r>
              <a:rPr lang="pt-BR" dirty="0" err="1" smtClean="0"/>
              <a:t>Tribunals</a:t>
            </a:r>
            <a:r>
              <a:rPr lang="pt-BR" dirty="0" smtClean="0"/>
              <a:t> </a:t>
            </a:r>
            <a:r>
              <a:rPr lang="pt-BR" dirty="0" err="1" smtClean="0"/>
              <a:t>Dataset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2400" dirty="0" smtClean="0"/>
              <a:t>Relatórios das cortes Europeia e Interamericana</a:t>
            </a:r>
          </a:p>
          <a:p>
            <a:r>
              <a:rPr lang="pt-BR" sz="2400" dirty="0" smtClean="0"/>
              <a:t>3.000 decisões, ao longo de 585 julgamentos</a:t>
            </a:r>
          </a:p>
          <a:p>
            <a:pPr lvl="1"/>
            <a:r>
              <a:rPr lang="pt-BR" sz="2100" dirty="0" smtClean="0"/>
              <a:t>Tipos de obrigações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pt-BR" sz="2100" dirty="0"/>
              <a:t>Pagamento de reparações, mudança na legislação doméstica </a:t>
            </a:r>
          </a:p>
          <a:p>
            <a:pPr lvl="1"/>
            <a:r>
              <a:rPr lang="pt-BR" sz="2100" dirty="0" smtClean="0"/>
              <a:t>Tipos de violações</a:t>
            </a:r>
          </a:p>
          <a:p>
            <a:pPr lvl="1"/>
            <a:r>
              <a:rPr lang="pt-BR" sz="2100" dirty="0" smtClean="0"/>
              <a:t>Nível de cumprimento com cada decisão</a:t>
            </a:r>
          </a:p>
        </p:txBody>
      </p:sp>
    </p:spTree>
    <p:extLst>
      <p:ext uri="{BB962C8B-B14F-4D97-AF65-F5344CB8AC3E}">
        <p14:creationId xmlns:p14="http://schemas.microsoft.com/office/powerpoint/2010/main" val="2782654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69A5-2BB7-41CF-AD80-35E2E742AE61}" type="slidenum">
              <a:rPr lang="en-US"/>
              <a:pPr/>
              <a:t>11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Looking Inside the Box</a:t>
            </a:r>
            <a:br>
              <a:rPr lang="en-US" dirty="0"/>
            </a:br>
            <a:r>
              <a:rPr lang="en-US" sz="2400" dirty="0" err="1" smtClean="0"/>
              <a:t>Cherif</a:t>
            </a:r>
            <a:r>
              <a:rPr lang="en-US" sz="2400" dirty="0"/>
              <a:t>, Bueno de </a:t>
            </a:r>
            <a:r>
              <a:rPr lang="en-US" sz="2400" dirty="0" err="1"/>
              <a:t>Mesquita</a:t>
            </a:r>
            <a:r>
              <a:rPr lang="en-US" sz="2400" dirty="0"/>
              <a:t>, Downs, e</a:t>
            </a:r>
            <a:r>
              <a:rPr lang="en-US" sz="2400" dirty="0" smtClean="0"/>
              <a:t> </a:t>
            </a:r>
            <a:r>
              <a:rPr lang="en-US" sz="2400" dirty="0"/>
              <a:t>Smith</a:t>
            </a:r>
            <a:endParaRPr lang="en-US" dirty="0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pt-BR" dirty="0" smtClean="0"/>
              <a:t>Democracia enquanto variável composta</a:t>
            </a:r>
          </a:p>
          <a:p>
            <a:pPr lvl="1"/>
            <a:r>
              <a:rPr lang="pt-BR" dirty="0" smtClean="0"/>
              <a:t>Eleições, constrangimentos ao poder do executivo, e competição partidária</a:t>
            </a:r>
          </a:p>
          <a:p>
            <a:r>
              <a:rPr lang="pt-BR" dirty="0" smtClean="0"/>
              <a:t>Que aspectos específicos da democracia são necessários para diminuir/eliminar violações de direitos humanos?</a:t>
            </a:r>
          </a:p>
          <a:p>
            <a:r>
              <a:rPr lang="pt-BR" dirty="0" smtClean="0"/>
              <a:t>O processo de democratização só produz benefícios aos direitos humanos de maneira consistente quando ele está quase concluído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DA5E-36B9-479A-B2B5-A5A26B157B00}" type="slidenum">
              <a:rPr lang="en-US"/>
              <a:pPr/>
              <a:t>12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Implicaçõe</a:t>
            </a:r>
            <a:r>
              <a:rPr lang="en-US" dirty="0" smtClean="0"/>
              <a:t> de </a:t>
            </a:r>
            <a:r>
              <a:rPr lang="en-US" dirty="0" err="1" smtClean="0"/>
              <a:t>Índices</a:t>
            </a:r>
            <a:r>
              <a:rPr lang="en-US" dirty="0" smtClean="0"/>
              <a:t> </a:t>
            </a:r>
            <a:r>
              <a:rPr lang="en-US" dirty="0" err="1" smtClean="0"/>
              <a:t>Compostos</a:t>
            </a: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lnSpc>
                <a:spcPct val="90000"/>
              </a:lnSpc>
            </a:pPr>
            <a:endParaRPr lang="en-US" dirty="0"/>
          </a:p>
          <a:p>
            <a:pPr marL="514350" indent="-514350">
              <a:lnSpc>
                <a:spcPct val="90000"/>
              </a:lnSpc>
            </a:pPr>
            <a:r>
              <a:rPr lang="pt-BR" dirty="0" smtClean="0"/>
              <a:t>Estudo de caso da </a:t>
            </a:r>
            <a:r>
              <a:rPr lang="pt-BR" dirty="0" err="1" smtClean="0"/>
              <a:t>Freedom</a:t>
            </a:r>
            <a:r>
              <a:rPr lang="pt-BR" dirty="0" smtClean="0"/>
              <a:t> </a:t>
            </a:r>
            <a:r>
              <a:rPr lang="pt-BR" dirty="0" err="1" smtClean="0"/>
              <a:t>House</a:t>
            </a:r>
            <a:endParaRPr lang="pt-BR" dirty="0" smtClean="0"/>
          </a:p>
          <a:p>
            <a:pPr marL="514350" indent="-514350">
              <a:lnSpc>
                <a:spcPct val="90000"/>
              </a:lnSpc>
            </a:pPr>
            <a:r>
              <a:rPr lang="pt-BR" dirty="0" smtClean="0"/>
              <a:t>Desenho de pesquisa</a:t>
            </a:r>
          </a:p>
          <a:p>
            <a:pPr marL="928688" lvl="1" indent="-457200">
              <a:lnSpc>
                <a:spcPct val="90000"/>
              </a:lnSpc>
            </a:pPr>
            <a:r>
              <a:rPr lang="pt-BR" dirty="0" smtClean="0"/>
              <a:t>Variável dependente </a:t>
            </a:r>
            <a:r>
              <a:rPr lang="pt-BR" dirty="0" smtClean="0">
                <a:sym typeface="Symbol" pitchFamily="-28" charset="2"/>
              </a:rPr>
              <a:t> </a:t>
            </a:r>
            <a:r>
              <a:rPr lang="pt-BR" dirty="0" err="1" smtClean="0">
                <a:sym typeface="Symbol" pitchFamily="-28" charset="2"/>
              </a:rPr>
              <a:t>Political</a:t>
            </a:r>
            <a:r>
              <a:rPr lang="pt-BR" dirty="0" smtClean="0">
                <a:sym typeface="Symbol" pitchFamily="-28" charset="2"/>
              </a:rPr>
              <a:t> Terror Score (PTS)</a:t>
            </a:r>
          </a:p>
          <a:p>
            <a:pPr marL="928688" lvl="1" indent="-457200">
              <a:lnSpc>
                <a:spcPct val="90000"/>
              </a:lnSpc>
            </a:pPr>
            <a:r>
              <a:rPr lang="pt-BR" dirty="0" smtClean="0">
                <a:sym typeface="Symbol" pitchFamily="-28" charset="2"/>
              </a:rPr>
              <a:t>Variáveis independentes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pt-BR" dirty="0" smtClean="0">
                <a:sym typeface="Symbol" pitchFamily="-28" charset="2"/>
              </a:rPr>
              <a:t>  Medidas agregadas de democracia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pt-BR" dirty="0" smtClean="0">
                <a:sym typeface="Symbol" pitchFamily="-28" charset="2"/>
              </a:rPr>
              <a:t>  Componentes individuais da medida de democracia do </a:t>
            </a:r>
            <a:r>
              <a:rPr lang="pt-BR" dirty="0" err="1" smtClean="0">
                <a:sym typeface="Symbol" pitchFamily="-28" charset="2"/>
              </a:rPr>
              <a:t>Polity</a:t>
            </a:r>
            <a:r>
              <a:rPr lang="pt-BR" dirty="0" smtClean="0">
                <a:sym typeface="Symbol" pitchFamily="-28" charset="2"/>
              </a:rPr>
              <a:t> IV</a:t>
            </a:r>
          </a:p>
          <a:p>
            <a:pPr lvl="3">
              <a:lnSpc>
                <a:spcPct val="90000"/>
              </a:lnSpc>
              <a:buFont typeface="Arial" charset="0"/>
              <a:buAutoNum type="arabicParenR"/>
            </a:pPr>
            <a:r>
              <a:rPr lang="pt-BR" dirty="0" smtClean="0">
                <a:sym typeface="Symbol" pitchFamily="-28" charset="2"/>
              </a:rPr>
              <a:t>Eleições competitivas</a:t>
            </a:r>
            <a:endParaRPr lang="pt-BR" sz="1800" dirty="0" smtClean="0">
              <a:sym typeface="Symbol" pitchFamily="-28" charset="2"/>
            </a:endParaRPr>
          </a:p>
          <a:p>
            <a:pPr lvl="3">
              <a:lnSpc>
                <a:spcPct val="90000"/>
              </a:lnSpc>
              <a:buFont typeface="Arial" charset="0"/>
              <a:buAutoNum type="arabicParenR"/>
            </a:pPr>
            <a:r>
              <a:rPr lang="pt-BR" dirty="0" smtClean="0">
                <a:sym typeface="Symbol" pitchFamily="-28" charset="2"/>
              </a:rPr>
              <a:t>Constrangimentos ao poder executivo</a:t>
            </a:r>
            <a:endParaRPr lang="pt-BR" sz="1800" dirty="0" smtClean="0">
              <a:sym typeface="Symbol" pitchFamily="-28" charset="2"/>
            </a:endParaRPr>
          </a:p>
          <a:p>
            <a:pPr lvl="3">
              <a:lnSpc>
                <a:spcPct val="90000"/>
              </a:lnSpc>
              <a:buFont typeface="Arial" charset="0"/>
              <a:buAutoNum type="arabicParenR"/>
            </a:pPr>
            <a:r>
              <a:rPr lang="pt-BR" dirty="0" smtClean="0">
                <a:sym typeface="Symbol" pitchFamily="-28" charset="2"/>
              </a:rPr>
              <a:t>Competição partidária</a:t>
            </a:r>
            <a:endParaRPr lang="pt-BR" sz="1800" dirty="0">
              <a:sym typeface="Symbol" pitchFamily="-2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8089C-2163-4038-B7D4-3EC06D5AC056}" type="slidenum">
              <a:rPr lang="en-US"/>
              <a:pPr/>
              <a:t>13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Com base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err="1" smtClean="0"/>
              <a:t>Cherif</a:t>
            </a:r>
            <a:r>
              <a:rPr lang="en-US" sz="2000" dirty="0" smtClean="0"/>
              <a:t> </a:t>
            </a:r>
            <a:r>
              <a:rPr lang="en-US" sz="2000" dirty="0"/>
              <a:t>et al - </a:t>
            </a:r>
            <a:r>
              <a:rPr lang="en-US" sz="2000" dirty="0" err="1" smtClean="0"/>
              <a:t>Tabela</a:t>
            </a:r>
            <a:r>
              <a:rPr lang="en-US" sz="2000" dirty="0" smtClean="0"/>
              <a:t> </a:t>
            </a:r>
            <a:r>
              <a:rPr lang="en-US" sz="2000" dirty="0"/>
              <a:t>2</a:t>
            </a:r>
          </a:p>
        </p:txBody>
      </p:sp>
      <p:graphicFrame>
        <p:nvGraphicFramePr>
          <p:cNvPr id="65573" name="Group 37"/>
          <p:cNvGraphicFramePr>
            <a:graphicFrameLocks noGrp="1"/>
          </p:cNvGraphicFramePr>
          <p:nvPr>
            <p:ph type="tbl" idx="1"/>
          </p:nvPr>
        </p:nvGraphicFramePr>
        <p:xfrm>
          <a:off x="566738" y="1752600"/>
          <a:ext cx="8001000" cy="4267200"/>
        </p:xfrm>
        <a:graphic>
          <a:graphicData uri="http://schemas.openxmlformats.org/drawingml/2006/table">
            <a:tbl>
              <a:tblPr/>
              <a:tblGrid>
                <a:gridCol w="2000250"/>
                <a:gridCol w="2000250"/>
                <a:gridCol w="2000250"/>
                <a:gridCol w="2000250"/>
              </a:tblGrid>
              <a:tr h="10668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Model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Model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(Controls for per capita residual income)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Election (Executive Competition Threshold Dummy)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Competitive Elections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(0.005)***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(0.035)**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Executive Constraint Threshold Dummy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Executive Constraint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(0.046)**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-1.836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(0.007)***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 Competition Threshold Dummy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Multiparty Competition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-1.993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(0.071)*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-3.934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-2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(0.002)***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9C6C-DDD7-4458-A05C-9970395C3085}" type="slidenum">
              <a:rPr lang="en-US"/>
              <a:pPr/>
              <a:t>14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Conclusão</a:t>
            </a:r>
            <a:endParaRPr lang="en-US" dirty="0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pt-BR" dirty="0" smtClean="0"/>
              <a:t>Nem todas as dimensões da democracia contribuem de forma semelhante para a redução das violações de direitos humanos</a:t>
            </a:r>
          </a:p>
          <a:p>
            <a:pPr lvl="1"/>
            <a:r>
              <a:rPr lang="pt-BR" dirty="0" smtClean="0"/>
              <a:t>Competição partidária é a dimensão mais importante, quando se trata de reduzir violações a direitos humanos</a:t>
            </a:r>
          </a:p>
          <a:p>
            <a:pPr lvl="1"/>
            <a:r>
              <a:rPr lang="pt-BR" dirty="0" smtClean="0"/>
              <a:t>Competição partidária somente é alcançada quando as fundações institucionais para uma competição de fato estão postas</a:t>
            </a:r>
          </a:p>
          <a:p>
            <a:pPr lvl="1"/>
            <a:r>
              <a:rPr lang="pt-BR" dirty="0" smtClean="0"/>
              <a:t>Eleições não fazem uma democracia e tampouco são o melhor lugar para iniciar o processo de (</a:t>
            </a:r>
            <a:r>
              <a:rPr lang="pt-BR" dirty="0" err="1" smtClean="0"/>
              <a:t>re</a:t>
            </a:r>
            <a:r>
              <a:rPr lang="pt-BR" dirty="0" smtClean="0"/>
              <a:t>)construção do estado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Roteiro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latin typeface="Bookman Old Style" pitchFamily="18" charset="0"/>
              </a:rPr>
              <a:t>Courtney </a:t>
            </a:r>
            <a:r>
              <a:rPr lang="en-US" dirty="0" err="1" smtClean="0">
                <a:latin typeface="Bookman Old Style" pitchFamily="18" charset="0"/>
              </a:rPr>
              <a:t>Hillebrecht</a:t>
            </a:r>
            <a:r>
              <a:rPr lang="en-US" dirty="0" smtClean="0">
                <a:latin typeface="Bookman Old Style" pitchFamily="18" charset="0"/>
              </a:rPr>
              <a:t> (2014)</a:t>
            </a:r>
          </a:p>
          <a:p>
            <a:pPr marL="548640" lvl="2" indent="0">
              <a:buNone/>
            </a:pPr>
            <a:r>
              <a:rPr lang="en-US" sz="2300" dirty="0" smtClean="0">
                <a:solidFill>
                  <a:schemeClr val="tx2"/>
                </a:solidFill>
                <a:latin typeface="Bookman Old Style" pitchFamily="18" charset="0"/>
              </a:rPr>
              <a:t>“Domestic Politics and International Human Rights Tribunals”</a:t>
            </a:r>
          </a:p>
          <a:p>
            <a:r>
              <a:rPr lang="en-US" dirty="0" err="1" smtClean="0">
                <a:latin typeface="Bookman Old Style" pitchFamily="18" charset="0"/>
              </a:rPr>
              <a:t>Bueno</a:t>
            </a:r>
            <a:r>
              <a:rPr lang="en-US" dirty="0" smtClean="0">
                <a:latin typeface="Bookman Old Style" pitchFamily="18" charset="0"/>
              </a:rPr>
              <a:t> de </a:t>
            </a:r>
            <a:r>
              <a:rPr lang="en-US" dirty="0" err="1" smtClean="0">
                <a:latin typeface="Bookman Old Style" pitchFamily="18" charset="0"/>
              </a:rPr>
              <a:t>Mesquita</a:t>
            </a:r>
            <a:r>
              <a:rPr lang="en-US" dirty="0" smtClean="0">
                <a:latin typeface="Bookman Old Style" pitchFamily="18" charset="0"/>
              </a:rPr>
              <a:t>, </a:t>
            </a:r>
            <a:r>
              <a:rPr lang="en-US" dirty="0" err="1" smtClean="0">
                <a:latin typeface="Bookman Old Style" pitchFamily="18" charset="0"/>
              </a:rPr>
              <a:t>Cherif</a:t>
            </a:r>
            <a:r>
              <a:rPr lang="en-US" dirty="0" smtClean="0">
                <a:latin typeface="Bookman Old Style" pitchFamily="18" charset="0"/>
              </a:rPr>
              <a:t>, Downs, and Smith (2005)</a:t>
            </a:r>
          </a:p>
          <a:p>
            <a:pPr lvl="1">
              <a:buNone/>
            </a:pPr>
            <a:r>
              <a:rPr lang="en-US" dirty="0" smtClean="0">
                <a:latin typeface="Bookman Old Style" pitchFamily="18" charset="0"/>
              </a:rPr>
              <a:t>	“Thinking Inside the Box: A Closer Look at Democracy and Human Rights”</a:t>
            </a:r>
          </a:p>
          <a:p>
            <a:pPr lvl="1"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</a:p>
          <a:p>
            <a:endParaRPr lang="en-US" i="1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>Domestic Politics and Int’l Human Rights Tribunals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pt-BR" sz="2400" dirty="0" smtClean="0">
                <a:latin typeface="+mj-lt"/>
              </a:rPr>
              <a:t>Evidência a partir de casos no Brasil (Maria da Penha) e no Peru (decisão da Corte Interamericana no caso da Prisão Castro </a:t>
            </a:r>
            <a:r>
              <a:rPr lang="pt-BR" sz="2400" dirty="0" err="1" smtClean="0">
                <a:latin typeface="+mj-lt"/>
              </a:rPr>
              <a:t>Castro</a:t>
            </a:r>
            <a:r>
              <a:rPr lang="pt-BR" sz="2400" dirty="0" smtClean="0">
                <a:latin typeface="+mj-lt"/>
              </a:rPr>
              <a:t>)</a:t>
            </a:r>
          </a:p>
          <a:p>
            <a:r>
              <a:rPr lang="pt-BR" sz="2400" dirty="0" smtClean="0">
                <a:latin typeface="+mj-lt"/>
              </a:rPr>
              <a:t>Por que o Brasil cumpre e o Peru rechaça suas obrigações jurídicas?</a:t>
            </a:r>
          </a:p>
          <a:p>
            <a:r>
              <a:rPr lang="pt-BR" sz="2400" dirty="0" smtClean="0">
                <a:latin typeface="+mj-lt"/>
              </a:rPr>
              <a:t>Quais as consequências:</a:t>
            </a:r>
          </a:p>
          <a:p>
            <a:pPr lvl="1"/>
            <a:r>
              <a:rPr lang="pt-BR" sz="2000" dirty="0" smtClean="0">
                <a:latin typeface="+mj-lt"/>
              </a:rPr>
              <a:t>Para a implementação do direito internacional no âmbito doméstico</a:t>
            </a:r>
          </a:p>
          <a:p>
            <a:pPr lvl="1"/>
            <a:r>
              <a:rPr lang="pt-BR" sz="2000" dirty="0" smtClean="0">
                <a:latin typeface="+mj-lt"/>
              </a:rPr>
              <a:t>Para os efeitos dos tribunais de direitos humanos no que diz respeito ao nível de proteção</a:t>
            </a:r>
            <a:endParaRPr lang="pt-BR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5DAA-DA43-49D8-8726-BCD37D523FCF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Bookman Old Style" pitchFamily="18" charset="0"/>
              </a:rPr>
              <a:t>Domestic Politics and Int’l Human Rights Tribunals</a:t>
            </a:r>
            <a:endParaRPr lang="en-US" sz="3600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SzPct val="60000"/>
              <a:buFont typeface="Wingdings" pitchFamily="-28" charset="2"/>
              <a:buChar char="§"/>
            </a:pPr>
            <a:endParaRPr lang="en-US" sz="2400" dirty="0" smtClean="0">
              <a:latin typeface="+mj-lt"/>
            </a:endParaRPr>
          </a:p>
          <a:p>
            <a:pPr>
              <a:buSzPct val="60000"/>
              <a:buFont typeface="Wingdings" pitchFamily="-28" charset="2"/>
              <a:buChar char="§"/>
            </a:pPr>
            <a:r>
              <a:rPr lang="pt-BR" sz="2400" dirty="0" smtClean="0">
                <a:latin typeface="+mj-lt"/>
              </a:rPr>
              <a:t>Legalização e institucionalização da política internacional</a:t>
            </a:r>
          </a:p>
          <a:p>
            <a:pPr lvl="1">
              <a:buSzPct val="60000"/>
              <a:buFont typeface="Wingdings" pitchFamily="-28" charset="2"/>
              <a:buChar char="§"/>
            </a:pPr>
            <a:r>
              <a:rPr lang="pt-BR" sz="2100" dirty="0" smtClean="0"/>
              <a:t>Consequências para a política doméstica</a:t>
            </a:r>
          </a:p>
          <a:p>
            <a:pPr lvl="1">
              <a:buSzPct val="60000"/>
              <a:buFont typeface="Wingdings" pitchFamily="-28" charset="2"/>
              <a:buChar char="§"/>
            </a:pPr>
            <a:r>
              <a:rPr lang="pt-BR" sz="2100" dirty="0" smtClean="0"/>
              <a:t>Características peculiares do direito internacional dos direitos humanos</a:t>
            </a:r>
          </a:p>
          <a:p>
            <a:pPr>
              <a:buSzPct val="60000"/>
              <a:buFont typeface="Wingdings" pitchFamily="-28" charset="2"/>
              <a:buChar char="§"/>
            </a:pPr>
            <a:r>
              <a:rPr lang="pt-BR" sz="2400" dirty="0" smtClean="0">
                <a:latin typeface="+mj-lt"/>
              </a:rPr>
              <a:t>Perguntas:</a:t>
            </a:r>
          </a:p>
          <a:p>
            <a:pPr marL="937260" lvl="2" indent="-342900">
              <a:buSzPct val="60000"/>
              <a:buFont typeface="+mj-lt"/>
              <a:buAutoNum type="arabicParenR"/>
            </a:pPr>
            <a:r>
              <a:rPr lang="pt-BR" sz="1800" dirty="0" smtClean="0">
                <a:latin typeface="+mj-lt"/>
              </a:rPr>
              <a:t>Por que os Estados cumprem com decisões de tribunais internacionais de direitos humanos?</a:t>
            </a:r>
          </a:p>
          <a:p>
            <a:pPr marL="937260" lvl="2" indent="-342900">
              <a:buSzPct val="60000"/>
              <a:buFont typeface="+mj-lt"/>
              <a:buAutoNum type="arabicParenR"/>
            </a:pPr>
            <a:r>
              <a:rPr lang="pt-BR" sz="1800" dirty="0" smtClean="0">
                <a:latin typeface="+mj-lt"/>
              </a:rPr>
              <a:t>Como o processo de cumprimento (</a:t>
            </a:r>
            <a:r>
              <a:rPr lang="pt-BR" sz="1800" i="1" dirty="0" err="1" smtClean="0">
                <a:latin typeface="+mj-lt"/>
              </a:rPr>
              <a:t>compliance</a:t>
            </a:r>
            <a:r>
              <a:rPr lang="pt-BR" sz="1800" dirty="0" smtClean="0">
                <a:latin typeface="+mj-lt"/>
              </a:rPr>
              <a:t>) se desenrola no âmbito doméstico?</a:t>
            </a:r>
          </a:p>
          <a:p>
            <a:pPr marL="937260" lvl="2" indent="-342900">
              <a:buSzPct val="60000"/>
              <a:buFont typeface="+mj-lt"/>
              <a:buAutoNum type="arabicParenR"/>
            </a:pPr>
            <a:r>
              <a:rPr lang="pt-BR" sz="1800" dirty="0" smtClean="0">
                <a:latin typeface="+mj-lt"/>
              </a:rPr>
              <a:t>Qual o impacto que o cumprimento dessas decisões tem no nível de proteção aos direitos humanos?</a:t>
            </a:r>
          </a:p>
          <a:p>
            <a:pPr>
              <a:buSzPct val="60000"/>
              <a:buFont typeface="Wingdings" pitchFamily="-28" charset="2"/>
              <a:buChar char="§"/>
            </a:pPr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BE5A9-7452-4321-9D00-B798C6CF078D}" type="slidenum">
              <a:rPr lang="en-US"/>
              <a:pPr/>
              <a:t>5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Bookman Old Style" pitchFamily="18" charset="0"/>
              </a:rPr>
              <a:t>Domestic Politics and Int’l Human Rights Tribunals</a:t>
            </a:r>
            <a:endParaRPr lang="en-US" sz="3600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619125" indent="-619125">
              <a:buSzPct val="60000"/>
              <a:buFont typeface="Wingdings" pitchFamily="-28" charset="2"/>
              <a:buChar char="§"/>
            </a:pPr>
            <a:endParaRPr lang="en-US" sz="2400" dirty="0" smtClean="0">
              <a:latin typeface="+mj-lt"/>
            </a:endParaRPr>
          </a:p>
          <a:p>
            <a:pPr marL="619125" indent="-619125">
              <a:buSzPct val="60000"/>
              <a:buFont typeface="Wingdings" pitchFamily="-28" charset="2"/>
              <a:buChar char="§"/>
            </a:pPr>
            <a:r>
              <a:rPr lang="pt-BR" sz="2400" dirty="0" smtClean="0">
                <a:latin typeface="+mj-lt"/>
              </a:rPr>
              <a:t>Argumento central: O cumprimento de decisões de tribunais internacionais de direitos humanos é uma questão doméstica</a:t>
            </a:r>
          </a:p>
          <a:p>
            <a:pPr marL="619125" indent="-619125">
              <a:buSzPct val="60000"/>
              <a:buFont typeface="Wingdings" pitchFamily="-28" charset="2"/>
              <a:buChar char="§"/>
            </a:pPr>
            <a:r>
              <a:rPr lang="pt-BR" sz="2400" dirty="0" smtClean="0">
                <a:latin typeface="+mj-lt"/>
              </a:rPr>
              <a:t>Papel das parcerias “</a:t>
            </a:r>
            <a:r>
              <a:rPr lang="pt-BR" sz="2400" i="1" dirty="0" smtClean="0">
                <a:latin typeface="+mj-lt"/>
              </a:rPr>
              <a:t>pro-</a:t>
            </a:r>
            <a:r>
              <a:rPr lang="pt-BR" sz="2400" i="1" dirty="0" err="1" smtClean="0">
                <a:latin typeface="+mj-lt"/>
              </a:rPr>
              <a:t>compliance</a:t>
            </a:r>
            <a:r>
              <a:rPr lang="pt-BR" sz="2400" dirty="0" smtClean="0">
                <a:latin typeface="+mj-lt"/>
              </a:rPr>
              <a:t>”</a:t>
            </a:r>
          </a:p>
          <a:p>
            <a:pPr lvl="2">
              <a:buSzPct val="60000"/>
              <a:buFont typeface="Wingdings" panose="05000000000000000000" pitchFamily="2" charset="2"/>
              <a:buChar char="Ø"/>
            </a:pPr>
            <a:r>
              <a:rPr lang="pt-BR" sz="1800" dirty="0" smtClean="0">
                <a:latin typeface="+mj-lt"/>
              </a:rPr>
              <a:t>Executivo, juízes, legisladores, e atores da sociedade civil</a:t>
            </a:r>
          </a:p>
          <a:p>
            <a:pPr marL="619125" indent="-619125">
              <a:buSzPct val="60000"/>
              <a:buFont typeface="Wingdings" pitchFamily="-28" charset="2"/>
              <a:buChar char="§"/>
            </a:pPr>
            <a:r>
              <a:rPr lang="pt-BR" sz="2400" dirty="0" smtClean="0">
                <a:latin typeface="+mj-lt"/>
              </a:rPr>
              <a:t>O executivo, assim como outros atores domésticos, utilizam a oportunidade para avançar a sua própria agenda de interesses:</a:t>
            </a:r>
          </a:p>
          <a:p>
            <a:pPr marL="1167765" lvl="2" indent="-619125">
              <a:buSzPct val="60000"/>
              <a:buFont typeface="Wingdings" panose="05000000000000000000" pitchFamily="2" charset="2"/>
              <a:buChar char="v"/>
            </a:pPr>
            <a:r>
              <a:rPr lang="pt-BR" sz="1800" dirty="0" smtClean="0">
                <a:latin typeface="+mj-lt"/>
              </a:rPr>
              <a:t>Sinalizando um compromisso com a questão dos direitos humanos</a:t>
            </a:r>
          </a:p>
          <a:p>
            <a:pPr marL="1167765" lvl="2" indent="-619125">
              <a:buSzPct val="60000"/>
              <a:buFont typeface="Wingdings" panose="05000000000000000000" pitchFamily="2" charset="2"/>
              <a:buChar char="v"/>
            </a:pPr>
            <a:r>
              <a:rPr lang="pt-BR" sz="1800" dirty="0" smtClean="0">
                <a:latin typeface="+mj-lt"/>
              </a:rPr>
              <a:t>Avançando e legitimando a reforma dos direitos humanos</a:t>
            </a:r>
          </a:p>
          <a:p>
            <a:pPr marL="1167765" lvl="2" indent="-619125">
              <a:buSzPct val="60000"/>
              <a:buFont typeface="Wingdings" panose="05000000000000000000" pitchFamily="2" charset="2"/>
              <a:buChar char="v"/>
            </a:pPr>
            <a:r>
              <a:rPr lang="pt-BR" sz="1800" dirty="0" smtClean="0">
                <a:latin typeface="+mj-lt"/>
              </a:rPr>
              <a:t>Utilizando a oportunidade para camuflar políticas </a:t>
            </a:r>
            <a:r>
              <a:rPr lang="pt-BR" sz="1800" dirty="0" err="1" smtClean="0">
                <a:latin typeface="+mj-lt"/>
              </a:rPr>
              <a:t>divisivas</a:t>
            </a:r>
            <a:r>
              <a:rPr lang="pt-BR" sz="1800" dirty="0" smtClean="0">
                <a:latin typeface="+mj-lt"/>
              </a:rPr>
              <a:t> ou controversas</a:t>
            </a:r>
          </a:p>
          <a:p>
            <a:pPr marL="0" indent="0">
              <a:buSzPct val="60000"/>
              <a:buNone/>
            </a:pPr>
            <a:r>
              <a:rPr lang="en-US" sz="2400" dirty="0" smtClean="0">
                <a:latin typeface="+mj-lt"/>
              </a:rPr>
              <a:t> 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Bookman Old Style" pitchFamily="18" charset="0"/>
              </a:rPr>
              <a:t>Domestic Politics and Int’l Human Rights Tribunals</a:t>
            </a:r>
            <a:endParaRPr lang="en-US" sz="3600" dirty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SzPct val="60000"/>
              <a:buFont typeface="Wingdings" pitchFamily="-28" charset="2"/>
              <a:buChar char="§"/>
            </a:pPr>
            <a:endParaRPr lang="en-US" sz="2400" dirty="0" smtClean="0">
              <a:latin typeface="+mj-lt"/>
            </a:endParaRPr>
          </a:p>
          <a:p>
            <a:pPr>
              <a:buSzPct val="60000"/>
            </a:pPr>
            <a:r>
              <a:rPr lang="en-US" sz="7400" dirty="0" smtClean="0">
                <a:latin typeface="+mj-lt"/>
              </a:rPr>
              <a:t>Corte </a:t>
            </a:r>
            <a:r>
              <a:rPr lang="en-US" sz="7400" dirty="0" err="1" smtClean="0">
                <a:latin typeface="+mj-lt"/>
              </a:rPr>
              <a:t>Europeia</a:t>
            </a:r>
            <a:r>
              <a:rPr lang="en-US" sz="7400" dirty="0" smtClean="0">
                <a:latin typeface="+mj-lt"/>
              </a:rPr>
              <a:t> de </a:t>
            </a:r>
            <a:r>
              <a:rPr lang="en-US" sz="7400" dirty="0" err="1" smtClean="0">
                <a:latin typeface="+mj-lt"/>
              </a:rPr>
              <a:t>Direitos</a:t>
            </a:r>
            <a:r>
              <a:rPr lang="en-US" sz="7400" dirty="0" smtClean="0">
                <a:latin typeface="+mj-lt"/>
              </a:rPr>
              <a:t> </a:t>
            </a:r>
            <a:r>
              <a:rPr lang="en-US" sz="7400" dirty="0" err="1" smtClean="0">
                <a:latin typeface="+mj-lt"/>
              </a:rPr>
              <a:t>Humanos</a:t>
            </a:r>
            <a:r>
              <a:rPr lang="en-US" sz="7400" dirty="0" smtClean="0">
                <a:latin typeface="+mj-lt"/>
              </a:rPr>
              <a:t> </a:t>
            </a:r>
            <a:endParaRPr lang="en-US" sz="7400" dirty="0">
              <a:latin typeface="+mj-lt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1900" dirty="0"/>
              <a:t>Corte </a:t>
            </a:r>
            <a:r>
              <a:rPr lang="en-US" sz="1900" dirty="0" err="1"/>
              <a:t>Interamericana</a:t>
            </a:r>
            <a:r>
              <a:rPr lang="en-US" sz="1900" dirty="0"/>
              <a:t> de </a:t>
            </a:r>
            <a:r>
              <a:rPr lang="en-US" sz="1900" dirty="0" err="1"/>
              <a:t>Direitos</a:t>
            </a:r>
            <a:r>
              <a:rPr lang="en-US" sz="1900" dirty="0"/>
              <a:t> </a:t>
            </a:r>
            <a:r>
              <a:rPr lang="en-US" sz="1900" dirty="0" err="1"/>
              <a:t>Humanos</a:t>
            </a:r>
            <a:endParaRPr lang="pt-BR" sz="19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411B-5AE2-41DD-A415-687C791DF39F}" type="slidenum">
              <a:rPr lang="en-US"/>
              <a:pPr/>
              <a:t>6</a:t>
            </a:fld>
            <a:endParaRPr lang="en-US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0" y="2738437"/>
            <a:ext cx="2857500" cy="2828925"/>
          </a:xfrm>
        </p:spPr>
      </p:pic>
      <p:pic>
        <p:nvPicPr>
          <p:cNvPr id="7" name="Espaço Reservado para Conteúdo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826170"/>
            <a:ext cx="4038600" cy="26534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E4E1-43BD-4377-9169-3298DAD1D8DB}" type="slidenum">
              <a:rPr lang="en-US"/>
              <a:pPr/>
              <a:t>7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Bookman Old Style" pitchFamily="18" charset="0"/>
              </a:rPr>
              <a:t>Domestic Politics and Int’l Human Rights Tribunals</a:t>
            </a:r>
            <a:endParaRPr lang="en-US" sz="2700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/>
            <a:endParaRPr lang="en-US" sz="2400" dirty="0" smtClean="0">
              <a:latin typeface="+mj-lt"/>
            </a:endParaRPr>
          </a:p>
          <a:p>
            <a:pPr marL="514350" indent="-514350"/>
            <a:r>
              <a:rPr lang="pt-BR" sz="2400" dirty="0" smtClean="0">
                <a:latin typeface="+mj-lt"/>
              </a:rPr>
              <a:t>Número de petições (Fig. 1.1)</a:t>
            </a:r>
          </a:p>
          <a:p>
            <a:pPr marL="514350" indent="-514350"/>
            <a:r>
              <a:rPr lang="pt-BR" sz="2400" dirty="0" smtClean="0">
                <a:latin typeface="+mj-lt"/>
              </a:rPr>
              <a:t>Distinções importantes entre a Corte Europeia e a Corte Interamericana</a:t>
            </a:r>
          </a:p>
          <a:p>
            <a:pPr marL="1062990" lvl="2" indent="-514350"/>
            <a:r>
              <a:rPr lang="pt-BR" sz="1800" dirty="0" smtClean="0"/>
              <a:t>Papel do Comitê de Ministros</a:t>
            </a:r>
          </a:p>
          <a:p>
            <a:pPr marL="1062990" lvl="2" indent="-514350"/>
            <a:r>
              <a:rPr lang="pt-BR" sz="1800" dirty="0" smtClean="0"/>
              <a:t>Acesso direto à Corte, diferentemente do caso interamericano</a:t>
            </a:r>
          </a:p>
          <a:p>
            <a:pPr marL="1062990" lvl="2" indent="-514350"/>
            <a:r>
              <a:rPr lang="pt-BR" sz="1800" dirty="0" smtClean="0"/>
              <a:t>Protocolo 14 e os casos “clone”</a:t>
            </a:r>
          </a:p>
          <a:p>
            <a:pPr marL="1062990" lvl="2" indent="-514350"/>
            <a:r>
              <a:rPr lang="pt-BR" sz="1800" dirty="0" smtClean="0"/>
              <a:t>Recursos demandados pelos relatórios de implementação</a:t>
            </a:r>
          </a:p>
          <a:p>
            <a:pPr marL="1062990" lvl="2" indent="-514350"/>
            <a:r>
              <a:rPr lang="pt-BR" sz="1800" dirty="0" smtClean="0"/>
              <a:t>Esforço para chegar a um acordo amigável por parte da Comissão Interamericana</a:t>
            </a:r>
          </a:p>
          <a:p>
            <a:pPr marL="514350" indent="-514350"/>
            <a:r>
              <a:rPr lang="pt-BR" sz="2400" dirty="0" smtClean="0">
                <a:latin typeface="+mj-lt"/>
              </a:rPr>
              <a:t>Resultado vis-à-vis “</a:t>
            </a:r>
            <a:r>
              <a:rPr lang="pt-BR" sz="2400" dirty="0" err="1" smtClean="0">
                <a:latin typeface="+mj-lt"/>
              </a:rPr>
              <a:t>compliance</a:t>
            </a:r>
            <a:r>
              <a:rPr lang="pt-BR" sz="2400" dirty="0" smtClean="0">
                <a:latin typeface="+mj-lt"/>
              </a:rPr>
              <a:t>”</a:t>
            </a:r>
          </a:p>
          <a:p>
            <a:pPr marL="1062990" lvl="2" indent="-514350"/>
            <a:r>
              <a:rPr lang="pt-BR" sz="1800" dirty="0" smtClean="0">
                <a:latin typeface="+mj-lt"/>
              </a:rPr>
              <a:t>Corte Europeia: 49% taxa de “</a:t>
            </a:r>
            <a:r>
              <a:rPr lang="pt-BR" sz="1800" dirty="0" err="1" smtClean="0">
                <a:latin typeface="+mj-lt"/>
              </a:rPr>
              <a:t>compliance</a:t>
            </a:r>
            <a:r>
              <a:rPr lang="pt-BR" sz="1800" dirty="0" smtClean="0">
                <a:latin typeface="+mj-lt"/>
              </a:rPr>
              <a:t>”</a:t>
            </a:r>
          </a:p>
          <a:p>
            <a:pPr marL="1062990" lvl="2" indent="-514350"/>
            <a:r>
              <a:rPr lang="pt-BR" sz="1800" dirty="0" smtClean="0">
                <a:latin typeface="+mj-lt"/>
              </a:rPr>
              <a:t>Corte Interamericana: 34%</a:t>
            </a:r>
          </a:p>
          <a:p>
            <a:pPr marL="514350" indent="-514350"/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Bookman Old Style" pitchFamily="18" charset="0"/>
              </a:rPr>
              <a:t>Domestic Politics and Int’l Human Rights Tribunals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sz="2400" dirty="0" smtClean="0">
              <a:latin typeface="+mj-lt"/>
            </a:endParaRPr>
          </a:p>
          <a:p>
            <a:r>
              <a:rPr lang="pt-BR" sz="2400" dirty="0" smtClean="0">
                <a:latin typeface="+mj-lt"/>
              </a:rPr>
              <a:t>Categorias para analisar o cumprimento por parte dos Estados com decisões de tribunais internacionais de direitos humanos</a:t>
            </a:r>
          </a:p>
          <a:p>
            <a:pPr marL="788670" lvl="1" indent="-514350">
              <a:buFont typeface="+mj-lt"/>
              <a:buAutoNum type="romanUcPeriod"/>
            </a:pPr>
            <a:r>
              <a:rPr lang="pt-BR" sz="2100" dirty="0" smtClean="0">
                <a:latin typeface="+mj-lt"/>
              </a:rPr>
              <a:t>Variação entre tribunais</a:t>
            </a:r>
          </a:p>
          <a:p>
            <a:pPr marL="788670" lvl="1" indent="-514350">
              <a:buFont typeface="+mj-lt"/>
              <a:buAutoNum type="romanUcPeriod"/>
            </a:pPr>
            <a:r>
              <a:rPr lang="pt-BR" sz="2100" dirty="0" smtClean="0">
                <a:latin typeface="+mj-lt"/>
              </a:rPr>
              <a:t>Variação entre países</a:t>
            </a:r>
          </a:p>
          <a:p>
            <a:pPr marL="1062990" lvl="2" indent="-514350">
              <a:buFont typeface="Wingdings" panose="05000000000000000000" pitchFamily="2" charset="2"/>
              <a:buChar char="§"/>
            </a:pPr>
            <a:r>
              <a:rPr lang="pt-BR" sz="1800" dirty="0" smtClean="0">
                <a:latin typeface="+mj-lt"/>
              </a:rPr>
              <a:t>Como explicar variação entre países europeus?</a:t>
            </a:r>
          </a:p>
          <a:p>
            <a:pPr marL="1062990" lvl="2" indent="-514350">
              <a:buFont typeface="Wingdings" panose="05000000000000000000" pitchFamily="2" charset="2"/>
              <a:buChar char="§"/>
            </a:pPr>
            <a:r>
              <a:rPr lang="pt-BR" sz="1800" dirty="0" smtClean="0">
                <a:latin typeface="+mj-lt"/>
              </a:rPr>
              <a:t>Como explicar variação entre países </a:t>
            </a:r>
            <a:r>
              <a:rPr lang="pt-BR" sz="1800" dirty="0" err="1" smtClean="0">
                <a:latin typeface="+mj-lt"/>
              </a:rPr>
              <a:t>sulamericanos</a:t>
            </a:r>
            <a:r>
              <a:rPr lang="pt-BR" sz="1800" dirty="0" smtClean="0">
                <a:latin typeface="+mj-lt"/>
              </a:rPr>
              <a:t>?</a:t>
            </a:r>
          </a:p>
          <a:p>
            <a:pPr marL="788670" lvl="1" indent="-514350">
              <a:buFont typeface="+mj-lt"/>
              <a:buAutoNum type="romanUcPeriod"/>
            </a:pPr>
            <a:r>
              <a:rPr lang="pt-BR" sz="2100" dirty="0" smtClean="0">
                <a:latin typeface="+mj-lt"/>
              </a:rPr>
              <a:t>Variação no interior dos países</a:t>
            </a:r>
          </a:p>
          <a:p>
            <a:pPr marL="788670" lvl="1" indent="-514350">
              <a:buFont typeface="+mj-lt"/>
              <a:buAutoNum type="romanUcPeriod"/>
            </a:pPr>
            <a:r>
              <a:rPr lang="pt-BR" sz="2100" dirty="0" smtClean="0">
                <a:latin typeface="+mj-lt"/>
              </a:rPr>
              <a:t>Variação no âmbito das decisões</a:t>
            </a:r>
          </a:p>
          <a:p>
            <a:pPr marL="1062990" lvl="2" indent="-514350">
              <a:buFont typeface="Arial"/>
              <a:buChar char="•"/>
            </a:pPr>
            <a:r>
              <a:rPr lang="pt-BR" sz="1800" dirty="0" smtClean="0">
                <a:latin typeface="+mj-lt"/>
              </a:rPr>
              <a:t>Fenômeno do cumprimento “à </a:t>
            </a:r>
            <a:r>
              <a:rPr lang="pt-BR" sz="1800" dirty="0" err="1" smtClean="0">
                <a:latin typeface="+mj-lt"/>
              </a:rPr>
              <a:t>la</a:t>
            </a:r>
            <a:r>
              <a:rPr lang="pt-BR" sz="1800" dirty="0" smtClean="0">
                <a:latin typeface="+mj-lt"/>
              </a:rPr>
              <a:t> carte”</a:t>
            </a:r>
          </a:p>
          <a:p>
            <a:pPr marL="1062990" lvl="2" indent="-514350">
              <a:buFont typeface="Arial"/>
              <a:buChar char="•"/>
            </a:pPr>
            <a:r>
              <a:rPr lang="pt-BR" sz="1800" dirty="0" smtClean="0">
                <a:latin typeface="+mj-lt"/>
              </a:rPr>
              <a:t>Fig. 1.3 na página 13</a:t>
            </a:r>
            <a:endParaRPr lang="pt-BR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5288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Explaining</a:t>
            </a:r>
            <a:r>
              <a:rPr lang="pt-BR" dirty="0" smtClean="0"/>
              <a:t> </a:t>
            </a:r>
            <a:r>
              <a:rPr lang="pt-BR" dirty="0" err="1" smtClean="0"/>
              <a:t>Compliance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sz="2400" dirty="0" smtClean="0"/>
          </a:p>
          <a:p>
            <a:r>
              <a:rPr lang="pt-BR" sz="2400" dirty="0" smtClean="0"/>
              <a:t>O papel da política doméstica, frente aos limites do “</a:t>
            </a:r>
            <a:r>
              <a:rPr lang="pt-BR" sz="2400" dirty="0" err="1" smtClean="0"/>
              <a:t>enforcement</a:t>
            </a:r>
            <a:r>
              <a:rPr lang="pt-BR" sz="2400" dirty="0" smtClean="0"/>
              <a:t>” no âmbito internacional</a:t>
            </a:r>
          </a:p>
          <a:p>
            <a:r>
              <a:rPr lang="pt-BR" sz="2400" dirty="0" err="1" smtClean="0"/>
              <a:t>Oona</a:t>
            </a:r>
            <a:r>
              <a:rPr lang="pt-BR" sz="2400" dirty="0" smtClean="0"/>
              <a:t> Hathaway (2002;2007)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sz="2100" dirty="0"/>
              <a:t>Liberdade de imprensa, eleições competitivas, sociedade civil engajada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sz="2100" dirty="0"/>
              <a:t>Canais para incorporação de normas na esfera doméstica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sz="2100" dirty="0"/>
              <a:t>Papel especial para os regimes democráticos</a:t>
            </a:r>
          </a:p>
          <a:p>
            <a:r>
              <a:rPr lang="pt-BR" sz="2400" dirty="0" smtClean="0"/>
              <a:t>Mecanismos de “</a:t>
            </a:r>
            <a:r>
              <a:rPr lang="pt-BR" sz="2400" dirty="0" err="1" smtClean="0"/>
              <a:t>compliance</a:t>
            </a:r>
            <a:r>
              <a:rPr lang="pt-BR" sz="2400" dirty="0" smtClean="0"/>
              <a:t>”</a:t>
            </a:r>
          </a:p>
          <a:p>
            <a:pPr marL="937260" lvl="2" indent="-342900">
              <a:buFont typeface="+mj-lt"/>
              <a:buAutoNum type="arabicParenR"/>
            </a:pPr>
            <a:r>
              <a:rPr lang="pt-BR" sz="1800" dirty="0" smtClean="0"/>
              <a:t>Sinalização de um comprometimento com “</a:t>
            </a:r>
            <a:r>
              <a:rPr lang="pt-BR" sz="1800" dirty="0" err="1" smtClean="0"/>
              <a:t>compliance</a:t>
            </a:r>
            <a:r>
              <a:rPr lang="pt-BR" sz="1800" dirty="0" smtClean="0"/>
              <a:t>”</a:t>
            </a:r>
          </a:p>
          <a:p>
            <a:pPr marL="937260" lvl="2" indent="-342900">
              <a:buFont typeface="+mj-lt"/>
              <a:buAutoNum type="arabicParenR"/>
            </a:pPr>
            <a:r>
              <a:rPr lang="pt-BR" sz="1800" dirty="0" smtClean="0"/>
              <a:t>Estabelecer e avançar a agenda doméstica de direitos humanos</a:t>
            </a:r>
          </a:p>
          <a:p>
            <a:pPr marL="937260" lvl="2" indent="-342900">
              <a:buFont typeface="+mj-lt"/>
              <a:buAutoNum type="arabicParenR"/>
            </a:pPr>
            <a:r>
              <a:rPr lang="pt-BR" sz="1800" dirty="0" smtClean="0"/>
              <a:t>Defender “</a:t>
            </a:r>
            <a:r>
              <a:rPr lang="pt-BR" sz="1800" dirty="0" err="1" smtClean="0"/>
              <a:t>compliance</a:t>
            </a:r>
            <a:r>
              <a:rPr lang="pt-BR" sz="1800" dirty="0" smtClean="0"/>
              <a:t>” através das preferências democráticas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0607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1370</TotalTime>
  <Words>798</Words>
  <Application>Microsoft Office PowerPoint</Application>
  <PresentationFormat>Apresentação na tela (4:3)</PresentationFormat>
  <Paragraphs>135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2" baseType="lpstr">
      <vt:lpstr>Arial</vt:lpstr>
      <vt:lpstr>Bookman Old Style</vt:lpstr>
      <vt:lpstr>Courier New</vt:lpstr>
      <vt:lpstr>Gill Sans MT</vt:lpstr>
      <vt:lpstr>Symbol</vt:lpstr>
      <vt:lpstr>Wingdings</vt:lpstr>
      <vt:lpstr>Wingdings 3</vt:lpstr>
      <vt:lpstr>Origin</vt:lpstr>
      <vt:lpstr>Direitos Humanos</vt:lpstr>
      <vt:lpstr>Roteiro</vt:lpstr>
      <vt:lpstr>Domestic Politics and Int’l Human Rights Tribunals</vt:lpstr>
      <vt:lpstr>Domestic Politics and Int’l Human Rights Tribunals</vt:lpstr>
      <vt:lpstr>Domestic Politics and Int’l Human Rights Tribunals</vt:lpstr>
      <vt:lpstr>Domestic Politics and Int’l Human Rights Tribunals</vt:lpstr>
      <vt:lpstr>Domestic Politics and Int’l Human Rights Tribunals</vt:lpstr>
      <vt:lpstr>Domestic Politics and Int’l Human Rights Tribunals</vt:lpstr>
      <vt:lpstr>Explaining Compliance</vt:lpstr>
      <vt:lpstr>Compliance with Human Rigths Tribunals Dataset</vt:lpstr>
      <vt:lpstr>Looking Inside the Box Cherif, Bueno de Mesquita, Downs, e Smith</vt:lpstr>
      <vt:lpstr>Implicaçõe de Índices Compostos</vt:lpstr>
      <vt:lpstr>Resultados Com base em Cherif et al - Tabela 2</vt:lpstr>
      <vt:lpstr>Conclusão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Politics of Human Rights</dc:title>
  <dc:creator>Politics Admin</dc:creator>
  <cp:lastModifiedBy>Cristiane</cp:lastModifiedBy>
  <cp:revision>119</cp:revision>
  <dcterms:created xsi:type="dcterms:W3CDTF">2015-07-06T16:36:26Z</dcterms:created>
  <dcterms:modified xsi:type="dcterms:W3CDTF">2022-09-29T17:13:33Z</dcterms:modified>
</cp:coreProperties>
</file>