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387" r:id="rId3"/>
    <p:sldId id="259" r:id="rId4"/>
    <p:sldId id="341" r:id="rId5"/>
    <p:sldId id="267" r:id="rId6"/>
    <p:sldId id="376" r:id="rId7"/>
    <p:sldId id="377" r:id="rId8"/>
    <p:sldId id="344" r:id="rId9"/>
    <p:sldId id="351" r:id="rId10"/>
    <p:sldId id="350" r:id="rId11"/>
    <p:sldId id="345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75" r:id="rId21"/>
    <p:sldId id="346" r:id="rId22"/>
    <p:sldId id="360" r:id="rId23"/>
    <p:sldId id="347" r:id="rId24"/>
    <p:sldId id="361" r:id="rId25"/>
    <p:sldId id="362" r:id="rId26"/>
    <p:sldId id="363" r:id="rId27"/>
    <p:sldId id="364" r:id="rId28"/>
    <p:sldId id="365" r:id="rId29"/>
    <p:sldId id="366" r:id="rId30"/>
    <p:sldId id="342" r:id="rId31"/>
    <p:sldId id="343" r:id="rId32"/>
    <p:sldId id="378" r:id="rId33"/>
    <p:sldId id="379" r:id="rId34"/>
    <p:sldId id="380" r:id="rId35"/>
    <p:sldId id="381" r:id="rId36"/>
    <p:sldId id="348" r:id="rId37"/>
    <p:sldId id="340" r:id="rId38"/>
    <p:sldId id="382" r:id="rId39"/>
    <p:sldId id="383" r:id="rId40"/>
    <p:sldId id="384" r:id="rId41"/>
    <p:sldId id="385" r:id="rId42"/>
    <p:sldId id="386" r:id="rId43"/>
    <p:sldId id="371" r:id="rId44"/>
    <p:sldId id="367" r:id="rId45"/>
    <p:sldId id="408" r:id="rId46"/>
    <p:sldId id="374" r:id="rId47"/>
    <p:sldId id="409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67A7-97B7-40AE-A437-3519047C1A00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32E12-305C-4496-827A-EE66B7F3F1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8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2DBAF-8B97-42C8-B7CB-8C9780753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F2CF2F-447C-4D0A-B92F-B2A93790C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077F48-D086-4259-8C9D-B7349919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B38A81-C4A5-424C-9E8F-6B5253D3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2BCE59-B146-4AFC-B885-C2C5F490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4553-A576-4606-A700-4D696682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5EC665-B561-496C-9BF8-5A0C22335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A4EFC2-E796-4BD1-A516-54DE2B5E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BCD3C2-B5DA-434A-90B0-3A3A4DB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2CE4C2-302D-4187-9FF7-0EB45666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5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2F00A5-573F-4335-84AD-D747E3EB1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0BB4D0-C1DB-49B2-A4A4-A1B28BF48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7D0C4-B8AA-4683-A809-41B906E7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C90C77-E49F-468E-870E-7FCED89D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174086-C34E-47C1-9AF2-6142CE1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60207-98FD-4FA7-9EA8-2902C358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D13AA-7F8B-45EB-885A-BF30454F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A04A09-2648-4B4E-ADA8-8FC98715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78824E-7A6E-4C11-8623-B045522A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0C9D8A-CC4B-4B67-80E6-267D2CC4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CE04D-C5AC-46ED-A4F7-76BA39CA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B86A32-37EE-4FD7-AB92-A926C757B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C7F5AB-CCD9-4E5A-B5BF-B8F62160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815374-847B-41F6-BB96-2CB21BB7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4D8DE9-1FD0-4700-9F57-61E7B156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EA110-F6AB-400A-9862-87332F90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017E32-CC76-4771-A6B8-36611FB49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8D7266-FB54-4D5C-98C0-DD471C7C3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DDF502-7701-4A0A-9B81-F7907388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0F6D1A-973F-488C-97F8-CCF662E3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0E80BF-433C-4BBE-9FD3-92F972DC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1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DF215-B5B0-44EE-A3A9-4189C060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00AECA-46C0-4ADB-A3EF-2BDA4EE3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67D34B-7047-401B-8844-3540869A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90D9D1-F878-442A-8813-146535384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FB7F3EC-7468-4AC7-BF70-8A21931CD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806BED-E22B-4E60-A8AB-25F8B468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9A13CA8-B693-41BC-9BDE-E468C11B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DA472D7-4114-43FD-8FF8-388B9542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0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A3A0B-9D1F-4641-868F-176124B5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EA83E8-C13D-4E04-A9EC-0099EF65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1ADB94-EF67-47B3-884E-D5D9C111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D77893-6FB3-4488-A4B6-6332FD47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B521EC1-F571-4D70-812A-4A532186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769B9B-ADD5-4176-8E7A-8238989B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576F40-3F67-42CB-B66B-6DE94323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8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35A86-A3B1-4A0C-A19D-E64C13DC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ED63F7-5E4B-4FE8-9A75-D0AA2A6A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745A9B-AB0E-482B-BD7C-D17E06B88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6CF4D7-0278-433D-B916-ECC8CEFF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B9BAE2-EB35-43CE-8A41-6137F1FE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E918FD-0972-4659-9404-365B9DCC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2421E-8D1F-4383-A4FC-32DA0684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E57E5C8-D11F-4F24-8DE6-9C2E5621E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CB1B59-B31B-4C5E-8733-D06F89453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12B2B-D969-48F4-9D8E-5CD4C53B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F38955-8CE2-4D8C-AE92-AAAAB57D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4450B9-D23F-4CCB-B55E-EB14127E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6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35ADC2B-FDD5-4C71-BE86-C1BA2590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6D0AD4-1ED5-4E9E-8CB0-CCD001FC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216E0A-0C42-4A16-8F41-52528E363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50F5-EB39-46CC-B87B-F1E73367D3E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DB3147-B398-4577-8877-8E22FF426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11B0FB-FE2F-4C24-9FA6-ECE2BE224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png"/><Relationship Id="rId7" Type="http://schemas.openxmlformats.org/officeDocument/2006/relationships/image" Target="../media/image2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2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6.png"/><Relationship Id="rId7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13" Type="http://schemas.openxmlformats.org/officeDocument/2006/relationships/image" Target="../media/image45.png"/><Relationship Id="rId3" Type="http://schemas.openxmlformats.org/officeDocument/2006/relationships/image" Target="../media/image6.png"/><Relationship Id="rId7" Type="http://schemas.openxmlformats.org/officeDocument/2006/relationships/image" Target="../media/image42.png"/><Relationship Id="rId12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.png"/><Relationship Id="rId11" Type="http://schemas.openxmlformats.org/officeDocument/2006/relationships/image" Target="../media/image43.png"/><Relationship Id="rId5" Type="http://schemas.openxmlformats.org/officeDocument/2006/relationships/image" Target="../media/image240.png"/><Relationship Id="rId10" Type="http://schemas.openxmlformats.org/officeDocument/2006/relationships/image" Target="../media/image420.png"/><Relationship Id="rId4" Type="http://schemas.openxmlformats.org/officeDocument/2006/relationships/image" Target="../media/image25.png"/><Relationship Id="rId9" Type="http://schemas.openxmlformats.org/officeDocument/2006/relationships/image" Target="../media/image4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2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0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6.png"/><Relationship Id="rId7" Type="http://schemas.openxmlformats.org/officeDocument/2006/relationships/image" Target="../media/image5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6.png"/><Relationship Id="rId7" Type="http://schemas.openxmlformats.org/officeDocument/2006/relationships/image" Target="../media/image5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6.png"/><Relationship Id="rId7" Type="http://schemas.openxmlformats.org/officeDocument/2006/relationships/image" Target="../media/image5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.png"/><Relationship Id="rId7" Type="http://schemas.openxmlformats.org/officeDocument/2006/relationships/image" Target="../media/image6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56.emf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.png"/><Relationship Id="rId7" Type="http://schemas.openxmlformats.org/officeDocument/2006/relationships/image" Target="../media/image6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0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6.png"/><Relationship Id="rId7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.png"/><Relationship Id="rId7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70.png"/><Relationship Id="rId10" Type="http://schemas.openxmlformats.org/officeDocument/2006/relationships/image" Target="NULL"/><Relationship Id="rId4" Type="http://schemas.openxmlformats.org/officeDocument/2006/relationships/image" Target="../media/image25.png"/><Relationship Id="rId9" Type="http://schemas.openxmlformats.org/officeDocument/2006/relationships/image" Target="NUL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6.png"/><Relationship Id="rId7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25.png"/><Relationship Id="rId9" Type="http://schemas.openxmlformats.org/officeDocument/2006/relationships/image" Target="NUL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6.png"/><Relationship Id="rId7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6.png"/><Relationship Id="rId7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75.png"/><Relationship Id="rId10" Type="http://schemas.openxmlformats.org/officeDocument/2006/relationships/image" Target="NULL"/><Relationship Id="rId4" Type="http://schemas.openxmlformats.org/officeDocument/2006/relationships/image" Target="../media/image72.png"/><Relationship Id="rId9" Type="http://schemas.openxmlformats.org/officeDocument/2006/relationships/image" Target="NUL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6.png"/><Relationship Id="rId7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72.png"/><Relationship Id="rId9" Type="http://schemas.openxmlformats.org/officeDocument/2006/relationships/image" Target="NUL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6.png"/><Relationship Id="rId7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72.png"/><Relationship Id="rId9" Type="http://schemas.openxmlformats.org/officeDocument/2006/relationships/image" Target="NUL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6.png"/><Relationship Id="rId7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72.png"/><Relationship Id="rId9" Type="http://schemas.openxmlformats.org/officeDocument/2006/relationships/image" Target="NUL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76.png"/><Relationship Id="rId4" Type="http://schemas.openxmlformats.org/officeDocument/2006/relationships/image" Target="../media/image7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3DB6CE-B855-4AD2-8FB5-3C271542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3261C1C-16C2-417C-BB1A-208430341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574" r="10094" b="1"/>
          <a:stretch/>
        </p:blipFill>
        <p:spPr>
          <a:xfrm>
            <a:off x="-24" y="-3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4BB050-070E-42D8-A55F-51A4BB579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3157"/>
            <a:ext cx="4797354" cy="3103030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/>
              <a:t>Introdu</a:t>
            </a:r>
            <a:r>
              <a:rPr lang="pt-BR" sz="4400" b="1" dirty="0"/>
              <a:t>ção à Mecânica dos Sólidos (LOM3081)</a:t>
            </a:r>
            <a:endParaRPr lang="en-US" sz="4400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872E067-B760-4BFA-B540-F5524BE5D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3" r="7730" b="2"/>
          <a:stretch/>
        </p:blipFill>
        <p:spPr>
          <a:xfrm>
            <a:off x="5710839" y="10"/>
            <a:ext cx="6481158" cy="4216177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</p:pic>
      <p:pic>
        <p:nvPicPr>
          <p:cNvPr id="11" name="Imagem 10" descr="Desenho de corrente&#10;&#10;Descrição gerada automaticamente com confiança baixa">
            <a:extLst>
              <a:ext uri="{FF2B5EF4-FFF2-40B4-BE49-F238E27FC236}">
                <a16:creationId xmlns:a16="http://schemas.microsoft.com/office/drawing/2014/main" id="{8C4D4660-5A03-40A2-8E76-C28BE4291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" b="5"/>
          <a:stretch/>
        </p:blipFill>
        <p:spPr>
          <a:xfrm>
            <a:off x="5078138" y="4323898"/>
            <a:ext cx="4101827" cy="2534102"/>
          </a:xfrm>
          <a:custGeom>
            <a:avLst/>
            <a:gdLst/>
            <a:ahLst/>
            <a:cxnLst/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10C70F12-2601-405F-9402-51996617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385734"/>
            <a:ext cx="4797354" cy="1481799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Prof. Dr. João Paulo Pascon</a:t>
            </a:r>
          </a:p>
          <a:p>
            <a:pPr algn="l"/>
            <a:r>
              <a:rPr lang="pt-BR" b="1" dirty="0"/>
              <a:t>DEMAR / EEL / USP</a:t>
            </a:r>
            <a:endParaRPr lang="en-US" b="1" dirty="0"/>
          </a:p>
        </p:txBody>
      </p:sp>
      <p:pic>
        <p:nvPicPr>
          <p:cNvPr id="13" name="Imagem 12" descr="Imagem em branco e preto&#10;&#10;Descrição gerada automaticamente com confiança baixa">
            <a:extLst>
              <a:ext uri="{FF2B5EF4-FFF2-40B4-BE49-F238E27FC236}">
                <a16:creationId xmlns:a16="http://schemas.microsoft.com/office/drawing/2014/main" id="{5B142DAA-F520-4BC2-A932-FFAA89732D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35" r="24019" b="2"/>
          <a:stretch/>
        </p:blipFill>
        <p:spPr>
          <a:xfrm>
            <a:off x="9307676" y="4323902"/>
            <a:ext cx="2884327" cy="25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72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835"/>
            <a:ext cx="10515600" cy="42770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Isostática x hiperestática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00D8CC6-97AD-4617-AAA7-B93A33AE2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958" y="2279039"/>
            <a:ext cx="1954273" cy="328864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E44A77B-501B-40D3-878A-DF4601CB28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039" y="2279039"/>
            <a:ext cx="2087600" cy="32837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38DF850-11DC-4F58-809D-B638E1F0A6C7}"/>
                  </a:ext>
                </a:extLst>
              </p:cNvPr>
              <p:cNvSpPr txBox="1"/>
              <p:nvPr/>
            </p:nvSpPr>
            <p:spPr>
              <a:xfrm>
                <a:off x="1689099" y="3705464"/>
                <a:ext cx="12903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38DF850-11DC-4F58-809D-B638E1F0A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099" y="3705464"/>
                <a:ext cx="129032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BEFFC18-78A7-455B-A822-C6CB62D21738}"/>
                  </a:ext>
                </a:extLst>
              </p:cNvPr>
              <p:cNvSpPr txBox="1"/>
              <p:nvPr/>
            </p:nvSpPr>
            <p:spPr>
              <a:xfrm>
                <a:off x="8694421" y="3705464"/>
                <a:ext cx="180848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BEFFC18-78A7-455B-A822-C6CB62D21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421" y="3705464"/>
                <a:ext cx="180848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29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772668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Método das Forças (1)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1. Escolha da reação (ou vínculo) adicional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2. Determinação do deslocamento associado ao vínculo adicional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3. Imposição da compatibilidade geométrica em termos do vínculo adicional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546D9989-6558-43BD-9887-4952BD553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639" y="1723126"/>
            <a:ext cx="2200773" cy="370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39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772668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1. Escolha da reação (ou vínculo) adicional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546D9989-6558-43BD-9887-4952BD553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613" y="2326640"/>
            <a:ext cx="1944774" cy="3272657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4EFFD51F-3436-459C-96CB-A04804C3EDE9}"/>
              </a:ext>
            </a:extLst>
          </p:cNvPr>
          <p:cNvSpPr/>
          <p:nvPr/>
        </p:nvSpPr>
        <p:spPr>
          <a:xfrm>
            <a:off x="5496560" y="4842762"/>
            <a:ext cx="1015999" cy="71825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2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2. Determinação do deslocamento associado ao vínculo adicional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a) Reações de apoio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546D9989-6558-43BD-9887-4952BD553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0" y="2807968"/>
            <a:ext cx="1683799" cy="283349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A910E10-77B2-4592-8678-B1BA7B8A72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2001" y="2805176"/>
            <a:ext cx="964722" cy="28362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949CD65-5A0C-4E2E-97A9-02E2D5771FB6}"/>
                  </a:ext>
                </a:extLst>
              </p:cNvPr>
              <p:cNvSpPr txBox="1"/>
              <p:nvPr/>
            </p:nvSpPr>
            <p:spPr>
              <a:xfrm>
                <a:off x="5686638" y="3841612"/>
                <a:ext cx="364744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949CD65-5A0C-4E2E-97A9-02E2D5771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638" y="3841612"/>
                <a:ext cx="364744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ângulo 15">
            <a:extLst>
              <a:ext uri="{FF2B5EF4-FFF2-40B4-BE49-F238E27FC236}">
                <a16:creationId xmlns:a16="http://schemas.microsoft.com/office/drawing/2014/main" id="{E8F6A7BD-AFCE-4190-B9AD-30FBB858CBBD}"/>
              </a:ext>
            </a:extLst>
          </p:cNvPr>
          <p:cNvSpPr/>
          <p:nvPr/>
        </p:nvSpPr>
        <p:spPr>
          <a:xfrm>
            <a:off x="8833477" y="3767198"/>
            <a:ext cx="500601" cy="670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5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2. Determinação do deslocamento associado ao vínculo adicional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b) Esforços internos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546D9989-6558-43BD-9887-4952BD553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0" y="2807968"/>
            <a:ext cx="1683799" cy="283349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A910E10-77B2-4592-8678-B1BA7B8A72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721" y="2807968"/>
            <a:ext cx="964722" cy="2836284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F10D7E9F-AD44-4140-B15B-B3F2E1DB9E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6058" y="2807968"/>
            <a:ext cx="1180982" cy="1559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00AACD1-EC39-4820-A7B6-F9F23F7E7BBB}"/>
                  </a:ext>
                </a:extLst>
              </p:cNvPr>
              <p:cNvSpPr txBox="1"/>
              <p:nvPr/>
            </p:nvSpPr>
            <p:spPr>
              <a:xfrm>
                <a:off x="7200900" y="2991761"/>
                <a:ext cx="191744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00AACD1-EC39-4820-A7B6-F9F23F7E7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900" y="2991761"/>
                <a:ext cx="1917443" cy="430887"/>
              </a:xfrm>
              <a:prstGeom prst="rect">
                <a:avLst/>
              </a:prstGeom>
              <a:blipFill>
                <a:blip r:embed="rId7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agem 20">
            <a:extLst>
              <a:ext uri="{FF2B5EF4-FFF2-40B4-BE49-F238E27FC236}">
                <a16:creationId xmlns:a16="http://schemas.microsoft.com/office/drawing/2014/main" id="{4ADEED97-613F-45CE-AC9B-AFB325FA33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3365" y="3372182"/>
            <a:ext cx="1051595" cy="22672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D6C91B2E-1D28-40C2-BCE2-0451DCE1D111}"/>
                  </a:ext>
                </a:extLst>
              </p:cNvPr>
              <p:cNvSpPr txBox="1"/>
              <p:nvPr/>
            </p:nvSpPr>
            <p:spPr>
              <a:xfrm>
                <a:off x="7200900" y="4439154"/>
                <a:ext cx="155448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D6C91B2E-1D28-40C2-BCE2-0451DCE1D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900" y="4439154"/>
                <a:ext cx="1554480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480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2. Determinação do deslocamento associado ao vínculo adicional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c) Deformações elásticas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546D9989-6558-43BD-9887-4952BD553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0" y="2807968"/>
            <a:ext cx="1683799" cy="28334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123EB7B-4295-43DB-AC82-D1B606450453}"/>
                  </a:ext>
                </a:extLst>
              </p:cNvPr>
              <p:cNvSpPr txBox="1"/>
              <p:nvPr/>
            </p:nvSpPr>
            <p:spPr>
              <a:xfrm>
                <a:off x="4104640" y="2807968"/>
                <a:ext cx="1259840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𝑁𝐿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123EB7B-4295-43DB-AC82-D1B606450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640" y="2807968"/>
                <a:ext cx="1259840" cy="7239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CC7137F2-E0BD-4BC5-A4AA-87EDBE14BD6A}"/>
                  </a:ext>
                </a:extLst>
              </p:cNvPr>
              <p:cNvSpPr txBox="1"/>
              <p:nvPr/>
            </p:nvSpPr>
            <p:spPr>
              <a:xfrm>
                <a:off x="4601887" y="3851118"/>
                <a:ext cx="2621280" cy="747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CC7137F2-E0BD-4BC5-A4AA-87EDBE14B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887" y="3851118"/>
                <a:ext cx="2621280" cy="7471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E5D7723-6901-445D-AB65-CADF2909D767}"/>
                  </a:ext>
                </a:extLst>
              </p:cNvPr>
              <p:cNvSpPr txBox="1"/>
              <p:nvPr/>
            </p:nvSpPr>
            <p:spPr>
              <a:xfrm>
                <a:off x="4734560" y="4890120"/>
                <a:ext cx="2214880" cy="747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E5D7723-6901-445D-AB65-CADF2909D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560" y="4890120"/>
                <a:ext cx="2214880" cy="7471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 8">
            <a:extLst>
              <a:ext uri="{FF2B5EF4-FFF2-40B4-BE49-F238E27FC236}">
                <a16:creationId xmlns:a16="http://schemas.microsoft.com/office/drawing/2014/main" id="{545B4200-D011-46E4-8E22-844234255DCE}"/>
              </a:ext>
            </a:extLst>
          </p:cNvPr>
          <p:cNvSpPr/>
          <p:nvPr/>
        </p:nvSpPr>
        <p:spPr>
          <a:xfrm>
            <a:off x="6329680" y="3851118"/>
            <a:ext cx="355600" cy="4262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9E6D6C3-0421-4755-944D-C38248031959}"/>
              </a:ext>
            </a:extLst>
          </p:cNvPr>
          <p:cNvSpPr/>
          <p:nvPr/>
        </p:nvSpPr>
        <p:spPr>
          <a:xfrm>
            <a:off x="6096000" y="4877278"/>
            <a:ext cx="355600" cy="4262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3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2. Determinação do deslocamento associado ao vínculo adicional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d) Deslocamentos associados aos vínculos adicionais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546D9989-6558-43BD-9887-4952BD553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400" y="2856322"/>
            <a:ext cx="1683799" cy="28334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ADE9DEF-3C42-4ABA-8025-1E3DD79FBC5C}"/>
                  </a:ext>
                </a:extLst>
              </p:cNvPr>
              <p:cNvSpPr txBox="1"/>
              <p:nvPr/>
            </p:nvSpPr>
            <p:spPr>
              <a:xfrm>
                <a:off x="3472399" y="2856322"/>
                <a:ext cx="5598160" cy="747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−0⇒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ADE9DEF-3C42-4ABA-8025-1E3DD79FB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399" y="2856322"/>
                <a:ext cx="5598160" cy="7471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99B3A69-B159-4974-8A4F-D167E15756CF}"/>
                  </a:ext>
                </a:extLst>
              </p:cNvPr>
              <p:cNvSpPr txBox="1"/>
              <p:nvPr/>
            </p:nvSpPr>
            <p:spPr>
              <a:xfrm>
                <a:off x="3476345" y="3899472"/>
                <a:ext cx="7433173" cy="747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99B3A69-B159-4974-8A4F-D167E1575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345" y="3899472"/>
                <a:ext cx="7433173" cy="7471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2357E07-F4C4-457C-9B76-E1D66A6FC188}"/>
                  </a:ext>
                </a:extLst>
              </p:cNvPr>
              <p:cNvSpPr txBox="1"/>
              <p:nvPr/>
            </p:nvSpPr>
            <p:spPr>
              <a:xfrm>
                <a:off x="5302927" y="4969268"/>
                <a:ext cx="3312753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  <m:sub>
                          <m:r>
                            <a:rPr lang="pt-BR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𝑬𝑨</m:t>
                          </m:r>
                        </m:den>
                      </m:f>
                      <m:d>
                        <m:dPr>
                          <m:ctrlP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sSub>
                            <m:sSubPr>
                              <m:ctrlP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2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2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</m:d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2357E07-F4C4-457C-9B76-E1D66A6FC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927" y="4969268"/>
                <a:ext cx="3312753" cy="7261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tângulo 17">
            <a:extLst>
              <a:ext uri="{FF2B5EF4-FFF2-40B4-BE49-F238E27FC236}">
                <a16:creationId xmlns:a16="http://schemas.microsoft.com/office/drawing/2014/main" id="{14CB665F-8986-4459-B1AE-ED78AC971A7F}"/>
              </a:ext>
            </a:extLst>
          </p:cNvPr>
          <p:cNvSpPr/>
          <p:nvPr/>
        </p:nvSpPr>
        <p:spPr>
          <a:xfrm>
            <a:off x="7792720" y="5139996"/>
            <a:ext cx="396240" cy="5091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28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3. Imposição da compatibilidade geométrica em termos do vínculo adicional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546D9989-6558-43BD-9887-4952BD553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400" y="2571842"/>
            <a:ext cx="1683799" cy="28334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96512B5-48DC-4606-A941-BB127CA94427}"/>
                  </a:ext>
                </a:extLst>
              </p:cNvPr>
              <p:cNvSpPr txBox="1"/>
              <p:nvPr/>
            </p:nvSpPr>
            <p:spPr>
              <a:xfrm>
                <a:off x="3474127" y="2571842"/>
                <a:ext cx="4876800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sSub>
                            <m:sSubPr>
                              <m:ctrlP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2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96512B5-48DC-4606-A941-BB127CA94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127" y="2571842"/>
                <a:ext cx="4876800" cy="726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ângulo 5">
            <a:extLst>
              <a:ext uri="{FF2B5EF4-FFF2-40B4-BE49-F238E27FC236}">
                <a16:creationId xmlns:a16="http://schemas.microsoft.com/office/drawing/2014/main" id="{221C3FFD-EEDF-4834-B621-1D6A480FF494}"/>
              </a:ext>
            </a:extLst>
          </p:cNvPr>
          <p:cNvSpPr/>
          <p:nvPr/>
        </p:nvSpPr>
        <p:spPr>
          <a:xfrm>
            <a:off x="6979920" y="2489200"/>
            <a:ext cx="1371007" cy="939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4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Solução (reações, esforços e deslocamentos)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546D9989-6558-43BD-9887-4952BD553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317841"/>
            <a:ext cx="1895283" cy="31893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96512B5-48DC-4606-A941-BB127CA94427}"/>
                  </a:ext>
                </a:extLst>
              </p:cNvPr>
              <p:cNvSpPr txBox="1"/>
              <p:nvPr/>
            </p:nvSpPr>
            <p:spPr>
              <a:xfrm>
                <a:off x="3472399" y="2317841"/>
                <a:ext cx="1333281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96512B5-48DC-4606-A941-BB127CA94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399" y="2317841"/>
                <a:ext cx="1333281" cy="666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6564C49-5E17-4D26-A53F-2F83E90BD169}"/>
                  </a:ext>
                </a:extLst>
              </p:cNvPr>
              <p:cNvSpPr txBox="1"/>
              <p:nvPr/>
            </p:nvSpPr>
            <p:spPr>
              <a:xfrm>
                <a:off x="5344255" y="2317840"/>
                <a:ext cx="5570001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𝑃𝐿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6564C49-5E17-4D26-A53F-2F83E90BD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255" y="2317840"/>
                <a:ext cx="5570001" cy="6665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3ED91A2-0EEF-4F09-B3B7-83BFF175A1C6}"/>
                  </a:ext>
                </a:extLst>
              </p:cNvPr>
              <p:cNvSpPr txBox="1"/>
              <p:nvPr/>
            </p:nvSpPr>
            <p:spPr>
              <a:xfrm>
                <a:off x="3472399" y="3540366"/>
                <a:ext cx="1412240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3ED91A2-0EEF-4F09-B3B7-83BFF175A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399" y="3540366"/>
                <a:ext cx="1412240" cy="6665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54D361BA-CE2F-47ED-A6BB-FE2A062BA956}"/>
                  </a:ext>
                </a:extLst>
              </p:cNvPr>
              <p:cNvSpPr txBox="1"/>
              <p:nvPr/>
            </p:nvSpPr>
            <p:spPr>
              <a:xfrm>
                <a:off x="5344255" y="3540365"/>
                <a:ext cx="1619387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54D361BA-CE2F-47ED-A6BB-FE2A062BA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255" y="3540365"/>
                <a:ext cx="1619387" cy="6665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7E4045D4-B91C-42DD-BFFF-8FF3746E7A8F}"/>
                  </a:ext>
                </a:extLst>
              </p:cNvPr>
              <p:cNvSpPr txBox="1"/>
              <p:nvPr/>
            </p:nvSpPr>
            <p:spPr>
              <a:xfrm>
                <a:off x="3472399" y="4838972"/>
                <a:ext cx="3312160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𝐸𝐴𝐿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7E4045D4-B91C-42DD-BFFF-8FF3746E7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399" y="4838972"/>
                <a:ext cx="3312160" cy="6665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91EF5B89-636C-4BE2-BD83-E99F0C2A0770}"/>
                  </a:ext>
                </a:extLst>
              </p:cNvPr>
              <p:cNvSpPr txBox="1"/>
              <p:nvPr/>
            </p:nvSpPr>
            <p:spPr>
              <a:xfrm>
                <a:off x="7413099" y="4972181"/>
                <a:ext cx="33121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91EF5B89-636C-4BE2-BD83-E99F0C2A0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099" y="4972181"/>
                <a:ext cx="3312160" cy="400110"/>
              </a:xfrm>
              <a:prstGeom prst="rect">
                <a:avLst/>
              </a:prstGeom>
              <a:blipFill>
                <a:blip r:embed="rId1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280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7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Solução (campo de deslocamento axial)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546D9989-6558-43BD-9887-4952BD553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766" y="2357508"/>
            <a:ext cx="1895283" cy="318937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D4B76BF-A7F7-4222-98D3-B59F6E654E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5798" y="2357508"/>
            <a:ext cx="2935961" cy="319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4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Cronograma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B7DB2706-8AF9-40BB-8C22-3CC47277C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277" y="1872535"/>
            <a:ext cx="9216500" cy="189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5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Tensão normal (isostática x hiperestática)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546D9989-6558-43BD-9887-4952BD553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5995" y="2302174"/>
            <a:ext cx="1884178" cy="3170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3ED91A2-0EEF-4F09-B3B7-83BFF175A1C6}"/>
                  </a:ext>
                </a:extLst>
              </p:cNvPr>
              <p:cNvSpPr txBox="1"/>
              <p:nvPr/>
            </p:nvSpPr>
            <p:spPr>
              <a:xfrm>
                <a:off x="6206871" y="2139069"/>
                <a:ext cx="1412240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𝐴𝐶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3ED91A2-0EEF-4F09-B3B7-83BFF175A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871" y="2139069"/>
                <a:ext cx="1412240" cy="666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54D361BA-CE2F-47ED-A6BB-FE2A062BA956}"/>
                  </a:ext>
                </a:extLst>
              </p:cNvPr>
              <p:cNvSpPr txBox="1"/>
              <p:nvPr/>
            </p:nvSpPr>
            <p:spPr>
              <a:xfrm>
                <a:off x="6206870" y="2976856"/>
                <a:ext cx="1619387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𝐶𝐵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54D361BA-CE2F-47ED-A6BB-FE2A062BA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870" y="2976856"/>
                <a:ext cx="1619387" cy="6665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m 15">
            <a:extLst>
              <a:ext uri="{FF2B5EF4-FFF2-40B4-BE49-F238E27FC236}">
                <a16:creationId xmlns:a16="http://schemas.microsoft.com/office/drawing/2014/main" id="{989CE391-DE6E-4C11-8A27-562CF000DA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238" y="2312777"/>
            <a:ext cx="2119197" cy="3290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31FA3EA3-5E58-4967-BF7E-C13FD07CAA70}"/>
                  </a:ext>
                </a:extLst>
              </p:cNvPr>
              <p:cNvSpPr txBox="1"/>
              <p:nvPr/>
            </p:nvSpPr>
            <p:spPr>
              <a:xfrm>
                <a:off x="3828421" y="2302174"/>
                <a:ext cx="124735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𝐴𝐶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31FA3EA3-5E58-4967-BF7E-C13FD07CA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421" y="2302174"/>
                <a:ext cx="1247358" cy="400110"/>
              </a:xfrm>
              <a:prstGeom prst="rect">
                <a:avLst/>
              </a:prstGeom>
              <a:blipFill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5A8A3A70-793C-4358-AEB6-089252C4D8CE}"/>
                  </a:ext>
                </a:extLst>
              </p:cNvPr>
              <p:cNvSpPr txBox="1"/>
              <p:nvPr/>
            </p:nvSpPr>
            <p:spPr>
              <a:xfrm>
                <a:off x="3856331" y="3140841"/>
                <a:ext cx="115180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𝐶𝐵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5A8A3A70-793C-4358-AEB6-089252C4D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331" y="3140841"/>
                <a:ext cx="1151807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8A1173CA-4E78-4C39-851C-F523DDB8BB9A}"/>
                  </a:ext>
                </a:extLst>
              </p:cNvPr>
              <p:cNvSpPr txBox="1"/>
              <p:nvPr/>
            </p:nvSpPr>
            <p:spPr>
              <a:xfrm>
                <a:off x="3856331" y="4152196"/>
                <a:ext cx="1151807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l-G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𝐴𝐶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8A1173CA-4E78-4C39-851C-F523DDB8B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331" y="4152196"/>
                <a:ext cx="1151807" cy="6665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591AB13F-CC14-411A-BDFF-1149605FB5B6}"/>
                  </a:ext>
                </a:extLst>
              </p:cNvPr>
              <p:cNvSpPr txBox="1"/>
              <p:nvPr/>
            </p:nvSpPr>
            <p:spPr>
              <a:xfrm>
                <a:off x="3863618" y="5089548"/>
                <a:ext cx="115180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l-G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591AB13F-CC14-411A-BDFF-1149605FB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618" y="5089548"/>
                <a:ext cx="115180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834047C1-62F5-4D74-9D8D-86F161C67913}"/>
                  </a:ext>
                </a:extLst>
              </p:cNvPr>
              <p:cNvSpPr txBox="1"/>
              <p:nvPr/>
            </p:nvSpPr>
            <p:spPr>
              <a:xfrm>
                <a:off x="6206871" y="4119078"/>
                <a:ext cx="1412240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l-G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𝐴𝐶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834047C1-62F5-4D74-9D8D-86F161C67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871" y="4119078"/>
                <a:ext cx="1412240" cy="6665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D4DF9601-A152-4BE0-8FC4-3C5B1E94A808}"/>
                  </a:ext>
                </a:extLst>
              </p:cNvPr>
              <p:cNvSpPr txBox="1"/>
              <p:nvPr/>
            </p:nvSpPr>
            <p:spPr>
              <a:xfrm>
                <a:off x="6206870" y="4935476"/>
                <a:ext cx="1577681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l-G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pt-BR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D4DF9601-A152-4BE0-8FC4-3C5B1E94A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870" y="4935476"/>
                <a:ext cx="1577681" cy="6665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56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2" grpId="0"/>
      <p:bldP spid="23" grpId="0"/>
      <p:bldP spid="24" grpId="0"/>
      <p:bldP spid="25" grpId="0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Alternativa - Método das Forças (1)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1. Eliminação (provisória) dos vínculos adicionais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2. Separação em casos isostáticos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3. Solução individual de cada caso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4. Superposição de efeitos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5. Imposição da compatibilidade geométrica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41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Alternativa - Método das Forças (1)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D53DC961-CEFC-49A1-8827-5820A3F99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408308"/>
            <a:ext cx="1895283" cy="318937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87AB245-086D-4195-8290-A49D2DD8C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4920" y="2408308"/>
            <a:ext cx="1687394" cy="262032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79F944B-29BE-408D-A3BA-CD672E960A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5440" y="2408308"/>
            <a:ext cx="1651352" cy="318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8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4.4. Sistemas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98772"/>
            <a:ext cx="10515598" cy="4352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Para a barra da figura abaixo, determinar as reações de apoio e os deslocamentos axiais dos pontos </a:t>
            </a:r>
            <a:r>
              <a:rPr lang="pt-BR" sz="2200" i="1" dirty="0"/>
              <a:t>B</a:t>
            </a:r>
            <a:r>
              <a:rPr lang="pt-BR" sz="2200" dirty="0"/>
              <a:t>, </a:t>
            </a:r>
            <a:r>
              <a:rPr lang="pt-BR" sz="2200" i="1" dirty="0"/>
              <a:t>C</a:t>
            </a:r>
            <a:r>
              <a:rPr lang="pt-BR" sz="2200" dirty="0"/>
              <a:t> e </a:t>
            </a:r>
            <a:r>
              <a:rPr lang="pt-BR" sz="2200" i="1" dirty="0"/>
              <a:t>D</a:t>
            </a:r>
            <a:r>
              <a:rPr lang="pt-BR" sz="2200" dirty="0"/>
              <a:t>, sabendo que o trecho </a:t>
            </a:r>
            <a:r>
              <a:rPr lang="pt-BR" sz="2200" i="1" dirty="0"/>
              <a:t>AC</a:t>
            </a:r>
            <a:r>
              <a:rPr lang="pt-BR" sz="2200" dirty="0"/>
              <a:t> é de aço (E = 200 GPa) e o trecho </a:t>
            </a:r>
            <a:r>
              <a:rPr lang="pt-BR" sz="2200" i="1" dirty="0"/>
              <a:t>CE</a:t>
            </a:r>
            <a:r>
              <a:rPr lang="pt-BR" sz="2200" dirty="0"/>
              <a:t> é de latão (E = 105 GPa). Obs.: comprimentos em mm.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B2F06D0-9F40-42A9-AAE6-AC4B0444A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461" y="3116438"/>
            <a:ext cx="5319077" cy="2532894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2495B4A3-7A4A-43C5-AD9D-88F08A16772F}"/>
              </a:ext>
            </a:extLst>
          </p:cNvPr>
          <p:cNvSpPr/>
          <p:nvPr/>
        </p:nvSpPr>
        <p:spPr>
          <a:xfrm>
            <a:off x="7569200" y="3657116"/>
            <a:ext cx="772160" cy="11887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A14D74A-B712-4373-8565-805059724F6D}"/>
                  </a:ext>
                </a:extLst>
              </p:cNvPr>
              <p:cNvSpPr txBox="1"/>
              <p:nvPr/>
            </p:nvSpPr>
            <p:spPr>
              <a:xfrm>
                <a:off x="937481" y="4167441"/>
                <a:ext cx="212365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A14D74A-B712-4373-8565-805059724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81" y="4167441"/>
                <a:ext cx="2123655" cy="430887"/>
              </a:xfrm>
              <a:prstGeom prst="rect">
                <a:avLst/>
              </a:prstGeom>
              <a:blipFill>
                <a:blip r:embed="rId5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935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4.4. Sistemas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98772"/>
            <a:ext cx="10515598" cy="4352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Separação em casos isostáticos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Caso I: carregamento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Caso II: reação adicional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184FDBAB-70BC-4625-982B-E254B04F6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3210560"/>
            <a:ext cx="4629546" cy="220691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DA2FA15-4002-451C-B5F2-F277402B38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8459" y="3210560"/>
            <a:ext cx="4629545" cy="220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1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4.4. Sistemas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98772"/>
            <a:ext cx="10515598" cy="4352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Caso I (carregamento)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184FDBAB-70BC-4625-982B-E254B04F6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05864"/>
            <a:ext cx="3967480" cy="189130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8B0FAE7-B8F3-4E4E-BCEC-F92630A3D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422028"/>
            <a:ext cx="3967480" cy="9398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ADF9818-DD6E-4D7B-980E-4096B0026A1A}"/>
                  </a:ext>
                </a:extLst>
              </p:cNvPr>
              <p:cNvSpPr txBox="1"/>
              <p:nvPr/>
            </p:nvSpPr>
            <p:spPr>
              <a:xfrm>
                <a:off x="5190923" y="1795370"/>
                <a:ext cx="1259840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𝑁𝐿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ADF9818-DD6E-4D7B-980E-4096B0026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923" y="1795370"/>
                <a:ext cx="1259840" cy="723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>
            <a:extLst>
              <a:ext uri="{FF2B5EF4-FFF2-40B4-BE49-F238E27FC236}">
                <a16:creationId xmlns:a16="http://schemas.microsoft.com/office/drawing/2014/main" id="{FABD9D65-9A75-4C38-B441-1D3FCB8DED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0923" y="2809778"/>
            <a:ext cx="5777633" cy="16987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A815C51-C726-4AE0-9C83-3FE09408AD14}"/>
                  </a:ext>
                </a:extLst>
              </p:cNvPr>
              <p:cNvSpPr txBox="1"/>
              <p:nvPr/>
            </p:nvSpPr>
            <p:spPr>
              <a:xfrm>
                <a:off x="5190922" y="4899084"/>
                <a:ext cx="4308678" cy="4681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𝐴𝐸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</m:e>
                            <m:sub>
                              <m: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sub>
                          </m:sSub>
                        </m:e>
                        <m:sup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sup>
                      </m:sSup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𝟏𝟒𝟒𝟔𝟏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A815C51-C726-4AE0-9C83-3FE09408A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922" y="4899084"/>
                <a:ext cx="4308678" cy="468141"/>
              </a:xfrm>
              <a:prstGeom prst="rect">
                <a:avLst/>
              </a:prstGeom>
              <a:blipFill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01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4.4. Sistemas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98772"/>
            <a:ext cx="10515598" cy="4352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Caso II (reação adicional)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ADF9818-DD6E-4D7B-980E-4096B0026A1A}"/>
                  </a:ext>
                </a:extLst>
              </p:cNvPr>
              <p:cNvSpPr txBox="1"/>
              <p:nvPr/>
            </p:nvSpPr>
            <p:spPr>
              <a:xfrm>
                <a:off x="5282607" y="1639615"/>
                <a:ext cx="1259840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𝑁𝐿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ADF9818-DD6E-4D7B-980E-4096B0026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607" y="1639615"/>
                <a:ext cx="1259840" cy="7239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C4F42D33-269C-46EE-8DDA-9D50691BA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1" y="2231156"/>
            <a:ext cx="4079240" cy="200283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B636393-1247-4634-A988-DB36EE6964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519894"/>
            <a:ext cx="4079240" cy="712604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444B5DAA-123A-4D37-A05A-29769A62E9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2607" y="2650591"/>
            <a:ext cx="6003100" cy="17650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9EC223B3-FDD2-4562-9B7A-B080FD711CAD}"/>
                  </a:ext>
                </a:extLst>
              </p:cNvPr>
              <p:cNvSpPr txBox="1"/>
              <p:nvPr/>
            </p:nvSpPr>
            <p:spPr>
              <a:xfrm>
                <a:off x="5495374" y="4754040"/>
                <a:ext cx="5577566" cy="4681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𝐴𝐸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</m:e>
                            <m:sub>
                              <m: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sub>
                          </m:sSub>
                        </m:e>
                        <m:sup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𝑰𝑰</m:t>
                          </m:r>
                        </m:sup>
                      </m:sSup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𝐤𝐍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𝟎𝟎𝟑𝟖𝟖𝟖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9EC223B3-FDD2-4562-9B7A-B080FD711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374" y="4754040"/>
                <a:ext cx="5577566" cy="468141"/>
              </a:xfrm>
              <a:prstGeom prst="rect">
                <a:avLst/>
              </a:prstGeom>
              <a:blipFill>
                <a:blip r:embed="rId8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233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4.4. Sistemas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98772"/>
            <a:ext cx="10515598" cy="4352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Superposição de efeitos e imposição da compatibilidade geométrica (reações)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B2F06D0-9F40-42A9-AAE6-AC4B0444A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409372"/>
            <a:ext cx="4122842" cy="19632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702A68F-9FC4-4DB6-A485-938519B84734}"/>
                  </a:ext>
                </a:extLst>
              </p:cNvPr>
              <p:cNvSpPr txBox="1"/>
              <p:nvPr/>
            </p:nvSpPr>
            <p:spPr>
              <a:xfrm>
                <a:off x="5603356" y="2624184"/>
                <a:ext cx="5256816" cy="4612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22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e>
                      <m:sup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</m:sSup>
                    <m:r>
                      <a:rPr lang="en-US" sz="22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e>
                      <m:sup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𝐼𝐼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=0,14461−0,003888 </m:t>
                    </m:r>
                    <m:sSub>
                      <m:sSub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702A68F-9FC4-4DB6-A485-938519B84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356" y="2624184"/>
                <a:ext cx="5256816" cy="461280"/>
              </a:xfrm>
              <a:prstGeom prst="rect">
                <a:avLst/>
              </a:prstGeom>
              <a:blipFill>
                <a:blip r:embed="rId5"/>
                <a:stretch>
                  <a:fillRect l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C01C018-F235-4725-9B59-55440270B3C2}"/>
                  </a:ext>
                </a:extLst>
              </p:cNvPr>
              <p:cNvSpPr txBox="1"/>
              <p:nvPr/>
            </p:nvSpPr>
            <p:spPr>
              <a:xfrm>
                <a:off x="5576358" y="3667423"/>
                <a:ext cx="103928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C01C018-F235-4725-9B59-55440270B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358" y="3667423"/>
                <a:ext cx="1039284" cy="430887"/>
              </a:xfrm>
              <a:prstGeom prst="rect">
                <a:avLst/>
              </a:prstGeom>
              <a:blipFill>
                <a:blip r:embed="rId6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8EB12AE-D807-4B63-900B-B7E82EA6D81A}"/>
                  </a:ext>
                </a:extLst>
              </p:cNvPr>
              <p:cNvSpPr txBox="1"/>
              <p:nvPr/>
            </p:nvSpPr>
            <p:spPr>
              <a:xfrm>
                <a:off x="6880484" y="3667422"/>
                <a:ext cx="270256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sub>
                      </m:sSub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𝟑𝟕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𝟏𝟗𝟏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𝒌𝑵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8EB12AE-D807-4B63-900B-B7E82EA6D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484" y="3667422"/>
                <a:ext cx="2702560" cy="430887"/>
              </a:xfrm>
              <a:prstGeom prst="rect">
                <a:avLst/>
              </a:prstGeom>
              <a:blipFill>
                <a:blip r:embed="rId7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BE46A81-3F1E-422B-95EF-2403EE7B04A7}"/>
                  </a:ext>
                </a:extLst>
              </p:cNvPr>
              <p:cNvSpPr txBox="1"/>
              <p:nvPr/>
            </p:nvSpPr>
            <p:spPr>
              <a:xfrm>
                <a:off x="5604373" y="4673290"/>
                <a:ext cx="455168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𝟔𝟐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𝟖𝟎𝟗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𝒌𝑵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BE46A81-3F1E-422B-95EF-2403EE7B0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373" y="4673290"/>
                <a:ext cx="4551680" cy="430887"/>
              </a:xfrm>
              <a:prstGeom prst="rect">
                <a:avLst/>
              </a:prstGeom>
              <a:blipFill>
                <a:blip r:embed="rId8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564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4.4. Sistemas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98772"/>
            <a:ext cx="10515598" cy="4352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Solução (deslocamentos axiais)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B2F06D0-9F40-42A9-AAE6-AC4B0444A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96012"/>
            <a:ext cx="3886200" cy="185057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1B4E085-9F87-44A3-886A-4B8E889DAF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9765" y="1536904"/>
            <a:ext cx="6294033" cy="18505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719E384-67F5-4CFD-B863-103AD3F8D30F}"/>
                  </a:ext>
                </a:extLst>
              </p:cNvPr>
              <p:cNvSpPr txBox="1"/>
              <p:nvPr/>
            </p:nvSpPr>
            <p:spPr>
              <a:xfrm>
                <a:off x="5059765" y="3725893"/>
                <a:ext cx="410455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=0,04498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direita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719E384-67F5-4CFD-B863-103AD3F8D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765" y="3725893"/>
                <a:ext cx="4104555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7895E262-B949-44AE-935D-6D4DDD5B7FB0}"/>
                  </a:ext>
                </a:extLst>
              </p:cNvPr>
              <p:cNvSpPr txBox="1"/>
              <p:nvPr/>
            </p:nvSpPr>
            <p:spPr>
              <a:xfrm>
                <a:off x="5059765" y="4483832"/>
                <a:ext cx="463287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=0,04632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direita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7895E262-B949-44AE-935D-6D4DDD5B7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765" y="4483832"/>
                <a:ext cx="4632875" cy="400110"/>
              </a:xfrm>
              <a:prstGeom prst="rect">
                <a:avLst/>
              </a:prstGeom>
              <a:blipFill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59A1CCBA-667F-4A97-B823-DF9CA4F8E031}"/>
                  </a:ext>
                </a:extLst>
              </p:cNvPr>
              <p:cNvSpPr txBox="1"/>
              <p:nvPr/>
            </p:nvSpPr>
            <p:spPr>
              <a:xfrm>
                <a:off x="5059765" y="5246271"/>
                <a:ext cx="463287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=0,05011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direita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59A1CCBA-667F-4A97-B823-DF9CA4F8E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765" y="5246271"/>
                <a:ext cx="4632875" cy="400110"/>
              </a:xfrm>
              <a:prstGeom prst="rect">
                <a:avLst/>
              </a:prstGeom>
              <a:blipFill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952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4.4. Sistemas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98772"/>
            <a:ext cx="10515598" cy="4352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Campo de deslocamento axial (*)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719E384-67F5-4CFD-B863-103AD3F8D30F}"/>
                  </a:ext>
                </a:extLst>
              </p:cNvPr>
              <p:cNvSpPr txBox="1"/>
              <p:nvPr/>
            </p:nvSpPr>
            <p:spPr>
              <a:xfrm>
                <a:off x="838200" y="2200036"/>
                <a:ext cx="316307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=0,04498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𝑚𝑚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direita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719E384-67F5-4CFD-B863-103AD3F8D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200036"/>
                <a:ext cx="316307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7895E262-B949-44AE-935D-6D4DDD5B7FB0}"/>
                  </a:ext>
                </a:extLst>
              </p:cNvPr>
              <p:cNvSpPr txBox="1"/>
              <p:nvPr/>
            </p:nvSpPr>
            <p:spPr>
              <a:xfrm>
                <a:off x="838200" y="2696149"/>
                <a:ext cx="316307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=0,04632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𝑚𝑚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direita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7895E262-B949-44AE-935D-6D4DDD5B7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96149"/>
                <a:ext cx="3163073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59A1CCBA-667F-4A97-B823-DF9CA4F8E031}"/>
                  </a:ext>
                </a:extLst>
              </p:cNvPr>
              <p:cNvSpPr txBox="1"/>
              <p:nvPr/>
            </p:nvSpPr>
            <p:spPr>
              <a:xfrm>
                <a:off x="772159" y="3192262"/>
                <a:ext cx="329515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=0,05011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𝑚𝑚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direita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59A1CCBA-667F-4A97-B823-DF9CA4F8E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59" y="3192262"/>
                <a:ext cx="3295153" cy="400110"/>
              </a:xfrm>
              <a:prstGeom prst="rect">
                <a:avLst/>
              </a:prstGeom>
              <a:blipFill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240E8BDC-F875-42E4-96A6-A1C9AE3CA8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3978" y="1556901"/>
            <a:ext cx="6102625" cy="4035902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18ED948-D9BE-4830-8641-54C9E13F44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566" y="3857537"/>
            <a:ext cx="3644059" cy="173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7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Semana passada (Aula 06)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4. Barras sob carga 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4.1. Deslocamentos em sistemas isostáticos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4.2. Efeitos da Temperatura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4.3. Sistemas Hiperestáticos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LOM3081 – Introdução à Mecânica dos Sólidos – Prof. Dr. João Paulo Pascon</a:t>
            </a:r>
            <a:endParaRPr lang="en-US" sz="2000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31A12055-93E8-4D42-8A3B-992D87941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4928" y="1738115"/>
            <a:ext cx="2326640" cy="33439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AF56D7ED-DCA5-460D-BAAD-CB66296E2407}"/>
                  </a:ext>
                </a:extLst>
              </p:cNvPr>
              <p:cNvSpPr txBox="1"/>
              <p:nvPr/>
            </p:nvSpPr>
            <p:spPr>
              <a:xfrm>
                <a:off x="7299830" y="2681348"/>
                <a:ext cx="95227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AF56D7ED-DCA5-460D-BAAD-CB66296E2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830" y="2681348"/>
                <a:ext cx="95227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8226542-E106-414B-B6F9-55F03576635C}"/>
                  </a:ext>
                </a:extLst>
              </p:cNvPr>
              <p:cNvSpPr txBox="1"/>
              <p:nvPr/>
            </p:nvSpPr>
            <p:spPr>
              <a:xfrm>
                <a:off x="6995603" y="3312520"/>
                <a:ext cx="1256505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𝑁𝐿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8226542-E106-414B-B6F9-55F035766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603" y="3312520"/>
                <a:ext cx="1256505" cy="723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66C8120-E824-452D-9B39-CE0E425DA31E}"/>
                  </a:ext>
                </a:extLst>
              </p:cNvPr>
              <p:cNvSpPr txBox="1"/>
              <p:nvPr/>
            </p:nvSpPr>
            <p:spPr>
              <a:xfrm>
                <a:off x="5925469" y="4236786"/>
                <a:ext cx="232664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66C8120-E824-452D-9B39-CE0E425DA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469" y="4236786"/>
                <a:ext cx="232664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652B98B-AD35-48E9-A4B2-33E41832BAA4}"/>
                  </a:ext>
                </a:extLst>
              </p:cNvPr>
              <p:cNvSpPr txBox="1"/>
              <p:nvPr/>
            </p:nvSpPr>
            <p:spPr>
              <a:xfrm>
                <a:off x="5511098" y="4867958"/>
                <a:ext cx="2741011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652B98B-AD35-48E9-A4B2-33E41832B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098" y="4867958"/>
                <a:ext cx="2741011" cy="430887"/>
              </a:xfrm>
              <a:prstGeom prst="rect">
                <a:avLst/>
              </a:prstGeom>
              <a:blipFill>
                <a:blip r:embed="rId8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43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Método dos Deslocamentos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203"/>
            <a:ext cx="10515600" cy="42597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Deslocabilidades</a:t>
            </a:r>
            <a:r>
              <a:rPr lang="pt-BR" sz="2400" dirty="0"/>
              <a:t>: conjunto de parâmetros cinemáticos independentes e compatíveis que definem a mudança de geometria da estrutura.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Exemplos: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5B3AB7A3-C93C-4F56-8D2C-0B31C4E5A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963" y="2971004"/>
            <a:ext cx="1599428" cy="269151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C7E5D762-EDDB-4004-8BAA-E128BBFDF8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6893" y="2971004"/>
            <a:ext cx="1708546" cy="2687497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6F741B7-E857-4462-A45F-CE4B72702C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1726" y="2971003"/>
            <a:ext cx="5643743" cy="268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6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Método dos deslocamentos (2):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1. Identificação das deslocabilidades (compatibilidade geométrica)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2. Cálculo das deformações elásticas (</a:t>
            </a:r>
            <a:r>
              <a:rPr lang="el-GR" sz="2200" dirty="0"/>
              <a:t>Δ</a:t>
            </a:r>
            <a:r>
              <a:rPr lang="pt-BR" sz="2200" i="1" dirty="0"/>
              <a:t>L</a:t>
            </a:r>
            <a:r>
              <a:rPr lang="pt-BR" sz="2200" dirty="0"/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3. Determinação dos esforços internos (</a:t>
            </a:r>
            <a:r>
              <a:rPr lang="pt-BR" sz="2200" i="1" dirty="0"/>
              <a:t>N</a:t>
            </a:r>
            <a:r>
              <a:rPr lang="pt-BR" sz="2200" dirty="0"/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4. Imposição do equilíbrio para cálculo das deslocabilidades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0574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1. Identificação das deslocabilidades (compatibilidade geométrica)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5B3AB7A3-C93C-4F56-8D2C-0B31C4E5A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457614"/>
            <a:ext cx="1801871" cy="303218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E600BFD-C169-42AC-8641-590942CD6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673" y="2457613"/>
            <a:ext cx="1066552" cy="303218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171A4E6-29F4-48DB-A6AB-2818AC4B5B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9026" y="2457613"/>
            <a:ext cx="1655501" cy="303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7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2. Cálculo das deformações elásticas (Δ</a:t>
            </a:r>
            <a:r>
              <a:rPr lang="pt-BR" sz="2400" i="1" dirty="0"/>
              <a:t>L</a:t>
            </a:r>
            <a:r>
              <a:rPr lang="pt-BR" sz="2400" dirty="0"/>
              <a:t>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5B3AB7A3-C93C-4F56-8D2C-0B31C4E5A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477934"/>
            <a:ext cx="1801871" cy="30321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F0BA244-F1BE-42B3-84F5-5E83C3FDAD4A}"/>
                  </a:ext>
                </a:extLst>
              </p:cNvPr>
              <p:cNvSpPr txBox="1"/>
              <p:nvPr/>
            </p:nvSpPr>
            <p:spPr>
              <a:xfrm>
                <a:off x="3860800" y="3156643"/>
                <a:ext cx="49479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−0⇒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F0BA244-F1BE-42B3-84F5-5E83C3FDA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800" y="3156643"/>
                <a:ext cx="494792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17CBF67-61F4-4E19-9C90-01DBAEDE078D}"/>
                  </a:ext>
                </a:extLst>
              </p:cNvPr>
              <p:cNvSpPr txBox="1"/>
              <p:nvPr/>
            </p:nvSpPr>
            <p:spPr>
              <a:xfrm>
                <a:off x="3860800" y="4119855"/>
                <a:ext cx="511048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𝐶𝐵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=0−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𝐶𝐵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17CBF67-61F4-4E19-9C90-01DBAEDE0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800" y="4119855"/>
                <a:ext cx="511048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lipse 5">
            <a:extLst>
              <a:ext uri="{FF2B5EF4-FFF2-40B4-BE49-F238E27FC236}">
                <a16:creationId xmlns:a16="http://schemas.microsoft.com/office/drawing/2014/main" id="{E6CA108A-4F84-4BB5-9362-FD14E7238494}"/>
              </a:ext>
            </a:extLst>
          </p:cNvPr>
          <p:cNvSpPr/>
          <p:nvPr/>
        </p:nvSpPr>
        <p:spPr>
          <a:xfrm>
            <a:off x="8290560" y="3156643"/>
            <a:ext cx="430570" cy="531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BAECC4A0-E153-4AA2-930A-D2314223BAD4}"/>
              </a:ext>
            </a:extLst>
          </p:cNvPr>
          <p:cNvSpPr/>
          <p:nvPr/>
        </p:nvSpPr>
        <p:spPr>
          <a:xfrm>
            <a:off x="8475365" y="4119855"/>
            <a:ext cx="430570" cy="531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26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6" grpId="0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3. Determinação dos esforços internos (</a:t>
            </a:r>
            <a:r>
              <a:rPr lang="pt-BR" sz="2400" i="1" dirty="0"/>
              <a:t>N</a:t>
            </a:r>
            <a:r>
              <a:rPr lang="pt-BR" sz="2400" dirty="0"/>
              <a:t>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5B3AB7A3-C93C-4F56-8D2C-0B31C4E5A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467774"/>
            <a:ext cx="1801871" cy="30321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19C3891-1F5B-4809-85A0-C26ED021BD19}"/>
                  </a:ext>
                </a:extLst>
              </p:cNvPr>
              <p:cNvSpPr txBox="1"/>
              <p:nvPr/>
            </p:nvSpPr>
            <p:spPr>
              <a:xfrm>
                <a:off x="4084320" y="2467774"/>
                <a:ext cx="1253673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𝑁𝐿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19C3891-1F5B-4809-85A0-C26ED021B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320" y="2467774"/>
                <a:ext cx="1253673" cy="7239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AC5E4AE-C35C-4F0F-AFF4-42883A4C4819}"/>
                  </a:ext>
                </a:extLst>
              </p:cNvPr>
              <p:cNvSpPr txBox="1"/>
              <p:nvPr/>
            </p:nvSpPr>
            <p:spPr>
              <a:xfrm>
                <a:off x="5735936" y="2440537"/>
                <a:ext cx="2077104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𝑁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𝐸𝐴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𝐿</m:t>
                          </m:r>
                        </m:den>
                      </m:f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𝛥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𝐿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AC5E4AE-C35C-4F0F-AFF4-42883A4C4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936" y="2440537"/>
                <a:ext cx="2077104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A34E4FB-BEEB-4B08-A706-FA4EAAC74C81}"/>
                  </a:ext>
                </a:extLst>
              </p:cNvPr>
              <p:cNvSpPr txBox="1"/>
              <p:nvPr/>
            </p:nvSpPr>
            <p:spPr>
              <a:xfrm>
                <a:off x="5735936" y="3591993"/>
                <a:ext cx="1801871" cy="783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A34E4FB-BEEB-4B08-A706-FA4EAAC74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936" y="3591993"/>
                <a:ext cx="1801871" cy="7837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9F2D288-DDBB-48C7-AD6B-E570F7D199B6}"/>
                  </a:ext>
                </a:extLst>
              </p:cNvPr>
              <p:cNvSpPr txBox="1"/>
              <p:nvPr/>
            </p:nvSpPr>
            <p:spPr>
              <a:xfrm>
                <a:off x="5735936" y="4513865"/>
                <a:ext cx="2077104" cy="783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𝐶𝐵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9F2D288-DDBB-48C7-AD6B-E570F7D19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936" y="4513865"/>
                <a:ext cx="2077104" cy="7837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Elipse 18">
            <a:extLst>
              <a:ext uri="{FF2B5EF4-FFF2-40B4-BE49-F238E27FC236}">
                <a16:creationId xmlns:a16="http://schemas.microsoft.com/office/drawing/2014/main" id="{A111E230-2B12-48AC-8E98-B25B307FCC21}"/>
              </a:ext>
            </a:extLst>
          </p:cNvPr>
          <p:cNvSpPr/>
          <p:nvPr/>
        </p:nvSpPr>
        <p:spPr>
          <a:xfrm>
            <a:off x="7025957" y="3743140"/>
            <a:ext cx="430570" cy="531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D19F6CE9-0F7F-4692-91C9-47EC90E395A0}"/>
              </a:ext>
            </a:extLst>
          </p:cNvPr>
          <p:cNvSpPr/>
          <p:nvPr/>
        </p:nvSpPr>
        <p:spPr>
          <a:xfrm>
            <a:off x="7312362" y="4642492"/>
            <a:ext cx="430570" cy="531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41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 animBg="1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4. Imposição do equilíbrio para cálculo das deslocabilidades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5B3AB7A3-C93C-4F56-8D2C-0B31C4E5A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477934"/>
            <a:ext cx="1801871" cy="303218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2DC7E42-D9EE-41A8-98C8-14A207A4C4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4036" y="2474593"/>
            <a:ext cx="1656397" cy="3028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9DA4F00-6983-419B-826E-6FFCDD8F2882}"/>
                  </a:ext>
                </a:extLst>
              </p:cNvPr>
              <p:cNvSpPr txBox="1"/>
              <p:nvPr/>
            </p:nvSpPr>
            <p:spPr>
              <a:xfrm>
                <a:off x="5953597" y="2474593"/>
                <a:ext cx="1801871" cy="783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9DA4F00-6983-419B-826E-6FFCDD8F2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597" y="2474593"/>
                <a:ext cx="1801871" cy="7837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9DCDB01-DFF6-485A-A53E-40E77A37501C}"/>
                  </a:ext>
                </a:extLst>
              </p:cNvPr>
              <p:cNvSpPr txBox="1"/>
              <p:nvPr/>
            </p:nvSpPr>
            <p:spPr>
              <a:xfrm>
                <a:off x="5953597" y="3570918"/>
                <a:ext cx="2077104" cy="783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𝐶𝐵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9DCDB01-DFF6-485A-A53E-40E77A375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597" y="3570918"/>
                <a:ext cx="2077104" cy="7837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Imagem 19">
            <a:extLst>
              <a:ext uri="{FF2B5EF4-FFF2-40B4-BE49-F238E27FC236}">
                <a16:creationId xmlns:a16="http://schemas.microsoft.com/office/drawing/2014/main" id="{45EF392E-AEA6-4DD9-AF60-D6F8AC3C25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8632" y="2474593"/>
            <a:ext cx="1249688" cy="30359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D817286C-338D-4625-9896-9749D216BE6F}"/>
                  </a:ext>
                </a:extLst>
              </p:cNvPr>
              <p:cNvSpPr txBox="1"/>
              <p:nvPr/>
            </p:nvSpPr>
            <p:spPr>
              <a:xfrm>
                <a:off x="4607397" y="2474593"/>
                <a:ext cx="2692400" cy="783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D817286C-338D-4625-9896-9749D216B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397" y="2474593"/>
                <a:ext cx="2692400" cy="7837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057B2C59-3812-4E35-BBFD-2A0C684B5B21}"/>
                  </a:ext>
                </a:extLst>
              </p:cNvPr>
              <p:cNvSpPr txBox="1"/>
              <p:nvPr/>
            </p:nvSpPr>
            <p:spPr>
              <a:xfrm>
                <a:off x="4084320" y="3562486"/>
                <a:ext cx="4023360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𝐸𝐴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kumimoji="0" lang="en-US" sz="22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kumimoji="0" lang="en-US" sz="22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𝐸𝐴𝐿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057B2C59-3812-4E35-BBFD-2A0C684B5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320" y="3562486"/>
                <a:ext cx="4023360" cy="8530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6FD26219-C107-42FD-8AA6-83CCA74BBD3A}"/>
                  </a:ext>
                </a:extLst>
              </p:cNvPr>
              <p:cNvSpPr txBox="1"/>
              <p:nvPr/>
            </p:nvSpPr>
            <p:spPr>
              <a:xfrm>
                <a:off x="5267801" y="4786134"/>
                <a:ext cx="1656397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𝜹</m:t>
                          </m:r>
                        </m:e>
                        <m:sub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𝑪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  <m:sSub>
                            <m:sSubPr>
                              <m:ctrlPr>
                                <a:rPr kumimoji="0" lang="en-US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𝑳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𝑳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𝑬𝑨𝑳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6FD26219-C107-42FD-8AA6-83CCA74BB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801" y="4786134"/>
                <a:ext cx="1656397" cy="72398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599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22" grpId="0"/>
      <p:bldP spid="24" grpId="0"/>
      <p:bldP spid="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Solução final: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5B3AB7A3-C93C-4F56-8D2C-0B31C4E5A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477934"/>
            <a:ext cx="1801871" cy="30321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D21C390D-3DB4-4526-B999-A0E298BBE102}"/>
                  </a:ext>
                </a:extLst>
              </p:cNvPr>
              <p:cNvSpPr txBox="1"/>
              <p:nvPr/>
            </p:nvSpPr>
            <p:spPr>
              <a:xfrm>
                <a:off x="3835241" y="2477934"/>
                <a:ext cx="1656397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𝐸𝐴𝐿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D21C390D-3DB4-4526-B999-A0E298BBE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241" y="2477934"/>
                <a:ext cx="1656397" cy="7239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2DF1559-639B-4925-A46C-551D273DDB9C}"/>
                  </a:ext>
                </a:extLst>
              </p:cNvPr>
              <p:cNvSpPr txBox="1"/>
              <p:nvPr/>
            </p:nvSpPr>
            <p:spPr>
              <a:xfrm>
                <a:off x="3835241" y="3600105"/>
                <a:ext cx="1940560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𝐸𝐴𝐿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2DF1559-639B-4925-A46C-551D273DD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241" y="3600105"/>
                <a:ext cx="1940560" cy="723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5363947-77F1-4D77-90C8-4149AD639BD4}"/>
                  </a:ext>
                </a:extLst>
              </p:cNvPr>
              <p:cNvSpPr txBox="1"/>
              <p:nvPr/>
            </p:nvSpPr>
            <p:spPr>
              <a:xfrm>
                <a:off x="6145091" y="3600105"/>
                <a:ext cx="2171028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𝐸𝐴𝐿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5363947-77F1-4D77-90C8-4149AD639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091" y="3600105"/>
                <a:ext cx="2171028" cy="7239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39F19E2-961B-4F85-B67E-BB2227743170}"/>
                  </a:ext>
                </a:extLst>
              </p:cNvPr>
              <p:cNvSpPr txBox="1"/>
              <p:nvPr/>
            </p:nvSpPr>
            <p:spPr>
              <a:xfrm>
                <a:off x="3835241" y="4725076"/>
                <a:ext cx="2540000" cy="783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39F19E2-961B-4F85-B67E-BB2227743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241" y="4725076"/>
                <a:ext cx="2540000" cy="7837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3E9FF82-688A-4100-86C3-BCAB8251FBE3}"/>
                  </a:ext>
                </a:extLst>
              </p:cNvPr>
              <p:cNvSpPr txBox="1"/>
              <p:nvPr/>
            </p:nvSpPr>
            <p:spPr>
              <a:xfrm>
                <a:off x="6739610" y="4706541"/>
                <a:ext cx="3169920" cy="783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𝐶𝐵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3E9FF82-688A-4100-86C3-BCAB8251F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610" y="4706541"/>
                <a:ext cx="3169920" cy="7837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501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4.5. Problemas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595883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Determinar a força em cada poste cilíndrico se, além do carregamento externo, a temperatura aumentar de 20°C para 80°C.</a:t>
            </a:r>
          </a:p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Dados: </a:t>
            </a:r>
            <a:r>
              <a:rPr lang="el-GR" altLang="pt-BR" sz="2400" dirty="0">
                <a:cs typeface="Times New Roman" panose="02020603050405020304" pitchFamily="18" charset="0"/>
              </a:rPr>
              <a:t>α</a:t>
            </a:r>
            <a:r>
              <a:rPr lang="pt-BR" altLang="pt-BR" sz="2400" baseline="-25000" dirty="0">
                <a:cs typeface="Times New Roman" panose="02020603050405020304" pitchFamily="18" charset="0"/>
              </a:rPr>
              <a:t>aço</a:t>
            </a:r>
            <a:r>
              <a:rPr lang="pt-BR" altLang="pt-BR" sz="2400" dirty="0">
                <a:cs typeface="Times New Roman" panose="02020603050405020304" pitchFamily="18" charset="0"/>
              </a:rPr>
              <a:t> = 12 x 10</a:t>
            </a:r>
            <a:r>
              <a:rPr lang="pt-BR" altLang="pt-BR" sz="2400" baseline="30000" dirty="0">
                <a:cs typeface="Times New Roman" panose="02020603050405020304" pitchFamily="18" charset="0"/>
              </a:rPr>
              <a:t>-6</a:t>
            </a:r>
            <a:r>
              <a:rPr lang="pt-BR" altLang="pt-BR" sz="2400" dirty="0">
                <a:cs typeface="Times New Roman" panose="02020603050405020304" pitchFamily="18" charset="0"/>
              </a:rPr>
              <a:t> °C</a:t>
            </a:r>
            <a:r>
              <a:rPr lang="pt-BR" altLang="pt-BR" sz="2400" baseline="30000" dirty="0">
                <a:cs typeface="Times New Roman" panose="02020603050405020304" pitchFamily="18" charset="0"/>
              </a:rPr>
              <a:t>-1</a:t>
            </a:r>
            <a:r>
              <a:rPr lang="pt-BR" altLang="pt-BR" sz="2400" dirty="0">
                <a:cs typeface="Times New Roman" panose="02020603050405020304" pitchFamily="18" charset="0"/>
              </a:rPr>
              <a:t>; </a:t>
            </a:r>
            <a:r>
              <a:rPr lang="pt-BR" altLang="pt-BR" sz="2400" dirty="0" err="1">
                <a:cs typeface="Times New Roman" panose="02020603050405020304" pitchFamily="18" charset="0"/>
              </a:rPr>
              <a:t>E</a:t>
            </a:r>
            <a:r>
              <a:rPr lang="pt-BR" altLang="pt-BR" sz="2400" baseline="-25000" dirty="0" err="1">
                <a:cs typeface="Times New Roman" panose="02020603050405020304" pitchFamily="18" charset="0"/>
              </a:rPr>
              <a:t>aço</a:t>
            </a:r>
            <a:r>
              <a:rPr lang="pt-BR" altLang="pt-BR" sz="2400" dirty="0">
                <a:cs typeface="Times New Roman" panose="02020603050405020304" pitchFamily="18" charset="0"/>
              </a:rPr>
              <a:t> = 200 GPa; </a:t>
            </a:r>
            <a:r>
              <a:rPr lang="el-GR" altLang="pt-BR" sz="2400" dirty="0">
                <a:cs typeface="Times New Roman" panose="02020603050405020304" pitchFamily="18" charset="0"/>
              </a:rPr>
              <a:t>α</a:t>
            </a:r>
            <a:r>
              <a:rPr lang="pt-BR" altLang="pt-BR" sz="2400" baseline="-25000" dirty="0" err="1">
                <a:cs typeface="Times New Roman" panose="02020603050405020304" pitchFamily="18" charset="0"/>
              </a:rPr>
              <a:t>alu</a:t>
            </a:r>
            <a:r>
              <a:rPr lang="pt-BR" altLang="pt-BR" sz="2400" dirty="0">
                <a:cs typeface="Times New Roman" panose="02020603050405020304" pitchFamily="18" charset="0"/>
              </a:rPr>
              <a:t> = 23 x 10</a:t>
            </a:r>
            <a:r>
              <a:rPr lang="pt-BR" altLang="pt-BR" sz="2400" baseline="30000" dirty="0">
                <a:cs typeface="Times New Roman" panose="02020603050405020304" pitchFamily="18" charset="0"/>
              </a:rPr>
              <a:t>-6</a:t>
            </a:r>
            <a:r>
              <a:rPr lang="pt-BR" altLang="pt-BR" sz="2400" dirty="0">
                <a:cs typeface="Times New Roman" panose="02020603050405020304" pitchFamily="18" charset="0"/>
              </a:rPr>
              <a:t> °C</a:t>
            </a:r>
            <a:r>
              <a:rPr lang="pt-BR" altLang="pt-BR" sz="2400" baseline="30000" dirty="0">
                <a:cs typeface="Times New Roman" panose="02020603050405020304" pitchFamily="18" charset="0"/>
              </a:rPr>
              <a:t>-1</a:t>
            </a:r>
            <a:r>
              <a:rPr lang="pt-BR" altLang="pt-BR" sz="2400" dirty="0">
                <a:cs typeface="Times New Roman" panose="02020603050405020304" pitchFamily="18" charset="0"/>
              </a:rPr>
              <a:t>; </a:t>
            </a:r>
            <a:r>
              <a:rPr lang="pt-BR" altLang="pt-BR" sz="2400" dirty="0" err="1">
                <a:cs typeface="Times New Roman" panose="02020603050405020304" pitchFamily="18" charset="0"/>
              </a:rPr>
              <a:t>E</a:t>
            </a:r>
            <a:r>
              <a:rPr lang="pt-BR" altLang="pt-BR" sz="2400" baseline="-25000" dirty="0" err="1">
                <a:cs typeface="Times New Roman" panose="02020603050405020304" pitchFamily="18" charset="0"/>
              </a:rPr>
              <a:t>alu</a:t>
            </a:r>
            <a:r>
              <a:rPr lang="pt-BR" altLang="pt-BR" sz="2400" dirty="0">
                <a:cs typeface="Times New Roman" panose="02020603050405020304" pitchFamily="18" charset="0"/>
              </a:rPr>
              <a:t> = 73,1 GPa; viga horizontal rígida.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54DB1390-4693-46D6-82CE-1F648704E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90" y="1830681"/>
            <a:ext cx="4249608" cy="271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1360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4.5. Problemas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36617"/>
            <a:ext cx="10515598" cy="4414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pt-BR" sz="2400" dirty="0">
                <a:cs typeface="Times New Roman" panose="02020603050405020304" pitchFamily="18" charset="0"/>
              </a:rPr>
              <a:t>1. </a:t>
            </a:r>
            <a:r>
              <a:rPr lang="pt-BR" altLang="pt-BR" sz="2400" dirty="0">
                <a:cs typeface="Times New Roman" panose="02020603050405020304" pitchFamily="18" charset="0"/>
              </a:rPr>
              <a:t>Identificação das deslocabilidades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200" dirty="0">
                <a:cs typeface="Times New Roman" panose="02020603050405020304" pitchFamily="18" charset="0"/>
              </a:rPr>
              <a:t>Simetria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200" dirty="0">
                <a:cs typeface="Times New Roman" panose="02020603050405020304" pitchFamily="18" charset="0"/>
              </a:rPr>
              <a:t>Elemento horizontal rígido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54DB1390-4693-46D6-82CE-1F648704E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445" y="2810544"/>
            <a:ext cx="4249608" cy="271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E37575E-77AC-479B-AFFD-09DBBF6EC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1" y="3429000"/>
            <a:ext cx="3036733" cy="209238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99DCB1B-C7D5-4CA4-87B8-1FC1745513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9001" y="3389208"/>
            <a:ext cx="3036733" cy="213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4.5. Problemas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595883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2. Variação de comprimento</a:t>
            </a:r>
          </a:p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3. Esforço normal interno</a:t>
            </a:r>
          </a:p>
          <a:p>
            <a:pPr>
              <a:lnSpc>
                <a:spcPct val="150000"/>
              </a:lnSpc>
            </a:pPr>
            <a:r>
              <a:rPr lang="el-GR" altLang="pt-BR" sz="2000" dirty="0">
                <a:cs typeface="Times New Roman" panose="02020603050405020304" pitchFamily="18" charset="0"/>
              </a:rPr>
              <a:t>Δ</a:t>
            </a:r>
            <a:r>
              <a:rPr lang="pt-BR" altLang="pt-BR" sz="2000" dirty="0">
                <a:cs typeface="Times New Roman" panose="02020603050405020304" pitchFamily="18" charset="0"/>
              </a:rPr>
              <a:t>T = 80 – 20 = 60°C.</a:t>
            </a:r>
          </a:p>
          <a:p>
            <a:pPr>
              <a:lnSpc>
                <a:spcPct val="150000"/>
              </a:lnSpc>
            </a:pPr>
            <a:r>
              <a:rPr lang="el-GR" altLang="pt-BR" sz="2000" dirty="0">
                <a:cs typeface="Times New Roman" panose="02020603050405020304" pitchFamily="18" charset="0"/>
              </a:rPr>
              <a:t>α</a:t>
            </a:r>
            <a:r>
              <a:rPr lang="pt-BR" altLang="pt-BR" sz="2000" baseline="-25000" dirty="0">
                <a:cs typeface="Times New Roman" panose="02020603050405020304" pitchFamily="18" charset="0"/>
              </a:rPr>
              <a:t>aço</a:t>
            </a:r>
            <a:r>
              <a:rPr lang="pt-BR" altLang="pt-BR" sz="2000" dirty="0">
                <a:cs typeface="Times New Roman" panose="02020603050405020304" pitchFamily="18" charset="0"/>
              </a:rPr>
              <a:t> = 12 x 10</a:t>
            </a:r>
            <a:r>
              <a:rPr lang="pt-BR" altLang="pt-BR" sz="2000" baseline="30000" dirty="0">
                <a:cs typeface="Times New Roman" panose="02020603050405020304" pitchFamily="18" charset="0"/>
              </a:rPr>
              <a:t>-6</a:t>
            </a:r>
            <a:r>
              <a:rPr lang="pt-BR" altLang="pt-BR" sz="2000" dirty="0">
                <a:cs typeface="Times New Roman" panose="02020603050405020304" pitchFamily="18" charset="0"/>
              </a:rPr>
              <a:t> °C</a:t>
            </a:r>
            <a:r>
              <a:rPr lang="pt-BR" altLang="pt-BR" sz="2000" baseline="30000" dirty="0">
                <a:cs typeface="Times New Roman" panose="02020603050405020304" pitchFamily="18" charset="0"/>
              </a:rPr>
              <a:t>-1</a:t>
            </a:r>
            <a:r>
              <a:rPr lang="pt-BR" altLang="pt-BR" sz="2000" dirty="0">
                <a:cs typeface="Times New Roman" panose="02020603050405020304" pitchFamily="18" charset="0"/>
              </a:rPr>
              <a:t>; </a:t>
            </a:r>
            <a:r>
              <a:rPr lang="pt-BR" altLang="pt-BR" sz="2000" dirty="0" err="1">
                <a:cs typeface="Times New Roman" panose="02020603050405020304" pitchFamily="18" charset="0"/>
              </a:rPr>
              <a:t>E</a:t>
            </a:r>
            <a:r>
              <a:rPr lang="pt-BR" altLang="pt-BR" sz="2000" baseline="-25000" dirty="0" err="1">
                <a:cs typeface="Times New Roman" panose="02020603050405020304" pitchFamily="18" charset="0"/>
              </a:rPr>
              <a:t>aço</a:t>
            </a:r>
            <a:r>
              <a:rPr lang="pt-BR" altLang="pt-BR" sz="2000" dirty="0">
                <a:cs typeface="Times New Roman" panose="02020603050405020304" pitchFamily="18" charset="0"/>
              </a:rPr>
              <a:t> = 200 GPa</a:t>
            </a:r>
          </a:p>
          <a:p>
            <a:pPr>
              <a:lnSpc>
                <a:spcPct val="150000"/>
              </a:lnSpc>
            </a:pPr>
            <a:r>
              <a:rPr lang="el-GR" altLang="pt-BR" sz="2000" dirty="0">
                <a:cs typeface="Times New Roman" panose="02020603050405020304" pitchFamily="18" charset="0"/>
              </a:rPr>
              <a:t>α</a:t>
            </a:r>
            <a:r>
              <a:rPr lang="pt-BR" altLang="pt-BR" sz="2000" baseline="-25000" dirty="0" err="1">
                <a:cs typeface="Times New Roman" panose="02020603050405020304" pitchFamily="18" charset="0"/>
              </a:rPr>
              <a:t>alu</a:t>
            </a:r>
            <a:r>
              <a:rPr lang="pt-BR" altLang="pt-BR" sz="2000" dirty="0">
                <a:cs typeface="Times New Roman" panose="02020603050405020304" pitchFamily="18" charset="0"/>
              </a:rPr>
              <a:t> = 23 x 10</a:t>
            </a:r>
            <a:r>
              <a:rPr lang="pt-BR" altLang="pt-BR" sz="2000" baseline="30000" dirty="0">
                <a:cs typeface="Times New Roman" panose="02020603050405020304" pitchFamily="18" charset="0"/>
              </a:rPr>
              <a:t>-6</a:t>
            </a:r>
            <a:r>
              <a:rPr lang="pt-BR" altLang="pt-BR" sz="2000" dirty="0">
                <a:cs typeface="Times New Roman" panose="02020603050405020304" pitchFamily="18" charset="0"/>
              </a:rPr>
              <a:t> °C</a:t>
            </a:r>
            <a:r>
              <a:rPr lang="pt-BR" altLang="pt-BR" sz="2000" baseline="30000" dirty="0">
                <a:cs typeface="Times New Roman" panose="02020603050405020304" pitchFamily="18" charset="0"/>
              </a:rPr>
              <a:t>-1</a:t>
            </a:r>
            <a:r>
              <a:rPr lang="pt-BR" altLang="pt-BR" sz="2000" dirty="0">
                <a:cs typeface="Times New Roman" panose="02020603050405020304" pitchFamily="18" charset="0"/>
              </a:rPr>
              <a:t>; </a:t>
            </a:r>
            <a:r>
              <a:rPr lang="pt-BR" altLang="pt-BR" sz="2000" dirty="0" err="1">
                <a:cs typeface="Times New Roman" panose="02020603050405020304" pitchFamily="18" charset="0"/>
              </a:rPr>
              <a:t>E</a:t>
            </a:r>
            <a:r>
              <a:rPr lang="pt-BR" altLang="pt-BR" sz="2000" baseline="-25000" dirty="0" err="1">
                <a:cs typeface="Times New Roman" panose="02020603050405020304" pitchFamily="18" charset="0"/>
              </a:rPr>
              <a:t>alu</a:t>
            </a:r>
            <a:r>
              <a:rPr lang="pt-BR" altLang="pt-BR" sz="2000" dirty="0">
                <a:cs typeface="Times New Roman" panose="02020603050405020304" pitchFamily="18" charset="0"/>
              </a:rPr>
              <a:t> = 73,1 GPa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54DB1390-4693-46D6-82CE-1F648704E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934" y="1520068"/>
            <a:ext cx="3350864" cy="213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4F1C21DC-3250-4AB2-99EC-3622EA3D3357}"/>
                  </a:ext>
                </a:extLst>
              </p:cNvPr>
              <p:cNvSpPr txBox="1"/>
              <p:nvPr/>
            </p:nvSpPr>
            <p:spPr>
              <a:xfrm>
                <a:off x="4759960" y="1634526"/>
                <a:ext cx="2672080" cy="461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ç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𝑎𝑙𝑢𝑚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4F1C21DC-3250-4AB2-99EC-3622EA3D3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960" y="1634526"/>
                <a:ext cx="2672080" cy="461152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2B493D1-4FBE-4F95-A217-B1B203DFB123}"/>
                  </a:ext>
                </a:extLst>
              </p:cNvPr>
              <p:cNvSpPr txBox="1"/>
              <p:nvPr/>
            </p:nvSpPr>
            <p:spPr>
              <a:xfrm>
                <a:off x="1050426" y="4817224"/>
                <a:ext cx="479552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𝑁𝐿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𝛼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den>
                      </m:f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𝛼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2B493D1-4FBE-4F95-A217-B1B203DFB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26" y="4817224"/>
                <a:ext cx="4795520" cy="6685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5A9C3C5-6C08-4780-9296-68AA68F41804}"/>
                  </a:ext>
                </a:extLst>
              </p:cNvPr>
              <p:cNvSpPr txBox="1"/>
              <p:nvPr/>
            </p:nvSpPr>
            <p:spPr>
              <a:xfrm>
                <a:off x="6398260" y="4275683"/>
                <a:ext cx="3350864" cy="461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ç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=1005,31</m:t>
                      </m:r>
                      <m:d>
                        <m:d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−0,18</m:t>
                          </m:r>
                        </m:e>
                      </m:d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5A9C3C5-6C08-4780-9296-68AA68F41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260" y="4275683"/>
                <a:ext cx="3350864" cy="461152"/>
              </a:xfrm>
              <a:prstGeom prst="rect">
                <a:avLst/>
              </a:prstGeom>
              <a:blipFill>
                <a:blip r:embed="rId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C5C6663-836C-45A4-9B46-17EC3B7EB3BD}"/>
                  </a:ext>
                </a:extLst>
              </p:cNvPr>
              <p:cNvSpPr txBox="1"/>
              <p:nvPr/>
            </p:nvSpPr>
            <p:spPr>
              <a:xfrm>
                <a:off x="6398260" y="5058418"/>
                <a:ext cx="35179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𝑎𝑙𝑢𝑚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=826,74</m:t>
                      </m:r>
                      <m:d>
                        <m:d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−0,345</m:t>
                          </m:r>
                        </m:e>
                      </m:d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C5C6663-836C-45A4-9B46-17EC3B7EB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260" y="5058418"/>
                <a:ext cx="3517900" cy="430887"/>
              </a:xfrm>
              <a:prstGeom prst="rect">
                <a:avLst/>
              </a:prstGeom>
              <a:blipFill>
                <a:blip r:embed="rId8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Elipse 17">
            <a:extLst>
              <a:ext uri="{FF2B5EF4-FFF2-40B4-BE49-F238E27FC236}">
                <a16:creationId xmlns:a16="http://schemas.microsoft.com/office/drawing/2014/main" id="{53A80DF4-5F2A-49D4-A01C-B2E18F043FBA}"/>
              </a:ext>
            </a:extLst>
          </p:cNvPr>
          <p:cNvSpPr/>
          <p:nvPr/>
        </p:nvSpPr>
        <p:spPr>
          <a:xfrm>
            <a:off x="8371840" y="4203903"/>
            <a:ext cx="430570" cy="531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44142615-7C7B-4A37-B9D2-FFD219B6E7F3}"/>
              </a:ext>
            </a:extLst>
          </p:cNvPr>
          <p:cNvSpPr/>
          <p:nvPr/>
        </p:nvSpPr>
        <p:spPr>
          <a:xfrm>
            <a:off x="8402320" y="5026933"/>
            <a:ext cx="430570" cy="531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3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07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4. Barras sob carga 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4.1. Deslocamentos em sistemas isostáticos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4.2. Efeitos da Temperatura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4.3. Sistemas Hiperestáticos</a:t>
            </a:r>
            <a:endParaRPr lang="en-US" sz="22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4102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4.5. Problemas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36617"/>
            <a:ext cx="10515598" cy="4414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pt-BR" sz="2400" dirty="0">
                <a:cs typeface="Times New Roman" panose="02020603050405020304" pitchFamily="18" charset="0"/>
              </a:rPr>
              <a:t>4. </a:t>
            </a:r>
            <a:r>
              <a:rPr lang="en-US" altLang="pt-BR" sz="2400" dirty="0" err="1">
                <a:cs typeface="Times New Roman" panose="02020603050405020304" pitchFamily="18" charset="0"/>
              </a:rPr>
              <a:t>Imposição</a:t>
            </a:r>
            <a:r>
              <a:rPr lang="en-US" altLang="pt-BR" sz="2400" dirty="0">
                <a:cs typeface="Times New Roman" panose="02020603050405020304" pitchFamily="18" charset="0"/>
              </a:rPr>
              <a:t> do </a:t>
            </a:r>
            <a:r>
              <a:rPr lang="en-US" altLang="pt-BR" sz="2400" dirty="0" err="1">
                <a:cs typeface="Times New Roman" panose="02020603050405020304" pitchFamily="18" charset="0"/>
              </a:rPr>
              <a:t>equilíbrio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54DB1390-4693-46D6-82CE-1F648704E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997" y="2868344"/>
            <a:ext cx="3909549" cy="249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9466C73-6187-4E12-B0EC-67C1253B0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7607" y="2868343"/>
            <a:ext cx="3728446" cy="26885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79E9FB9-86D3-4139-823C-093B7AEFD2D2}"/>
                  </a:ext>
                </a:extLst>
              </p:cNvPr>
              <p:cNvSpPr txBox="1"/>
              <p:nvPr/>
            </p:nvSpPr>
            <p:spPr>
              <a:xfrm>
                <a:off x="6427607" y="1465069"/>
                <a:ext cx="3163433" cy="427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ç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=1005,31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−0,18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79E9FB9-86D3-4139-823C-093B7AEFD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607" y="1465069"/>
                <a:ext cx="3163433" cy="427618"/>
              </a:xfrm>
              <a:prstGeom prst="rect">
                <a:avLst/>
              </a:prstGeom>
              <a:blipFill>
                <a:blip r:embed="rId6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0D47274-CBC9-4942-8747-0C90AE464009}"/>
                  </a:ext>
                </a:extLst>
              </p:cNvPr>
              <p:cNvSpPr txBox="1"/>
              <p:nvPr/>
            </p:nvSpPr>
            <p:spPr>
              <a:xfrm>
                <a:off x="6427607" y="2064352"/>
                <a:ext cx="332112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𝑎𝑙𝑢𝑚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=826,74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−0,345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0D47274-CBC9-4942-8747-0C90AE464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607" y="2064352"/>
                <a:ext cx="3321126" cy="400110"/>
              </a:xfrm>
              <a:prstGeom prst="rect">
                <a:avLst/>
              </a:prstGeom>
              <a:blipFill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CEA9D59-A3EC-4A3E-9B1C-9C8A8EC0D616}"/>
                  </a:ext>
                </a:extLst>
              </p:cNvPr>
              <p:cNvSpPr txBox="1"/>
              <p:nvPr/>
            </p:nvSpPr>
            <p:spPr>
              <a:xfrm>
                <a:off x="1300037" y="2991730"/>
                <a:ext cx="3086941" cy="461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ç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𝑎𝑙𝑢𝑚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+90=0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CEA9D59-A3EC-4A3E-9B1C-9C8A8EC0D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037" y="2991730"/>
                <a:ext cx="3086941" cy="461152"/>
              </a:xfrm>
              <a:prstGeom prst="rect">
                <a:avLst/>
              </a:prstGeom>
              <a:blipFill>
                <a:blip r:embed="rId8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9066449-1D34-4356-895D-F72C03258A19}"/>
                  </a:ext>
                </a:extLst>
              </p:cNvPr>
              <p:cNvSpPr txBox="1"/>
              <p:nvPr/>
            </p:nvSpPr>
            <p:spPr>
              <a:xfrm>
                <a:off x="1300037" y="3641319"/>
                <a:ext cx="625009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1005,31</m:t>
                          </m:r>
                          <m:d>
                            <m:d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𝛿</m:t>
                              </m:r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−0,18</m:t>
                              </m:r>
                            </m:e>
                          </m:d>
                        </m:e>
                      </m:d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+826,74</m:t>
                      </m:r>
                      <m:d>
                        <m:d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−0,345</m:t>
                          </m:r>
                        </m:e>
                      </m:d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=−90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9066449-1D34-4356-895D-F72C03258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037" y="3641319"/>
                <a:ext cx="6250099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2ECEC27D-A082-44F8-9AAE-ABCCFD57BDE5}"/>
                  </a:ext>
                </a:extLst>
              </p:cNvPr>
              <p:cNvSpPr txBox="1"/>
              <p:nvPr/>
            </p:nvSpPr>
            <p:spPr>
              <a:xfrm>
                <a:off x="1302155" y="4286256"/>
                <a:ext cx="4641423" cy="461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𝜹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𝜟</m:t>
                      </m:r>
                      <m:sSub>
                        <m:sSubPr>
                          <m:ctrlP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𝑳</m:t>
                          </m:r>
                        </m:e>
                        <m:sub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  <m:r>
                            <a:rPr kumimoji="0" lang="en-US" sz="2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ç</m:t>
                          </m:r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𝒐</m:t>
                          </m:r>
                        </m:sub>
                      </m:sSub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𝜟</m:t>
                      </m:r>
                      <m:sSub>
                        <m:sSubPr>
                          <m:ctrlP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𝑳</m:t>
                          </m:r>
                        </m:e>
                        <m:sub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𝒂𝒍𝒖𝒎</m:t>
                          </m:r>
                        </m:sub>
                      </m:sSub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𝟏𝟗𝟔𝟒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𝒎𝒎</m:t>
                      </m:r>
                    </m:oMath>
                  </m:oMathPara>
                </a14:m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2ECEC27D-A082-44F8-9AAE-ABCCFD57B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155" y="4286256"/>
                <a:ext cx="4641423" cy="461152"/>
              </a:xfrm>
              <a:prstGeom prst="rect">
                <a:avLst/>
              </a:prstGeom>
              <a:blipFill>
                <a:blip r:embed="rId10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923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4.5. Problemas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36617"/>
            <a:ext cx="10515598" cy="4414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pt-BR" sz="2400" dirty="0" err="1">
                <a:cs typeface="Times New Roman" panose="02020603050405020304" pitchFamily="18" charset="0"/>
              </a:rPr>
              <a:t>Solução</a:t>
            </a:r>
            <a:r>
              <a:rPr lang="en-US" altLang="pt-BR" sz="2400" dirty="0">
                <a:cs typeface="Times New Roman" panose="02020603050405020304" pitchFamily="18" charset="0"/>
              </a:rPr>
              <a:t> (</a:t>
            </a:r>
            <a:r>
              <a:rPr lang="en-US" altLang="pt-BR" sz="2400" dirty="0" err="1">
                <a:cs typeface="Times New Roman" panose="02020603050405020304" pitchFamily="18" charset="0"/>
              </a:rPr>
              <a:t>força</a:t>
            </a:r>
            <a:r>
              <a:rPr lang="en-US" altLang="pt-BR" sz="2400" dirty="0">
                <a:cs typeface="Times New Roman" panose="02020603050405020304" pitchFamily="18" charset="0"/>
              </a:rPr>
              <a:t> </a:t>
            </a:r>
            <a:r>
              <a:rPr lang="en-US" altLang="pt-BR" sz="2400" dirty="0" err="1">
                <a:cs typeface="Times New Roman" panose="02020603050405020304" pitchFamily="18" charset="0"/>
              </a:rPr>
              <a:t>em</a:t>
            </a:r>
            <a:r>
              <a:rPr lang="en-US" altLang="pt-BR" sz="2400" dirty="0">
                <a:cs typeface="Times New Roman" panose="02020603050405020304" pitchFamily="18" charset="0"/>
              </a:rPr>
              <a:t> cada poste)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54DB1390-4693-46D6-82CE-1F648704E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74" y="2302687"/>
            <a:ext cx="3222986" cy="205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79E9FB9-86D3-4139-823C-093B7AEFD2D2}"/>
                  </a:ext>
                </a:extLst>
              </p:cNvPr>
              <p:cNvSpPr txBox="1"/>
              <p:nvPr/>
            </p:nvSpPr>
            <p:spPr>
              <a:xfrm>
                <a:off x="4514283" y="3069969"/>
                <a:ext cx="3163433" cy="427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ç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=1005,31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−0,18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79E9FB9-86D3-4139-823C-093B7AEFD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283" y="3069969"/>
                <a:ext cx="3163433" cy="427618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0D47274-CBC9-4942-8747-0C90AE464009}"/>
                  </a:ext>
                </a:extLst>
              </p:cNvPr>
              <p:cNvSpPr txBox="1"/>
              <p:nvPr/>
            </p:nvSpPr>
            <p:spPr>
              <a:xfrm>
                <a:off x="4514283" y="3913961"/>
                <a:ext cx="332112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𝑎𝑙𝑢𝑚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=826,74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−0,345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0D47274-CBC9-4942-8747-0C90AE464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283" y="3913961"/>
                <a:ext cx="3321126" cy="400110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889F06C7-E23E-4052-9D4E-201DFD0A2D8A}"/>
                  </a:ext>
                </a:extLst>
              </p:cNvPr>
              <p:cNvSpPr txBox="1"/>
              <p:nvPr/>
            </p:nvSpPr>
            <p:spPr>
              <a:xfrm>
                <a:off x="7976434" y="3069969"/>
                <a:ext cx="2378214" cy="461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𝑵</m:t>
                          </m:r>
                        </m:e>
                        <m:sub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  <m:r>
                            <a:rPr kumimoji="0" lang="en-US" sz="2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ç</m:t>
                          </m:r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𝒐</m:t>
                          </m:r>
                        </m:sub>
                      </m:sSub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𝟏𝟔</m:t>
                      </m:r>
                      <m:r>
                        <a:rPr kumimoji="0" lang="pt-B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pt-B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𝟒𝟒</m:t>
                      </m:r>
                      <m:r>
                        <a:rPr kumimoji="0" lang="pt-B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pt-B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𝒌𝑵</m:t>
                      </m:r>
                    </m:oMath>
                  </m:oMathPara>
                </a14:m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889F06C7-E23E-4052-9D4E-201DFD0A2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434" y="3069969"/>
                <a:ext cx="2378214" cy="461152"/>
              </a:xfrm>
              <a:prstGeom prst="rect">
                <a:avLst/>
              </a:prstGeom>
              <a:blipFill>
                <a:blip r:embed="rId7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4236C666-8B25-4E9A-9317-031DB39ACB0F}"/>
                  </a:ext>
                </a:extLst>
              </p:cNvPr>
              <p:cNvSpPr txBox="1"/>
              <p:nvPr/>
            </p:nvSpPr>
            <p:spPr>
              <a:xfrm>
                <a:off x="7976433" y="3913961"/>
                <a:ext cx="292359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𝑵</m:t>
                          </m:r>
                        </m:e>
                        <m:sub>
                          <m: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𝒂𝒍𝒖𝒎</m:t>
                          </m:r>
                        </m:sub>
                      </m:sSub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pt-B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𝟏𝟐𝟐</m:t>
                      </m:r>
                      <m:r>
                        <a:rPr kumimoji="0" lang="pt-B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pt-B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𝟖𝟗</m:t>
                      </m:r>
                      <m:r>
                        <a:rPr kumimoji="0" lang="pt-B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pt-B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𝒌𝑵</m:t>
                      </m:r>
                    </m:oMath>
                  </m:oMathPara>
                </a14:m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4236C666-8B25-4E9A-9317-031DB39AC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433" y="3913961"/>
                <a:ext cx="2923598" cy="430887"/>
              </a:xfrm>
              <a:prstGeom prst="rect">
                <a:avLst/>
              </a:prstGeom>
              <a:blipFill>
                <a:blip r:embed="rId8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92BEF63B-130E-4F9B-B010-54437096B261}"/>
                  </a:ext>
                </a:extLst>
              </p:cNvPr>
              <p:cNvSpPr txBox="1"/>
              <p:nvPr/>
            </p:nvSpPr>
            <p:spPr>
              <a:xfrm>
                <a:off x="4617532" y="2308918"/>
                <a:ext cx="208112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=0,1964 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𝑚𝑚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92BEF63B-130E-4F9B-B010-54437096B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532" y="2308918"/>
                <a:ext cx="208112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B4E075B6-4B48-426D-AE31-C034010036C6}"/>
                  </a:ext>
                </a:extLst>
              </p:cNvPr>
              <p:cNvSpPr txBox="1"/>
              <p:nvPr/>
            </p:nvSpPr>
            <p:spPr>
              <a:xfrm>
                <a:off x="4617532" y="4817058"/>
                <a:ext cx="361206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122,89+2.16,44=−90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𝑘𝑁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B4E075B6-4B48-426D-AE31-C03401003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532" y="4817058"/>
                <a:ext cx="3612068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757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1" grpId="0"/>
      <p:bldP spid="22" grpId="0"/>
      <p:bldP spid="2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4.5. Problemas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36617"/>
            <a:ext cx="10515598" cy="4414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pt-BR" sz="2400" dirty="0">
                <a:cs typeface="Times New Roman" panose="02020603050405020304" pitchFamily="18" charset="0"/>
              </a:rPr>
              <a:t>(*) </a:t>
            </a:r>
            <a:r>
              <a:rPr lang="en-US" altLang="pt-BR" sz="2400" dirty="0" err="1">
                <a:cs typeface="Times New Roman" panose="02020603050405020304" pitchFamily="18" charset="0"/>
              </a:rPr>
              <a:t>Observação</a:t>
            </a:r>
            <a:r>
              <a:rPr lang="en-US" altLang="pt-BR" sz="2400" dirty="0">
                <a:cs typeface="Times New Roman" panose="02020603050405020304" pitchFamily="18" charset="0"/>
              </a:rPr>
              <a:t>: </a:t>
            </a:r>
            <a:r>
              <a:rPr lang="en-US" altLang="pt-BR" sz="2400" dirty="0" err="1">
                <a:cs typeface="Times New Roman" panose="02020603050405020304" pitchFamily="18" charset="0"/>
              </a:rPr>
              <a:t>sem</a:t>
            </a:r>
            <a:r>
              <a:rPr lang="en-US" altLang="pt-BR" sz="2400" dirty="0">
                <a:cs typeface="Times New Roman" panose="02020603050405020304" pitchFamily="18" charset="0"/>
              </a:rPr>
              <a:t> </a:t>
            </a:r>
            <a:r>
              <a:rPr lang="en-US" altLang="pt-BR" sz="2400" dirty="0" err="1">
                <a:cs typeface="Times New Roman" panose="02020603050405020304" pitchFamily="18" charset="0"/>
              </a:rPr>
              <a:t>carregamento</a:t>
            </a:r>
            <a:r>
              <a:rPr lang="en-US" altLang="pt-BR" sz="2400" dirty="0">
                <a:cs typeface="Times New Roman" panose="02020603050405020304" pitchFamily="18" charset="0"/>
              </a:rPr>
              <a:t> </a:t>
            </a:r>
            <a:r>
              <a:rPr lang="en-US" altLang="pt-BR" sz="2400" dirty="0" err="1">
                <a:cs typeface="Times New Roman" panose="02020603050405020304" pitchFamily="18" charset="0"/>
              </a:rPr>
              <a:t>externo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54DB1390-4693-46D6-82CE-1F648704E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74" y="2302687"/>
            <a:ext cx="3222986" cy="205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79E9FB9-86D3-4139-823C-093B7AEFD2D2}"/>
                  </a:ext>
                </a:extLst>
              </p:cNvPr>
              <p:cNvSpPr txBox="1"/>
              <p:nvPr/>
            </p:nvSpPr>
            <p:spPr>
              <a:xfrm>
                <a:off x="4514283" y="2302687"/>
                <a:ext cx="3163433" cy="427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ç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=1005,31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−0,18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79E9FB9-86D3-4139-823C-093B7AEFD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283" y="2302687"/>
                <a:ext cx="3163433" cy="427618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0D47274-CBC9-4942-8747-0C90AE464009}"/>
                  </a:ext>
                </a:extLst>
              </p:cNvPr>
              <p:cNvSpPr txBox="1"/>
              <p:nvPr/>
            </p:nvSpPr>
            <p:spPr>
              <a:xfrm>
                <a:off x="4514283" y="3146679"/>
                <a:ext cx="332112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𝑎𝑙𝑢𝑚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=826,74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−0,345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0D47274-CBC9-4942-8747-0C90AE464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283" y="3146679"/>
                <a:ext cx="3321126" cy="400110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92BEF63B-130E-4F9B-B010-54437096B261}"/>
                  </a:ext>
                </a:extLst>
              </p:cNvPr>
              <p:cNvSpPr txBox="1"/>
              <p:nvPr/>
            </p:nvSpPr>
            <p:spPr>
              <a:xfrm>
                <a:off x="4513853" y="4691768"/>
                <a:ext cx="23238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𝜹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pt-BR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𝟐𝟐𝟖𝟏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𝒎𝒎</m:t>
                      </m:r>
                    </m:oMath>
                  </m:oMathPara>
                </a14:m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92BEF63B-130E-4F9B-B010-54437096B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853" y="4691768"/>
                <a:ext cx="232382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B4E075B6-4B48-426D-AE31-C034010036C6}"/>
                  </a:ext>
                </a:extLst>
              </p:cNvPr>
              <p:cNvSpPr txBox="1"/>
              <p:nvPr/>
            </p:nvSpPr>
            <p:spPr>
              <a:xfrm>
                <a:off x="4513853" y="5361801"/>
                <a:ext cx="268958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96,66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+2.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48,33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B4E075B6-4B48-426D-AE31-C03401003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853" y="5361801"/>
                <a:ext cx="2689587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366F7F5-D4EB-4A8E-BECC-9D748B0CD3A9}"/>
                  </a:ext>
                </a:extLst>
              </p:cNvPr>
              <p:cNvSpPr txBox="1"/>
              <p:nvPr/>
            </p:nvSpPr>
            <p:spPr>
              <a:xfrm>
                <a:off x="4513853" y="3922463"/>
                <a:ext cx="594404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1005,31</m:t>
                          </m:r>
                          <m:d>
                            <m:d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𝛿</m:t>
                              </m:r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−0,18</m:t>
                              </m:r>
                            </m:e>
                          </m:d>
                        </m:e>
                      </m:d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+826,74</m:t>
                      </m:r>
                      <m:d>
                        <m:d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−0,345</m:t>
                          </m:r>
                        </m:e>
                      </m:d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366F7F5-D4EB-4A8E-BECC-9D748B0CD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853" y="3922463"/>
                <a:ext cx="5944043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CB8C9B8-3272-4ADD-A190-8C453877693F}"/>
                  </a:ext>
                </a:extLst>
              </p:cNvPr>
              <p:cNvSpPr txBox="1"/>
              <p:nvPr/>
            </p:nvSpPr>
            <p:spPr>
              <a:xfrm>
                <a:off x="8224299" y="2302687"/>
                <a:ext cx="2123381" cy="427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ç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48,33 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𝑘𝑁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CB8C9B8-3272-4ADD-A190-8C4538776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299" y="2302687"/>
                <a:ext cx="2123381" cy="427618"/>
              </a:xfrm>
              <a:prstGeom prst="rect">
                <a:avLst/>
              </a:prstGeom>
              <a:blipFill>
                <a:blip r:embed="rId10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43B31E2D-1BEC-4F0E-A4CC-5B93E6D3EE79}"/>
                  </a:ext>
                </a:extLst>
              </p:cNvPr>
              <p:cNvSpPr txBox="1"/>
              <p:nvPr/>
            </p:nvSpPr>
            <p:spPr>
              <a:xfrm>
                <a:off x="8224299" y="3146679"/>
                <a:ext cx="242522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𝑎𝑙𝑢𝑚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−96,66 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𝑘𝑁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43B31E2D-1BEC-4F0E-A4CC-5B93E6D3E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299" y="3146679"/>
                <a:ext cx="2425224" cy="400110"/>
              </a:xfrm>
              <a:prstGeom prst="rect">
                <a:avLst/>
              </a:prstGeom>
              <a:blipFill>
                <a:blip r:embed="rId11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338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2" grpId="0"/>
      <p:bldP spid="23" grpId="0"/>
      <p:bldP spid="17" grpId="0"/>
      <p:bldP spid="18" grpId="0"/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4.5. Problemas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36617"/>
            <a:ext cx="10515598" cy="4414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pt-BR" sz="2400" dirty="0">
                <a:cs typeface="Times New Roman" panose="02020603050405020304" pitchFamily="18" charset="0"/>
              </a:rPr>
              <a:t>(*) </a:t>
            </a:r>
            <a:r>
              <a:rPr lang="en-US" altLang="pt-BR" sz="2400" dirty="0" err="1">
                <a:cs typeface="Times New Roman" panose="02020603050405020304" pitchFamily="18" charset="0"/>
              </a:rPr>
              <a:t>Observação</a:t>
            </a:r>
            <a:r>
              <a:rPr lang="en-US" altLang="pt-BR" sz="2400" dirty="0">
                <a:cs typeface="Times New Roman" panose="02020603050405020304" pitchFamily="18" charset="0"/>
              </a:rPr>
              <a:t>: </a:t>
            </a:r>
            <a:r>
              <a:rPr lang="en-US" altLang="pt-BR" sz="2400" dirty="0" err="1">
                <a:cs typeface="Times New Roman" panose="02020603050405020304" pitchFamily="18" charset="0"/>
              </a:rPr>
              <a:t>sem</a:t>
            </a:r>
            <a:r>
              <a:rPr lang="en-US" altLang="pt-BR" sz="2400" dirty="0">
                <a:cs typeface="Times New Roman" panose="02020603050405020304" pitchFamily="18" charset="0"/>
              </a:rPr>
              <a:t> </a:t>
            </a:r>
            <a:r>
              <a:rPr lang="en-US" altLang="pt-BR" sz="2400" dirty="0" err="1">
                <a:cs typeface="Times New Roman" panose="02020603050405020304" pitchFamily="18" charset="0"/>
              </a:rPr>
              <a:t>variação</a:t>
            </a:r>
            <a:r>
              <a:rPr lang="en-US" altLang="pt-BR" sz="2400" dirty="0">
                <a:cs typeface="Times New Roman" panose="02020603050405020304" pitchFamily="18" charset="0"/>
              </a:rPr>
              <a:t> </a:t>
            </a:r>
            <a:r>
              <a:rPr lang="en-US" altLang="pt-BR" sz="2400" dirty="0" err="1">
                <a:cs typeface="Times New Roman" panose="02020603050405020304" pitchFamily="18" charset="0"/>
              </a:rPr>
              <a:t>térmica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54DB1390-4693-46D6-82CE-1F648704E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74" y="2302687"/>
            <a:ext cx="3222986" cy="205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79E9FB9-86D3-4139-823C-093B7AEFD2D2}"/>
                  </a:ext>
                </a:extLst>
              </p:cNvPr>
              <p:cNvSpPr txBox="1"/>
              <p:nvPr/>
            </p:nvSpPr>
            <p:spPr>
              <a:xfrm>
                <a:off x="4514283" y="2302687"/>
                <a:ext cx="2160837" cy="427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ç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</m:t>
                        </m:r>
                      </m:sub>
                    </m:sSub>
                    <m: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=1005,31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𝛿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79E9FB9-86D3-4139-823C-093B7AEFD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283" y="2302687"/>
                <a:ext cx="2160837" cy="427618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0D47274-CBC9-4942-8747-0C90AE464009}"/>
                  </a:ext>
                </a:extLst>
              </p:cNvPr>
              <p:cNvSpPr txBox="1"/>
              <p:nvPr/>
            </p:nvSpPr>
            <p:spPr>
              <a:xfrm>
                <a:off x="4514283" y="3146679"/>
                <a:ext cx="216083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𝑎𝑙𝑢𝑚</m:t>
                        </m:r>
                      </m:sub>
                    </m:sSub>
                    <m: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=826,74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𝛿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0D47274-CBC9-4942-8747-0C90AE464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283" y="3146679"/>
                <a:ext cx="2160837" cy="400110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92BEF63B-130E-4F9B-B010-54437096B261}"/>
                  </a:ext>
                </a:extLst>
              </p:cNvPr>
              <p:cNvSpPr txBox="1"/>
              <p:nvPr/>
            </p:nvSpPr>
            <p:spPr>
              <a:xfrm>
                <a:off x="4513853" y="4691768"/>
                <a:ext cx="268958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𝜹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pt-BR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pt-BR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pt-BR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𝟎𝟑𝟏𝟕𝟐</m:t>
                      </m:r>
                      <m:r>
                        <a:rPr kumimoji="0" lang="en-US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𝒎𝒎</m:t>
                      </m:r>
                    </m:oMath>
                  </m:oMathPara>
                </a14:m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92BEF63B-130E-4F9B-B010-54437096B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853" y="4691768"/>
                <a:ext cx="268958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B4E075B6-4B48-426D-AE31-C034010036C6}"/>
                  </a:ext>
                </a:extLst>
              </p:cNvPr>
              <p:cNvSpPr txBox="1"/>
              <p:nvPr/>
            </p:nvSpPr>
            <p:spPr>
              <a:xfrm>
                <a:off x="4513853" y="5361801"/>
                <a:ext cx="299438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26,23−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2.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31,89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−90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B4E075B6-4B48-426D-AE31-C03401003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853" y="5361801"/>
                <a:ext cx="2994387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366F7F5-D4EB-4A8E-BECC-9D748B0CD3A9}"/>
                  </a:ext>
                </a:extLst>
              </p:cNvPr>
              <p:cNvSpPr txBox="1"/>
              <p:nvPr/>
            </p:nvSpPr>
            <p:spPr>
              <a:xfrm>
                <a:off x="4513853" y="3922463"/>
                <a:ext cx="395958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1005,31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</m:d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+826,74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−90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366F7F5-D4EB-4A8E-BECC-9D748B0CD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853" y="3922463"/>
                <a:ext cx="3959587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CB8C9B8-3272-4ADD-A190-8C453877693F}"/>
                  </a:ext>
                </a:extLst>
              </p:cNvPr>
              <p:cNvSpPr txBox="1"/>
              <p:nvPr/>
            </p:nvSpPr>
            <p:spPr>
              <a:xfrm>
                <a:off x="8051579" y="2311072"/>
                <a:ext cx="2311621" cy="427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ç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−31,89 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𝑘𝑁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CB8C9B8-3272-4ADD-A190-8C4538776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579" y="2311072"/>
                <a:ext cx="2311621" cy="427618"/>
              </a:xfrm>
              <a:prstGeom prst="rect">
                <a:avLst/>
              </a:prstGeom>
              <a:blipFill>
                <a:blip r:embed="rId10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43B31E2D-1BEC-4F0E-A4CC-5B93E6D3EE79}"/>
                  </a:ext>
                </a:extLst>
              </p:cNvPr>
              <p:cNvSpPr txBox="1"/>
              <p:nvPr/>
            </p:nvSpPr>
            <p:spPr>
              <a:xfrm>
                <a:off x="8051579" y="3160031"/>
                <a:ext cx="240631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𝑎𝑙𝑢𝑚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−26,23 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𝑘𝑁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43B31E2D-1BEC-4F0E-A4CC-5B93E6D3E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579" y="3160031"/>
                <a:ext cx="2406317" cy="400110"/>
              </a:xfrm>
              <a:prstGeom prst="rect">
                <a:avLst/>
              </a:prstGeom>
              <a:blipFill>
                <a:blip r:embed="rId11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998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2" grpId="0"/>
      <p:bldP spid="23" grpId="0"/>
      <p:bldP spid="17" grpId="0"/>
      <p:bldP spid="18" grpId="0"/>
      <p:bldP spid="2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4.5. Problemas hiperestáticos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36617"/>
            <a:ext cx="10515598" cy="4414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pt-BR" sz="2200" dirty="0">
                <a:cs typeface="Times New Roman" panose="02020603050405020304" pitchFamily="18" charset="0"/>
              </a:rPr>
              <a:t>(*) </a:t>
            </a:r>
            <a:r>
              <a:rPr lang="en-US" altLang="pt-BR" sz="2200" dirty="0" err="1">
                <a:cs typeface="Times New Roman" panose="02020603050405020304" pitchFamily="18" charset="0"/>
              </a:rPr>
              <a:t>Observação</a:t>
            </a:r>
            <a:r>
              <a:rPr lang="en-US" altLang="pt-BR" sz="2200" dirty="0">
                <a:cs typeface="Times New Roman" panose="02020603050405020304" pitchFamily="18" charset="0"/>
              </a:rPr>
              <a:t>: </a:t>
            </a:r>
            <a:r>
              <a:rPr lang="en-US" altLang="pt-BR" sz="2200" dirty="0" err="1">
                <a:cs typeface="Times New Roman" panose="02020603050405020304" pitchFamily="18" charset="0"/>
              </a:rPr>
              <a:t>solução</a:t>
            </a:r>
            <a:r>
              <a:rPr lang="en-US" altLang="pt-BR" sz="2200" dirty="0">
                <a:cs typeface="Times New Roman" panose="02020603050405020304" pitchFamily="18" charset="0"/>
              </a:rPr>
              <a:t> </a:t>
            </a:r>
            <a:r>
              <a:rPr lang="en-US" altLang="pt-BR" sz="2200" dirty="0" err="1">
                <a:cs typeface="Times New Roman" panose="02020603050405020304" pitchFamily="18" charset="0"/>
              </a:rPr>
              <a:t>pelo</a:t>
            </a:r>
            <a:r>
              <a:rPr lang="en-US" altLang="pt-BR" sz="2200" dirty="0">
                <a:cs typeface="Times New Roman" panose="02020603050405020304" pitchFamily="18" charset="0"/>
              </a:rPr>
              <a:t> </a:t>
            </a:r>
            <a:r>
              <a:rPr lang="en-US" altLang="pt-BR" sz="2200" dirty="0" err="1">
                <a:cs typeface="Times New Roman" panose="02020603050405020304" pitchFamily="18" charset="0"/>
              </a:rPr>
              <a:t>Método</a:t>
            </a:r>
            <a:r>
              <a:rPr lang="en-US" altLang="pt-BR" sz="2200" dirty="0">
                <a:cs typeface="Times New Roman" panose="02020603050405020304" pitchFamily="18" charset="0"/>
              </a:rPr>
              <a:t> das </a:t>
            </a:r>
            <a:r>
              <a:rPr lang="en-US" altLang="pt-BR" sz="2200" dirty="0" err="1">
                <a:cs typeface="Times New Roman" panose="02020603050405020304" pitchFamily="18" charset="0"/>
              </a:rPr>
              <a:t>Forças</a:t>
            </a:r>
            <a:r>
              <a:rPr lang="en-US" altLang="pt-BR" sz="2200" dirty="0">
                <a:cs typeface="Times New Roman" panose="02020603050405020304" pitchFamily="18" charset="0"/>
              </a:rPr>
              <a:t> (1)</a:t>
            </a:r>
          </a:p>
          <a:p>
            <a:pPr lvl="1">
              <a:lnSpc>
                <a:spcPct val="150000"/>
              </a:lnSpc>
            </a:pPr>
            <a:r>
              <a:rPr lang="en-US" altLang="pt-BR" sz="2000" dirty="0">
                <a:cs typeface="Times New Roman" panose="02020603050405020304" pitchFamily="18" charset="0"/>
              </a:rPr>
              <a:t>Caso 1 (</a:t>
            </a:r>
            <a:r>
              <a:rPr lang="en-US" altLang="pt-BR" sz="2000" dirty="0" err="1">
                <a:cs typeface="Times New Roman" panose="02020603050405020304" pitchFamily="18" charset="0"/>
              </a:rPr>
              <a:t>carregamento</a:t>
            </a:r>
            <a:r>
              <a:rPr lang="en-US" altLang="pt-BR" sz="2000" dirty="0">
                <a:cs typeface="Times New Roman" panose="02020603050405020304" pitchFamily="18" charset="0"/>
              </a:rPr>
              <a:t> </a:t>
            </a:r>
            <a:r>
              <a:rPr lang="en-US" altLang="pt-BR" sz="2000" dirty="0" err="1">
                <a:cs typeface="Times New Roman" panose="02020603050405020304" pitchFamily="18" charset="0"/>
              </a:rPr>
              <a:t>uniforme</a:t>
            </a:r>
            <a:r>
              <a:rPr lang="en-US" altLang="pt-BR" sz="2000" dirty="0"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pt-BR" sz="2000" dirty="0">
                <a:cs typeface="Times New Roman" panose="02020603050405020304" pitchFamily="18" charset="0"/>
              </a:rPr>
              <a:t>Caso 2 (</a:t>
            </a:r>
            <a:r>
              <a:rPr lang="en-US" altLang="pt-BR" sz="2000" dirty="0" err="1">
                <a:cs typeface="Times New Roman" panose="02020603050405020304" pitchFamily="18" charset="0"/>
              </a:rPr>
              <a:t>variação</a:t>
            </a:r>
            <a:r>
              <a:rPr lang="en-US" altLang="pt-BR" sz="2000" dirty="0">
                <a:cs typeface="Times New Roman" panose="02020603050405020304" pitchFamily="18" charset="0"/>
              </a:rPr>
              <a:t> </a:t>
            </a:r>
            <a:r>
              <a:rPr lang="en-US" altLang="pt-BR" sz="2000" dirty="0" err="1">
                <a:cs typeface="Times New Roman" panose="02020603050405020304" pitchFamily="18" charset="0"/>
              </a:rPr>
              <a:t>térmica</a:t>
            </a:r>
            <a:r>
              <a:rPr lang="en-US" altLang="pt-BR" sz="2000" dirty="0"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pt-BR" sz="2000" dirty="0">
                <a:cs typeface="Times New Roman" panose="02020603050405020304" pitchFamily="18" charset="0"/>
              </a:rPr>
              <a:t>Caso 3 (</a:t>
            </a:r>
            <a:r>
              <a:rPr lang="en-US" altLang="pt-BR" sz="2000" dirty="0" err="1">
                <a:cs typeface="Times New Roman" panose="02020603050405020304" pitchFamily="18" charset="0"/>
              </a:rPr>
              <a:t>reação</a:t>
            </a:r>
            <a:r>
              <a:rPr lang="en-US" altLang="pt-BR" sz="2000" dirty="0">
                <a:cs typeface="Times New Roman" panose="02020603050405020304" pitchFamily="18" charset="0"/>
              </a:rPr>
              <a:t> </a:t>
            </a:r>
            <a:r>
              <a:rPr lang="en-US" altLang="pt-BR" sz="2000" dirty="0" err="1">
                <a:cs typeface="Times New Roman" panose="02020603050405020304" pitchFamily="18" charset="0"/>
              </a:rPr>
              <a:t>adicional</a:t>
            </a:r>
            <a:r>
              <a:rPr lang="en-US" altLang="pt-BR" sz="2000" dirty="0">
                <a:cs typeface="Times New Roman" panose="02020603050405020304" pitchFamily="18" charset="0"/>
              </a:rPr>
              <a:t>)</a:t>
            </a:r>
            <a:endParaRPr lang="pt-BR" alt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54DB1390-4693-46D6-82CE-1F648704E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001" y="3649643"/>
            <a:ext cx="3125331" cy="199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9D78DB4-F339-4149-8220-DFB1341B1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2489" y="3190240"/>
            <a:ext cx="4613564" cy="2450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8609CD1-CE40-47A5-9F44-EE30201C8118}"/>
                  </a:ext>
                </a:extLst>
              </p:cNvPr>
              <p:cNvSpPr txBox="1"/>
              <p:nvPr/>
            </p:nvSpPr>
            <p:spPr>
              <a:xfrm>
                <a:off x="5969671" y="2474844"/>
                <a:ext cx="37592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p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p>
                      </m:sSup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p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p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𝑎𝑑𝑖𝑐</m:t>
                              </m:r>
                            </m:sub>
                          </m:sSub>
                        </m:e>
                      </m:d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8609CD1-CE40-47A5-9F44-EE30201C81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671" y="2474844"/>
                <a:ext cx="3759200" cy="430887"/>
              </a:xfrm>
              <a:prstGeom prst="rect">
                <a:avLst/>
              </a:prstGeom>
              <a:blipFill>
                <a:blip r:embed="rId6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636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Dia 18/10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Primeira prova (P1)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A prova será enviada por e-mail (STOA)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O professor estará disponível no Google Meet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A resolução da prova deverá ser fotografada ou scaneada (</a:t>
            </a:r>
            <a:r>
              <a:rPr lang="pt-BR" sz="2200" i="1" dirty="0" err="1"/>
              <a:t>CamScanner</a:t>
            </a:r>
            <a:r>
              <a:rPr lang="pt-BR" sz="2200" dirty="0"/>
              <a:t>), e enviada para o professor preferencialmente por e-mail (jppascon@usp.br)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6747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Dia 18/10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Primeira prova (P1) – Entrega dia 18/10 (23hs)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Q1. Projeto (Método das Tensões Admissíveis)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Q2. Deslocamentos em sistemas isostáticos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i="1" dirty="0"/>
              <a:t>Q3. Deslocamentos em sistemas hiperestáticos</a:t>
            </a:r>
            <a:endParaRPr lang="en-US" sz="22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have Direita 15">
            <a:extLst>
              <a:ext uri="{FF2B5EF4-FFF2-40B4-BE49-F238E27FC236}">
                <a16:creationId xmlns:a16="http://schemas.microsoft.com/office/drawing/2014/main" id="{D53A1CED-159E-4776-9911-F30E4C5D94F4}"/>
              </a:ext>
            </a:extLst>
          </p:cNvPr>
          <p:cNvSpPr/>
          <p:nvPr/>
        </p:nvSpPr>
        <p:spPr>
          <a:xfrm>
            <a:off x="6933461" y="2175030"/>
            <a:ext cx="381739" cy="985422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38DFA98-55F7-4A42-9C35-9A9D68DB1485}"/>
              </a:ext>
            </a:extLst>
          </p:cNvPr>
          <p:cNvSpPr txBox="1"/>
          <p:nvPr/>
        </p:nvSpPr>
        <p:spPr>
          <a:xfrm>
            <a:off x="7394269" y="2452297"/>
            <a:ext cx="17142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18/10 – 20hs</a:t>
            </a:r>
          </a:p>
        </p:txBody>
      </p:sp>
      <p:sp>
        <p:nvSpPr>
          <p:cNvPr id="18" name="Chave Direita 17">
            <a:extLst>
              <a:ext uri="{FF2B5EF4-FFF2-40B4-BE49-F238E27FC236}">
                <a16:creationId xmlns:a16="http://schemas.microsoft.com/office/drawing/2014/main" id="{1205049A-7930-4CDF-BDF7-78763D91C531}"/>
              </a:ext>
            </a:extLst>
          </p:cNvPr>
          <p:cNvSpPr/>
          <p:nvPr/>
        </p:nvSpPr>
        <p:spPr>
          <a:xfrm>
            <a:off x="6933461" y="3371456"/>
            <a:ext cx="381739" cy="545977"/>
          </a:xfrm>
          <a:prstGeom prst="righ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0DBB18C-48DA-4D36-8C74-B33FD1E075D8}"/>
              </a:ext>
            </a:extLst>
          </p:cNvPr>
          <p:cNvSpPr txBox="1"/>
          <p:nvPr/>
        </p:nvSpPr>
        <p:spPr>
          <a:xfrm>
            <a:off x="7394269" y="3429000"/>
            <a:ext cx="17142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B050"/>
                </a:solidFill>
              </a:rPr>
              <a:t>15/10 - </a:t>
            </a:r>
            <a:r>
              <a:rPr lang="en-US" sz="2200" b="1" dirty="0" err="1">
                <a:solidFill>
                  <a:srgbClr val="00B050"/>
                </a:solidFill>
              </a:rPr>
              <a:t>tarde</a:t>
            </a:r>
            <a:endParaRPr lang="en-US" sz="2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5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Dia 18/10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b="1" dirty="0"/>
              <a:t>Definições, convenção de sinal e unidades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Reações de apoio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Esforços internos normal (N) e cortante (V)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Tensões (médias) normal (σ) e cisalhante (τ)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Deformações (médias) normal (</a:t>
            </a:r>
            <a:r>
              <a:rPr lang="el-GR" sz="2000" dirty="0"/>
              <a:t>ε</a:t>
            </a:r>
            <a:r>
              <a:rPr lang="pt-BR" sz="2000" dirty="0"/>
              <a:t>) e distorção (</a:t>
            </a:r>
            <a:r>
              <a:rPr lang="el-GR" sz="2000" dirty="0"/>
              <a:t>γ</a:t>
            </a:r>
            <a:r>
              <a:rPr lang="pt-BR" sz="2000" dirty="0"/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Variação de comprimento (</a:t>
            </a:r>
            <a:r>
              <a:rPr lang="el-GR" sz="2000" dirty="0"/>
              <a:t>Δ</a:t>
            </a:r>
            <a:r>
              <a:rPr lang="pt-BR" sz="2000" dirty="0"/>
              <a:t>L)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Deslocamentos axiais (δ)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253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08. Carga Axial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Apresentar o modelo uniaxial de deformação térmica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Definir os conceitos de estrutura hipostática, </a:t>
            </a:r>
            <a:r>
              <a:rPr lang="pt-BR" sz="2200" b="1" dirty="0"/>
              <a:t>isostática e hiperestática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Apresentar dois métodos para solução de problemas hiperestáticos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96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4.2. Efeitos da Temperatura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Rigidez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Resistência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Ductilidade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Young&amp;#39;s Modulus of Aluminum vs Temperature | Download Scientific Diagram">
            <a:extLst>
              <a:ext uri="{FF2B5EF4-FFF2-40B4-BE49-F238E27FC236}">
                <a16:creationId xmlns:a16="http://schemas.microsoft.com/office/drawing/2014/main" id="{9A688069-D533-4663-9579-355B3128A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403" y="1633537"/>
            <a:ext cx="596265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074387B-7061-4A6B-BE47-70E5330686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521" y="1880402"/>
            <a:ext cx="6858532" cy="334688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4FDD9EE-A6CA-414F-A610-E2F4811DAF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3402" y="2077466"/>
            <a:ext cx="3629797" cy="340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4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4.2. Efeitos da Temperatura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Variação de comprimento por deformação térmica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107BAAE2-48BC-407B-B988-034C67141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431906"/>
            <a:ext cx="3524250" cy="27146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2415C58-8C7A-46A9-B527-24BB1DCFD0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3287" y="3731961"/>
            <a:ext cx="1609725" cy="50482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FD0B9EB-E506-4791-94BB-612EE2C9D9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4171" y="3774823"/>
            <a:ext cx="1190625" cy="419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BA18928-661E-4269-AECD-58C34249F2DA}"/>
                  </a:ext>
                </a:extLst>
              </p:cNvPr>
              <p:cNvSpPr txBox="1"/>
              <p:nvPr/>
            </p:nvSpPr>
            <p:spPr>
              <a:xfrm>
                <a:off x="5623287" y="4631869"/>
                <a:ext cx="4610473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𝑚𝑒𝑐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𝑡𝑒𝑟𝑚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𝑁𝐿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m:rPr>
                          <m:sty m:val="p"/>
                        </m:rPr>
                        <a:rPr lang="el-G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BA18928-661E-4269-AECD-58C34249F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287" y="4631869"/>
                <a:ext cx="4610473" cy="7239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98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Classificação de estruturas (reações e esforços)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Hipostática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Isostática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Hiperestática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36F00C2B-31B8-4B10-972D-BB41EF7FE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039" y="1535837"/>
            <a:ext cx="2799425" cy="108159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20A3AF5-806F-496A-BD05-5D2B524A64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039" y="1535837"/>
            <a:ext cx="2799425" cy="108159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1BDBE71-D1BE-415C-B7CA-5028A318DD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9039" y="2324285"/>
            <a:ext cx="2799425" cy="108159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6AAC7D0-3D89-421B-91B5-DD91598EB3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9039" y="2319704"/>
            <a:ext cx="2799421" cy="108159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A8515A87-43B8-4D80-ADA7-B083A5BC0A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9034" y="3069857"/>
            <a:ext cx="2799421" cy="1081595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55BFCC72-CC14-4B87-BC47-E9E5B5AE9F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9025" y="3066166"/>
            <a:ext cx="2797118" cy="108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8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Sistemas Hiperestáticos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835"/>
            <a:ext cx="10515600" cy="42770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Barra sob carga 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Isostática (estaticamente determinada)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Hiperestática (estaticamente indeterminada)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8871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3329</TotalTime>
  <Words>2302</Words>
  <Application>Microsoft Office PowerPoint</Application>
  <PresentationFormat>Widescreen</PresentationFormat>
  <Paragraphs>290</Paragraphs>
  <Slides>47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Wingdings</vt:lpstr>
      <vt:lpstr>Tema do Office</vt:lpstr>
      <vt:lpstr>Introdução à Mecânica dos Sólidos (LOM3081)</vt:lpstr>
      <vt:lpstr>Cronograma</vt:lpstr>
      <vt:lpstr>Semana passada (Aula 06)</vt:lpstr>
      <vt:lpstr>Aula 07</vt:lpstr>
      <vt:lpstr>Aula 08. Carga Axial</vt:lpstr>
      <vt:lpstr>4.2. Efeitos da Temperatura</vt:lpstr>
      <vt:lpstr>4.2. Efeitos da Temperatura</vt:lpstr>
      <vt:lpstr>Classificação de estruturas (reações e esforços)</vt:lpstr>
      <vt:lpstr>4.3. Sistemas Hiperestáticos</vt:lpstr>
      <vt:lpstr>4.3. Sistemas Hiperestáticos</vt:lpstr>
      <vt:lpstr>4.3. Sistemas Hiperestáticos</vt:lpstr>
      <vt:lpstr>4.3. Sistemas Hiperestáticos</vt:lpstr>
      <vt:lpstr>4.3. Sistemas Hiperestáticos</vt:lpstr>
      <vt:lpstr>4.3. Sistemas Hiperestáticos</vt:lpstr>
      <vt:lpstr>4.3. Sistemas Hiperestáticos</vt:lpstr>
      <vt:lpstr>4.3. Sistemas Hiperestáticos</vt:lpstr>
      <vt:lpstr>4.3. Sistemas Hiperestáticos</vt:lpstr>
      <vt:lpstr>4.3. Sistemas Hiperestáticos</vt:lpstr>
      <vt:lpstr>4.3. Sistemas Hiperestáticos</vt:lpstr>
      <vt:lpstr>4.3. Sistemas Hiperestáticos</vt:lpstr>
      <vt:lpstr>4.3. Sistemas Hiperestáticos</vt:lpstr>
      <vt:lpstr>4.3. Sistemas Hiperestáticos</vt:lpstr>
      <vt:lpstr>Exemplo 4.4. Sistemas hiperestáticos</vt:lpstr>
      <vt:lpstr>Exemplo 4.4. Sistemas hiperestáticos</vt:lpstr>
      <vt:lpstr>Exemplo 4.4. Sistemas hiperestáticos</vt:lpstr>
      <vt:lpstr>Exemplo 4.4. Sistemas hiperestáticos</vt:lpstr>
      <vt:lpstr>Exemplo 4.4. Sistemas hiperestáticos</vt:lpstr>
      <vt:lpstr>Exemplo 4.4. Sistemas hiperestáticos</vt:lpstr>
      <vt:lpstr>Exemplo 4.4. Sistemas hiperestáticos</vt:lpstr>
      <vt:lpstr>Método dos Deslocamentos</vt:lpstr>
      <vt:lpstr>4.3. Sistemas Hiperestáticos</vt:lpstr>
      <vt:lpstr>4.3. Sistemas Hiperestáticos</vt:lpstr>
      <vt:lpstr>4.3. Sistemas Hiperestáticos</vt:lpstr>
      <vt:lpstr>4.3. Sistemas Hiperestáticos</vt:lpstr>
      <vt:lpstr>4.3. Sistemas Hiperestáticos</vt:lpstr>
      <vt:lpstr>4.3. Sistemas Hiperestáticos</vt:lpstr>
      <vt:lpstr>Exemplo 4.5. Problemas hiperestáticos</vt:lpstr>
      <vt:lpstr>Exemplo 4.5. Problemas hiperestáticos</vt:lpstr>
      <vt:lpstr>Exemplo 4.5. Problemas hiperestáticos</vt:lpstr>
      <vt:lpstr>Exemplo 4.5. Problemas hiperestáticos</vt:lpstr>
      <vt:lpstr>Exemplo 4.5. Problemas hiperestáticos</vt:lpstr>
      <vt:lpstr>Exemplo 4.5. Problemas hiperestáticos</vt:lpstr>
      <vt:lpstr>Exemplo 4.5. Problemas hiperestáticos</vt:lpstr>
      <vt:lpstr>Exemplo 4.5. Problemas hiperestáticos</vt:lpstr>
      <vt:lpstr>Dia 18/10</vt:lpstr>
      <vt:lpstr>Dia 18/10</vt:lpstr>
      <vt:lpstr>Dia 18/10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Mecânica dos Sólidos (LOM3081)</dc:title>
  <dc:creator>João Pascon</dc:creator>
  <cp:lastModifiedBy>João Pascon</cp:lastModifiedBy>
  <cp:revision>705</cp:revision>
  <dcterms:created xsi:type="dcterms:W3CDTF">2021-04-12T22:54:59Z</dcterms:created>
  <dcterms:modified xsi:type="dcterms:W3CDTF">2021-10-05T01:54:55Z</dcterms:modified>
</cp:coreProperties>
</file>