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92" r:id="rId2"/>
    <p:sldId id="293" r:id="rId3"/>
    <p:sldId id="29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7A407D-D467-4EA7-A923-C7F40BB2F371}" type="datetimeFigureOut">
              <a:rPr lang="pt-BR" smtClean="0"/>
              <a:t>29/10/2014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E51C7-EC73-4FB1-8FD1-9DFBE36A8053}" type="slidenum">
              <a:rPr lang="pt-BR" smtClean="0"/>
              <a:t>‹nº›</a:t>
            </a:fld>
            <a:endParaRPr lang="pt-BR"/>
          </a:p>
        </p:txBody>
      </p:sp>
    </p:spTree>
    <p:extLst>
      <p:ext uri="{BB962C8B-B14F-4D97-AF65-F5344CB8AC3E}">
        <p14:creationId xmlns:p14="http://schemas.microsoft.com/office/powerpoint/2010/main" val="3135878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A350FBA-5792-4DB5-AD2F-B610E0A3C586}" type="slidenum">
              <a:rPr lang="pt-BR" altLang="pt-BR" smtClean="0">
                <a:latin typeface="Arial" charset="0"/>
              </a:rPr>
              <a:pPr eaLnBrk="1" hangingPunct="1">
                <a:spcBef>
                  <a:spcPct val="0"/>
                </a:spcBef>
              </a:pPr>
              <a:t>10</a:t>
            </a:fld>
            <a:endParaRPr lang="pt-BR" altLang="pt-BR" smtClean="0">
              <a:latin typeface="Arial" charset="0"/>
            </a:endParaRPr>
          </a:p>
        </p:txBody>
      </p:sp>
      <p:sp>
        <p:nvSpPr>
          <p:cNvPr id="8397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4F516C2-2930-4629-A96C-34F0BA2809B5}" type="slidenum">
              <a:rPr lang="pt-BR" altLang="pt-BR" smtClean="0">
                <a:latin typeface="Arial" charset="0"/>
              </a:rPr>
              <a:pPr eaLnBrk="1" hangingPunct="1">
                <a:spcBef>
                  <a:spcPct val="0"/>
                </a:spcBef>
              </a:pPr>
              <a:t>11</a:t>
            </a:fld>
            <a:endParaRPr lang="pt-BR" altLang="pt-BR" smtClean="0">
              <a:latin typeface="Arial" charset="0"/>
            </a:endParaRPr>
          </a:p>
        </p:txBody>
      </p:sp>
      <p:sp>
        <p:nvSpPr>
          <p:cNvPr id="849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7C0870D-4DB9-42B5-8450-DC2CD4D7DEC5}" type="slidenum">
              <a:rPr lang="pt-BR" altLang="pt-BR" smtClean="0">
                <a:latin typeface="Arial" charset="0"/>
              </a:rPr>
              <a:pPr eaLnBrk="1" hangingPunct="1">
                <a:spcBef>
                  <a:spcPct val="0"/>
                </a:spcBef>
              </a:pPr>
              <a:t>12</a:t>
            </a:fld>
            <a:endParaRPr lang="pt-BR" altLang="pt-BR" smtClean="0">
              <a:latin typeface="Arial" charset="0"/>
            </a:endParaRPr>
          </a:p>
        </p:txBody>
      </p:sp>
      <p:sp>
        <p:nvSpPr>
          <p:cNvPr id="8601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4C9487E-EFB4-4671-810C-9DB14ACE9383}" type="slidenum">
              <a:rPr lang="pt-BR" altLang="pt-BR" smtClean="0">
                <a:latin typeface="Arial" charset="0"/>
              </a:rPr>
              <a:pPr eaLnBrk="1" hangingPunct="1">
                <a:spcBef>
                  <a:spcPct val="0"/>
                </a:spcBef>
              </a:pPr>
              <a:t>13</a:t>
            </a:fld>
            <a:endParaRPr lang="pt-BR" altLang="pt-BR" smtClean="0">
              <a:latin typeface="Arial" charset="0"/>
            </a:endParaRPr>
          </a:p>
        </p:txBody>
      </p:sp>
      <p:sp>
        <p:nvSpPr>
          <p:cNvPr id="8704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8A93EAA-BA57-4D67-A9CA-8687A6FEC8C9}" type="slidenum">
              <a:rPr lang="pt-BR" altLang="pt-BR" smtClean="0">
                <a:latin typeface="Arial" charset="0"/>
              </a:rPr>
              <a:pPr eaLnBrk="1" hangingPunct="1">
                <a:spcBef>
                  <a:spcPct val="0"/>
                </a:spcBef>
              </a:pPr>
              <a:t>14</a:t>
            </a:fld>
            <a:endParaRPr lang="pt-BR" altLang="pt-BR" smtClean="0">
              <a:latin typeface="Arial" charset="0"/>
            </a:endParaRPr>
          </a:p>
        </p:txBody>
      </p:sp>
      <p:sp>
        <p:nvSpPr>
          <p:cNvPr id="8806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405CC1A-F396-4A7D-9CEC-4A5EFF63FD1B}" type="datetimeFigureOut">
              <a:rPr lang="pt-BR" smtClean="0"/>
              <a:t>29/10/2014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250429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405CC1A-F396-4A7D-9CEC-4A5EFF63FD1B}" type="datetimeFigureOut">
              <a:rPr lang="pt-BR" smtClean="0"/>
              <a:t>29/10/2014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92635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405CC1A-F396-4A7D-9CEC-4A5EFF63FD1B}" type="datetimeFigureOut">
              <a:rPr lang="pt-BR" smtClean="0"/>
              <a:t>29/10/2014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238322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405CC1A-F396-4A7D-9CEC-4A5EFF63FD1B}" type="datetimeFigureOut">
              <a:rPr lang="pt-BR" smtClean="0"/>
              <a:t>29/10/2014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338624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D405CC1A-F396-4A7D-9CEC-4A5EFF63FD1B}" type="datetimeFigureOut">
              <a:rPr lang="pt-BR" smtClean="0"/>
              <a:t>29/10/2014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174505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405CC1A-F396-4A7D-9CEC-4A5EFF63FD1B}" type="datetimeFigureOut">
              <a:rPr lang="pt-BR" smtClean="0"/>
              <a:t>29/10/2014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2489457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405CC1A-F396-4A7D-9CEC-4A5EFF63FD1B}" type="datetimeFigureOut">
              <a:rPr lang="pt-BR" smtClean="0"/>
              <a:t>29/10/2014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218569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D405CC1A-F396-4A7D-9CEC-4A5EFF63FD1B}" type="datetimeFigureOut">
              <a:rPr lang="pt-BR" smtClean="0"/>
              <a:t>29/10/2014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5998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405CC1A-F396-4A7D-9CEC-4A5EFF63FD1B}" type="datetimeFigureOut">
              <a:rPr lang="pt-BR" smtClean="0"/>
              <a:t>29/10/2014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199879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405CC1A-F396-4A7D-9CEC-4A5EFF63FD1B}" type="datetimeFigureOut">
              <a:rPr lang="pt-BR" smtClean="0"/>
              <a:t>29/10/2014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3293916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405CC1A-F396-4A7D-9CEC-4A5EFF63FD1B}" type="datetimeFigureOut">
              <a:rPr lang="pt-BR" smtClean="0"/>
              <a:t>29/10/2014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68AED0-B0A8-401E-B929-BDED2BBF00C9}" type="slidenum">
              <a:rPr lang="pt-BR" smtClean="0"/>
              <a:t>‹nº›</a:t>
            </a:fld>
            <a:endParaRPr lang="pt-BR"/>
          </a:p>
        </p:txBody>
      </p:sp>
    </p:spTree>
    <p:extLst>
      <p:ext uri="{BB962C8B-B14F-4D97-AF65-F5344CB8AC3E}">
        <p14:creationId xmlns:p14="http://schemas.microsoft.com/office/powerpoint/2010/main" val="2357134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5CC1A-F396-4A7D-9CEC-4A5EFF63FD1B}" type="datetimeFigureOut">
              <a:rPr lang="pt-BR" smtClean="0"/>
              <a:t>29/10/2014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8AED0-B0A8-401E-B929-BDED2BBF00C9}" type="slidenum">
              <a:rPr lang="pt-BR" smtClean="0"/>
              <a:t>‹nº›</a:t>
            </a:fld>
            <a:endParaRPr lang="pt-BR"/>
          </a:p>
        </p:txBody>
      </p:sp>
    </p:spTree>
    <p:extLst>
      <p:ext uri="{BB962C8B-B14F-4D97-AF65-F5344CB8AC3E}">
        <p14:creationId xmlns:p14="http://schemas.microsoft.com/office/powerpoint/2010/main" val="896006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idiniz@usp.b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stard-statement.org/website%20stard/" TargetMode="External"/><Relationship Id="rId2" Type="http://schemas.openxmlformats.org/officeDocument/2006/relationships/hyperlink" Target="http://www.consort-statement.org/" TargetMode="External"/><Relationship Id="rId1" Type="http://schemas.openxmlformats.org/officeDocument/2006/relationships/slideLayout" Target="../slideLayouts/slideLayout7.xml"/><Relationship Id="rId6" Type="http://schemas.openxmlformats.org/officeDocument/2006/relationships/hyperlink" Target="http://www.strobe-statement.org/" TargetMode="External"/><Relationship Id="rId5" Type="http://schemas.openxmlformats.org/officeDocument/2006/relationships/hyperlink" Target="file:///\\alpha1\ppe-proc$\wrk\fbpe\periodicos\rsp\info\&#8226;%09http:\www.consort-statement.org\mod_product\uploads\QUOROM%20checklist%20and%20flow%20diagram%201999.pdf" TargetMode="External"/><Relationship Id="rId4" Type="http://schemas.openxmlformats.org/officeDocument/2006/relationships/hyperlink" Target="http://www.consort-statement.org/mod_product/uploads/MOOSE%20Statement%20200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ctrTitle"/>
          </p:nvPr>
        </p:nvSpPr>
        <p:spPr>
          <a:xfrm>
            <a:off x="250825" y="404813"/>
            <a:ext cx="8569325" cy="863600"/>
          </a:xfrm>
        </p:spPr>
        <p:txBody>
          <a:bodyPr>
            <a:normAutofit fontScale="90000"/>
          </a:bodyPr>
          <a:lstStyle/>
          <a:p>
            <a:r>
              <a:rPr lang="pt-BR" altLang="pt-BR" sz="3200" dirty="0" smtClean="0"/>
              <a:t>Evidências em saúde: o que são, o que podem ser, </a:t>
            </a:r>
            <a:br>
              <a:rPr lang="pt-BR" altLang="pt-BR" sz="3200" dirty="0" smtClean="0"/>
            </a:br>
            <a:r>
              <a:rPr lang="pt-BR" altLang="pt-BR" sz="3200" dirty="0" smtClean="0"/>
              <a:t>e de que tipo de evidências </a:t>
            </a:r>
            <a:r>
              <a:rPr lang="pt-BR" altLang="pt-BR" sz="3200" dirty="0" smtClean="0"/>
              <a:t>precisamos (2ª. Parte)</a:t>
            </a:r>
            <a:endParaRPr lang="pt-BR" altLang="pt-BR" sz="3200" dirty="0" smtClean="0"/>
          </a:p>
        </p:txBody>
      </p:sp>
      <p:sp>
        <p:nvSpPr>
          <p:cNvPr id="3" name="Subtítulo 2"/>
          <p:cNvSpPr>
            <a:spLocks noGrp="1"/>
          </p:cNvSpPr>
          <p:nvPr>
            <p:ph type="subTitle" idx="1"/>
          </p:nvPr>
        </p:nvSpPr>
        <p:spPr>
          <a:xfrm>
            <a:off x="323850" y="5876925"/>
            <a:ext cx="8496300" cy="720725"/>
          </a:xfrm>
        </p:spPr>
        <p:txBody>
          <a:bodyPr>
            <a:normAutofit fontScale="92500" lnSpcReduction="10000"/>
          </a:bodyPr>
          <a:lstStyle/>
          <a:p>
            <a:pPr>
              <a:defRPr/>
            </a:pPr>
            <a:r>
              <a:rPr lang="pt-BR" sz="1700" dirty="0" smtClean="0"/>
              <a:t>Simone G. Diniz </a:t>
            </a:r>
          </a:p>
          <a:p>
            <a:pPr>
              <a:defRPr/>
            </a:pPr>
            <a:r>
              <a:rPr lang="pt-BR" sz="1200" dirty="0"/>
              <a:t>Disciplina de Evidências em </a:t>
            </a:r>
            <a:r>
              <a:rPr lang="pt-BR" sz="1200" dirty="0" smtClean="0"/>
              <a:t>Saúde Pública  </a:t>
            </a:r>
            <a:r>
              <a:rPr lang="pt-BR" sz="1200" dirty="0"/>
              <a:t>(com Ivan França Jr. )</a:t>
            </a:r>
          </a:p>
          <a:p>
            <a:pPr>
              <a:defRPr/>
            </a:pPr>
            <a:r>
              <a:rPr lang="pt-BR" sz="1200" dirty="0" smtClean="0"/>
              <a:t> São </a:t>
            </a:r>
            <a:r>
              <a:rPr lang="pt-BR" sz="1200" dirty="0"/>
              <a:t>P</a:t>
            </a:r>
            <a:r>
              <a:rPr lang="pt-BR" sz="1200" dirty="0" smtClean="0"/>
              <a:t>aulo, 30/10/14  (</a:t>
            </a:r>
            <a:r>
              <a:rPr lang="pt-BR" sz="1200" dirty="0" smtClean="0">
                <a:hlinkClick r:id="rId2"/>
              </a:rPr>
              <a:t>sidiniz@usp.br</a:t>
            </a:r>
            <a:r>
              <a:rPr lang="pt-BR" sz="1200" dirty="0" smtClean="0"/>
              <a:t>) </a:t>
            </a:r>
          </a:p>
        </p:txBody>
      </p:sp>
      <p:pic>
        <p:nvPicPr>
          <p:cNvPr id="2052" name="Picture 2" descr="http://www.acphospitalist.org/weekly/archives/2008/08/20/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341438"/>
            <a:ext cx="561022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7171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3" descr="DD01419_"/>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116013" y="1962150"/>
            <a:ext cx="6624637" cy="4635500"/>
          </a:xfrm>
          <a:prstGeom prst="rect">
            <a:avLst/>
          </a:prstGeom>
          <a:solidFill>
            <a:schemeClr val="accent2"/>
          </a:solidFill>
          <a:ln w="9525">
            <a:solidFill>
              <a:schemeClr val="tx2"/>
            </a:solidFill>
            <a:prstDash val="sysDot"/>
            <a:miter lim="800000"/>
            <a:headEnd/>
            <a:tailEnd/>
          </a:ln>
        </p:spPr>
      </p:pic>
      <p:sp>
        <p:nvSpPr>
          <p:cNvPr id="47107" name="Text Box 4"/>
          <p:cNvSpPr txBox="1">
            <a:spLocks noChangeArrowheads="1"/>
          </p:cNvSpPr>
          <p:nvPr/>
        </p:nvSpPr>
        <p:spPr bwMode="auto">
          <a:xfrm>
            <a:off x="4500563" y="2852738"/>
            <a:ext cx="1223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pt-BR" sz="2400" b="1">
                <a:solidFill>
                  <a:schemeClr val="bg1"/>
                </a:solidFill>
                <a:latin typeface="Arial" charset="0"/>
              </a:rPr>
              <a:t>Nível</a:t>
            </a:r>
            <a:r>
              <a:rPr lang="en-US" altLang="pt-BR" sz="2400" b="1">
                <a:latin typeface="Arial" charset="0"/>
              </a:rPr>
              <a:t> </a:t>
            </a:r>
            <a:r>
              <a:rPr lang="en-US" altLang="pt-BR" sz="2400" b="1">
                <a:solidFill>
                  <a:schemeClr val="bg1"/>
                </a:solidFill>
                <a:latin typeface="Arial" charset="0"/>
              </a:rPr>
              <a:t>I</a:t>
            </a:r>
            <a:endParaRPr lang="pt-BR" altLang="pt-BR" sz="2400" b="1">
              <a:solidFill>
                <a:schemeClr val="bg1"/>
              </a:solidFill>
              <a:latin typeface="Arial" charset="0"/>
            </a:endParaRPr>
          </a:p>
        </p:txBody>
      </p:sp>
      <p:sp>
        <p:nvSpPr>
          <p:cNvPr id="47108" name="Text Box 5"/>
          <p:cNvSpPr txBox="1">
            <a:spLocks noChangeArrowheads="1"/>
          </p:cNvSpPr>
          <p:nvPr/>
        </p:nvSpPr>
        <p:spPr bwMode="auto">
          <a:xfrm>
            <a:off x="3563938" y="3284538"/>
            <a:ext cx="136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pt-BR" sz="2400" b="1">
                <a:solidFill>
                  <a:schemeClr val="bg1"/>
                </a:solidFill>
                <a:latin typeface="Arial" charset="0"/>
              </a:rPr>
              <a:t>Nível II</a:t>
            </a:r>
            <a:endParaRPr lang="pt-BR" altLang="pt-BR" sz="2400" b="1">
              <a:solidFill>
                <a:schemeClr val="bg1"/>
              </a:solidFill>
              <a:latin typeface="Arial" charset="0"/>
            </a:endParaRPr>
          </a:p>
        </p:txBody>
      </p:sp>
      <p:sp>
        <p:nvSpPr>
          <p:cNvPr id="47109" name="Text Box 6"/>
          <p:cNvSpPr txBox="1">
            <a:spLocks noChangeArrowheads="1"/>
          </p:cNvSpPr>
          <p:nvPr/>
        </p:nvSpPr>
        <p:spPr bwMode="auto">
          <a:xfrm>
            <a:off x="2771775" y="3860800"/>
            <a:ext cx="151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pt-BR" sz="2400" b="1">
                <a:solidFill>
                  <a:schemeClr val="bg1"/>
                </a:solidFill>
                <a:latin typeface="Arial" charset="0"/>
              </a:rPr>
              <a:t>Nível III</a:t>
            </a:r>
            <a:endParaRPr lang="pt-BR" altLang="pt-BR" sz="2400" b="1">
              <a:solidFill>
                <a:schemeClr val="bg1"/>
              </a:solidFill>
              <a:latin typeface="Arial" charset="0"/>
            </a:endParaRPr>
          </a:p>
        </p:txBody>
      </p:sp>
      <p:sp>
        <p:nvSpPr>
          <p:cNvPr id="47110" name="Text Box 7"/>
          <p:cNvSpPr txBox="1">
            <a:spLocks noChangeArrowheads="1"/>
          </p:cNvSpPr>
          <p:nvPr/>
        </p:nvSpPr>
        <p:spPr bwMode="auto">
          <a:xfrm>
            <a:off x="2124075" y="4365625"/>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pt-BR" sz="2400" b="1">
                <a:solidFill>
                  <a:schemeClr val="bg1"/>
                </a:solidFill>
                <a:latin typeface="Arial" charset="0"/>
              </a:rPr>
              <a:t>Nível IV</a:t>
            </a:r>
            <a:endParaRPr lang="pt-BR" altLang="pt-BR" sz="2400" b="1">
              <a:solidFill>
                <a:schemeClr val="bg1"/>
              </a:solidFill>
              <a:latin typeface="Arial" charset="0"/>
            </a:endParaRPr>
          </a:p>
        </p:txBody>
      </p:sp>
      <p:sp>
        <p:nvSpPr>
          <p:cNvPr id="47111" name="AutoShape 8"/>
          <p:cNvSpPr>
            <a:spLocks noChangeArrowheads="1"/>
          </p:cNvSpPr>
          <p:nvPr/>
        </p:nvSpPr>
        <p:spPr bwMode="auto">
          <a:xfrm rot="-2111555">
            <a:off x="4953000" y="3962400"/>
            <a:ext cx="2667000" cy="11715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pt-BR"/>
          </a:p>
        </p:txBody>
      </p:sp>
      <p:sp>
        <p:nvSpPr>
          <p:cNvPr id="47112" name="Rectangle 9"/>
          <p:cNvSpPr>
            <a:spLocks noChangeArrowheads="1"/>
          </p:cNvSpPr>
          <p:nvPr/>
        </p:nvSpPr>
        <p:spPr bwMode="auto">
          <a:xfrm>
            <a:off x="611188" y="404813"/>
            <a:ext cx="75612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2800" b="1">
                <a:latin typeface="Arial" charset="0"/>
              </a:rPr>
              <a:t>O que é hierarquia de evidências e em que circunstâncias ela se aplica?</a:t>
            </a:r>
            <a:endParaRPr lang="pt-BR" altLang="pt-BR" sz="2800">
              <a:solidFill>
                <a:schemeClr val="folHlink"/>
              </a:solidFill>
              <a:latin typeface="Arial" charset="0"/>
            </a:endParaRPr>
          </a:p>
        </p:txBody>
      </p:sp>
    </p:spTree>
    <p:extLst>
      <p:ext uri="{BB962C8B-B14F-4D97-AF65-F5344CB8AC3E}">
        <p14:creationId xmlns:p14="http://schemas.microsoft.com/office/powerpoint/2010/main" val="400652670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ph type="title"/>
          </p:nvPr>
        </p:nvSpPr>
        <p:spPr>
          <a:xfrm>
            <a:off x="698500" y="465138"/>
            <a:ext cx="7988300" cy="635000"/>
          </a:xfrm>
          <a:noFill/>
        </p:spPr>
        <p:txBody>
          <a:bodyPr lIns="92075" tIns="46038" rIns="92075" bIns="46038" anchor="b">
            <a:normAutofit fontScale="90000"/>
          </a:bodyPr>
          <a:lstStyle/>
          <a:p>
            <a:r>
              <a:rPr lang="pt-BR" altLang="pt-BR" sz="3600" b="1" smtClean="0">
                <a:solidFill>
                  <a:srgbClr val="000066"/>
                </a:solidFill>
              </a:rPr>
              <a:t>Níveis de Evidência Científica</a:t>
            </a:r>
          </a:p>
        </p:txBody>
      </p:sp>
      <p:grpSp>
        <p:nvGrpSpPr>
          <p:cNvPr id="48131" name="Group 3"/>
          <p:cNvGrpSpPr>
            <a:grpSpLocks/>
          </p:cNvGrpSpPr>
          <p:nvPr/>
        </p:nvGrpSpPr>
        <p:grpSpPr bwMode="auto">
          <a:xfrm>
            <a:off x="1600200" y="838200"/>
            <a:ext cx="6629400" cy="5562600"/>
            <a:chOff x="1248" y="240"/>
            <a:chExt cx="4176" cy="3600"/>
          </a:xfrm>
        </p:grpSpPr>
        <p:sp>
          <p:nvSpPr>
            <p:cNvPr id="48133" name="Pyr1"/>
            <p:cNvSpPr>
              <a:spLocks noEditPoints="1" noChangeArrowheads="1"/>
            </p:cNvSpPr>
            <p:nvPr/>
          </p:nvSpPr>
          <p:spPr bwMode="auto">
            <a:xfrm>
              <a:off x="2873" y="240"/>
              <a:ext cx="936" cy="7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pt-BR"/>
            </a:p>
          </p:txBody>
        </p:sp>
        <p:sp>
          <p:nvSpPr>
            <p:cNvPr id="48134" name="Pyr2"/>
            <p:cNvSpPr>
              <a:spLocks noEditPoints="1" noChangeArrowheads="1"/>
            </p:cNvSpPr>
            <p:nvPr/>
          </p:nvSpPr>
          <p:spPr bwMode="auto">
            <a:xfrm>
              <a:off x="2331" y="1038"/>
              <a:ext cx="2015"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pt-BR"/>
            </a:p>
          </p:txBody>
        </p:sp>
        <p:sp>
          <p:nvSpPr>
            <p:cNvPr id="48135" name="Pyr3"/>
            <p:cNvSpPr>
              <a:spLocks noEditPoints="1" noChangeArrowheads="1"/>
            </p:cNvSpPr>
            <p:nvPr/>
          </p:nvSpPr>
          <p:spPr bwMode="auto">
            <a:xfrm>
              <a:off x="1795" y="1974"/>
              <a:ext cx="3087" cy="93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pt-BR"/>
            </a:p>
          </p:txBody>
        </p:sp>
        <p:sp>
          <p:nvSpPr>
            <p:cNvPr id="48136" name="Pyr4"/>
            <p:cNvSpPr>
              <a:spLocks noEditPoints="1" noChangeArrowheads="1"/>
            </p:cNvSpPr>
            <p:nvPr/>
          </p:nvSpPr>
          <p:spPr bwMode="auto">
            <a:xfrm>
              <a:off x="1248" y="2904"/>
              <a:ext cx="4176"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pt-BR"/>
            </a:p>
          </p:txBody>
        </p:sp>
      </p:grpSp>
      <p:sp>
        <p:nvSpPr>
          <p:cNvPr id="48132" name="Text Box 8"/>
          <p:cNvSpPr txBox="1">
            <a:spLocks noChangeArrowheads="1"/>
          </p:cNvSpPr>
          <p:nvPr/>
        </p:nvSpPr>
        <p:spPr bwMode="auto">
          <a:xfrm>
            <a:off x="2438400" y="4953000"/>
            <a:ext cx="632460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90000"/>
              </a:lnSpc>
              <a:spcBef>
                <a:spcPct val="0"/>
              </a:spcBef>
              <a:buFontTx/>
              <a:buChar char="•"/>
            </a:pPr>
            <a:r>
              <a:rPr lang="en-US" altLang="pt-BR" sz="2800" b="1">
                <a:solidFill>
                  <a:srgbClr val="FF6600"/>
                </a:solidFill>
                <a:latin typeface="Arial" charset="0"/>
              </a:rPr>
              <a:t>Nível IV - </a:t>
            </a:r>
            <a:r>
              <a:rPr lang="en-US" altLang="pt-BR" sz="2400" b="1" i="1">
                <a:solidFill>
                  <a:srgbClr val="FF6600"/>
                </a:solidFill>
                <a:latin typeface="Arial" charset="0"/>
              </a:rPr>
              <a:t>Opinião de especialistas, baseadas na experiência clínica, estudos descritivos, ou relatórios de Comitês de Peritos.</a:t>
            </a:r>
            <a:r>
              <a:rPr lang="en-US" altLang="pt-BR" sz="2800" b="1" i="1">
                <a:solidFill>
                  <a:srgbClr val="FF6600"/>
                </a:solidFill>
                <a:latin typeface="Arial" charset="0"/>
              </a:rPr>
              <a:t> </a:t>
            </a:r>
            <a:endParaRPr lang="pt-BR" altLang="pt-BR" sz="2400" b="1" i="1">
              <a:solidFill>
                <a:srgbClr val="FF6600"/>
              </a:solidFill>
              <a:latin typeface="Arial" charset="0"/>
            </a:endParaRPr>
          </a:p>
        </p:txBody>
      </p:sp>
    </p:spTree>
    <p:extLst>
      <p:ext uri="{BB962C8B-B14F-4D97-AF65-F5344CB8AC3E}">
        <p14:creationId xmlns:p14="http://schemas.microsoft.com/office/powerpoint/2010/main" val="1692560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ph type="title"/>
          </p:nvPr>
        </p:nvSpPr>
        <p:spPr>
          <a:xfrm>
            <a:off x="698500" y="465138"/>
            <a:ext cx="7988300" cy="635000"/>
          </a:xfrm>
          <a:noFill/>
        </p:spPr>
        <p:txBody>
          <a:bodyPr lIns="92075" tIns="46038" rIns="92075" bIns="46038" anchor="b"/>
          <a:lstStyle/>
          <a:p>
            <a:r>
              <a:rPr lang="pt-BR" altLang="pt-BR" sz="3600" b="1" smtClean="0">
                <a:solidFill>
                  <a:srgbClr val="000066"/>
                </a:solidFill>
              </a:rPr>
              <a:t>Níveis de Evidência Científica</a:t>
            </a:r>
          </a:p>
        </p:txBody>
      </p:sp>
      <p:grpSp>
        <p:nvGrpSpPr>
          <p:cNvPr id="49155" name="Group 3"/>
          <p:cNvGrpSpPr>
            <a:grpSpLocks/>
          </p:cNvGrpSpPr>
          <p:nvPr/>
        </p:nvGrpSpPr>
        <p:grpSpPr bwMode="auto">
          <a:xfrm>
            <a:off x="1600200" y="838200"/>
            <a:ext cx="6629400" cy="5562600"/>
            <a:chOff x="1248" y="240"/>
            <a:chExt cx="4176" cy="3600"/>
          </a:xfrm>
        </p:grpSpPr>
        <p:sp>
          <p:nvSpPr>
            <p:cNvPr id="49157" name="Pyr1"/>
            <p:cNvSpPr>
              <a:spLocks noEditPoints="1" noChangeArrowheads="1"/>
            </p:cNvSpPr>
            <p:nvPr/>
          </p:nvSpPr>
          <p:spPr bwMode="auto">
            <a:xfrm>
              <a:off x="2873" y="240"/>
              <a:ext cx="936" cy="7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pt-BR"/>
            </a:p>
          </p:txBody>
        </p:sp>
        <p:sp>
          <p:nvSpPr>
            <p:cNvPr id="49158" name="Pyr2"/>
            <p:cNvSpPr>
              <a:spLocks noEditPoints="1" noChangeArrowheads="1"/>
            </p:cNvSpPr>
            <p:nvPr/>
          </p:nvSpPr>
          <p:spPr bwMode="auto">
            <a:xfrm>
              <a:off x="2331" y="1038"/>
              <a:ext cx="2015"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pt-BR"/>
            </a:p>
          </p:txBody>
        </p:sp>
        <p:sp>
          <p:nvSpPr>
            <p:cNvPr id="49159" name="Pyr3"/>
            <p:cNvSpPr>
              <a:spLocks noEditPoints="1" noChangeArrowheads="1"/>
            </p:cNvSpPr>
            <p:nvPr/>
          </p:nvSpPr>
          <p:spPr bwMode="auto">
            <a:xfrm>
              <a:off x="1795" y="1974"/>
              <a:ext cx="3087" cy="93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pt-BR"/>
            </a:p>
          </p:txBody>
        </p:sp>
        <p:sp>
          <p:nvSpPr>
            <p:cNvPr id="49160" name="Pyr4"/>
            <p:cNvSpPr>
              <a:spLocks noEditPoints="1" noChangeArrowheads="1"/>
            </p:cNvSpPr>
            <p:nvPr/>
          </p:nvSpPr>
          <p:spPr bwMode="auto">
            <a:xfrm>
              <a:off x="1248" y="2904"/>
              <a:ext cx="4176"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pt-BR"/>
            </a:p>
          </p:txBody>
        </p:sp>
      </p:grpSp>
      <p:sp>
        <p:nvSpPr>
          <p:cNvPr id="49156" name="Text Box 8"/>
          <p:cNvSpPr txBox="1">
            <a:spLocks noChangeArrowheads="1"/>
          </p:cNvSpPr>
          <p:nvPr/>
        </p:nvSpPr>
        <p:spPr bwMode="auto">
          <a:xfrm>
            <a:off x="3276600" y="3573463"/>
            <a:ext cx="55435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90000"/>
              </a:lnSpc>
              <a:spcBef>
                <a:spcPct val="0"/>
              </a:spcBef>
              <a:buFontTx/>
              <a:buChar char="•"/>
            </a:pPr>
            <a:r>
              <a:rPr lang="en-US" altLang="pt-BR" sz="2000" b="1">
                <a:solidFill>
                  <a:srgbClr val="993300"/>
                </a:solidFill>
                <a:latin typeface="Arial" charset="0"/>
              </a:rPr>
              <a:t>Nível III.2 - </a:t>
            </a:r>
            <a:r>
              <a:rPr lang="en-US" altLang="pt-BR" sz="2000" b="1" i="1">
                <a:solidFill>
                  <a:srgbClr val="993300"/>
                </a:solidFill>
                <a:latin typeface="Arial" charset="0"/>
              </a:rPr>
              <a:t>Evidência obtida de estudos adequadamente controlados (coorte ou de caso-controle) preferivelmente de mais de 1 centro ou grupo de pesquisa.</a:t>
            </a:r>
          </a:p>
          <a:p>
            <a:pPr>
              <a:lnSpc>
                <a:spcPct val="90000"/>
              </a:lnSpc>
              <a:spcBef>
                <a:spcPct val="0"/>
              </a:spcBef>
              <a:buFontTx/>
              <a:buChar char="•"/>
            </a:pPr>
            <a:endParaRPr lang="pt-BR" altLang="pt-BR" sz="2000" b="1" i="1">
              <a:solidFill>
                <a:srgbClr val="993300"/>
              </a:solidFill>
              <a:latin typeface="Arial" charset="0"/>
            </a:endParaRPr>
          </a:p>
          <a:p>
            <a:pPr>
              <a:lnSpc>
                <a:spcPct val="90000"/>
              </a:lnSpc>
              <a:spcBef>
                <a:spcPct val="0"/>
              </a:spcBef>
              <a:buFontTx/>
              <a:buChar char="•"/>
            </a:pPr>
            <a:r>
              <a:rPr lang="en-US" altLang="pt-BR" sz="2000" b="1">
                <a:solidFill>
                  <a:srgbClr val="993300"/>
                </a:solidFill>
                <a:latin typeface="Arial" charset="0"/>
              </a:rPr>
              <a:t>Nível III.1 – </a:t>
            </a:r>
            <a:r>
              <a:rPr lang="en-US" altLang="pt-BR" sz="2000" b="1" i="1">
                <a:solidFill>
                  <a:srgbClr val="993300"/>
                </a:solidFill>
                <a:latin typeface="Arial" charset="0"/>
              </a:rPr>
              <a:t>Evidência obtida de estudos adequadamente controlados, mas sem randomização</a:t>
            </a:r>
            <a:r>
              <a:rPr lang="en-US" altLang="pt-BR" sz="2000">
                <a:solidFill>
                  <a:srgbClr val="993300"/>
                </a:solidFill>
                <a:latin typeface="Arial" charset="0"/>
              </a:rPr>
              <a:t>.</a:t>
            </a:r>
          </a:p>
        </p:txBody>
      </p:sp>
    </p:spTree>
    <p:extLst>
      <p:ext uri="{BB962C8B-B14F-4D97-AF65-F5344CB8AC3E}">
        <p14:creationId xmlns:p14="http://schemas.microsoft.com/office/powerpoint/2010/main" val="150581294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ph type="title"/>
          </p:nvPr>
        </p:nvSpPr>
        <p:spPr>
          <a:xfrm>
            <a:off x="698500" y="465138"/>
            <a:ext cx="7988300" cy="635000"/>
          </a:xfrm>
          <a:noFill/>
        </p:spPr>
        <p:txBody>
          <a:bodyPr lIns="92075" tIns="46038" rIns="92075" bIns="46038" anchor="b"/>
          <a:lstStyle/>
          <a:p>
            <a:r>
              <a:rPr lang="pt-BR" altLang="pt-BR" sz="3600" b="1" smtClean="0">
                <a:solidFill>
                  <a:srgbClr val="000066"/>
                </a:solidFill>
              </a:rPr>
              <a:t>Níveis de Evidência Científica</a:t>
            </a:r>
          </a:p>
        </p:txBody>
      </p:sp>
      <p:grpSp>
        <p:nvGrpSpPr>
          <p:cNvPr id="50179" name="Group 3"/>
          <p:cNvGrpSpPr>
            <a:grpSpLocks/>
          </p:cNvGrpSpPr>
          <p:nvPr/>
        </p:nvGrpSpPr>
        <p:grpSpPr bwMode="auto">
          <a:xfrm>
            <a:off x="1600200" y="1524000"/>
            <a:ext cx="6629400" cy="4533900"/>
            <a:chOff x="1248" y="240"/>
            <a:chExt cx="4176" cy="3600"/>
          </a:xfrm>
        </p:grpSpPr>
        <p:sp>
          <p:nvSpPr>
            <p:cNvPr id="50181" name="Pyr1"/>
            <p:cNvSpPr>
              <a:spLocks noEditPoints="1" noChangeArrowheads="1"/>
            </p:cNvSpPr>
            <p:nvPr/>
          </p:nvSpPr>
          <p:spPr bwMode="auto">
            <a:xfrm>
              <a:off x="2873" y="240"/>
              <a:ext cx="936" cy="7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pt-BR"/>
            </a:p>
          </p:txBody>
        </p:sp>
        <p:sp>
          <p:nvSpPr>
            <p:cNvPr id="50182" name="Pyr2"/>
            <p:cNvSpPr>
              <a:spLocks noEditPoints="1" noChangeArrowheads="1"/>
            </p:cNvSpPr>
            <p:nvPr/>
          </p:nvSpPr>
          <p:spPr bwMode="auto">
            <a:xfrm>
              <a:off x="2331" y="1038"/>
              <a:ext cx="2015"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pt-BR"/>
            </a:p>
          </p:txBody>
        </p:sp>
        <p:sp>
          <p:nvSpPr>
            <p:cNvPr id="50183" name="Pyr3"/>
            <p:cNvSpPr>
              <a:spLocks noEditPoints="1" noChangeArrowheads="1"/>
            </p:cNvSpPr>
            <p:nvPr/>
          </p:nvSpPr>
          <p:spPr bwMode="auto">
            <a:xfrm>
              <a:off x="1795" y="1974"/>
              <a:ext cx="3087" cy="93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pt-BR"/>
            </a:p>
          </p:txBody>
        </p:sp>
        <p:sp>
          <p:nvSpPr>
            <p:cNvPr id="50184" name="Pyr4"/>
            <p:cNvSpPr>
              <a:spLocks noEditPoints="1" noChangeArrowheads="1"/>
            </p:cNvSpPr>
            <p:nvPr/>
          </p:nvSpPr>
          <p:spPr bwMode="auto">
            <a:xfrm>
              <a:off x="1248" y="2904"/>
              <a:ext cx="4176"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pt-BR"/>
            </a:p>
          </p:txBody>
        </p:sp>
      </p:grpSp>
      <p:sp>
        <p:nvSpPr>
          <p:cNvPr id="50180" name="Text Box 8"/>
          <p:cNvSpPr txBox="1">
            <a:spLocks noChangeArrowheads="1"/>
          </p:cNvSpPr>
          <p:nvPr/>
        </p:nvSpPr>
        <p:spPr bwMode="auto">
          <a:xfrm>
            <a:off x="3962400" y="2895600"/>
            <a:ext cx="472440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90000"/>
              </a:lnSpc>
              <a:spcBef>
                <a:spcPct val="0"/>
              </a:spcBef>
              <a:buFontTx/>
              <a:buChar char="•"/>
            </a:pPr>
            <a:r>
              <a:rPr lang="en-US" altLang="pt-BR" sz="2800" b="1">
                <a:solidFill>
                  <a:srgbClr val="0000CC"/>
                </a:solidFill>
                <a:latin typeface="Arial" charset="0"/>
              </a:rPr>
              <a:t>Nível II</a:t>
            </a:r>
            <a:r>
              <a:rPr lang="en-US" altLang="pt-BR" sz="2400" b="1">
                <a:solidFill>
                  <a:srgbClr val="0000CC"/>
                </a:solidFill>
                <a:latin typeface="Arial" charset="0"/>
              </a:rPr>
              <a:t> – </a:t>
            </a:r>
            <a:r>
              <a:rPr lang="en-US" altLang="pt-BR" sz="2400" b="1" i="1">
                <a:solidFill>
                  <a:srgbClr val="0000CC"/>
                </a:solidFill>
                <a:latin typeface="Arial" charset="0"/>
              </a:rPr>
              <a:t>Evidência obtida de ao menos 1 estudo adequadamente controlado e randomizado.</a:t>
            </a:r>
            <a:endParaRPr lang="pt-BR" altLang="pt-BR" sz="2400" b="1" i="1">
              <a:solidFill>
                <a:srgbClr val="0000CC"/>
              </a:solidFill>
              <a:latin typeface="Arial" charset="0"/>
              <a:cs typeface="Times New Roman" pitchFamily="18" charset="0"/>
            </a:endParaRPr>
          </a:p>
          <a:p>
            <a:pPr eaLnBrk="1" hangingPunct="1">
              <a:spcBef>
                <a:spcPct val="0"/>
              </a:spcBef>
              <a:buFontTx/>
              <a:buNone/>
            </a:pPr>
            <a:endParaRPr kumimoji="1" lang="pt-BR" altLang="pt-BR" sz="2400" b="1" i="1">
              <a:solidFill>
                <a:srgbClr val="0000CC"/>
              </a:solidFill>
              <a:latin typeface="Times New Roman" pitchFamily="18" charset="0"/>
            </a:endParaRPr>
          </a:p>
        </p:txBody>
      </p:sp>
    </p:spTree>
    <p:extLst>
      <p:ext uri="{BB962C8B-B14F-4D97-AF65-F5344CB8AC3E}">
        <p14:creationId xmlns:p14="http://schemas.microsoft.com/office/powerpoint/2010/main" val="397989890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ph type="title"/>
          </p:nvPr>
        </p:nvSpPr>
        <p:spPr>
          <a:xfrm>
            <a:off x="698500" y="465138"/>
            <a:ext cx="7988300" cy="635000"/>
          </a:xfrm>
          <a:noFill/>
        </p:spPr>
        <p:txBody>
          <a:bodyPr lIns="92075" tIns="46038" rIns="92075" bIns="46038" anchor="b"/>
          <a:lstStyle/>
          <a:p>
            <a:r>
              <a:rPr lang="pt-BR" altLang="pt-BR" sz="3600" b="1" smtClean="0">
                <a:solidFill>
                  <a:srgbClr val="000066"/>
                </a:solidFill>
              </a:rPr>
              <a:t>Níveis de Evidência Científica</a:t>
            </a:r>
          </a:p>
        </p:txBody>
      </p:sp>
      <p:grpSp>
        <p:nvGrpSpPr>
          <p:cNvPr id="51203" name="Group 3"/>
          <p:cNvGrpSpPr>
            <a:grpSpLocks/>
          </p:cNvGrpSpPr>
          <p:nvPr/>
        </p:nvGrpSpPr>
        <p:grpSpPr bwMode="auto">
          <a:xfrm>
            <a:off x="1600200" y="1524000"/>
            <a:ext cx="6629400" cy="4533900"/>
            <a:chOff x="1248" y="240"/>
            <a:chExt cx="4176" cy="3600"/>
          </a:xfrm>
        </p:grpSpPr>
        <p:sp>
          <p:nvSpPr>
            <p:cNvPr id="51206" name="Pyr1"/>
            <p:cNvSpPr>
              <a:spLocks noEditPoints="1" noChangeArrowheads="1"/>
            </p:cNvSpPr>
            <p:nvPr/>
          </p:nvSpPr>
          <p:spPr bwMode="auto">
            <a:xfrm>
              <a:off x="2873" y="240"/>
              <a:ext cx="936" cy="7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pt-BR"/>
            </a:p>
          </p:txBody>
        </p:sp>
        <p:sp>
          <p:nvSpPr>
            <p:cNvPr id="51207" name="Pyr2"/>
            <p:cNvSpPr>
              <a:spLocks noEditPoints="1" noChangeArrowheads="1"/>
            </p:cNvSpPr>
            <p:nvPr/>
          </p:nvSpPr>
          <p:spPr bwMode="auto">
            <a:xfrm>
              <a:off x="2331" y="1038"/>
              <a:ext cx="2015"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pt-BR"/>
            </a:p>
          </p:txBody>
        </p:sp>
        <p:sp>
          <p:nvSpPr>
            <p:cNvPr id="51208" name="Pyr3"/>
            <p:cNvSpPr>
              <a:spLocks noEditPoints="1" noChangeArrowheads="1"/>
            </p:cNvSpPr>
            <p:nvPr/>
          </p:nvSpPr>
          <p:spPr bwMode="auto">
            <a:xfrm>
              <a:off x="1795" y="1974"/>
              <a:ext cx="3087" cy="93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pt-BR"/>
            </a:p>
          </p:txBody>
        </p:sp>
        <p:sp>
          <p:nvSpPr>
            <p:cNvPr id="51209" name="Pyr4"/>
            <p:cNvSpPr>
              <a:spLocks noEditPoints="1" noChangeArrowheads="1"/>
            </p:cNvSpPr>
            <p:nvPr/>
          </p:nvSpPr>
          <p:spPr bwMode="auto">
            <a:xfrm>
              <a:off x="1248" y="2904"/>
              <a:ext cx="4176"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pt-BR"/>
            </a:p>
          </p:txBody>
        </p:sp>
      </p:grpSp>
      <p:sp>
        <p:nvSpPr>
          <p:cNvPr id="51204" name="Text Box 8"/>
          <p:cNvSpPr txBox="1">
            <a:spLocks noChangeArrowheads="1"/>
          </p:cNvSpPr>
          <p:nvPr/>
        </p:nvSpPr>
        <p:spPr bwMode="auto">
          <a:xfrm>
            <a:off x="4191000" y="2057400"/>
            <a:ext cx="4724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90000"/>
              </a:lnSpc>
              <a:spcBef>
                <a:spcPct val="0"/>
              </a:spcBef>
              <a:buFontTx/>
              <a:buChar char="•"/>
            </a:pPr>
            <a:r>
              <a:rPr lang="en-US" altLang="pt-BR" sz="2800" b="1">
                <a:solidFill>
                  <a:srgbClr val="006600"/>
                </a:solidFill>
                <a:latin typeface="Arial" charset="0"/>
              </a:rPr>
              <a:t>Nível I</a:t>
            </a:r>
            <a:r>
              <a:rPr lang="en-US" altLang="pt-BR" sz="2400" b="1">
                <a:solidFill>
                  <a:srgbClr val="006600"/>
                </a:solidFill>
                <a:latin typeface="Arial" charset="0"/>
              </a:rPr>
              <a:t> – </a:t>
            </a:r>
            <a:r>
              <a:rPr lang="en-US" altLang="pt-BR" sz="2400" b="1" i="1">
                <a:solidFill>
                  <a:srgbClr val="006600"/>
                </a:solidFill>
                <a:latin typeface="Arial" charset="0"/>
              </a:rPr>
              <a:t>Evidência obtida de revisão sistemática de todos os ensaios clínicos relevantes (controlado / randomizado)</a:t>
            </a:r>
            <a:endParaRPr kumimoji="1" lang="pt-BR" altLang="pt-BR" sz="2400" b="1" i="1">
              <a:solidFill>
                <a:srgbClr val="006600"/>
              </a:solidFill>
              <a:latin typeface="Times New Roman" pitchFamily="18" charset="0"/>
            </a:endParaRPr>
          </a:p>
        </p:txBody>
      </p:sp>
      <p:sp>
        <p:nvSpPr>
          <p:cNvPr id="51205" name="Text Box 9"/>
          <p:cNvSpPr txBox="1">
            <a:spLocks noChangeArrowheads="1"/>
          </p:cNvSpPr>
          <p:nvPr/>
        </p:nvSpPr>
        <p:spPr bwMode="auto">
          <a:xfrm>
            <a:off x="250825" y="6329363"/>
            <a:ext cx="8642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1200" b="1">
                <a:solidFill>
                  <a:srgbClr val="000066"/>
                </a:solidFill>
                <a:latin typeface="Arial" charset="0"/>
              </a:rPr>
              <a:t>Adaptado de: Prof. Dra. Isabel Cruz - -Núcleo de Estudos sobre Saúde e Etnia Negra - Univ Federal Fluminense</a:t>
            </a:r>
            <a:endParaRPr lang="pt-BR" altLang="pt-BR" sz="1200">
              <a:latin typeface="Arial" charset="0"/>
            </a:endParaRPr>
          </a:p>
        </p:txBody>
      </p:sp>
    </p:spTree>
    <p:extLst>
      <p:ext uri="{BB962C8B-B14F-4D97-AF65-F5344CB8AC3E}">
        <p14:creationId xmlns:p14="http://schemas.microsoft.com/office/powerpoint/2010/main" val="1405309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ítulo 1"/>
          <p:cNvSpPr>
            <a:spLocks noGrp="1"/>
          </p:cNvSpPr>
          <p:nvPr>
            <p:ph type="title"/>
          </p:nvPr>
        </p:nvSpPr>
        <p:spPr/>
        <p:txBody>
          <a:bodyPr/>
          <a:lstStyle/>
          <a:p>
            <a:r>
              <a:rPr lang="pt-BR" altLang="pt-BR" sz="2400" b="1" smtClean="0"/>
              <a:t>OS ENSAIOS CLÍNICOS RANDOMIZADOS, SE BEM FEITOS, SÃO O MELHOR RECURSO PARA RESPONDER AS QUESTÕES DE SAÚDE? </a:t>
            </a:r>
            <a:endParaRPr lang="pt-BR" altLang="pt-BR" sz="2400" smtClean="0"/>
          </a:p>
        </p:txBody>
      </p:sp>
      <p:sp>
        <p:nvSpPr>
          <p:cNvPr id="3" name="Espaço Reservado para Conteúdo 2"/>
          <p:cNvSpPr>
            <a:spLocks noGrp="1"/>
          </p:cNvSpPr>
          <p:nvPr>
            <p:ph idx="1"/>
          </p:nvPr>
        </p:nvSpPr>
        <p:spPr/>
        <p:txBody>
          <a:bodyPr/>
          <a:lstStyle/>
          <a:p>
            <a:pPr>
              <a:defRPr/>
            </a:pPr>
            <a:r>
              <a:rPr lang="pt-BR" sz="2800" b="1" dirty="0" smtClean="0">
                <a:solidFill>
                  <a:schemeClr val="accent2">
                    <a:lumMod val="50000"/>
                  </a:schemeClr>
                </a:solidFill>
              </a:rPr>
              <a:t>“Qual a taxa de transmissão vertical do HIV e da sífilis?”</a:t>
            </a:r>
          </a:p>
          <a:p>
            <a:pPr>
              <a:defRPr/>
            </a:pPr>
            <a:r>
              <a:rPr lang="pt-BR" sz="2800" b="1" dirty="0" smtClean="0">
                <a:solidFill>
                  <a:schemeClr val="accent2">
                    <a:lumMod val="50000"/>
                  </a:schemeClr>
                </a:solidFill>
              </a:rPr>
              <a:t>“Estamos conseguindo com as nossas intervenções reduzir a transmissão vertical do HIV e da sífilis?” </a:t>
            </a:r>
          </a:p>
          <a:p>
            <a:pPr>
              <a:defRPr/>
            </a:pPr>
            <a:r>
              <a:rPr lang="pt-BR" sz="2800" b="1" dirty="0" smtClean="0">
                <a:solidFill>
                  <a:schemeClr val="accent2">
                    <a:lumMod val="50000"/>
                  </a:schemeClr>
                </a:solidFill>
              </a:rPr>
              <a:t>“Como incentivar os rapazes a usar camisinha?”, ou</a:t>
            </a:r>
          </a:p>
          <a:p>
            <a:pPr>
              <a:defRPr/>
            </a:pPr>
            <a:r>
              <a:rPr lang="pt-BR" sz="2800" b="1" dirty="0" smtClean="0">
                <a:solidFill>
                  <a:schemeClr val="accent2">
                    <a:lumMod val="50000"/>
                  </a:schemeClr>
                </a:solidFill>
              </a:rPr>
              <a:t> “Como prevenir a transmissão do HIV entre as mulheres acima de 60 anos?”, ou, ainda, “Como motivar as pessoas vivendo com o HIV a praticar mais atividade física?” </a:t>
            </a:r>
          </a:p>
        </p:txBody>
      </p:sp>
    </p:spTree>
    <p:extLst>
      <p:ext uri="{BB962C8B-B14F-4D97-AF65-F5344CB8AC3E}">
        <p14:creationId xmlns:p14="http://schemas.microsoft.com/office/powerpoint/2010/main" val="3726570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1547813" y="549275"/>
            <a:ext cx="7127875" cy="5903913"/>
          </a:xfrm>
        </p:spPr>
        <p:txBody>
          <a:bodyPr/>
          <a:lstStyle/>
          <a:p>
            <a:pPr>
              <a:defRPr/>
            </a:pPr>
            <a:r>
              <a:rPr lang="pt-BR" sz="2400" b="1" dirty="0" smtClean="0">
                <a:solidFill>
                  <a:schemeClr val="accent4">
                    <a:lumMod val="75000"/>
                  </a:schemeClr>
                </a:solidFill>
              </a:rPr>
              <a:t>Os ECR, quando bem realizados, são o melhor recurso para responder as perguntas relativas à </a:t>
            </a:r>
            <a:r>
              <a:rPr lang="pt-BR" sz="2400" b="1" i="1" dirty="0" smtClean="0">
                <a:solidFill>
                  <a:schemeClr val="accent4">
                    <a:lumMod val="75000"/>
                  </a:schemeClr>
                </a:solidFill>
              </a:rPr>
              <a:t>eficácia de medicamentos, testes diagnósticos e de rastreamento. </a:t>
            </a:r>
          </a:p>
          <a:p>
            <a:pPr>
              <a:defRPr/>
            </a:pPr>
            <a:r>
              <a:rPr lang="pt-BR" sz="2400" b="1" i="1" dirty="0" smtClean="0">
                <a:solidFill>
                  <a:schemeClr val="accent4">
                    <a:lumMod val="75000"/>
                  </a:schemeClr>
                </a:solidFill>
              </a:rPr>
              <a:t>Os ECR respondem perguntas do tipo: </a:t>
            </a:r>
            <a:r>
              <a:rPr lang="pt-BR" sz="2400" b="1" i="1" dirty="0" smtClean="0"/>
              <a:t>“O medicamento X é eficaz na prevenção de infecções oportunistas em pacientes HIV positivos?” </a:t>
            </a:r>
          </a:p>
          <a:p>
            <a:pPr>
              <a:defRPr/>
            </a:pPr>
            <a:r>
              <a:rPr lang="pt-BR" sz="2400" b="1" dirty="0" smtClean="0">
                <a:solidFill>
                  <a:schemeClr val="accent4">
                    <a:lumMod val="75000"/>
                  </a:schemeClr>
                </a:solidFill>
              </a:rPr>
              <a:t>Os ERC de eficácia são chamados </a:t>
            </a:r>
            <a:r>
              <a:rPr lang="pt-BR" sz="2400" b="1" i="1" dirty="0" smtClean="0">
                <a:solidFill>
                  <a:schemeClr val="accent4">
                    <a:lumMod val="75000"/>
                  </a:schemeClr>
                </a:solidFill>
              </a:rPr>
              <a:t>explanatórios. </a:t>
            </a:r>
            <a:endParaRPr lang="pt-BR" sz="2400" b="1" dirty="0" smtClean="0">
              <a:solidFill>
                <a:schemeClr val="accent4">
                  <a:lumMod val="75000"/>
                </a:schemeClr>
              </a:solidFill>
            </a:endParaRPr>
          </a:p>
          <a:p>
            <a:pPr>
              <a:defRPr/>
            </a:pPr>
            <a:r>
              <a:rPr lang="pt-BR" sz="2400" b="1" dirty="0" smtClean="0"/>
              <a:t>“</a:t>
            </a:r>
            <a:r>
              <a:rPr lang="pt-BR" sz="2400" b="1" i="1" dirty="0" smtClean="0"/>
              <a:t>A introdução do medicamento X reduziu a internação e a mortalidade por infecção oportunista dos pacientes HIV positivos na minha área de atuação?”</a:t>
            </a:r>
          </a:p>
          <a:p>
            <a:pPr>
              <a:defRPr/>
            </a:pPr>
            <a:r>
              <a:rPr lang="pt-BR" sz="2400" b="1" dirty="0" smtClean="0">
                <a:solidFill>
                  <a:schemeClr val="accent4">
                    <a:lumMod val="75000"/>
                  </a:schemeClr>
                </a:solidFill>
              </a:rPr>
              <a:t>os ensaios randomizados </a:t>
            </a:r>
            <a:r>
              <a:rPr lang="pt-BR" sz="2400" b="1" i="1" dirty="0" smtClean="0">
                <a:solidFill>
                  <a:schemeClr val="accent4">
                    <a:lumMod val="75000"/>
                  </a:schemeClr>
                </a:solidFill>
              </a:rPr>
              <a:t>pragmáticos, que tem </a:t>
            </a:r>
            <a:r>
              <a:rPr lang="pt-BR" sz="2400" b="1" dirty="0" smtClean="0">
                <a:solidFill>
                  <a:schemeClr val="accent4">
                    <a:lumMod val="75000"/>
                  </a:schemeClr>
                </a:solidFill>
              </a:rPr>
              <a:t>desenho mais flexível e apropriado à vida real das pessoas e dos serviços </a:t>
            </a:r>
            <a:r>
              <a:rPr lang="pt-BR" sz="2400" b="1" i="1" dirty="0" smtClean="0">
                <a:solidFill>
                  <a:schemeClr val="accent4">
                    <a:lumMod val="75000"/>
                  </a:schemeClr>
                </a:solidFill>
              </a:rPr>
              <a:t> </a:t>
            </a:r>
            <a:endParaRPr lang="pt-BR" sz="2400" b="1" dirty="0">
              <a:solidFill>
                <a:schemeClr val="accent4">
                  <a:lumMod val="75000"/>
                </a:schemeClr>
              </a:solidFill>
            </a:endParaRPr>
          </a:p>
        </p:txBody>
      </p:sp>
    </p:spTree>
    <p:extLst>
      <p:ext uri="{BB962C8B-B14F-4D97-AF65-F5344CB8AC3E}">
        <p14:creationId xmlns:p14="http://schemas.microsoft.com/office/powerpoint/2010/main" val="4041087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4" descr="http://blog.lib.umn.edu/bgleason/pt/incredibleshrin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1628775"/>
            <a:ext cx="424815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CaixaDeTexto 3"/>
          <p:cNvSpPr txBox="1">
            <a:spLocks noChangeArrowheads="1"/>
          </p:cNvSpPr>
          <p:nvPr/>
        </p:nvSpPr>
        <p:spPr bwMode="auto">
          <a:xfrm>
            <a:off x="2339975" y="692150"/>
            <a:ext cx="46212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3600">
                <a:latin typeface="Arial" charset="0"/>
              </a:rPr>
              <a:t>Conflitos de interesse</a:t>
            </a:r>
          </a:p>
        </p:txBody>
      </p:sp>
    </p:spTree>
    <p:extLst>
      <p:ext uri="{BB962C8B-B14F-4D97-AF65-F5344CB8AC3E}">
        <p14:creationId xmlns:p14="http://schemas.microsoft.com/office/powerpoint/2010/main" val="1403492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ítulo 1"/>
          <p:cNvSpPr>
            <a:spLocks noGrp="1"/>
          </p:cNvSpPr>
          <p:nvPr>
            <p:ph type="title"/>
          </p:nvPr>
        </p:nvSpPr>
        <p:spPr/>
        <p:txBody>
          <a:bodyPr/>
          <a:lstStyle/>
          <a:p>
            <a:r>
              <a:rPr lang="pt-BR" altLang="pt-BR" smtClean="0"/>
              <a:t>Randomização e conflito de interesses </a:t>
            </a:r>
          </a:p>
        </p:txBody>
      </p:sp>
      <p:sp>
        <p:nvSpPr>
          <p:cNvPr id="55299" name="Espaço Reservado para Conteúdo 2"/>
          <p:cNvSpPr>
            <a:spLocks noGrp="1"/>
          </p:cNvSpPr>
          <p:nvPr>
            <p:ph idx="1"/>
          </p:nvPr>
        </p:nvSpPr>
        <p:spPr/>
        <p:txBody>
          <a:bodyPr/>
          <a:lstStyle/>
          <a:p>
            <a:r>
              <a:rPr lang="pt-BR" altLang="pt-BR" smtClean="0"/>
              <a:t>Toda pesquisa em saúde envolve diversos interesses: dos usuários, profissionais, indústria farmacêutica, pesquisadores, cuidadores, financiadores, formuladores de políticas, etc.</a:t>
            </a:r>
          </a:p>
          <a:p>
            <a:r>
              <a:rPr lang="pt-BR" altLang="pt-BR" smtClean="0"/>
              <a:t>O monitoramento e a regulação dos estudos, por governos e instituições independentes, é fundamental para prevenir abusos  </a:t>
            </a:r>
          </a:p>
        </p:txBody>
      </p:sp>
    </p:spTree>
    <p:extLst>
      <p:ext uri="{BB962C8B-B14F-4D97-AF65-F5344CB8AC3E}">
        <p14:creationId xmlns:p14="http://schemas.microsoft.com/office/powerpoint/2010/main" val="4181889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tângulo 3"/>
          <p:cNvSpPr>
            <a:spLocks noChangeArrowheads="1"/>
          </p:cNvSpPr>
          <p:nvPr/>
        </p:nvSpPr>
        <p:spPr bwMode="auto">
          <a:xfrm>
            <a:off x="1042988" y="692150"/>
            <a:ext cx="74898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2400" b="1" i="1">
                <a:solidFill>
                  <a:srgbClr val="7030A0"/>
                </a:solidFill>
                <a:latin typeface="Arial" charset="0"/>
              </a:rPr>
              <a:t>“Em seguida do 50º. aniversário dos ensaios clínicos modernos, vários artigos chamam a atenção para as formas nas quais esta poderosa ferramenta foi </a:t>
            </a:r>
            <a:r>
              <a:rPr lang="pt-BR" altLang="pt-BR" sz="2400" b="1" i="1">
                <a:latin typeface="Arial" charset="0"/>
              </a:rPr>
              <a:t>seqüestrada por grupos de interesse, e como isso reduz sua capacidade de prover respostas válidas, precisas e relevantes para as perguntas importantes</a:t>
            </a:r>
            <a:r>
              <a:rPr lang="pt-BR" altLang="pt-BR" sz="2400" b="1" i="1">
                <a:solidFill>
                  <a:srgbClr val="7030A0"/>
                </a:solidFill>
                <a:latin typeface="Arial" charset="0"/>
              </a:rPr>
              <a:t>. Desde então, estes alertas foram reforçados pelos exemplos escandalosos de má conduta entre financiadores, formuladores de políticas e pesquisadores, e por livros de ex-editores de revistas proeminentes sobre </a:t>
            </a:r>
            <a:r>
              <a:rPr lang="pt-BR" altLang="pt-BR" sz="2400" b="1" i="1">
                <a:latin typeface="Arial" charset="0"/>
              </a:rPr>
              <a:t>os atuais níveis de corrupção e comportamento anti-ético </a:t>
            </a:r>
            <a:r>
              <a:rPr lang="pt-BR" altLang="pt-BR" sz="2400" b="1" i="1">
                <a:solidFill>
                  <a:srgbClr val="7030A0"/>
                </a:solidFill>
                <a:latin typeface="Arial" charset="0"/>
              </a:rPr>
              <a:t>que existem dentro das engrenagens da pesquisa que alimenta o processo regulatório”</a:t>
            </a:r>
            <a:r>
              <a:rPr lang="pt-BR" altLang="pt-BR" sz="1800" i="1">
                <a:solidFill>
                  <a:srgbClr val="7030A0"/>
                </a:solidFill>
                <a:latin typeface="Arial" charset="0"/>
              </a:rPr>
              <a:t> </a:t>
            </a:r>
            <a:r>
              <a:rPr lang="pt-BR" altLang="pt-BR" sz="1800" i="1">
                <a:latin typeface="Arial" charset="0"/>
              </a:rPr>
              <a:t>(Jadad &amp; Enkin, 2007) </a:t>
            </a:r>
            <a:endParaRPr lang="pt-BR" altLang="pt-BR" sz="1800">
              <a:latin typeface="Arial" charset="0"/>
            </a:endParaRPr>
          </a:p>
        </p:txBody>
      </p:sp>
    </p:spTree>
    <p:extLst>
      <p:ext uri="{BB962C8B-B14F-4D97-AF65-F5344CB8AC3E}">
        <p14:creationId xmlns:p14="http://schemas.microsoft.com/office/powerpoint/2010/main" val="1706752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323850" y="115888"/>
            <a:ext cx="8640763" cy="6626225"/>
          </a:xfrm>
        </p:spPr>
        <p:txBody>
          <a:bodyPr rtlCol="0">
            <a:noAutofit/>
          </a:bodyPr>
          <a:lstStyle/>
          <a:p>
            <a:pPr algn="ctr" eaLnBrk="1" fontAlgn="auto" hangingPunct="1">
              <a:spcAft>
                <a:spcPts val="0"/>
              </a:spcAft>
              <a:buFont typeface="Arial" pitchFamily="34" charset="0"/>
              <a:buNone/>
              <a:defRPr/>
            </a:pPr>
            <a:r>
              <a:rPr lang="pt-BR" sz="2200" b="1" dirty="0" smtClean="0"/>
              <a:t>ROTEIRO DA APRESENTAÇÃO</a:t>
            </a:r>
          </a:p>
          <a:p>
            <a:pPr eaLnBrk="1" fontAlgn="auto" hangingPunct="1">
              <a:spcAft>
                <a:spcPts val="0"/>
              </a:spcAft>
              <a:buFont typeface="Wingdings" pitchFamily="2" charset="2"/>
              <a:buChar char="ü"/>
              <a:defRPr/>
            </a:pPr>
            <a:r>
              <a:rPr lang="pt-BR" sz="2800" b="1" dirty="0" smtClean="0">
                <a:solidFill>
                  <a:schemeClr val="accent4">
                    <a:lumMod val="75000"/>
                  </a:schemeClr>
                </a:solidFill>
              </a:rPr>
              <a:t>O </a:t>
            </a:r>
            <a:r>
              <a:rPr lang="pt-BR" sz="2800" b="1" dirty="0" smtClean="0">
                <a:solidFill>
                  <a:schemeClr val="accent4">
                    <a:lumMod val="75000"/>
                  </a:schemeClr>
                </a:solidFill>
              </a:rPr>
              <a:t>que é um “viés” e a “minimização de vieses”?</a:t>
            </a:r>
            <a:endParaRPr lang="pt-BR" sz="2800" dirty="0" smtClean="0">
              <a:solidFill>
                <a:schemeClr val="accent4">
                  <a:lumMod val="75000"/>
                </a:schemeClr>
              </a:solidFill>
            </a:endParaRPr>
          </a:p>
          <a:p>
            <a:pPr eaLnBrk="1" fontAlgn="auto" hangingPunct="1">
              <a:spcAft>
                <a:spcPts val="0"/>
              </a:spcAft>
              <a:buFont typeface="Wingdings" pitchFamily="2" charset="2"/>
              <a:buChar char="ü"/>
              <a:defRPr/>
            </a:pPr>
            <a:r>
              <a:rPr lang="pt-BR" sz="2800" b="1" dirty="0" smtClean="0">
                <a:solidFill>
                  <a:schemeClr val="accent4">
                    <a:lumMod val="75000"/>
                  </a:schemeClr>
                </a:solidFill>
              </a:rPr>
              <a:t>De onde surgiram os estudos randomizados?</a:t>
            </a:r>
            <a:endParaRPr lang="pt-BR" sz="2800" dirty="0" smtClean="0">
              <a:solidFill>
                <a:schemeClr val="accent4">
                  <a:lumMod val="75000"/>
                </a:schemeClr>
              </a:solidFill>
            </a:endParaRPr>
          </a:p>
          <a:p>
            <a:pPr eaLnBrk="1" fontAlgn="auto" hangingPunct="1">
              <a:spcAft>
                <a:spcPts val="0"/>
              </a:spcAft>
              <a:buFont typeface="Wingdings" pitchFamily="2" charset="2"/>
              <a:buChar char="ü"/>
              <a:defRPr/>
            </a:pPr>
            <a:r>
              <a:rPr lang="pt-BR" sz="2800" b="1" dirty="0" smtClean="0">
                <a:solidFill>
                  <a:schemeClr val="accent4">
                    <a:lumMod val="75000"/>
                  </a:schemeClr>
                </a:solidFill>
              </a:rPr>
              <a:t>Por que tanta importância para os estudos randomizados controlados?</a:t>
            </a:r>
          </a:p>
          <a:p>
            <a:pPr eaLnBrk="1" fontAlgn="auto" hangingPunct="1">
              <a:spcAft>
                <a:spcPts val="0"/>
              </a:spcAft>
              <a:buFont typeface="Arial" pitchFamily="34" charset="0"/>
              <a:buNone/>
              <a:defRPr/>
            </a:pPr>
            <a:r>
              <a:rPr lang="pt-BR" sz="2800" dirty="0" smtClean="0"/>
              <a:t>BOX: Os casos da terapia de reposição de estrogênio e do câncer de mama</a:t>
            </a:r>
          </a:p>
          <a:p>
            <a:pPr eaLnBrk="1" fontAlgn="auto" hangingPunct="1">
              <a:spcAft>
                <a:spcPts val="0"/>
              </a:spcAft>
              <a:buFont typeface="Wingdings" pitchFamily="2" charset="2"/>
              <a:buChar char="ü"/>
              <a:defRPr/>
            </a:pPr>
            <a:r>
              <a:rPr lang="pt-BR" sz="2800" b="1" dirty="0" smtClean="0">
                <a:solidFill>
                  <a:schemeClr val="accent4">
                    <a:lumMod val="75000"/>
                  </a:schemeClr>
                </a:solidFill>
              </a:rPr>
              <a:t>O que é síntese de evidências, revisão sistemática e </a:t>
            </a:r>
            <a:r>
              <a:rPr lang="pt-BR" sz="2800" b="1" dirty="0" err="1" smtClean="0">
                <a:solidFill>
                  <a:schemeClr val="accent4">
                    <a:lumMod val="75000"/>
                  </a:schemeClr>
                </a:solidFill>
              </a:rPr>
              <a:t>metanálise</a:t>
            </a:r>
            <a:r>
              <a:rPr lang="pt-BR" sz="2800" b="1" dirty="0" smtClean="0">
                <a:solidFill>
                  <a:schemeClr val="accent4">
                    <a:lumMod val="75000"/>
                  </a:schemeClr>
                </a:solidFill>
              </a:rPr>
              <a:t>?</a:t>
            </a:r>
            <a:endParaRPr lang="pt-BR" sz="2800" dirty="0" smtClean="0">
              <a:solidFill>
                <a:schemeClr val="accent4">
                  <a:lumMod val="75000"/>
                </a:schemeClr>
              </a:solidFill>
            </a:endParaRPr>
          </a:p>
          <a:p>
            <a:pPr eaLnBrk="1" fontAlgn="auto" hangingPunct="1">
              <a:spcAft>
                <a:spcPts val="0"/>
              </a:spcAft>
              <a:buFont typeface="Arial" pitchFamily="34" charset="0"/>
              <a:buNone/>
              <a:defRPr/>
            </a:pPr>
            <a:r>
              <a:rPr lang="pt-BR" sz="2800" dirty="0" smtClean="0"/>
              <a:t>BOX: Como ler um gráfico de floresta (</a:t>
            </a:r>
            <a:r>
              <a:rPr lang="pt-BR" sz="2800" dirty="0" err="1" smtClean="0"/>
              <a:t>metanálise</a:t>
            </a:r>
            <a:r>
              <a:rPr lang="pt-BR" sz="2800" dirty="0" smtClean="0"/>
              <a:t>) - O símbolo da Colaboração </a:t>
            </a:r>
            <a:r>
              <a:rPr lang="pt-BR" sz="2800" dirty="0" err="1" smtClean="0"/>
              <a:t>Cochrane</a:t>
            </a:r>
            <a:r>
              <a:rPr lang="pt-BR" sz="2800" dirty="0" smtClean="0"/>
              <a:t> e a mortalidade de bebês prematuros</a:t>
            </a:r>
          </a:p>
          <a:p>
            <a:pPr eaLnBrk="1" fontAlgn="auto" hangingPunct="1">
              <a:spcAft>
                <a:spcPts val="0"/>
              </a:spcAft>
              <a:buFont typeface="Wingdings" pitchFamily="2" charset="2"/>
              <a:buChar char="ü"/>
              <a:defRPr/>
            </a:pPr>
            <a:r>
              <a:rPr lang="pt-BR" sz="2800" b="1" dirty="0" smtClean="0">
                <a:solidFill>
                  <a:schemeClr val="accent4">
                    <a:lumMod val="75000"/>
                  </a:schemeClr>
                </a:solidFill>
              </a:rPr>
              <a:t>O que é hierarquia de evidências e em que circunstâncias ela se aplica? </a:t>
            </a:r>
            <a:endParaRPr lang="pt-BR" sz="2800" dirty="0" smtClean="0">
              <a:solidFill>
                <a:schemeClr val="accent4">
                  <a:lumMod val="75000"/>
                </a:schemeClr>
              </a:solidFill>
            </a:endParaRPr>
          </a:p>
        </p:txBody>
      </p:sp>
    </p:spTree>
    <p:extLst>
      <p:ext uri="{BB962C8B-B14F-4D97-AF65-F5344CB8AC3E}">
        <p14:creationId xmlns:p14="http://schemas.microsoft.com/office/powerpoint/2010/main" val="3451665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p:cNvSpPr>
            <a:spLocks noGrp="1"/>
          </p:cNvSpPr>
          <p:nvPr>
            <p:ph type="title"/>
          </p:nvPr>
        </p:nvSpPr>
        <p:spPr>
          <a:xfrm>
            <a:off x="457200" y="274638"/>
            <a:ext cx="8472488" cy="1143000"/>
          </a:xfrm>
        </p:spPr>
        <p:txBody>
          <a:bodyPr/>
          <a:lstStyle/>
          <a:p>
            <a:pPr eaLnBrk="1" hangingPunct="1"/>
            <a:r>
              <a:rPr lang="pt-BR" altLang="pt-BR" sz="4000" b="1" smtClean="0">
                <a:solidFill>
                  <a:srgbClr val="7030A0"/>
                </a:solidFill>
              </a:rPr>
              <a:t>Papel do conflito de interesses</a:t>
            </a:r>
          </a:p>
        </p:txBody>
      </p:sp>
      <p:sp>
        <p:nvSpPr>
          <p:cNvPr id="57347" name="Espaço Reservado para Conteúdo 2"/>
          <p:cNvSpPr>
            <a:spLocks noGrp="1"/>
          </p:cNvSpPr>
          <p:nvPr>
            <p:ph idx="1"/>
          </p:nvPr>
        </p:nvSpPr>
        <p:spPr>
          <a:xfrm>
            <a:off x="457200" y="1600200"/>
            <a:ext cx="8186738" cy="4829175"/>
          </a:xfrm>
        </p:spPr>
        <p:txBody>
          <a:bodyPr/>
          <a:lstStyle/>
          <a:p>
            <a:pPr eaLnBrk="1" hangingPunct="1"/>
            <a:endParaRPr lang="pt-BR" altLang="pt-BR" sz="2800" b="1" i="1" smtClean="0"/>
          </a:p>
          <a:p>
            <a:pPr eaLnBrk="1" hangingPunct="1"/>
            <a:r>
              <a:rPr lang="pt-BR" altLang="pt-BR" sz="2800" b="1" i="1" smtClean="0"/>
              <a:t>“Não há nenhuma dúvida de que, mesmo que desnecessária ou mesmo que contenha maior risco para a mãe ou para o neonato, uma cesariana eletiva tem muito menor risco para o obstetra</a:t>
            </a:r>
            <a:r>
              <a:rPr lang="pt-BR" altLang="pt-BR" sz="2800" i="1" smtClean="0"/>
              <a:t>.”</a:t>
            </a:r>
            <a:r>
              <a:rPr lang="pt-BR" altLang="pt-BR" i="1" smtClean="0"/>
              <a:t> </a:t>
            </a:r>
            <a:r>
              <a:rPr lang="pt-BR" altLang="pt-BR" sz="2000" i="1" smtClean="0"/>
              <a:t>(Editorial, Revista Brasileira de Ginecologia e Obstetrícia”   </a:t>
            </a:r>
            <a:endParaRPr lang="pt-BR" altLang="pt-BR" sz="2000" smtClean="0"/>
          </a:p>
          <a:p>
            <a:pPr eaLnBrk="1" hangingPunct="1"/>
            <a:r>
              <a:rPr lang="pt-BR" altLang="pt-BR" sz="1400" smtClean="0"/>
              <a:t>Martins-Costa, Sérgio e Ramos, José Geraldo Lopes. A Questão das Cesarianas.</a:t>
            </a:r>
            <a:r>
              <a:rPr lang="pt-BR" altLang="pt-BR" sz="1400" i="1" smtClean="0"/>
              <a:t> Rev. Bras. Ginecol. Obstet.</a:t>
            </a:r>
            <a:r>
              <a:rPr lang="pt-BR" altLang="pt-BR" sz="1400" smtClean="0"/>
              <a:t> [online]. 2005, v. 27, n. 10 [cited 2008-11-26], pp. 571-574.</a:t>
            </a:r>
          </a:p>
          <a:p>
            <a:pPr eaLnBrk="1" hangingPunct="1"/>
            <a:r>
              <a:rPr lang="pt-BR" altLang="pt-BR" sz="2800" b="1" smtClean="0">
                <a:solidFill>
                  <a:srgbClr val="660066"/>
                </a:solidFill>
              </a:rPr>
              <a:t>O papel do excesso de cesáreas na mortalidade materna merece mais atenção</a:t>
            </a:r>
            <a:endParaRPr lang="pt-BR" altLang="pt-BR" sz="2800" b="1" smtClean="0"/>
          </a:p>
        </p:txBody>
      </p:sp>
    </p:spTree>
    <p:extLst>
      <p:ext uri="{BB962C8B-B14F-4D97-AF65-F5344CB8AC3E}">
        <p14:creationId xmlns:p14="http://schemas.microsoft.com/office/powerpoint/2010/main" val="167481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23850" y="228600"/>
            <a:ext cx="8064500" cy="685800"/>
          </a:xfrm>
          <a:effectLst>
            <a:outerShdw dist="45791" dir="2021404" algn="ctr" rotWithShape="0">
              <a:schemeClr val="tx1"/>
            </a:outerShdw>
          </a:effectLst>
        </p:spPr>
        <p:txBody>
          <a:bodyPr/>
          <a:lstStyle/>
          <a:p>
            <a:r>
              <a:rPr lang="pt-BR" altLang="pt-BR" sz="4000" b="1" smtClean="0">
                <a:solidFill>
                  <a:srgbClr val="7030A0"/>
                </a:solidFill>
              </a:rPr>
              <a:t>Hierarquia de Evidência Científica</a:t>
            </a:r>
          </a:p>
        </p:txBody>
      </p:sp>
      <p:grpSp>
        <p:nvGrpSpPr>
          <p:cNvPr id="58371" name="Group 3"/>
          <p:cNvGrpSpPr>
            <a:grpSpLocks/>
          </p:cNvGrpSpPr>
          <p:nvPr/>
        </p:nvGrpSpPr>
        <p:grpSpPr bwMode="auto">
          <a:xfrm>
            <a:off x="134938" y="5362575"/>
            <a:ext cx="8128000" cy="1343025"/>
            <a:chOff x="96" y="3378"/>
            <a:chExt cx="5760" cy="846"/>
          </a:xfrm>
        </p:grpSpPr>
        <p:grpSp>
          <p:nvGrpSpPr>
            <p:cNvPr id="58407" name="Group 4"/>
            <p:cNvGrpSpPr>
              <a:grpSpLocks/>
            </p:cNvGrpSpPr>
            <p:nvPr/>
          </p:nvGrpSpPr>
          <p:grpSpPr bwMode="auto">
            <a:xfrm>
              <a:off x="96" y="3378"/>
              <a:ext cx="2736" cy="846"/>
              <a:chOff x="205" y="3027"/>
              <a:chExt cx="3371" cy="929"/>
            </a:xfrm>
          </p:grpSpPr>
          <p:sp>
            <p:nvSpPr>
              <p:cNvPr id="58409" name="Freeform 5"/>
              <p:cNvSpPr>
                <a:spLocks/>
              </p:cNvSpPr>
              <p:nvPr/>
            </p:nvSpPr>
            <p:spPr bwMode="auto">
              <a:xfrm>
                <a:off x="2982" y="3027"/>
                <a:ext cx="594" cy="928"/>
              </a:xfrm>
              <a:custGeom>
                <a:avLst/>
                <a:gdLst>
                  <a:gd name="T0" fmla="*/ 281 w 594"/>
                  <a:gd name="T1" fmla="*/ 928 h 928"/>
                  <a:gd name="T2" fmla="*/ 0 w 594"/>
                  <a:gd name="T3" fmla="*/ 396 h 928"/>
                  <a:gd name="T4" fmla="*/ 263 w 594"/>
                  <a:gd name="T5" fmla="*/ 0 h 928"/>
                  <a:gd name="T6" fmla="*/ 594 w 594"/>
                  <a:gd name="T7" fmla="*/ 462 h 928"/>
                  <a:gd name="T8" fmla="*/ 281 w 594"/>
                  <a:gd name="T9" fmla="*/ 928 h 928"/>
                  <a:gd name="T10" fmla="*/ 0 60000 65536"/>
                  <a:gd name="T11" fmla="*/ 0 60000 65536"/>
                  <a:gd name="T12" fmla="*/ 0 60000 65536"/>
                  <a:gd name="T13" fmla="*/ 0 60000 65536"/>
                  <a:gd name="T14" fmla="*/ 0 60000 65536"/>
                  <a:gd name="T15" fmla="*/ 0 w 594"/>
                  <a:gd name="T16" fmla="*/ 0 h 928"/>
                  <a:gd name="T17" fmla="*/ 594 w 594"/>
                  <a:gd name="T18" fmla="*/ 928 h 928"/>
                </a:gdLst>
                <a:ahLst/>
                <a:cxnLst>
                  <a:cxn ang="T10">
                    <a:pos x="T0" y="T1"/>
                  </a:cxn>
                  <a:cxn ang="T11">
                    <a:pos x="T2" y="T3"/>
                  </a:cxn>
                  <a:cxn ang="T12">
                    <a:pos x="T4" y="T5"/>
                  </a:cxn>
                  <a:cxn ang="T13">
                    <a:pos x="T6" y="T7"/>
                  </a:cxn>
                  <a:cxn ang="T14">
                    <a:pos x="T8" y="T9"/>
                  </a:cxn>
                </a:cxnLst>
                <a:rect l="T15" t="T16" r="T17" b="T18"/>
                <a:pathLst>
                  <a:path w="594" h="928">
                    <a:moveTo>
                      <a:pt x="281" y="928"/>
                    </a:moveTo>
                    <a:lnTo>
                      <a:pt x="0" y="396"/>
                    </a:lnTo>
                    <a:lnTo>
                      <a:pt x="263" y="0"/>
                    </a:lnTo>
                    <a:lnTo>
                      <a:pt x="594" y="462"/>
                    </a:lnTo>
                    <a:lnTo>
                      <a:pt x="281" y="928"/>
                    </a:lnTo>
                    <a:close/>
                  </a:path>
                </a:pathLst>
              </a:custGeom>
              <a:solidFill>
                <a:srgbClr val="33CCCC"/>
              </a:solidFill>
              <a:ln w="14288">
                <a:solidFill>
                  <a:srgbClr val="000000"/>
                </a:solidFill>
                <a:round/>
                <a:headEnd/>
                <a:tailEnd/>
              </a:ln>
            </p:spPr>
            <p:txBody>
              <a:bodyPr/>
              <a:lstStyle/>
              <a:p>
                <a:endParaRPr lang="pt-BR"/>
              </a:p>
            </p:txBody>
          </p:sp>
          <p:sp>
            <p:nvSpPr>
              <p:cNvPr id="58410" name="Freeform 6"/>
              <p:cNvSpPr>
                <a:spLocks/>
              </p:cNvSpPr>
              <p:nvPr/>
            </p:nvSpPr>
            <p:spPr bwMode="auto">
              <a:xfrm>
                <a:off x="475" y="3027"/>
                <a:ext cx="2770" cy="397"/>
              </a:xfrm>
              <a:custGeom>
                <a:avLst/>
                <a:gdLst>
                  <a:gd name="T0" fmla="*/ 0 w 2770"/>
                  <a:gd name="T1" fmla="*/ 397 h 397"/>
                  <a:gd name="T2" fmla="*/ 2507 w 2770"/>
                  <a:gd name="T3" fmla="*/ 397 h 397"/>
                  <a:gd name="T4" fmla="*/ 2770 w 2770"/>
                  <a:gd name="T5" fmla="*/ 0 h 397"/>
                  <a:gd name="T6" fmla="*/ 354 w 2770"/>
                  <a:gd name="T7" fmla="*/ 0 h 397"/>
                  <a:gd name="T8" fmla="*/ 0 w 2770"/>
                  <a:gd name="T9" fmla="*/ 397 h 397"/>
                  <a:gd name="T10" fmla="*/ 0 60000 65536"/>
                  <a:gd name="T11" fmla="*/ 0 60000 65536"/>
                  <a:gd name="T12" fmla="*/ 0 60000 65536"/>
                  <a:gd name="T13" fmla="*/ 0 60000 65536"/>
                  <a:gd name="T14" fmla="*/ 0 60000 65536"/>
                  <a:gd name="T15" fmla="*/ 0 w 2770"/>
                  <a:gd name="T16" fmla="*/ 0 h 397"/>
                  <a:gd name="T17" fmla="*/ 2770 w 2770"/>
                  <a:gd name="T18" fmla="*/ 397 h 397"/>
                </a:gdLst>
                <a:ahLst/>
                <a:cxnLst>
                  <a:cxn ang="T10">
                    <a:pos x="T0" y="T1"/>
                  </a:cxn>
                  <a:cxn ang="T11">
                    <a:pos x="T2" y="T3"/>
                  </a:cxn>
                  <a:cxn ang="T12">
                    <a:pos x="T4" y="T5"/>
                  </a:cxn>
                  <a:cxn ang="T13">
                    <a:pos x="T6" y="T7"/>
                  </a:cxn>
                  <a:cxn ang="T14">
                    <a:pos x="T8" y="T9"/>
                  </a:cxn>
                </a:cxnLst>
                <a:rect l="T15" t="T16" r="T17" b="T18"/>
                <a:pathLst>
                  <a:path w="2770" h="397">
                    <a:moveTo>
                      <a:pt x="0" y="397"/>
                    </a:moveTo>
                    <a:lnTo>
                      <a:pt x="2507" y="397"/>
                    </a:lnTo>
                    <a:lnTo>
                      <a:pt x="2770" y="0"/>
                    </a:lnTo>
                    <a:lnTo>
                      <a:pt x="354" y="0"/>
                    </a:lnTo>
                    <a:lnTo>
                      <a:pt x="0" y="397"/>
                    </a:lnTo>
                    <a:close/>
                  </a:path>
                </a:pathLst>
              </a:custGeom>
              <a:solidFill>
                <a:srgbClr val="33CCCC"/>
              </a:solidFill>
              <a:ln w="14288">
                <a:solidFill>
                  <a:srgbClr val="000000"/>
                </a:solidFill>
                <a:round/>
                <a:headEnd/>
                <a:tailEnd/>
              </a:ln>
            </p:spPr>
            <p:txBody>
              <a:bodyPr/>
              <a:lstStyle/>
              <a:p>
                <a:endParaRPr lang="pt-BR"/>
              </a:p>
            </p:txBody>
          </p:sp>
          <p:sp>
            <p:nvSpPr>
              <p:cNvPr id="58411" name="Freeform 7"/>
              <p:cNvSpPr>
                <a:spLocks/>
              </p:cNvSpPr>
              <p:nvPr/>
            </p:nvSpPr>
            <p:spPr bwMode="auto">
              <a:xfrm>
                <a:off x="205" y="3423"/>
                <a:ext cx="3059" cy="533"/>
              </a:xfrm>
              <a:custGeom>
                <a:avLst/>
                <a:gdLst>
                  <a:gd name="T0" fmla="*/ 269 w 3059"/>
                  <a:gd name="T1" fmla="*/ 0 h 533"/>
                  <a:gd name="T2" fmla="*/ 2776 w 3059"/>
                  <a:gd name="T3" fmla="*/ 0 h 533"/>
                  <a:gd name="T4" fmla="*/ 3059 w 3059"/>
                  <a:gd name="T5" fmla="*/ 533 h 533"/>
                  <a:gd name="T6" fmla="*/ 0 w 3059"/>
                  <a:gd name="T7" fmla="*/ 533 h 533"/>
                  <a:gd name="T8" fmla="*/ 269 w 3059"/>
                  <a:gd name="T9" fmla="*/ 0 h 533"/>
                  <a:gd name="T10" fmla="*/ 0 60000 65536"/>
                  <a:gd name="T11" fmla="*/ 0 60000 65536"/>
                  <a:gd name="T12" fmla="*/ 0 60000 65536"/>
                  <a:gd name="T13" fmla="*/ 0 60000 65536"/>
                  <a:gd name="T14" fmla="*/ 0 60000 65536"/>
                  <a:gd name="T15" fmla="*/ 0 w 3059"/>
                  <a:gd name="T16" fmla="*/ 0 h 533"/>
                  <a:gd name="T17" fmla="*/ 3059 w 3059"/>
                  <a:gd name="T18" fmla="*/ 533 h 533"/>
                </a:gdLst>
                <a:ahLst/>
                <a:cxnLst>
                  <a:cxn ang="T10">
                    <a:pos x="T0" y="T1"/>
                  </a:cxn>
                  <a:cxn ang="T11">
                    <a:pos x="T2" y="T3"/>
                  </a:cxn>
                  <a:cxn ang="T12">
                    <a:pos x="T4" y="T5"/>
                  </a:cxn>
                  <a:cxn ang="T13">
                    <a:pos x="T6" y="T7"/>
                  </a:cxn>
                  <a:cxn ang="T14">
                    <a:pos x="T8" y="T9"/>
                  </a:cxn>
                </a:cxnLst>
                <a:rect l="T15" t="T16" r="T17" b="T18"/>
                <a:pathLst>
                  <a:path w="3059" h="533">
                    <a:moveTo>
                      <a:pt x="269" y="0"/>
                    </a:moveTo>
                    <a:lnTo>
                      <a:pt x="2776" y="0"/>
                    </a:lnTo>
                    <a:lnTo>
                      <a:pt x="3059" y="533"/>
                    </a:lnTo>
                    <a:lnTo>
                      <a:pt x="0" y="533"/>
                    </a:lnTo>
                    <a:lnTo>
                      <a:pt x="269" y="0"/>
                    </a:lnTo>
                    <a:close/>
                  </a:path>
                </a:pathLst>
              </a:custGeom>
              <a:solidFill>
                <a:srgbClr val="33CCCC"/>
              </a:solidFill>
              <a:ln w="14288">
                <a:solidFill>
                  <a:srgbClr val="000000"/>
                </a:solidFill>
                <a:round/>
                <a:headEnd/>
                <a:tailEnd/>
              </a:ln>
            </p:spPr>
            <p:txBody>
              <a:bodyPr/>
              <a:lstStyle/>
              <a:p>
                <a:endParaRPr lang="pt-BR"/>
              </a:p>
            </p:txBody>
          </p:sp>
        </p:grpSp>
        <p:sp>
          <p:nvSpPr>
            <p:cNvPr id="58408" name="Text Box 8"/>
            <p:cNvSpPr txBox="1">
              <a:spLocks noChangeArrowheads="1"/>
            </p:cNvSpPr>
            <p:nvPr/>
          </p:nvSpPr>
          <p:spPr bwMode="auto">
            <a:xfrm>
              <a:off x="2894" y="3408"/>
              <a:ext cx="29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pt-BR" altLang="pt-BR" sz="1800" b="1">
                  <a:latin typeface="Arial" charset="0"/>
                </a:rPr>
                <a:t>Relato de casos</a:t>
              </a:r>
            </a:p>
          </p:txBody>
        </p:sp>
      </p:grpSp>
      <p:grpSp>
        <p:nvGrpSpPr>
          <p:cNvPr id="58372" name="Group 9"/>
          <p:cNvGrpSpPr>
            <a:grpSpLocks/>
          </p:cNvGrpSpPr>
          <p:nvPr/>
        </p:nvGrpSpPr>
        <p:grpSpPr bwMode="auto">
          <a:xfrm>
            <a:off x="454025" y="4603750"/>
            <a:ext cx="7605713" cy="1263650"/>
            <a:chOff x="322" y="2900"/>
            <a:chExt cx="5390" cy="796"/>
          </a:xfrm>
        </p:grpSpPr>
        <p:grpSp>
          <p:nvGrpSpPr>
            <p:cNvPr id="58402" name="Group 10"/>
            <p:cNvGrpSpPr>
              <a:grpSpLocks/>
            </p:cNvGrpSpPr>
            <p:nvPr/>
          </p:nvGrpSpPr>
          <p:grpSpPr bwMode="auto">
            <a:xfrm>
              <a:off x="322" y="2900"/>
              <a:ext cx="2220" cy="796"/>
              <a:chOff x="205" y="3027"/>
              <a:chExt cx="3371" cy="929"/>
            </a:xfrm>
          </p:grpSpPr>
          <p:sp>
            <p:nvSpPr>
              <p:cNvPr id="58404" name="Freeform 11"/>
              <p:cNvSpPr>
                <a:spLocks/>
              </p:cNvSpPr>
              <p:nvPr/>
            </p:nvSpPr>
            <p:spPr bwMode="auto">
              <a:xfrm>
                <a:off x="2982" y="3027"/>
                <a:ext cx="594" cy="928"/>
              </a:xfrm>
              <a:custGeom>
                <a:avLst/>
                <a:gdLst>
                  <a:gd name="T0" fmla="*/ 281 w 594"/>
                  <a:gd name="T1" fmla="*/ 928 h 928"/>
                  <a:gd name="T2" fmla="*/ 0 w 594"/>
                  <a:gd name="T3" fmla="*/ 396 h 928"/>
                  <a:gd name="T4" fmla="*/ 263 w 594"/>
                  <a:gd name="T5" fmla="*/ 0 h 928"/>
                  <a:gd name="T6" fmla="*/ 594 w 594"/>
                  <a:gd name="T7" fmla="*/ 462 h 928"/>
                  <a:gd name="T8" fmla="*/ 281 w 594"/>
                  <a:gd name="T9" fmla="*/ 928 h 928"/>
                  <a:gd name="T10" fmla="*/ 0 60000 65536"/>
                  <a:gd name="T11" fmla="*/ 0 60000 65536"/>
                  <a:gd name="T12" fmla="*/ 0 60000 65536"/>
                  <a:gd name="T13" fmla="*/ 0 60000 65536"/>
                  <a:gd name="T14" fmla="*/ 0 60000 65536"/>
                  <a:gd name="T15" fmla="*/ 0 w 594"/>
                  <a:gd name="T16" fmla="*/ 0 h 928"/>
                  <a:gd name="T17" fmla="*/ 594 w 594"/>
                  <a:gd name="T18" fmla="*/ 928 h 928"/>
                </a:gdLst>
                <a:ahLst/>
                <a:cxnLst>
                  <a:cxn ang="T10">
                    <a:pos x="T0" y="T1"/>
                  </a:cxn>
                  <a:cxn ang="T11">
                    <a:pos x="T2" y="T3"/>
                  </a:cxn>
                  <a:cxn ang="T12">
                    <a:pos x="T4" y="T5"/>
                  </a:cxn>
                  <a:cxn ang="T13">
                    <a:pos x="T6" y="T7"/>
                  </a:cxn>
                  <a:cxn ang="T14">
                    <a:pos x="T8" y="T9"/>
                  </a:cxn>
                </a:cxnLst>
                <a:rect l="T15" t="T16" r="T17" b="T18"/>
                <a:pathLst>
                  <a:path w="594" h="928">
                    <a:moveTo>
                      <a:pt x="281" y="928"/>
                    </a:moveTo>
                    <a:lnTo>
                      <a:pt x="0" y="396"/>
                    </a:lnTo>
                    <a:lnTo>
                      <a:pt x="263" y="0"/>
                    </a:lnTo>
                    <a:lnTo>
                      <a:pt x="594" y="462"/>
                    </a:lnTo>
                    <a:lnTo>
                      <a:pt x="281" y="928"/>
                    </a:lnTo>
                    <a:close/>
                  </a:path>
                </a:pathLst>
              </a:custGeom>
              <a:solidFill>
                <a:schemeClr val="bg1"/>
              </a:solidFill>
              <a:ln w="14288">
                <a:solidFill>
                  <a:srgbClr val="000000"/>
                </a:solidFill>
                <a:round/>
                <a:headEnd/>
                <a:tailEnd/>
              </a:ln>
            </p:spPr>
            <p:txBody>
              <a:bodyPr/>
              <a:lstStyle/>
              <a:p>
                <a:endParaRPr lang="pt-BR"/>
              </a:p>
            </p:txBody>
          </p:sp>
          <p:sp>
            <p:nvSpPr>
              <p:cNvPr id="58405" name="Freeform 12"/>
              <p:cNvSpPr>
                <a:spLocks/>
              </p:cNvSpPr>
              <p:nvPr/>
            </p:nvSpPr>
            <p:spPr bwMode="auto">
              <a:xfrm>
                <a:off x="475" y="3027"/>
                <a:ext cx="2770" cy="397"/>
              </a:xfrm>
              <a:custGeom>
                <a:avLst/>
                <a:gdLst>
                  <a:gd name="T0" fmla="*/ 0 w 2770"/>
                  <a:gd name="T1" fmla="*/ 397 h 397"/>
                  <a:gd name="T2" fmla="*/ 2507 w 2770"/>
                  <a:gd name="T3" fmla="*/ 397 h 397"/>
                  <a:gd name="T4" fmla="*/ 2770 w 2770"/>
                  <a:gd name="T5" fmla="*/ 0 h 397"/>
                  <a:gd name="T6" fmla="*/ 354 w 2770"/>
                  <a:gd name="T7" fmla="*/ 0 h 397"/>
                  <a:gd name="T8" fmla="*/ 0 w 2770"/>
                  <a:gd name="T9" fmla="*/ 397 h 397"/>
                  <a:gd name="T10" fmla="*/ 0 60000 65536"/>
                  <a:gd name="T11" fmla="*/ 0 60000 65536"/>
                  <a:gd name="T12" fmla="*/ 0 60000 65536"/>
                  <a:gd name="T13" fmla="*/ 0 60000 65536"/>
                  <a:gd name="T14" fmla="*/ 0 60000 65536"/>
                  <a:gd name="T15" fmla="*/ 0 w 2770"/>
                  <a:gd name="T16" fmla="*/ 0 h 397"/>
                  <a:gd name="T17" fmla="*/ 2770 w 2770"/>
                  <a:gd name="T18" fmla="*/ 397 h 397"/>
                </a:gdLst>
                <a:ahLst/>
                <a:cxnLst>
                  <a:cxn ang="T10">
                    <a:pos x="T0" y="T1"/>
                  </a:cxn>
                  <a:cxn ang="T11">
                    <a:pos x="T2" y="T3"/>
                  </a:cxn>
                  <a:cxn ang="T12">
                    <a:pos x="T4" y="T5"/>
                  </a:cxn>
                  <a:cxn ang="T13">
                    <a:pos x="T6" y="T7"/>
                  </a:cxn>
                  <a:cxn ang="T14">
                    <a:pos x="T8" y="T9"/>
                  </a:cxn>
                </a:cxnLst>
                <a:rect l="T15" t="T16" r="T17" b="T18"/>
                <a:pathLst>
                  <a:path w="2770" h="397">
                    <a:moveTo>
                      <a:pt x="0" y="397"/>
                    </a:moveTo>
                    <a:lnTo>
                      <a:pt x="2507" y="397"/>
                    </a:lnTo>
                    <a:lnTo>
                      <a:pt x="2770" y="0"/>
                    </a:lnTo>
                    <a:lnTo>
                      <a:pt x="354" y="0"/>
                    </a:lnTo>
                    <a:lnTo>
                      <a:pt x="0" y="397"/>
                    </a:lnTo>
                    <a:close/>
                  </a:path>
                </a:pathLst>
              </a:custGeom>
              <a:solidFill>
                <a:schemeClr val="bg1"/>
              </a:solidFill>
              <a:ln w="14288">
                <a:solidFill>
                  <a:srgbClr val="000000"/>
                </a:solidFill>
                <a:round/>
                <a:headEnd/>
                <a:tailEnd/>
              </a:ln>
            </p:spPr>
            <p:txBody>
              <a:bodyPr/>
              <a:lstStyle/>
              <a:p>
                <a:endParaRPr lang="pt-BR"/>
              </a:p>
            </p:txBody>
          </p:sp>
          <p:sp>
            <p:nvSpPr>
              <p:cNvPr id="58406" name="Freeform 13"/>
              <p:cNvSpPr>
                <a:spLocks/>
              </p:cNvSpPr>
              <p:nvPr/>
            </p:nvSpPr>
            <p:spPr bwMode="auto">
              <a:xfrm>
                <a:off x="205" y="3423"/>
                <a:ext cx="3059" cy="533"/>
              </a:xfrm>
              <a:custGeom>
                <a:avLst/>
                <a:gdLst>
                  <a:gd name="T0" fmla="*/ 269 w 3059"/>
                  <a:gd name="T1" fmla="*/ 0 h 533"/>
                  <a:gd name="T2" fmla="*/ 2776 w 3059"/>
                  <a:gd name="T3" fmla="*/ 0 h 533"/>
                  <a:gd name="T4" fmla="*/ 3059 w 3059"/>
                  <a:gd name="T5" fmla="*/ 533 h 533"/>
                  <a:gd name="T6" fmla="*/ 0 w 3059"/>
                  <a:gd name="T7" fmla="*/ 533 h 533"/>
                  <a:gd name="T8" fmla="*/ 269 w 3059"/>
                  <a:gd name="T9" fmla="*/ 0 h 533"/>
                  <a:gd name="T10" fmla="*/ 0 60000 65536"/>
                  <a:gd name="T11" fmla="*/ 0 60000 65536"/>
                  <a:gd name="T12" fmla="*/ 0 60000 65536"/>
                  <a:gd name="T13" fmla="*/ 0 60000 65536"/>
                  <a:gd name="T14" fmla="*/ 0 60000 65536"/>
                  <a:gd name="T15" fmla="*/ 0 w 3059"/>
                  <a:gd name="T16" fmla="*/ 0 h 533"/>
                  <a:gd name="T17" fmla="*/ 3059 w 3059"/>
                  <a:gd name="T18" fmla="*/ 533 h 533"/>
                </a:gdLst>
                <a:ahLst/>
                <a:cxnLst>
                  <a:cxn ang="T10">
                    <a:pos x="T0" y="T1"/>
                  </a:cxn>
                  <a:cxn ang="T11">
                    <a:pos x="T2" y="T3"/>
                  </a:cxn>
                  <a:cxn ang="T12">
                    <a:pos x="T4" y="T5"/>
                  </a:cxn>
                  <a:cxn ang="T13">
                    <a:pos x="T6" y="T7"/>
                  </a:cxn>
                  <a:cxn ang="T14">
                    <a:pos x="T8" y="T9"/>
                  </a:cxn>
                </a:cxnLst>
                <a:rect l="T15" t="T16" r="T17" b="T18"/>
                <a:pathLst>
                  <a:path w="3059" h="533">
                    <a:moveTo>
                      <a:pt x="269" y="0"/>
                    </a:moveTo>
                    <a:lnTo>
                      <a:pt x="2776" y="0"/>
                    </a:lnTo>
                    <a:lnTo>
                      <a:pt x="3059" y="533"/>
                    </a:lnTo>
                    <a:lnTo>
                      <a:pt x="0" y="533"/>
                    </a:lnTo>
                    <a:lnTo>
                      <a:pt x="269" y="0"/>
                    </a:lnTo>
                    <a:close/>
                  </a:path>
                </a:pathLst>
              </a:custGeom>
              <a:solidFill>
                <a:schemeClr val="bg1"/>
              </a:solidFill>
              <a:ln w="14288">
                <a:solidFill>
                  <a:srgbClr val="000000"/>
                </a:solidFill>
                <a:round/>
                <a:headEnd/>
                <a:tailEnd/>
              </a:ln>
            </p:spPr>
            <p:txBody>
              <a:bodyPr/>
              <a:lstStyle/>
              <a:p>
                <a:endParaRPr lang="pt-BR"/>
              </a:p>
            </p:txBody>
          </p:sp>
        </p:grpSp>
        <p:sp>
          <p:nvSpPr>
            <p:cNvPr id="58403" name="Text Box 14"/>
            <p:cNvSpPr txBox="1">
              <a:spLocks noChangeArrowheads="1"/>
            </p:cNvSpPr>
            <p:nvPr/>
          </p:nvSpPr>
          <p:spPr bwMode="auto">
            <a:xfrm>
              <a:off x="2559" y="2928"/>
              <a:ext cx="315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pt-BR" altLang="pt-BR" sz="1800" b="1">
                  <a:latin typeface="Arial" charset="0"/>
                </a:rPr>
                <a:t>Levantamento transversal</a:t>
              </a:r>
            </a:p>
          </p:txBody>
        </p:sp>
      </p:grpSp>
      <p:grpSp>
        <p:nvGrpSpPr>
          <p:cNvPr id="58373" name="Group 15"/>
          <p:cNvGrpSpPr>
            <a:grpSpLocks/>
          </p:cNvGrpSpPr>
          <p:nvPr/>
        </p:nvGrpSpPr>
        <p:grpSpPr bwMode="auto">
          <a:xfrm>
            <a:off x="679450" y="3924300"/>
            <a:ext cx="7110413" cy="1206500"/>
            <a:chOff x="482" y="2472"/>
            <a:chExt cx="5038" cy="760"/>
          </a:xfrm>
        </p:grpSpPr>
        <p:grpSp>
          <p:nvGrpSpPr>
            <p:cNvPr id="58397" name="Group 16"/>
            <p:cNvGrpSpPr>
              <a:grpSpLocks/>
            </p:cNvGrpSpPr>
            <p:nvPr/>
          </p:nvGrpSpPr>
          <p:grpSpPr bwMode="auto">
            <a:xfrm>
              <a:off x="482" y="2472"/>
              <a:ext cx="1835" cy="760"/>
              <a:chOff x="205" y="3027"/>
              <a:chExt cx="3371" cy="929"/>
            </a:xfrm>
          </p:grpSpPr>
          <p:sp>
            <p:nvSpPr>
              <p:cNvPr id="58399" name="Freeform 17"/>
              <p:cNvSpPr>
                <a:spLocks/>
              </p:cNvSpPr>
              <p:nvPr/>
            </p:nvSpPr>
            <p:spPr bwMode="auto">
              <a:xfrm>
                <a:off x="2982" y="3027"/>
                <a:ext cx="594" cy="928"/>
              </a:xfrm>
              <a:custGeom>
                <a:avLst/>
                <a:gdLst>
                  <a:gd name="T0" fmla="*/ 281 w 594"/>
                  <a:gd name="T1" fmla="*/ 928 h 928"/>
                  <a:gd name="T2" fmla="*/ 0 w 594"/>
                  <a:gd name="T3" fmla="*/ 396 h 928"/>
                  <a:gd name="T4" fmla="*/ 263 w 594"/>
                  <a:gd name="T5" fmla="*/ 0 h 928"/>
                  <a:gd name="T6" fmla="*/ 594 w 594"/>
                  <a:gd name="T7" fmla="*/ 462 h 928"/>
                  <a:gd name="T8" fmla="*/ 281 w 594"/>
                  <a:gd name="T9" fmla="*/ 928 h 928"/>
                  <a:gd name="T10" fmla="*/ 0 60000 65536"/>
                  <a:gd name="T11" fmla="*/ 0 60000 65536"/>
                  <a:gd name="T12" fmla="*/ 0 60000 65536"/>
                  <a:gd name="T13" fmla="*/ 0 60000 65536"/>
                  <a:gd name="T14" fmla="*/ 0 60000 65536"/>
                  <a:gd name="T15" fmla="*/ 0 w 594"/>
                  <a:gd name="T16" fmla="*/ 0 h 928"/>
                  <a:gd name="T17" fmla="*/ 594 w 594"/>
                  <a:gd name="T18" fmla="*/ 928 h 928"/>
                </a:gdLst>
                <a:ahLst/>
                <a:cxnLst>
                  <a:cxn ang="T10">
                    <a:pos x="T0" y="T1"/>
                  </a:cxn>
                  <a:cxn ang="T11">
                    <a:pos x="T2" y="T3"/>
                  </a:cxn>
                  <a:cxn ang="T12">
                    <a:pos x="T4" y="T5"/>
                  </a:cxn>
                  <a:cxn ang="T13">
                    <a:pos x="T6" y="T7"/>
                  </a:cxn>
                  <a:cxn ang="T14">
                    <a:pos x="T8" y="T9"/>
                  </a:cxn>
                </a:cxnLst>
                <a:rect l="T15" t="T16" r="T17" b="T18"/>
                <a:pathLst>
                  <a:path w="594" h="928">
                    <a:moveTo>
                      <a:pt x="281" y="928"/>
                    </a:moveTo>
                    <a:lnTo>
                      <a:pt x="0" y="396"/>
                    </a:lnTo>
                    <a:lnTo>
                      <a:pt x="263" y="0"/>
                    </a:lnTo>
                    <a:lnTo>
                      <a:pt x="594" y="462"/>
                    </a:lnTo>
                    <a:lnTo>
                      <a:pt x="281" y="928"/>
                    </a:lnTo>
                    <a:close/>
                  </a:path>
                </a:pathLst>
              </a:custGeom>
              <a:solidFill>
                <a:srgbClr val="66FF33"/>
              </a:solidFill>
              <a:ln w="14288">
                <a:solidFill>
                  <a:srgbClr val="000000"/>
                </a:solidFill>
                <a:round/>
                <a:headEnd/>
                <a:tailEnd/>
              </a:ln>
            </p:spPr>
            <p:txBody>
              <a:bodyPr/>
              <a:lstStyle/>
              <a:p>
                <a:endParaRPr lang="pt-BR"/>
              </a:p>
            </p:txBody>
          </p:sp>
          <p:sp>
            <p:nvSpPr>
              <p:cNvPr id="58400" name="Freeform 18"/>
              <p:cNvSpPr>
                <a:spLocks/>
              </p:cNvSpPr>
              <p:nvPr/>
            </p:nvSpPr>
            <p:spPr bwMode="auto">
              <a:xfrm>
                <a:off x="475" y="3027"/>
                <a:ext cx="2770" cy="397"/>
              </a:xfrm>
              <a:custGeom>
                <a:avLst/>
                <a:gdLst>
                  <a:gd name="T0" fmla="*/ 0 w 2770"/>
                  <a:gd name="T1" fmla="*/ 397 h 397"/>
                  <a:gd name="T2" fmla="*/ 2507 w 2770"/>
                  <a:gd name="T3" fmla="*/ 397 h 397"/>
                  <a:gd name="T4" fmla="*/ 2770 w 2770"/>
                  <a:gd name="T5" fmla="*/ 0 h 397"/>
                  <a:gd name="T6" fmla="*/ 354 w 2770"/>
                  <a:gd name="T7" fmla="*/ 0 h 397"/>
                  <a:gd name="T8" fmla="*/ 0 w 2770"/>
                  <a:gd name="T9" fmla="*/ 397 h 397"/>
                  <a:gd name="T10" fmla="*/ 0 60000 65536"/>
                  <a:gd name="T11" fmla="*/ 0 60000 65536"/>
                  <a:gd name="T12" fmla="*/ 0 60000 65536"/>
                  <a:gd name="T13" fmla="*/ 0 60000 65536"/>
                  <a:gd name="T14" fmla="*/ 0 60000 65536"/>
                  <a:gd name="T15" fmla="*/ 0 w 2770"/>
                  <a:gd name="T16" fmla="*/ 0 h 397"/>
                  <a:gd name="T17" fmla="*/ 2770 w 2770"/>
                  <a:gd name="T18" fmla="*/ 397 h 397"/>
                </a:gdLst>
                <a:ahLst/>
                <a:cxnLst>
                  <a:cxn ang="T10">
                    <a:pos x="T0" y="T1"/>
                  </a:cxn>
                  <a:cxn ang="T11">
                    <a:pos x="T2" y="T3"/>
                  </a:cxn>
                  <a:cxn ang="T12">
                    <a:pos x="T4" y="T5"/>
                  </a:cxn>
                  <a:cxn ang="T13">
                    <a:pos x="T6" y="T7"/>
                  </a:cxn>
                  <a:cxn ang="T14">
                    <a:pos x="T8" y="T9"/>
                  </a:cxn>
                </a:cxnLst>
                <a:rect l="T15" t="T16" r="T17" b="T18"/>
                <a:pathLst>
                  <a:path w="2770" h="397">
                    <a:moveTo>
                      <a:pt x="0" y="397"/>
                    </a:moveTo>
                    <a:lnTo>
                      <a:pt x="2507" y="397"/>
                    </a:lnTo>
                    <a:lnTo>
                      <a:pt x="2770" y="0"/>
                    </a:lnTo>
                    <a:lnTo>
                      <a:pt x="354" y="0"/>
                    </a:lnTo>
                    <a:lnTo>
                      <a:pt x="0" y="397"/>
                    </a:lnTo>
                    <a:close/>
                  </a:path>
                </a:pathLst>
              </a:custGeom>
              <a:solidFill>
                <a:srgbClr val="66FF33"/>
              </a:solidFill>
              <a:ln w="14288">
                <a:solidFill>
                  <a:srgbClr val="000000"/>
                </a:solidFill>
                <a:round/>
                <a:headEnd/>
                <a:tailEnd/>
              </a:ln>
            </p:spPr>
            <p:txBody>
              <a:bodyPr/>
              <a:lstStyle/>
              <a:p>
                <a:endParaRPr lang="pt-BR"/>
              </a:p>
            </p:txBody>
          </p:sp>
          <p:sp>
            <p:nvSpPr>
              <p:cNvPr id="58401" name="Freeform 19"/>
              <p:cNvSpPr>
                <a:spLocks/>
              </p:cNvSpPr>
              <p:nvPr/>
            </p:nvSpPr>
            <p:spPr bwMode="auto">
              <a:xfrm>
                <a:off x="205" y="3423"/>
                <a:ext cx="3059" cy="533"/>
              </a:xfrm>
              <a:custGeom>
                <a:avLst/>
                <a:gdLst>
                  <a:gd name="T0" fmla="*/ 269 w 3059"/>
                  <a:gd name="T1" fmla="*/ 0 h 533"/>
                  <a:gd name="T2" fmla="*/ 2776 w 3059"/>
                  <a:gd name="T3" fmla="*/ 0 h 533"/>
                  <a:gd name="T4" fmla="*/ 3059 w 3059"/>
                  <a:gd name="T5" fmla="*/ 533 h 533"/>
                  <a:gd name="T6" fmla="*/ 0 w 3059"/>
                  <a:gd name="T7" fmla="*/ 533 h 533"/>
                  <a:gd name="T8" fmla="*/ 269 w 3059"/>
                  <a:gd name="T9" fmla="*/ 0 h 533"/>
                  <a:gd name="T10" fmla="*/ 0 60000 65536"/>
                  <a:gd name="T11" fmla="*/ 0 60000 65536"/>
                  <a:gd name="T12" fmla="*/ 0 60000 65536"/>
                  <a:gd name="T13" fmla="*/ 0 60000 65536"/>
                  <a:gd name="T14" fmla="*/ 0 60000 65536"/>
                  <a:gd name="T15" fmla="*/ 0 w 3059"/>
                  <a:gd name="T16" fmla="*/ 0 h 533"/>
                  <a:gd name="T17" fmla="*/ 3059 w 3059"/>
                  <a:gd name="T18" fmla="*/ 533 h 533"/>
                </a:gdLst>
                <a:ahLst/>
                <a:cxnLst>
                  <a:cxn ang="T10">
                    <a:pos x="T0" y="T1"/>
                  </a:cxn>
                  <a:cxn ang="T11">
                    <a:pos x="T2" y="T3"/>
                  </a:cxn>
                  <a:cxn ang="T12">
                    <a:pos x="T4" y="T5"/>
                  </a:cxn>
                  <a:cxn ang="T13">
                    <a:pos x="T6" y="T7"/>
                  </a:cxn>
                  <a:cxn ang="T14">
                    <a:pos x="T8" y="T9"/>
                  </a:cxn>
                </a:cxnLst>
                <a:rect l="T15" t="T16" r="T17" b="T18"/>
                <a:pathLst>
                  <a:path w="3059" h="533">
                    <a:moveTo>
                      <a:pt x="269" y="0"/>
                    </a:moveTo>
                    <a:lnTo>
                      <a:pt x="2776" y="0"/>
                    </a:lnTo>
                    <a:lnTo>
                      <a:pt x="3059" y="533"/>
                    </a:lnTo>
                    <a:lnTo>
                      <a:pt x="0" y="533"/>
                    </a:lnTo>
                    <a:lnTo>
                      <a:pt x="269" y="0"/>
                    </a:lnTo>
                    <a:close/>
                  </a:path>
                </a:pathLst>
              </a:custGeom>
              <a:solidFill>
                <a:srgbClr val="66FF33"/>
              </a:solidFill>
              <a:ln w="14288">
                <a:solidFill>
                  <a:srgbClr val="000000"/>
                </a:solidFill>
                <a:round/>
                <a:headEnd/>
                <a:tailEnd/>
              </a:ln>
            </p:spPr>
            <p:txBody>
              <a:bodyPr/>
              <a:lstStyle/>
              <a:p>
                <a:endParaRPr lang="pt-BR"/>
              </a:p>
            </p:txBody>
          </p:sp>
        </p:grpSp>
        <p:sp>
          <p:nvSpPr>
            <p:cNvPr id="58398" name="Text Box 20"/>
            <p:cNvSpPr txBox="1">
              <a:spLocks noChangeArrowheads="1"/>
            </p:cNvSpPr>
            <p:nvPr/>
          </p:nvSpPr>
          <p:spPr bwMode="auto">
            <a:xfrm>
              <a:off x="2366" y="2496"/>
              <a:ext cx="31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pt-BR" altLang="pt-BR" sz="1800" b="1">
                  <a:latin typeface="Arial" charset="0"/>
                </a:rPr>
                <a:t>Estudos caso-controle</a:t>
              </a:r>
            </a:p>
          </p:txBody>
        </p:sp>
      </p:grpSp>
      <p:grpSp>
        <p:nvGrpSpPr>
          <p:cNvPr id="58374" name="Group 21"/>
          <p:cNvGrpSpPr>
            <a:grpSpLocks/>
          </p:cNvGrpSpPr>
          <p:nvPr/>
        </p:nvGrpSpPr>
        <p:grpSpPr bwMode="auto">
          <a:xfrm>
            <a:off x="927100" y="3238500"/>
            <a:ext cx="7404100" cy="1090613"/>
            <a:chOff x="657" y="2040"/>
            <a:chExt cx="5247" cy="687"/>
          </a:xfrm>
        </p:grpSpPr>
        <p:grpSp>
          <p:nvGrpSpPr>
            <p:cNvPr id="58392" name="Group 22"/>
            <p:cNvGrpSpPr>
              <a:grpSpLocks/>
            </p:cNvGrpSpPr>
            <p:nvPr/>
          </p:nvGrpSpPr>
          <p:grpSpPr bwMode="auto">
            <a:xfrm>
              <a:off x="657" y="2040"/>
              <a:ext cx="1454" cy="687"/>
              <a:chOff x="525" y="2501"/>
              <a:chExt cx="2673" cy="839"/>
            </a:xfrm>
          </p:grpSpPr>
          <p:sp>
            <p:nvSpPr>
              <p:cNvPr id="58394" name="Freeform 23"/>
              <p:cNvSpPr>
                <a:spLocks/>
              </p:cNvSpPr>
              <p:nvPr/>
            </p:nvSpPr>
            <p:spPr bwMode="auto">
              <a:xfrm>
                <a:off x="2673" y="2501"/>
                <a:ext cx="525" cy="839"/>
              </a:xfrm>
              <a:custGeom>
                <a:avLst/>
                <a:gdLst>
                  <a:gd name="T0" fmla="*/ 268 w 525"/>
                  <a:gd name="T1" fmla="*/ 839 h 839"/>
                  <a:gd name="T2" fmla="*/ 0 w 525"/>
                  <a:gd name="T3" fmla="*/ 294 h 839"/>
                  <a:gd name="T4" fmla="*/ 196 w 525"/>
                  <a:gd name="T5" fmla="*/ 0 h 839"/>
                  <a:gd name="T6" fmla="*/ 525 w 525"/>
                  <a:gd name="T7" fmla="*/ 463 h 839"/>
                  <a:gd name="T8" fmla="*/ 268 w 525"/>
                  <a:gd name="T9" fmla="*/ 839 h 839"/>
                  <a:gd name="T10" fmla="*/ 0 60000 65536"/>
                  <a:gd name="T11" fmla="*/ 0 60000 65536"/>
                  <a:gd name="T12" fmla="*/ 0 60000 65536"/>
                  <a:gd name="T13" fmla="*/ 0 60000 65536"/>
                  <a:gd name="T14" fmla="*/ 0 60000 65536"/>
                  <a:gd name="T15" fmla="*/ 0 w 525"/>
                  <a:gd name="T16" fmla="*/ 0 h 839"/>
                  <a:gd name="T17" fmla="*/ 525 w 525"/>
                  <a:gd name="T18" fmla="*/ 839 h 839"/>
                </a:gdLst>
                <a:ahLst/>
                <a:cxnLst>
                  <a:cxn ang="T10">
                    <a:pos x="T0" y="T1"/>
                  </a:cxn>
                  <a:cxn ang="T11">
                    <a:pos x="T2" y="T3"/>
                  </a:cxn>
                  <a:cxn ang="T12">
                    <a:pos x="T4" y="T5"/>
                  </a:cxn>
                  <a:cxn ang="T13">
                    <a:pos x="T6" y="T7"/>
                  </a:cxn>
                  <a:cxn ang="T14">
                    <a:pos x="T8" y="T9"/>
                  </a:cxn>
                </a:cxnLst>
                <a:rect l="T15" t="T16" r="T17" b="T18"/>
                <a:pathLst>
                  <a:path w="525" h="839">
                    <a:moveTo>
                      <a:pt x="268" y="839"/>
                    </a:moveTo>
                    <a:lnTo>
                      <a:pt x="0" y="294"/>
                    </a:lnTo>
                    <a:lnTo>
                      <a:pt x="196" y="0"/>
                    </a:lnTo>
                    <a:lnTo>
                      <a:pt x="525" y="463"/>
                    </a:lnTo>
                    <a:lnTo>
                      <a:pt x="268" y="839"/>
                    </a:lnTo>
                    <a:close/>
                  </a:path>
                </a:pathLst>
              </a:custGeom>
              <a:solidFill>
                <a:srgbClr val="FF00FF"/>
              </a:solidFill>
              <a:ln w="14288">
                <a:solidFill>
                  <a:srgbClr val="000000"/>
                </a:solidFill>
                <a:round/>
                <a:headEnd/>
                <a:tailEnd/>
              </a:ln>
            </p:spPr>
            <p:txBody>
              <a:bodyPr/>
              <a:lstStyle/>
              <a:p>
                <a:endParaRPr lang="pt-BR"/>
              </a:p>
            </p:txBody>
          </p:sp>
          <p:sp>
            <p:nvSpPr>
              <p:cNvPr id="58395" name="Freeform 24"/>
              <p:cNvSpPr>
                <a:spLocks/>
              </p:cNvSpPr>
              <p:nvPr/>
            </p:nvSpPr>
            <p:spPr bwMode="auto">
              <a:xfrm>
                <a:off x="789" y="2501"/>
                <a:ext cx="2081" cy="295"/>
              </a:xfrm>
              <a:custGeom>
                <a:avLst/>
                <a:gdLst>
                  <a:gd name="T0" fmla="*/ 0 w 2081"/>
                  <a:gd name="T1" fmla="*/ 295 h 295"/>
                  <a:gd name="T2" fmla="*/ 1885 w 2081"/>
                  <a:gd name="T3" fmla="*/ 295 h 295"/>
                  <a:gd name="T4" fmla="*/ 2081 w 2081"/>
                  <a:gd name="T5" fmla="*/ 0 h 295"/>
                  <a:gd name="T6" fmla="*/ 372 w 2081"/>
                  <a:gd name="T7" fmla="*/ 1 h 295"/>
                  <a:gd name="T8" fmla="*/ 0 w 2081"/>
                  <a:gd name="T9" fmla="*/ 295 h 295"/>
                  <a:gd name="T10" fmla="*/ 0 60000 65536"/>
                  <a:gd name="T11" fmla="*/ 0 60000 65536"/>
                  <a:gd name="T12" fmla="*/ 0 60000 65536"/>
                  <a:gd name="T13" fmla="*/ 0 60000 65536"/>
                  <a:gd name="T14" fmla="*/ 0 60000 65536"/>
                  <a:gd name="T15" fmla="*/ 0 w 2081"/>
                  <a:gd name="T16" fmla="*/ 0 h 295"/>
                  <a:gd name="T17" fmla="*/ 2081 w 2081"/>
                  <a:gd name="T18" fmla="*/ 295 h 295"/>
                </a:gdLst>
                <a:ahLst/>
                <a:cxnLst>
                  <a:cxn ang="T10">
                    <a:pos x="T0" y="T1"/>
                  </a:cxn>
                  <a:cxn ang="T11">
                    <a:pos x="T2" y="T3"/>
                  </a:cxn>
                  <a:cxn ang="T12">
                    <a:pos x="T4" y="T5"/>
                  </a:cxn>
                  <a:cxn ang="T13">
                    <a:pos x="T6" y="T7"/>
                  </a:cxn>
                  <a:cxn ang="T14">
                    <a:pos x="T8" y="T9"/>
                  </a:cxn>
                </a:cxnLst>
                <a:rect l="T15" t="T16" r="T17" b="T18"/>
                <a:pathLst>
                  <a:path w="2081" h="295">
                    <a:moveTo>
                      <a:pt x="0" y="295"/>
                    </a:moveTo>
                    <a:lnTo>
                      <a:pt x="1885" y="295"/>
                    </a:lnTo>
                    <a:lnTo>
                      <a:pt x="2081" y="0"/>
                    </a:lnTo>
                    <a:lnTo>
                      <a:pt x="372" y="1"/>
                    </a:lnTo>
                    <a:lnTo>
                      <a:pt x="0" y="295"/>
                    </a:lnTo>
                    <a:close/>
                  </a:path>
                </a:pathLst>
              </a:custGeom>
              <a:solidFill>
                <a:srgbClr val="FF00FF"/>
              </a:solidFill>
              <a:ln w="14288">
                <a:solidFill>
                  <a:srgbClr val="000000"/>
                </a:solidFill>
                <a:round/>
                <a:headEnd/>
                <a:tailEnd/>
              </a:ln>
            </p:spPr>
            <p:txBody>
              <a:bodyPr/>
              <a:lstStyle/>
              <a:p>
                <a:endParaRPr lang="pt-BR"/>
              </a:p>
            </p:txBody>
          </p:sp>
          <p:sp>
            <p:nvSpPr>
              <p:cNvPr id="58396" name="Freeform 25"/>
              <p:cNvSpPr>
                <a:spLocks/>
              </p:cNvSpPr>
              <p:nvPr/>
            </p:nvSpPr>
            <p:spPr bwMode="auto">
              <a:xfrm>
                <a:off x="525" y="2795"/>
                <a:ext cx="2416" cy="545"/>
              </a:xfrm>
              <a:custGeom>
                <a:avLst/>
                <a:gdLst>
                  <a:gd name="T0" fmla="*/ 0 w 2416"/>
                  <a:gd name="T1" fmla="*/ 545 h 545"/>
                  <a:gd name="T2" fmla="*/ 2416 w 2416"/>
                  <a:gd name="T3" fmla="*/ 545 h 545"/>
                  <a:gd name="T4" fmla="*/ 2148 w 2416"/>
                  <a:gd name="T5" fmla="*/ 0 h 545"/>
                  <a:gd name="T6" fmla="*/ 265 w 2416"/>
                  <a:gd name="T7" fmla="*/ 0 h 545"/>
                  <a:gd name="T8" fmla="*/ 0 w 2416"/>
                  <a:gd name="T9" fmla="*/ 545 h 545"/>
                  <a:gd name="T10" fmla="*/ 0 60000 65536"/>
                  <a:gd name="T11" fmla="*/ 0 60000 65536"/>
                  <a:gd name="T12" fmla="*/ 0 60000 65536"/>
                  <a:gd name="T13" fmla="*/ 0 60000 65536"/>
                  <a:gd name="T14" fmla="*/ 0 60000 65536"/>
                  <a:gd name="T15" fmla="*/ 0 w 2416"/>
                  <a:gd name="T16" fmla="*/ 0 h 545"/>
                  <a:gd name="T17" fmla="*/ 2416 w 2416"/>
                  <a:gd name="T18" fmla="*/ 545 h 545"/>
                </a:gdLst>
                <a:ahLst/>
                <a:cxnLst>
                  <a:cxn ang="T10">
                    <a:pos x="T0" y="T1"/>
                  </a:cxn>
                  <a:cxn ang="T11">
                    <a:pos x="T2" y="T3"/>
                  </a:cxn>
                  <a:cxn ang="T12">
                    <a:pos x="T4" y="T5"/>
                  </a:cxn>
                  <a:cxn ang="T13">
                    <a:pos x="T6" y="T7"/>
                  </a:cxn>
                  <a:cxn ang="T14">
                    <a:pos x="T8" y="T9"/>
                  </a:cxn>
                </a:cxnLst>
                <a:rect l="T15" t="T16" r="T17" b="T18"/>
                <a:pathLst>
                  <a:path w="2416" h="545">
                    <a:moveTo>
                      <a:pt x="0" y="545"/>
                    </a:moveTo>
                    <a:lnTo>
                      <a:pt x="2416" y="545"/>
                    </a:lnTo>
                    <a:lnTo>
                      <a:pt x="2148" y="0"/>
                    </a:lnTo>
                    <a:lnTo>
                      <a:pt x="265" y="0"/>
                    </a:lnTo>
                    <a:lnTo>
                      <a:pt x="0" y="545"/>
                    </a:lnTo>
                    <a:close/>
                  </a:path>
                </a:pathLst>
              </a:custGeom>
              <a:solidFill>
                <a:srgbClr val="FF00FF"/>
              </a:solidFill>
              <a:ln w="14288">
                <a:solidFill>
                  <a:srgbClr val="000000"/>
                </a:solidFill>
                <a:round/>
                <a:headEnd/>
                <a:tailEnd/>
              </a:ln>
            </p:spPr>
            <p:txBody>
              <a:bodyPr/>
              <a:lstStyle/>
              <a:p>
                <a:endParaRPr lang="pt-BR"/>
              </a:p>
            </p:txBody>
          </p:sp>
        </p:grpSp>
        <p:sp>
          <p:nvSpPr>
            <p:cNvPr id="58393" name="Text Box 26"/>
            <p:cNvSpPr txBox="1">
              <a:spLocks noChangeArrowheads="1"/>
            </p:cNvSpPr>
            <p:nvPr/>
          </p:nvSpPr>
          <p:spPr bwMode="auto">
            <a:xfrm>
              <a:off x="2174" y="2073"/>
              <a:ext cx="37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pt-BR" altLang="pt-BR" sz="1800" b="1">
                  <a:latin typeface="Arial" charset="0"/>
                </a:rPr>
                <a:t>Estudos tipo cohort</a:t>
              </a:r>
            </a:p>
          </p:txBody>
        </p:sp>
      </p:grpSp>
      <p:grpSp>
        <p:nvGrpSpPr>
          <p:cNvPr id="58375" name="Group 27"/>
          <p:cNvGrpSpPr>
            <a:grpSpLocks/>
          </p:cNvGrpSpPr>
          <p:nvPr/>
        </p:nvGrpSpPr>
        <p:grpSpPr bwMode="auto">
          <a:xfrm>
            <a:off x="1163638" y="2560638"/>
            <a:ext cx="7242175" cy="947737"/>
            <a:chOff x="825" y="1613"/>
            <a:chExt cx="5132" cy="597"/>
          </a:xfrm>
        </p:grpSpPr>
        <p:grpSp>
          <p:nvGrpSpPr>
            <p:cNvPr id="58387" name="Group 28"/>
            <p:cNvGrpSpPr>
              <a:grpSpLocks/>
            </p:cNvGrpSpPr>
            <p:nvPr/>
          </p:nvGrpSpPr>
          <p:grpSpPr bwMode="auto">
            <a:xfrm>
              <a:off x="825" y="1613"/>
              <a:ext cx="1080" cy="597"/>
              <a:chOff x="834" y="1980"/>
              <a:chExt cx="1985" cy="729"/>
            </a:xfrm>
          </p:grpSpPr>
          <p:sp>
            <p:nvSpPr>
              <p:cNvPr id="58389" name="Freeform 29"/>
              <p:cNvSpPr>
                <a:spLocks/>
              </p:cNvSpPr>
              <p:nvPr/>
            </p:nvSpPr>
            <p:spPr bwMode="auto">
              <a:xfrm>
                <a:off x="2361" y="1980"/>
                <a:ext cx="458" cy="728"/>
              </a:xfrm>
              <a:custGeom>
                <a:avLst/>
                <a:gdLst>
                  <a:gd name="T0" fmla="*/ 0 w 458"/>
                  <a:gd name="T1" fmla="*/ 199 h 728"/>
                  <a:gd name="T2" fmla="*/ 272 w 458"/>
                  <a:gd name="T3" fmla="*/ 728 h 728"/>
                  <a:gd name="T4" fmla="*/ 458 w 458"/>
                  <a:gd name="T5" fmla="*/ 457 h 728"/>
                  <a:gd name="T6" fmla="*/ 132 w 458"/>
                  <a:gd name="T7" fmla="*/ 0 h 728"/>
                  <a:gd name="T8" fmla="*/ 0 w 458"/>
                  <a:gd name="T9" fmla="*/ 199 h 728"/>
                  <a:gd name="T10" fmla="*/ 0 60000 65536"/>
                  <a:gd name="T11" fmla="*/ 0 60000 65536"/>
                  <a:gd name="T12" fmla="*/ 0 60000 65536"/>
                  <a:gd name="T13" fmla="*/ 0 60000 65536"/>
                  <a:gd name="T14" fmla="*/ 0 60000 65536"/>
                  <a:gd name="T15" fmla="*/ 0 w 458"/>
                  <a:gd name="T16" fmla="*/ 0 h 728"/>
                  <a:gd name="T17" fmla="*/ 458 w 458"/>
                  <a:gd name="T18" fmla="*/ 728 h 728"/>
                </a:gdLst>
                <a:ahLst/>
                <a:cxnLst>
                  <a:cxn ang="T10">
                    <a:pos x="T0" y="T1"/>
                  </a:cxn>
                  <a:cxn ang="T11">
                    <a:pos x="T2" y="T3"/>
                  </a:cxn>
                  <a:cxn ang="T12">
                    <a:pos x="T4" y="T5"/>
                  </a:cxn>
                  <a:cxn ang="T13">
                    <a:pos x="T6" y="T7"/>
                  </a:cxn>
                  <a:cxn ang="T14">
                    <a:pos x="T8" y="T9"/>
                  </a:cxn>
                </a:cxnLst>
                <a:rect l="T15" t="T16" r="T17" b="T18"/>
                <a:pathLst>
                  <a:path w="458" h="728">
                    <a:moveTo>
                      <a:pt x="0" y="199"/>
                    </a:moveTo>
                    <a:lnTo>
                      <a:pt x="272" y="728"/>
                    </a:lnTo>
                    <a:lnTo>
                      <a:pt x="458" y="457"/>
                    </a:lnTo>
                    <a:lnTo>
                      <a:pt x="132" y="0"/>
                    </a:lnTo>
                    <a:lnTo>
                      <a:pt x="0" y="199"/>
                    </a:lnTo>
                    <a:close/>
                  </a:path>
                </a:pathLst>
              </a:custGeom>
              <a:solidFill>
                <a:srgbClr val="00FFFF"/>
              </a:solidFill>
              <a:ln w="14288">
                <a:solidFill>
                  <a:srgbClr val="000000"/>
                </a:solidFill>
                <a:round/>
                <a:headEnd/>
                <a:tailEnd/>
              </a:ln>
            </p:spPr>
            <p:txBody>
              <a:bodyPr/>
              <a:lstStyle/>
              <a:p>
                <a:endParaRPr lang="pt-BR"/>
              </a:p>
            </p:txBody>
          </p:sp>
          <p:sp>
            <p:nvSpPr>
              <p:cNvPr id="58390" name="Freeform 30"/>
              <p:cNvSpPr>
                <a:spLocks/>
              </p:cNvSpPr>
              <p:nvPr/>
            </p:nvSpPr>
            <p:spPr bwMode="auto">
              <a:xfrm>
                <a:off x="1101" y="1980"/>
                <a:ext cx="1391" cy="197"/>
              </a:xfrm>
              <a:custGeom>
                <a:avLst/>
                <a:gdLst>
                  <a:gd name="T0" fmla="*/ 0 w 1391"/>
                  <a:gd name="T1" fmla="*/ 197 h 197"/>
                  <a:gd name="T2" fmla="*/ 1258 w 1391"/>
                  <a:gd name="T3" fmla="*/ 197 h 197"/>
                  <a:gd name="T4" fmla="*/ 1391 w 1391"/>
                  <a:gd name="T5" fmla="*/ 0 h 197"/>
                  <a:gd name="T6" fmla="*/ 352 w 1391"/>
                  <a:gd name="T7" fmla="*/ 0 h 197"/>
                  <a:gd name="T8" fmla="*/ 0 w 1391"/>
                  <a:gd name="T9" fmla="*/ 197 h 197"/>
                  <a:gd name="T10" fmla="*/ 0 60000 65536"/>
                  <a:gd name="T11" fmla="*/ 0 60000 65536"/>
                  <a:gd name="T12" fmla="*/ 0 60000 65536"/>
                  <a:gd name="T13" fmla="*/ 0 60000 65536"/>
                  <a:gd name="T14" fmla="*/ 0 60000 65536"/>
                  <a:gd name="T15" fmla="*/ 0 w 1391"/>
                  <a:gd name="T16" fmla="*/ 0 h 197"/>
                  <a:gd name="T17" fmla="*/ 1391 w 1391"/>
                  <a:gd name="T18" fmla="*/ 197 h 197"/>
                </a:gdLst>
                <a:ahLst/>
                <a:cxnLst>
                  <a:cxn ang="T10">
                    <a:pos x="T0" y="T1"/>
                  </a:cxn>
                  <a:cxn ang="T11">
                    <a:pos x="T2" y="T3"/>
                  </a:cxn>
                  <a:cxn ang="T12">
                    <a:pos x="T4" y="T5"/>
                  </a:cxn>
                  <a:cxn ang="T13">
                    <a:pos x="T6" y="T7"/>
                  </a:cxn>
                  <a:cxn ang="T14">
                    <a:pos x="T8" y="T9"/>
                  </a:cxn>
                </a:cxnLst>
                <a:rect l="T15" t="T16" r="T17" b="T18"/>
                <a:pathLst>
                  <a:path w="1391" h="197">
                    <a:moveTo>
                      <a:pt x="0" y="197"/>
                    </a:moveTo>
                    <a:lnTo>
                      <a:pt x="1258" y="197"/>
                    </a:lnTo>
                    <a:lnTo>
                      <a:pt x="1391" y="0"/>
                    </a:lnTo>
                    <a:lnTo>
                      <a:pt x="352" y="0"/>
                    </a:lnTo>
                    <a:lnTo>
                      <a:pt x="0" y="197"/>
                    </a:lnTo>
                    <a:close/>
                  </a:path>
                </a:pathLst>
              </a:custGeom>
              <a:solidFill>
                <a:srgbClr val="00FFFF"/>
              </a:solidFill>
              <a:ln w="14288">
                <a:solidFill>
                  <a:srgbClr val="000000"/>
                </a:solidFill>
                <a:round/>
                <a:headEnd/>
                <a:tailEnd/>
              </a:ln>
            </p:spPr>
            <p:txBody>
              <a:bodyPr/>
              <a:lstStyle/>
              <a:p>
                <a:endParaRPr lang="pt-BR"/>
              </a:p>
            </p:txBody>
          </p:sp>
          <p:sp>
            <p:nvSpPr>
              <p:cNvPr id="58391" name="Freeform 31"/>
              <p:cNvSpPr>
                <a:spLocks/>
              </p:cNvSpPr>
              <p:nvPr/>
            </p:nvSpPr>
            <p:spPr bwMode="auto">
              <a:xfrm>
                <a:off x="834" y="2177"/>
                <a:ext cx="1798" cy="532"/>
              </a:xfrm>
              <a:custGeom>
                <a:avLst/>
                <a:gdLst>
                  <a:gd name="T0" fmla="*/ 0 w 1798"/>
                  <a:gd name="T1" fmla="*/ 532 h 532"/>
                  <a:gd name="T2" fmla="*/ 1798 w 1798"/>
                  <a:gd name="T3" fmla="*/ 532 h 532"/>
                  <a:gd name="T4" fmla="*/ 1525 w 1798"/>
                  <a:gd name="T5" fmla="*/ 0 h 532"/>
                  <a:gd name="T6" fmla="*/ 267 w 1798"/>
                  <a:gd name="T7" fmla="*/ 0 h 532"/>
                  <a:gd name="T8" fmla="*/ 0 w 1798"/>
                  <a:gd name="T9" fmla="*/ 532 h 532"/>
                  <a:gd name="T10" fmla="*/ 0 60000 65536"/>
                  <a:gd name="T11" fmla="*/ 0 60000 65536"/>
                  <a:gd name="T12" fmla="*/ 0 60000 65536"/>
                  <a:gd name="T13" fmla="*/ 0 60000 65536"/>
                  <a:gd name="T14" fmla="*/ 0 60000 65536"/>
                  <a:gd name="T15" fmla="*/ 0 w 1798"/>
                  <a:gd name="T16" fmla="*/ 0 h 532"/>
                  <a:gd name="T17" fmla="*/ 1798 w 1798"/>
                  <a:gd name="T18" fmla="*/ 532 h 532"/>
                </a:gdLst>
                <a:ahLst/>
                <a:cxnLst>
                  <a:cxn ang="T10">
                    <a:pos x="T0" y="T1"/>
                  </a:cxn>
                  <a:cxn ang="T11">
                    <a:pos x="T2" y="T3"/>
                  </a:cxn>
                  <a:cxn ang="T12">
                    <a:pos x="T4" y="T5"/>
                  </a:cxn>
                  <a:cxn ang="T13">
                    <a:pos x="T6" y="T7"/>
                  </a:cxn>
                  <a:cxn ang="T14">
                    <a:pos x="T8" y="T9"/>
                  </a:cxn>
                </a:cxnLst>
                <a:rect l="T15" t="T16" r="T17" b="T18"/>
                <a:pathLst>
                  <a:path w="1798" h="532">
                    <a:moveTo>
                      <a:pt x="0" y="532"/>
                    </a:moveTo>
                    <a:lnTo>
                      <a:pt x="1798" y="532"/>
                    </a:lnTo>
                    <a:lnTo>
                      <a:pt x="1525" y="0"/>
                    </a:lnTo>
                    <a:lnTo>
                      <a:pt x="267" y="0"/>
                    </a:lnTo>
                    <a:lnTo>
                      <a:pt x="0" y="532"/>
                    </a:lnTo>
                    <a:close/>
                  </a:path>
                </a:pathLst>
              </a:custGeom>
              <a:solidFill>
                <a:srgbClr val="00FFFF"/>
              </a:solidFill>
              <a:ln w="14288">
                <a:solidFill>
                  <a:srgbClr val="000000"/>
                </a:solidFill>
                <a:round/>
                <a:headEnd/>
                <a:tailEnd/>
              </a:ln>
            </p:spPr>
            <p:txBody>
              <a:bodyPr/>
              <a:lstStyle/>
              <a:p>
                <a:endParaRPr lang="pt-BR"/>
              </a:p>
            </p:txBody>
          </p:sp>
        </p:grpSp>
        <p:sp>
          <p:nvSpPr>
            <p:cNvPr id="58388" name="Text Box 32"/>
            <p:cNvSpPr txBox="1">
              <a:spLocks noChangeArrowheads="1"/>
            </p:cNvSpPr>
            <p:nvPr/>
          </p:nvSpPr>
          <p:spPr bwMode="auto">
            <a:xfrm>
              <a:off x="1301" y="1706"/>
              <a:ext cx="4656"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70000"/>
                </a:lnSpc>
                <a:spcBef>
                  <a:spcPct val="50000"/>
                </a:spcBef>
                <a:buFontTx/>
                <a:buNone/>
              </a:pPr>
              <a:r>
                <a:rPr lang="pt-BR" altLang="pt-BR" sz="1800" b="1">
                  <a:latin typeface="Arial" charset="0"/>
                </a:rPr>
                <a:t>Ensaio controlado rand. c/result. não def. </a:t>
              </a:r>
            </a:p>
          </p:txBody>
        </p:sp>
      </p:grpSp>
      <p:grpSp>
        <p:nvGrpSpPr>
          <p:cNvPr id="58376" name="Group 33"/>
          <p:cNvGrpSpPr>
            <a:grpSpLocks/>
          </p:cNvGrpSpPr>
          <p:nvPr/>
        </p:nvGrpSpPr>
        <p:grpSpPr bwMode="auto">
          <a:xfrm>
            <a:off x="1403350" y="1920875"/>
            <a:ext cx="7345363" cy="828675"/>
            <a:chOff x="998" y="1210"/>
            <a:chExt cx="5050" cy="522"/>
          </a:xfrm>
        </p:grpSpPr>
        <p:grpSp>
          <p:nvGrpSpPr>
            <p:cNvPr id="58382" name="Group 34"/>
            <p:cNvGrpSpPr>
              <a:grpSpLocks/>
            </p:cNvGrpSpPr>
            <p:nvPr/>
          </p:nvGrpSpPr>
          <p:grpSpPr bwMode="auto">
            <a:xfrm>
              <a:off x="998" y="1210"/>
              <a:ext cx="705" cy="522"/>
              <a:chOff x="1147" y="1451"/>
              <a:chExt cx="1295" cy="637"/>
            </a:xfrm>
          </p:grpSpPr>
          <p:sp>
            <p:nvSpPr>
              <p:cNvPr id="58384" name="Freeform 35"/>
              <p:cNvSpPr>
                <a:spLocks/>
              </p:cNvSpPr>
              <p:nvPr/>
            </p:nvSpPr>
            <p:spPr bwMode="auto">
              <a:xfrm>
                <a:off x="2047" y="1452"/>
                <a:ext cx="395" cy="636"/>
              </a:xfrm>
              <a:custGeom>
                <a:avLst/>
                <a:gdLst>
                  <a:gd name="T0" fmla="*/ 270 w 395"/>
                  <a:gd name="T1" fmla="*/ 636 h 636"/>
                  <a:gd name="T2" fmla="*/ 395 w 395"/>
                  <a:gd name="T3" fmla="*/ 454 h 636"/>
                  <a:gd name="T4" fmla="*/ 68 w 395"/>
                  <a:gd name="T5" fmla="*/ 0 h 636"/>
                  <a:gd name="T6" fmla="*/ 0 w 395"/>
                  <a:gd name="T7" fmla="*/ 96 h 636"/>
                  <a:gd name="T8" fmla="*/ 270 w 395"/>
                  <a:gd name="T9" fmla="*/ 636 h 636"/>
                  <a:gd name="T10" fmla="*/ 0 60000 65536"/>
                  <a:gd name="T11" fmla="*/ 0 60000 65536"/>
                  <a:gd name="T12" fmla="*/ 0 60000 65536"/>
                  <a:gd name="T13" fmla="*/ 0 60000 65536"/>
                  <a:gd name="T14" fmla="*/ 0 60000 65536"/>
                  <a:gd name="T15" fmla="*/ 0 w 395"/>
                  <a:gd name="T16" fmla="*/ 0 h 636"/>
                  <a:gd name="T17" fmla="*/ 395 w 395"/>
                  <a:gd name="T18" fmla="*/ 636 h 636"/>
                </a:gdLst>
                <a:ahLst/>
                <a:cxnLst>
                  <a:cxn ang="T10">
                    <a:pos x="T0" y="T1"/>
                  </a:cxn>
                  <a:cxn ang="T11">
                    <a:pos x="T2" y="T3"/>
                  </a:cxn>
                  <a:cxn ang="T12">
                    <a:pos x="T4" y="T5"/>
                  </a:cxn>
                  <a:cxn ang="T13">
                    <a:pos x="T6" y="T7"/>
                  </a:cxn>
                  <a:cxn ang="T14">
                    <a:pos x="T8" y="T9"/>
                  </a:cxn>
                </a:cxnLst>
                <a:rect l="T15" t="T16" r="T17" b="T18"/>
                <a:pathLst>
                  <a:path w="395" h="636">
                    <a:moveTo>
                      <a:pt x="270" y="636"/>
                    </a:moveTo>
                    <a:lnTo>
                      <a:pt x="395" y="454"/>
                    </a:lnTo>
                    <a:lnTo>
                      <a:pt x="68" y="0"/>
                    </a:lnTo>
                    <a:lnTo>
                      <a:pt x="0" y="96"/>
                    </a:lnTo>
                    <a:lnTo>
                      <a:pt x="270" y="636"/>
                    </a:lnTo>
                    <a:close/>
                  </a:path>
                </a:pathLst>
              </a:custGeom>
              <a:solidFill>
                <a:srgbClr val="FFFF00"/>
              </a:solidFill>
              <a:ln w="14288">
                <a:solidFill>
                  <a:srgbClr val="000000"/>
                </a:solidFill>
                <a:round/>
                <a:headEnd/>
                <a:tailEnd/>
              </a:ln>
            </p:spPr>
            <p:txBody>
              <a:bodyPr/>
              <a:lstStyle/>
              <a:p>
                <a:endParaRPr lang="pt-BR"/>
              </a:p>
            </p:txBody>
          </p:sp>
          <p:sp>
            <p:nvSpPr>
              <p:cNvPr id="58385" name="Freeform 36"/>
              <p:cNvSpPr>
                <a:spLocks/>
              </p:cNvSpPr>
              <p:nvPr/>
            </p:nvSpPr>
            <p:spPr bwMode="auto">
              <a:xfrm>
                <a:off x="1421" y="1451"/>
                <a:ext cx="693" cy="96"/>
              </a:xfrm>
              <a:custGeom>
                <a:avLst/>
                <a:gdLst>
                  <a:gd name="T0" fmla="*/ 0 w 693"/>
                  <a:gd name="T1" fmla="*/ 96 h 96"/>
                  <a:gd name="T2" fmla="*/ 625 w 693"/>
                  <a:gd name="T3" fmla="*/ 96 h 96"/>
                  <a:gd name="T4" fmla="*/ 693 w 693"/>
                  <a:gd name="T5" fmla="*/ 0 h 96"/>
                  <a:gd name="T6" fmla="*/ 216 w 693"/>
                  <a:gd name="T7" fmla="*/ 0 h 96"/>
                  <a:gd name="T8" fmla="*/ 0 w 693"/>
                  <a:gd name="T9" fmla="*/ 96 h 96"/>
                  <a:gd name="T10" fmla="*/ 0 60000 65536"/>
                  <a:gd name="T11" fmla="*/ 0 60000 65536"/>
                  <a:gd name="T12" fmla="*/ 0 60000 65536"/>
                  <a:gd name="T13" fmla="*/ 0 60000 65536"/>
                  <a:gd name="T14" fmla="*/ 0 60000 65536"/>
                  <a:gd name="T15" fmla="*/ 0 w 693"/>
                  <a:gd name="T16" fmla="*/ 0 h 96"/>
                  <a:gd name="T17" fmla="*/ 693 w 693"/>
                  <a:gd name="T18" fmla="*/ 96 h 96"/>
                </a:gdLst>
                <a:ahLst/>
                <a:cxnLst>
                  <a:cxn ang="T10">
                    <a:pos x="T0" y="T1"/>
                  </a:cxn>
                  <a:cxn ang="T11">
                    <a:pos x="T2" y="T3"/>
                  </a:cxn>
                  <a:cxn ang="T12">
                    <a:pos x="T4" y="T5"/>
                  </a:cxn>
                  <a:cxn ang="T13">
                    <a:pos x="T6" y="T7"/>
                  </a:cxn>
                  <a:cxn ang="T14">
                    <a:pos x="T8" y="T9"/>
                  </a:cxn>
                </a:cxnLst>
                <a:rect l="T15" t="T16" r="T17" b="T18"/>
                <a:pathLst>
                  <a:path w="693" h="96">
                    <a:moveTo>
                      <a:pt x="0" y="96"/>
                    </a:moveTo>
                    <a:lnTo>
                      <a:pt x="625" y="96"/>
                    </a:lnTo>
                    <a:lnTo>
                      <a:pt x="693" y="0"/>
                    </a:lnTo>
                    <a:lnTo>
                      <a:pt x="216" y="0"/>
                    </a:lnTo>
                    <a:lnTo>
                      <a:pt x="0" y="96"/>
                    </a:lnTo>
                    <a:close/>
                  </a:path>
                </a:pathLst>
              </a:custGeom>
              <a:solidFill>
                <a:srgbClr val="FFFF00"/>
              </a:solidFill>
              <a:ln w="14288">
                <a:solidFill>
                  <a:srgbClr val="000000"/>
                </a:solidFill>
                <a:round/>
                <a:headEnd/>
                <a:tailEnd/>
              </a:ln>
            </p:spPr>
            <p:txBody>
              <a:bodyPr/>
              <a:lstStyle/>
              <a:p>
                <a:endParaRPr lang="pt-BR"/>
              </a:p>
            </p:txBody>
          </p:sp>
          <p:sp>
            <p:nvSpPr>
              <p:cNvPr id="58386" name="Freeform 37"/>
              <p:cNvSpPr>
                <a:spLocks/>
              </p:cNvSpPr>
              <p:nvPr/>
            </p:nvSpPr>
            <p:spPr bwMode="auto">
              <a:xfrm>
                <a:off x="1147" y="1547"/>
                <a:ext cx="1170" cy="541"/>
              </a:xfrm>
              <a:custGeom>
                <a:avLst/>
                <a:gdLst>
                  <a:gd name="T0" fmla="*/ 0 w 1170"/>
                  <a:gd name="T1" fmla="*/ 541 h 541"/>
                  <a:gd name="T2" fmla="*/ 1170 w 1170"/>
                  <a:gd name="T3" fmla="*/ 541 h 541"/>
                  <a:gd name="T4" fmla="*/ 899 w 1170"/>
                  <a:gd name="T5" fmla="*/ 0 h 541"/>
                  <a:gd name="T6" fmla="*/ 273 w 1170"/>
                  <a:gd name="T7" fmla="*/ 0 h 541"/>
                  <a:gd name="T8" fmla="*/ 0 w 1170"/>
                  <a:gd name="T9" fmla="*/ 541 h 541"/>
                  <a:gd name="T10" fmla="*/ 0 60000 65536"/>
                  <a:gd name="T11" fmla="*/ 0 60000 65536"/>
                  <a:gd name="T12" fmla="*/ 0 60000 65536"/>
                  <a:gd name="T13" fmla="*/ 0 60000 65536"/>
                  <a:gd name="T14" fmla="*/ 0 60000 65536"/>
                  <a:gd name="T15" fmla="*/ 0 w 1170"/>
                  <a:gd name="T16" fmla="*/ 0 h 541"/>
                  <a:gd name="T17" fmla="*/ 1170 w 1170"/>
                  <a:gd name="T18" fmla="*/ 541 h 541"/>
                </a:gdLst>
                <a:ahLst/>
                <a:cxnLst>
                  <a:cxn ang="T10">
                    <a:pos x="T0" y="T1"/>
                  </a:cxn>
                  <a:cxn ang="T11">
                    <a:pos x="T2" y="T3"/>
                  </a:cxn>
                  <a:cxn ang="T12">
                    <a:pos x="T4" y="T5"/>
                  </a:cxn>
                  <a:cxn ang="T13">
                    <a:pos x="T6" y="T7"/>
                  </a:cxn>
                  <a:cxn ang="T14">
                    <a:pos x="T8" y="T9"/>
                  </a:cxn>
                </a:cxnLst>
                <a:rect l="T15" t="T16" r="T17" b="T18"/>
                <a:pathLst>
                  <a:path w="1170" h="541">
                    <a:moveTo>
                      <a:pt x="0" y="541"/>
                    </a:moveTo>
                    <a:lnTo>
                      <a:pt x="1170" y="541"/>
                    </a:lnTo>
                    <a:lnTo>
                      <a:pt x="899" y="0"/>
                    </a:lnTo>
                    <a:lnTo>
                      <a:pt x="273" y="0"/>
                    </a:lnTo>
                    <a:lnTo>
                      <a:pt x="0" y="541"/>
                    </a:lnTo>
                    <a:close/>
                  </a:path>
                </a:pathLst>
              </a:custGeom>
              <a:solidFill>
                <a:srgbClr val="FFFF00"/>
              </a:solidFill>
              <a:ln w="14288">
                <a:solidFill>
                  <a:srgbClr val="000000"/>
                </a:solidFill>
                <a:round/>
                <a:headEnd/>
                <a:tailEnd/>
              </a:ln>
            </p:spPr>
            <p:txBody>
              <a:bodyPr/>
              <a:lstStyle/>
              <a:p>
                <a:endParaRPr lang="pt-BR"/>
              </a:p>
            </p:txBody>
          </p:sp>
        </p:grpSp>
        <p:sp>
          <p:nvSpPr>
            <p:cNvPr id="58383" name="Text Box 38"/>
            <p:cNvSpPr txBox="1">
              <a:spLocks noChangeArrowheads="1"/>
            </p:cNvSpPr>
            <p:nvPr/>
          </p:nvSpPr>
          <p:spPr bwMode="auto">
            <a:xfrm>
              <a:off x="1680" y="1296"/>
              <a:ext cx="4368"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70000"/>
                </a:lnSpc>
                <a:spcBef>
                  <a:spcPct val="50000"/>
                </a:spcBef>
                <a:buFontTx/>
                <a:buNone/>
              </a:pPr>
              <a:r>
                <a:rPr lang="pt-BR" altLang="pt-BR" sz="1800" b="1">
                  <a:latin typeface="Arial" charset="0"/>
                </a:rPr>
                <a:t>Ensaio controlado rand. c/ result. defin-</a:t>
              </a:r>
              <a:r>
                <a:rPr lang="pt-BR" altLang="pt-BR" sz="2800" b="1">
                  <a:latin typeface="Arial" charset="0"/>
                </a:rPr>
                <a:t>RCT</a:t>
              </a:r>
            </a:p>
          </p:txBody>
        </p:sp>
      </p:grpSp>
      <p:grpSp>
        <p:nvGrpSpPr>
          <p:cNvPr id="58377" name="Group 39"/>
          <p:cNvGrpSpPr>
            <a:grpSpLocks/>
          </p:cNvGrpSpPr>
          <p:nvPr/>
        </p:nvGrpSpPr>
        <p:grpSpPr bwMode="auto">
          <a:xfrm>
            <a:off x="1547813" y="1268413"/>
            <a:ext cx="6192837" cy="701675"/>
            <a:chOff x="1117" y="816"/>
            <a:chExt cx="4691" cy="442"/>
          </a:xfrm>
        </p:grpSpPr>
        <p:grpSp>
          <p:nvGrpSpPr>
            <p:cNvPr id="58378" name="Group 40"/>
            <p:cNvGrpSpPr>
              <a:grpSpLocks/>
            </p:cNvGrpSpPr>
            <p:nvPr/>
          </p:nvGrpSpPr>
          <p:grpSpPr bwMode="auto">
            <a:xfrm>
              <a:off x="1165" y="816"/>
              <a:ext cx="329" cy="442"/>
              <a:chOff x="1460" y="925"/>
              <a:chExt cx="605" cy="539"/>
            </a:xfrm>
          </p:grpSpPr>
          <p:sp>
            <p:nvSpPr>
              <p:cNvPr id="58380" name="Freeform 41"/>
              <p:cNvSpPr>
                <a:spLocks/>
              </p:cNvSpPr>
              <p:nvPr/>
            </p:nvSpPr>
            <p:spPr bwMode="auto">
              <a:xfrm>
                <a:off x="1731" y="925"/>
                <a:ext cx="334" cy="539"/>
              </a:xfrm>
              <a:custGeom>
                <a:avLst/>
                <a:gdLst>
                  <a:gd name="T0" fmla="*/ 271 w 334"/>
                  <a:gd name="T1" fmla="*/ 539 h 539"/>
                  <a:gd name="T2" fmla="*/ 334 w 334"/>
                  <a:gd name="T3" fmla="*/ 455 h 539"/>
                  <a:gd name="T4" fmla="*/ 0 w 334"/>
                  <a:gd name="T5" fmla="*/ 0 h 539"/>
                  <a:gd name="T6" fmla="*/ 271 w 334"/>
                  <a:gd name="T7" fmla="*/ 539 h 539"/>
                  <a:gd name="T8" fmla="*/ 0 60000 65536"/>
                  <a:gd name="T9" fmla="*/ 0 60000 65536"/>
                  <a:gd name="T10" fmla="*/ 0 60000 65536"/>
                  <a:gd name="T11" fmla="*/ 0 60000 65536"/>
                  <a:gd name="T12" fmla="*/ 0 w 334"/>
                  <a:gd name="T13" fmla="*/ 0 h 539"/>
                  <a:gd name="T14" fmla="*/ 334 w 334"/>
                  <a:gd name="T15" fmla="*/ 539 h 539"/>
                </a:gdLst>
                <a:ahLst/>
                <a:cxnLst>
                  <a:cxn ang="T8">
                    <a:pos x="T0" y="T1"/>
                  </a:cxn>
                  <a:cxn ang="T9">
                    <a:pos x="T2" y="T3"/>
                  </a:cxn>
                  <a:cxn ang="T10">
                    <a:pos x="T4" y="T5"/>
                  </a:cxn>
                  <a:cxn ang="T11">
                    <a:pos x="T6" y="T7"/>
                  </a:cxn>
                </a:cxnLst>
                <a:rect l="T12" t="T13" r="T14" b="T15"/>
                <a:pathLst>
                  <a:path w="334" h="539">
                    <a:moveTo>
                      <a:pt x="271" y="539"/>
                    </a:moveTo>
                    <a:lnTo>
                      <a:pt x="334" y="455"/>
                    </a:lnTo>
                    <a:lnTo>
                      <a:pt x="0" y="0"/>
                    </a:lnTo>
                    <a:lnTo>
                      <a:pt x="271" y="539"/>
                    </a:lnTo>
                    <a:close/>
                  </a:path>
                </a:pathLst>
              </a:custGeom>
              <a:solidFill>
                <a:srgbClr val="FF0000"/>
              </a:solidFill>
              <a:ln w="14288">
                <a:solidFill>
                  <a:srgbClr val="000000"/>
                </a:solidFill>
                <a:round/>
                <a:headEnd/>
                <a:tailEnd/>
              </a:ln>
            </p:spPr>
            <p:txBody>
              <a:bodyPr/>
              <a:lstStyle/>
              <a:p>
                <a:endParaRPr lang="pt-BR"/>
              </a:p>
            </p:txBody>
          </p:sp>
          <p:sp>
            <p:nvSpPr>
              <p:cNvPr id="58381" name="Freeform 42"/>
              <p:cNvSpPr>
                <a:spLocks/>
              </p:cNvSpPr>
              <p:nvPr/>
            </p:nvSpPr>
            <p:spPr bwMode="auto">
              <a:xfrm>
                <a:off x="1460" y="925"/>
                <a:ext cx="542" cy="539"/>
              </a:xfrm>
              <a:custGeom>
                <a:avLst/>
                <a:gdLst>
                  <a:gd name="T0" fmla="*/ 0 w 542"/>
                  <a:gd name="T1" fmla="*/ 539 h 539"/>
                  <a:gd name="T2" fmla="*/ 542 w 542"/>
                  <a:gd name="T3" fmla="*/ 539 h 539"/>
                  <a:gd name="T4" fmla="*/ 271 w 542"/>
                  <a:gd name="T5" fmla="*/ 0 h 539"/>
                  <a:gd name="T6" fmla="*/ 0 w 542"/>
                  <a:gd name="T7" fmla="*/ 539 h 539"/>
                  <a:gd name="T8" fmla="*/ 0 60000 65536"/>
                  <a:gd name="T9" fmla="*/ 0 60000 65536"/>
                  <a:gd name="T10" fmla="*/ 0 60000 65536"/>
                  <a:gd name="T11" fmla="*/ 0 60000 65536"/>
                  <a:gd name="T12" fmla="*/ 0 w 542"/>
                  <a:gd name="T13" fmla="*/ 0 h 539"/>
                  <a:gd name="T14" fmla="*/ 542 w 542"/>
                  <a:gd name="T15" fmla="*/ 539 h 539"/>
                </a:gdLst>
                <a:ahLst/>
                <a:cxnLst>
                  <a:cxn ang="T8">
                    <a:pos x="T0" y="T1"/>
                  </a:cxn>
                  <a:cxn ang="T9">
                    <a:pos x="T2" y="T3"/>
                  </a:cxn>
                  <a:cxn ang="T10">
                    <a:pos x="T4" y="T5"/>
                  </a:cxn>
                  <a:cxn ang="T11">
                    <a:pos x="T6" y="T7"/>
                  </a:cxn>
                </a:cxnLst>
                <a:rect l="T12" t="T13" r="T14" b="T15"/>
                <a:pathLst>
                  <a:path w="542" h="539">
                    <a:moveTo>
                      <a:pt x="0" y="539"/>
                    </a:moveTo>
                    <a:lnTo>
                      <a:pt x="542" y="539"/>
                    </a:lnTo>
                    <a:lnTo>
                      <a:pt x="271" y="0"/>
                    </a:lnTo>
                    <a:lnTo>
                      <a:pt x="0" y="539"/>
                    </a:lnTo>
                    <a:close/>
                  </a:path>
                </a:pathLst>
              </a:custGeom>
              <a:solidFill>
                <a:srgbClr val="FF0000"/>
              </a:solidFill>
              <a:ln w="14288">
                <a:solidFill>
                  <a:srgbClr val="000000"/>
                </a:solidFill>
                <a:round/>
                <a:headEnd/>
                <a:tailEnd/>
              </a:ln>
            </p:spPr>
            <p:txBody>
              <a:bodyPr/>
              <a:lstStyle/>
              <a:p>
                <a:endParaRPr lang="pt-BR"/>
              </a:p>
            </p:txBody>
          </p:sp>
        </p:grpSp>
        <p:sp>
          <p:nvSpPr>
            <p:cNvPr id="58379" name="Text Box 43"/>
            <p:cNvSpPr txBox="1">
              <a:spLocks noChangeArrowheads="1"/>
            </p:cNvSpPr>
            <p:nvPr/>
          </p:nvSpPr>
          <p:spPr bwMode="auto">
            <a:xfrm>
              <a:off x="1117" y="907"/>
              <a:ext cx="469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60000"/>
                </a:lnSpc>
                <a:spcBef>
                  <a:spcPct val="50000"/>
                </a:spcBef>
                <a:buFontTx/>
                <a:buNone/>
              </a:pPr>
              <a:r>
                <a:rPr lang="pt-BR" altLang="pt-BR" sz="1800" b="1">
                  <a:latin typeface="Arial" charset="0"/>
                </a:rPr>
                <a:t>Revisão sistemática e meta-análise</a:t>
              </a:r>
            </a:p>
          </p:txBody>
        </p:sp>
      </p:grpSp>
    </p:spTree>
    <p:extLst>
      <p:ext uri="{BB962C8B-B14F-4D97-AF65-F5344CB8AC3E}">
        <p14:creationId xmlns:p14="http://schemas.microsoft.com/office/powerpoint/2010/main" val="318787101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ítulo 1"/>
          <p:cNvSpPr>
            <a:spLocks noGrp="1"/>
          </p:cNvSpPr>
          <p:nvPr>
            <p:ph type="title"/>
          </p:nvPr>
        </p:nvSpPr>
        <p:spPr>
          <a:xfrm>
            <a:off x="457200" y="274638"/>
            <a:ext cx="8229600" cy="850900"/>
          </a:xfrm>
        </p:spPr>
        <p:txBody>
          <a:bodyPr/>
          <a:lstStyle/>
          <a:p>
            <a:r>
              <a:rPr lang="pt-BR" altLang="pt-BR" sz="3200" b="1" smtClean="0"/>
              <a:t>O que é síntese de evidências, revisão sistemática e metanálise?</a:t>
            </a:r>
            <a:endParaRPr lang="pt-BR" altLang="pt-BR" smtClean="0"/>
          </a:p>
        </p:txBody>
      </p:sp>
      <p:sp>
        <p:nvSpPr>
          <p:cNvPr id="59395" name="TextBox 2"/>
          <p:cNvSpPr txBox="1">
            <a:spLocks noChangeArrowheads="1"/>
          </p:cNvSpPr>
          <p:nvPr/>
        </p:nvSpPr>
        <p:spPr bwMode="auto">
          <a:xfrm>
            <a:off x="755650" y="1557338"/>
            <a:ext cx="7777163"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2200" b="1">
                <a:latin typeface="Arial" charset="0"/>
              </a:rPr>
              <a:t>Milhares de estudos são publicados todos os anos, e tornou-se impossível para uma pessoa ler todas as pesquisas importantes na sua área. </a:t>
            </a:r>
          </a:p>
          <a:p>
            <a:pPr eaLnBrk="1" hangingPunct="1">
              <a:spcBef>
                <a:spcPct val="0"/>
              </a:spcBef>
              <a:buFontTx/>
              <a:buNone/>
            </a:pPr>
            <a:endParaRPr lang="pt-BR" altLang="pt-BR" sz="2200" b="1">
              <a:latin typeface="Arial" charset="0"/>
            </a:endParaRPr>
          </a:p>
          <a:p>
            <a:pPr eaLnBrk="1" hangingPunct="1">
              <a:spcBef>
                <a:spcPct val="0"/>
              </a:spcBef>
              <a:buFontTx/>
              <a:buNone/>
            </a:pPr>
            <a:r>
              <a:rPr lang="pt-BR" altLang="pt-BR" sz="2200" b="1">
                <a:latin typeface="Arial" charset="0"/>
              </a:rPr>
              <a:t>Os estudos podem também ter resultados discrepantes, alguns a favor, uns inconclusivos e outros contra as mesmas intervenções, deixando a tarefa ainda mais complicada. </a:t>
            </a:r>
          </a:p>
          <a:p>
            <a:pPr eaLnBrk="1" hangingPunct="1">
              <a:spcBef>
                <a:spcPct val="0"/>
              </a:spcBef>
              <a:buFontTx/>
              <a:buNone/>
            </a:pPr>
            <a:endParaRPr lang="pt-BR" altLang="pt-BR" sz="2200" b="1">
              <a:latin typeface="Arial" charset="0"/>
            </a:endParaRPr>
          </a:p>
          <a:p>
            <a:pPr eaLnBrk="1" hangingPunct="1">
              <a:spcBef>
                <a:spcPct val="0"/>
              </a:spcBef>
              <a:buFontTx/>
              <a:buNone/>
            </a:pPr>
            <a:r>
              <a:rPr lang="pt-BR" altLang="pt-BR" sz="2200" b="1">
                <a:latin typeface="Arial" charset="0"/>
              </a:rPr>
              <a:t>Por esta razão, o conhecimento deve ser sintetizado em revisões periódicas.</a:t>
            </a:r>
          </a:p>
          <a:p>
            <a:pPr eaLnBrk="1" hangingPunct="1">
              <a:spcBef>
                <a:spcPct val="0"/>
              </a:spcBef>
              <a:buFontTx/>
              <a:buNone/>
            </a:pPr>
            <a:endParaRPr lang="pt-BR" altLang="pt-BR" sz="2200" b="1">
              <a:latin typeface="Arial" charset="0"/>
            </a:endParaRPr>
          </a:p>
          <a:p>
            <a:pPr eaLnBrk="1" hangingPunct="1">
              <a:spcBef>
                <a:spcPct val="0"/>
              </a:spcBef>
              <a:buFontTx/>
              <a:buNone/>
            </a:pPr>
            <a:r>
              <a:rPr lang="pt-BR" altLang="pt-BR" sz="2200" b="1">
                <a:latin typeface="Arial" charset="0"/>
              </a:rPr>
              <a:t>As sinteses promovem a transparencia e reduzem a pesquisa desnecessaria (me too research) </a:t>
            </a:r>
          </a:p>
        </p:txBody>
      </p:sp>
    </p:spTree>
    <p:extLst>
      <p:ext uri="{BB962C8B-B14F-4D97-AF65-F5344CB8AC3E}">
        <p14:creationId xmlns:p14="http://schemas.microsoft.com/office/powerpoint/2010/main" val="2679076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ítulo 1"/>
          <p:cNvSpPr>
            <a:spLocks noGrp="1"/>
          </p:cNvSpPr>
          <p:nvPr>
            <p:ph type="title"/>
          </p:nvPr>
        </p:nvSpPr>
        <p:spPr>
          <a:xfrm>
            <a:off x="457200" y="274638"/>
            <a:ext cx="8229600" cy="633412"/>
          </a:xfrm>
        </p:spPr>
        <p:txBody>
          <a:bodyPr/>
          <a:lstStyle/>
          <a:p>
            <a:r>
              <a:rPr lang="pt-BR" altLang="pt-BR" smtClean="0"/>
              <a:t>Metanálise</a:t>
            </a:r>
          </a:p>
        </p:txBody>
      </p:sp>
      <p:sp>
        <p:nvSpPr>
          <p:cNvPr id="60419" name="Retângulo 2"/>
          <p:cNvSpPr>
            <a:spLocks noChangeArrowheads="1"/>
          </p:cNvSpPr>
          <p:nvPr/>
        </p:nvSpPr>
        <p:spPr bwMode="auto">
          <a:xfrm>
            <a:off x="179388" y="1052513"/>
            <a:ext cx="8713787"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2100">
                <a:latin typeface="Arial" charset="0"/>
              </a:rPr>
              <a:t>A metanálise é </a:t>
            </a:r>
            <a:r>
              <a:rPr lang="pt-BR" altLang="pt-BR" sz="2100" b="1">
                <a:solidFill>
                  <a:srgbClr val="0070C0"/>
                </a:solidFill>
                <a:latin typeface="Arial" charset="0"/>
              </a:rPr>
              <a:t>a análise da análise</a:t>
            </a:r>
            <a:r>
              <a:rPr lang="pt-BR" altLang="pt-BR" sz="2100">
                <a:latin typeface="Arial" charset="0"/>
              </a:rPr>
              <a:t>, ou seja, trata-se de um estudo de revisão da literatura em que os resultados de várias pesquisas independentes são combinadas e sintetizadas por meio de procedimentos estatísticos específicos, de modo a produzir uma única </a:t>
            </a:r>
            <a:r>
              <a:rPr lang="pt-BR" altLang="pt-BR" sz="2100" b="1">
                <a:solidFill>
                  <a:srgbClr val="0070C0"/>
                </a:solidFill>
                <a:latin typeface="Arial" charset="0"/>
              </a:rPr>
              <a:t>estimativa ou índice que caracterize o efeito de uma determinada intervenção</a:t>
            </a:r>
            <a:r>
              <a:rPr lang="pt-BR" altLang="pt-BR" sz="2100">
                <a:latin typeface="Arial" charset="0"/>
              </a:rPr>
              <a:t> (Jadad e Enkin, 2007).</a:t>
            </a:r>
          </a:p>
          <a:p>
            <a:pPr eaLnBrk="1" hangingPunct="1">
              <a:spcBef>
                <a:spcPct val="0"/>
              </a:spcBef>
              <a:buFontTx/>
              <a:buNone/>
            </a:pPr>
            <a:r>
              <a:rPr lang="pt-BR" altLang="pt-BR" sz="2100">
                <a:latin typeface="Arial" charset="0"/>
              </a:rPr>
              <a:t> </a:t>
            </a:r>
          </a:p>
          <a:p>
            <a:pPr eaLnBrk="1" hangingPunct="1">
              <a:spcBef>
                <a:spcPct val="0"/>
              </a:spcBef>
              <a:buFontTx/>
              <a:buNone/>
            </a:pPr>
            <a:r>
              <a:rPr lang="pt-BR" altLang="pt-BR" sz="2100">
                <a:latin typeface="Arial" charset="0"/>
              </a:rPr>
              <a:t>Na metanálise, ao se </a:t>
            </a:r>
            <a:r>
              <a:rPr lang="pt-BR" altLang="pt-BR" sz="2100" b="1">
                <a:solidFill>
                  <a:srgbClr val="0070C0"/>
                </a:solidFill>
                <a:latin typeface="Arial" charset="0"/>
              </a:rPr>
              <a:t>combinar amostras de vários estudos </a:t>
            </a:r>
            <a:r>
              <a:rPr lang="pt-BR" altLang="pt-BR" sz="2100">
                <a:latin typeface="Arial" charset="0"/>
              </a:rPr>
              <a:t>de uma revisão sistemática, aumenta-se a amostra total, melhorando seu poder analítico, assim como a precisão da estimativa do efeito do tratamento. </a:t>
            </a:r>
          </a:p>
          <a:p>
            <a:pPr eaLnBrk="1" hangingPunct="1">
              <a:spcBef>
                <a:spcPct val="0"/>
              </a:spcBef>
              <a:buFontTx/>
              <a:buNone/>
            </a:pPr>
            <a:endParaRPr lang="pt-BR" altLang="pt-BR" sz="2100">
              <a:latin typeface="Arial" charset="0"/>
            </a:endParaRPr>
          </a:p>
          <a:p>
            <a:pPr eaLnBrk="1" hangingPunct="1">
              <a:spcBef>
                <a:spcPct val="0"/>
              </a:spcBef>
              <a:buFontTx/>
              <a:buNone/>
            </a:pPr>
            <a:r>
              <a:rPr lang="pt-BR" altLang="pt-BR" sz="2100" b="1">
                <a:solidFill>
                  <a:srgbClr val="0070C0"/>
                </a:solidFill>
                <a:latin typeface="Arial" charset="0"/>
              </a:rPr>
              <a:t>Uma revisão sistemática pode ter ou não uma metanálise </a:t>
            </a:r>
            <a:r>
              <a:rPr lang="pt-BR" altLang="pt-BR" sz="2100">
                <a:latin typeface="Arial" charset="0"/>
              </a:rPr>
              <a:t>dos seus resultados. Algumas revisões sitemáticas não comportam uma metanálise, como aquelas com número muito pequeno de pesquisas ou de sujeitos, e os em que a metodologia e desfechos dos ERC não são comparáveis</a:t>
            </a:r>
            <a:r>
              <a:rPr lang="pt-BR" altLang="pt-BR" sz="1800">
                <a:latin typeface="Arial" charset="0"/>
              </a:rPr>
              <a:t>.</a:t>
            </a:r>
          </a:p>
        </p:txBody>
      </p:sp>
    </p:spTree>
    <p:extLst>
      <p:ext uri="{BB962C8B-B14F-4D97-AF65-F5344CB8AC3E}">
        <p14:creationId xmlns:p14="http://schemas.microsoft.com/office/powerpoint/2010/main" val="2506509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pt-BR" altLang="pt-BR" smtClean="0"/>
              <a:t>Sintese de estudos qualitativos</a:t>
            </a:r>
          </a:p>
        </p:txBody>
      </p:sp>
      <p:sp>
        <p:nvSpPr>
          <p:cNvPr id="61443" name="TextBox 2"/>
          <p:cNvSpPr txBox="1">
            <a:spLocks noChangeArrowheads="1"/>
          </p:cNvSpPr>
          <p:nvPr/>
        </p:nvSpPr>
        <p:spPr bwMode="auto">
          <a:xfrm>
            <a:off x="827088" y="1341438"/>
            <a:ext cx="78486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2500">
                <a:latin typeface="Arial" charset="0"/>
              </a:rPr>
              <a:t>Sim, nesses casos o método utilizado para a produção de sínteses de evidências é genericamente denominada "metassíntese" e permite realizar uma leitura crítica das interpretações presentes nos estudos qualitativos, norteando-se por parâmetros metodológicos rigorosos, sistemáticos e objetivos (Bondas, 2007). </a:t>
            </a:r>
          </a:p>
          <a:p>
            <a:pPr eaLnBrk="1" hangingPunct="1">
              <a:spcBef>
                <a:spcPct val="0"/>
              </a:spcBef>
              <a:buFontTx/>
              <a:buNone/>
            </a:pPr>
            <a:endParaRPr lang="pt-BR" altLang="pt-BR" sz="2500">
              <a:latin typeface="Arial" charset="0"/>
            </a:endParaRPr>
          </a:p>
          <a:p>
            <a:pPr eaLnBrk="1" hangingPunct="1">
              <a:spcBef>
                <a:spcPct val="0"/>
              </a:spcBef>
              <a:buFontTx/>
              <a:buNone/>
            </a:pPr>
            <a:r>
              <a:rPr lang="pt-BR" altLang="pt-BR" sz="2500">
                <a:latin typeface="Arial" charset="0"/>
              </a:rPr>
              <a:t>Dentre as diferentes abordagens para a construção de metassínteses, o metaestudo se destaca para análises de grande número de estudos e por estimular a cooperação e o trabalho conjunto entre pesquisadores. </a:t>
            </a:r>
          </a:p>
        </p:txBody>
      </p:sp>
    </p:spTree>
    <p:extLst>
      <p:ext uri="{BB962C8B-B14F-4D97-AF65-F5344CB8AC3E}">
        <p14:creationId xmlns:p14="http://schemas.microsoft.com/office/powerpoint/2010/main" val="3420207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ítulo 1"/>
          <p:cNvSpPr>
            <a:spLocks noGrp="1"/>
          </p:cNvSpPr>
          <p:nvPr>
            <p:ph type="title"/>
          </p:nvPr>
        </p:nvSpPr>
        <p:spPr/>
        <p:txBody>
          <a:bodyPr/>
          <a:lstStyle/>
          <a:p>
            <a:r>
              <a:rPr lang="pt-BR" altLang="pt-BR" sz="2400" smtClean="0"/>
              <a:t/>
            </a:r>
            <a:br>
              <a:rPr lang="pt-BR" altLang="pt-BR" sz="2400" smtClean="0"/>
            </a:br>
            <a:r>
              <a:rPr lang="pt-BR" altLang="pt-BR" sz="2400" smtClean="0"/>
              <a:t/>
            </a:r>
            <a:br>
              <a:rPr lang="pt-BR" altLang="pt-BR" sz="2400" smtClean="0"/>
            </a:br>
            <a:r>
              <a:rPr lang="pt-BR" altLang="pt-BR" sz="2400" smtClean="0"/>
              <a:t>Como ler um gráfico de floresta (metanálise) - O símbolo da Colaboração Cochrane e a mortalidade de bebês prematuros</a:t>
            </a:r>
            <a:r>
              <a:rPr lang="pt-BR" altLang="pt-BR" smtClean="0"/>
              <a:t/>
            </a:r>
            <a:br>
              <a:rPr lang="pt-BR" altLang="pt-BR" smtClean="0"/>
            </a:br>
            <a:endParaRPr lang="pt-BR" altLang="pt-BR" smtClean="0"/>
          </a:p>
        </p:txBody>
      </p:sp>
      <p:pic>
        <p:nvPicPr>
          <p:cNvPr id="624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628775"/>
            <a:ext cx="349885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8" name="TextBox 3"/>
          <p:cNvSpPr txBox="1">
            <a:spLocks noChangeArrowheads="1"/>
          </p:cNvSpPr>
          <p:nvPr/>
        </p:nvSpPr>
        <p:spPr bwMode="auto">
          <a:xfrm>
            <a:off x="4716463" y="1628775"/>
            <a:ext cx="3959225"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2000">
                <a:latin typeface="Arial" charset="0"/>
              </a:rPr>
              <a:t>Como nenhuma revisão sistemática destes ensaios clínicos tinha sido publicada até 1989, a maioria dos obstetras não utilizava o tratamento que era eficaz. </a:t>
            </a:r>
          </a:p>
          <a:p>
            <a:pPr eaLnBrk="1" hangingPunct="1">
              <a:spcBef>
                <a:spcPct val="0"/>
              </a:spcBef>
              <a:buFontTx/>
              <a:buNone/>
            </a:pPr>
            <a:endParaRPr lang="pt-BR" altLang="pt-BR" sz="2000">
              <a:latin typeface="Arial" charset="0"/>
            </a:endParaRPr>
          </a:p>
          <a:p>
            <a:pPr eaLnBrk="1" hangingPunct="1">
              <a:spcBef>
                <a:spcPct val="0"/>
              </a:spcBef>
              <a:buFontTx/>
              <a:buNone/>
            </a:pPr>
            <a:r>
              <a:rPr lang="pt-BR" altLang="pt-BR" sz="2000">
                <a:latin typeface="Arial" charset="0"/>
              </a:rPr>
              <a:t>Em conseqüência, dezenas de milhares de bebês prematuros provavelmente sofreram e morreram desnecessariamente  </a:t>
            </a:r>
          </a:p>
          <a:p>
            <a:pPr eaLnBrk="1" hangingPunct="1">
              <a:spcBef>
                <a:spcPct val="0"/>
              </a:spcBef>
              <a:buFontTx/>
              <a:buNone/>
            </a:pPr>
            <a:r>
              <a:rPr lang="pt-BR" altLang="pt-BR" sz="2000">
                <a:latin typeface="Arial" charset="0"/>
              </a:rPr>
              <a:t>(vale ressaltar que o tratamento mais caro era o preferido). </a:t>
            </a:r>
          </a:p>
        </p:txBody>
      </p:sp>
    </p:spTree>
    <p:extLst>
      <p:ext uri="{BB962C8B-B14F-4D97-AF65-F5344CB8AC3E}">
        <p14:creationId xmlns:p14="http://schemas.microsoft.com/office/powerpoint/2010/main" val="2202823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ítulo 1"/>
          <p:cNvSpPr>
            <a:spLocks noGrp="1"/>
          </p:cNvSpPr>
          <p:nvPr>
            <p:ph type="title"/>
          </p:nvPr>
        </p:nvSpPr>
        <p:spPr/>
        <p:txBody>
          <a:bodyPr/>
          <a:lstStyle/>
          <a:p>
            <a:endParaRPr lang="pt-BR" altLang="pt-BR" smtClean="0"/>
          </a:p>
        </p:txBody>
      </p:sp>
      <p:pic>
        <p:nvPicPr>
          <p:cNvPr id="63491" name="Picture 2" descr="CEBM - Levels of Evidenc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8785225"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260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ítulo 1"/>
          <p:cNvSpPr>
            <a:spLocks noGrp="1"/>
          </p:cNvSpPr>
          <p:nvPr>
            <p:ph type="title"/>
          </p:nvPr>
        </p:nvSpPr>
        <p:spPr/>
        <p:txBody>
          <a:bodyPr/>
          <a:lstStyle/>
          <a:p>
            <a:r>
              <a:rPr lang="pt-BR" altLang="pt-BR" sz="2800" b="1" smtClean="0"/>
              <a:t>O que é a “leitura crítica” ou “avaliação crítica” (crítical appraisal) dos estudos em saúde?</a:t>
            </a:r>
            <a:endParaRPr lang="pt-BR" altLang="pt-BR" sz="2800" smtClean="0"/>
          </a:p>
        </p:txBody>
      </p:sp>
      <p:sp>
        <p:nvSpPr>
          <p:cNvPr id="64515" name="Content Placeholder 2"/>
          <p:cNvSpPr>
            <a:spLocks noGrp="1"/>
          </p:cNvSpPr>
          <p:nvPr>
            <p:ph idx="1"/>
          </p:nvPr>
        </p:nvSpPr>
        <p:spPr>
          <a:xfrm>
            <a:off x="457200" y="1600200"/>
            <a:ext cx="8291513" cy="4924425"/>
          </a:xfrm>
        </p:spPr>
        <p:txBody>
          <a:bodyPr/>
          <a:lstStyle/>
          <a:p>
            <a:r>
              <a:rPr lang="pt-BR" altLang="pt-BR" sz="2500" smtClean="0"/>
              <a:t>A avaliação crítica ou leitura crítica é a capacidade de entender como o estudo foi motivado, desenhado, conduzido e interpretado, de forma a perceber eventuais vieses. </a:t>
            </a:r>
          </a:p>
          <a:p>
            <a:r>
              <a:rPr lang="pt-BR" altLang="pt-BR" sz="2500" smtClean="0"/>
              <a:t>É uma habilidade essencial para profissionais de saúde, mas também para usuários, formuladores de políticas, ativistas, jornalistas, juízes, entre outros. Infelizmente, estudos mostram que estas habilidades não são ensinadas regularmente, nem para os profissionais de saúde, e quando são introduzidas formalmente no ensino, não significa que o profissional de fato tenha a capacidade de ler criticamente os estudos</a:t>
            </a:r>
          </a:p>
        </p:txBody>
      </p:sp>
    </p:spTree>
    <p:extLst>
      <p:ext uri="{BB962C8B-B14F-4D97-AF65-F5344CB8AC3E}">
        <p14:creationId xmlns:p14="http://schemas.microsoft.com/office/powerpoint/2010/main" val="2825378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ítulo 1"/>
          <p:cNvSpPr>
            <a:spLocks noGrp="1"/>
          </p:cNvSpPr>
          <p:nvPr>
            <p:ph type="title"/>
          </p:nvPr>
        </p:nvSpPr>
        <p:spPr/>
        <p:txBody>
          <a:bodyPr/>
          <a:lstStyle/>
          <a:p>
            <a:r>
              <a:rPr lang="pt-BR" altLang="pt-BR" b="1" smtClean="0"/>
              <a:t>O que é a Colaboração Cochrane?</a:t>
            </a:r>
            <a:r>
              <a:rPr lang="pt-BR" altLang="pt-BR" smtClean="0"/>
              <a:t> </a:t>
            </a:r>
            <a:br>
              <a:rPr lang="pt-BR" altLang="pt-BR" smtClean="0"/>
            </a:br>
            <a:endParaRPr lang="pt-BR" altLang="pt-BR" smtClean="0"/>
          </a:p>
        </p:txBody>
      </p:sp>
      <p:sp>
        <p:nvSpPr>
          <p:cNvPr id="65539" name="Content Placeholder 2"/>
          <p:cNvSpPr>
            <a:spLocks noGrp="1"/>
          </p:cNvSpPr>
          <p:nvPr>
            <p:ph idx="1"/>
          </p:nvPr>
        </p:nvSpPr>
        <p:spPr/>
        <p:txBody>
          <a:bodyPr/>
          <a:lstStyle/>
          <a:p>
            <a:r>
              <a:rPr lang="pt-BR" altLang="pt-BR" smtClean="0"/>
              <a:t>A Colaboração Cochrane é uma organização internacional independente que tem por objetivo ajudar as pessoas a tomar decisões baseadas em informações de boa qualidade na área da saúde. </a:t>
            </a:r>
          </a:p>
          <a:p>
            <a:endParaRPr lang="pt-BR" altLang="pt-BR" smtClean="0"/>
          </a:p>
          <a:p>
            <a:r>
              <a:rPr lang="pt-BR" altLang="pt-BR" smtClean="0"/>
              <a:t>É uma organização sem fins lucrativos e sem fontes de financiamento internacionais. </a:t>
            </a:r>
          </a:p>
        </p:txBody>
      </p:sp>
    </p:spTree>
    <p:extLst>
      <p:ext uri="{BB962C8B-B14F-4D97-AF65-F5344CB8AC3E}">
        <p14:creationId xmlns:p14="http://schemas.microsoft.com/office/powerpoint/2010/main" val="30088403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4294967295"/>
          </p:nvPr>
        </p:nvSpPr>
        <p:spPr>
          <a:xfrm>
            <a:off x="611188" y="908050"/>
            <a:ext cx="7632700" cy="5218113"/>
          </a:xfrm>
        </p:spPr>
        <p:txBody>
          <a:bodyPr/>
          <a:lstStyle/>
          <a:p>
            <a:r>
              <a:rPr lang="pt-BR" altLang="pt-BR" smtClean="0"/>
              <a:t>O Centro Cochrane do Brasil existe desde 1996 e oferece cursos regulares, incluindo um curso on-line de revisão sistemática. </a:t>
            </a:r>
          </a:p>
          <a:p>
            <a:r>
              <a:rPr lang="pt-BR" altLang="pt-BR" smtClean="0"/>
              <a:t>As revisões Cochrane destinam-se a ajudar os profissionais de saúde, pacientes e formuladores de políticas a tomar decisões informadas sobre os cuidados de saúde, e se define como o mais abrangente, confiável e relevante fonte de evidência para fundamentar essas decisões. </a:t>
            </a:r>
          </a:p>
        </p:txBody>
      </p:sp>
    </p:spTree>
    <p:extLst>
      <p:ext uri="{BB962C8B-B14F-4D97-AF65-F5344CB8AC3E}">
        <p14:creationId xmlns:p14="http://schemas.microsoft.com/office/powerpoint/2010/main" val="187061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8313" y="260350"/>
            <a:ext cx="8496300" cy="6464300"/>
          </a:xfrm>
          <a:prstGeom prst="rect">
            <a:avLst/>
          </a:prstGeom>
        </p:spPr>
        <p:txBody>
          <a:bodyPr>
            <a:spAutoFit/>
          </a:bodyPr>
          <a:lstStyle/>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Existe síntese de evidências de estudos qualitativos?</a:t>
            </a:r>
            <a:endParaRPr lang="pt-BR" sz="2100" dirty="0">
              <a:solidFill>
                <a:schemeClr val="accent4">
                  <a:lumMod val="75000"/>
                </a:schemeClr>
              </a:solidFill>
              <a:latin typeface="+mn-lt"/>
              <a:cs typeface="+mn-cs"/>
            </a:endParaRPr>
          </a:p>
          <a:p>
            <a:pPr fontAlgn="auto">
              <a:spcBef>
                <a:spcPts val="600"/>
              </a:spcBef>
              <a:spcAft>
                <a:spcPts val="0"/>
              </a:spcAft>
              <a:defRPr/>
            </a:pPr>
            <a:r>
              <a:rPr lang="pt-BR" sz="2100" dirty="0">
                <a:latin typeface="+mn-lt"/>
                <a:cs typeface="+mn-cs"/>
              </a:rPr>
              <a:t>BOX: </a:t>
            </a:r>
            <a:r>
              <a:rPr lang="pt-BR" sz="2100" dirty="0" err="1">
                <a:latin typeface="+mn-lt"/>
                <a:cs typeface="+mn-cs"/>
              </a:rPr>
              <a:t>metassíntese</a:t>
            </a:r>
            <a:r>
              <a:rPr lang="pt-BR" sz="2100" dirty="0">
                <a:latin typeface="+mn-lt"/>
                <a:cs typeface="+mn-cs"/>
              </a:rPr>
              <a:t> dos estudos sobre vulnerabilidade de mulheres ao HIV</a:t>
            </a: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O que é a “leitura crítica” ou “avaliação crítica” (</a:t>
            </a:r>
            <a:r>
              <a:rPr lang="pt-BR" sz="2100" b="1" dirty="0" err="1">
                <a:solidFill>
                  <a:schemeClr val="accent4">
                    <a:lumMod val="75000"/>
                  </a:schemeClr>
                </a:solidFill>
                <a:latin typeface="+mn-lt"/>
                <a:cs typeface="+mn-cs"/>
              </a:rPr>
              <a:t>crítical</a:t>
            </a:r>
            <a:r>
              <a:rPr lang="pt-BR" sz="2100" b="1" dirty="0">
                <a:solidFill>
                  <a:schemeClr val="accent4">
                    <a:lumMod val="75000"/>
                  </a:schemeClr>
                </a:solidFill>
                <a:latin typeface="+mn-lt"/>
                <a:cs typeface="+mn-cs"/>
              </a:rPr>
              <a:t> </a:t>
            </a:r>
            <a:r>
              <a:rPr lang="pt-BR" sz="2100" b="1" dirty="0" err="1">
                <a:solidFill>
                  <a:schemeClr val="accent4">
                    <a:lumMod val="75000"/>
                  </a:schemeClr>
                </a:solidFill>
                <a:latin typeface="+mn-lt"/>
                <a:cs typeface="+mn-cs"/>
              </a:rPr>
              <a:t>appraisal</a:t>
            </a:r>
            <a:r>
              <a:rPr lang="pt-BR" sz="2100" b="1" dirty="0">
                <a:solidFill>
                  <a:schemeClr val="accent4">
                    <a:lumMod val="75000"/>
                  </a:schemeClr>
                </a:solidFill>
                <a:latin typeface="+mn-lt"/>
                <a:cs typeface="+mn-cs"/>
              </a:rPr>
              <a:t>) dos estudos em saúde?</a:t>
            </a:r>
            <a:endParaRPr lang="pt-BR" sz="2100" dirty="0">
              <a:solidFill>
                <a:schemeClr val="accent4">
                  <a:lumMod val="75000"/>
                </a:schemeClr>
              </a:solidFill>
              <a:latin typeface="+mn-lt"/>
              <a:cs typeface="+mn-cs"/>
            </a:endParaRP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O que é a Colaboração </a:t>
            </a:r>
            <a:r>
              <a:rPr lang="pt-BR" sz="2100" b="1" dirty="0" err="1">
                <a:solidFill>
                  <a:schemeClr val="accent4">
                    <a:lumMod val="75000"/>
                  </a:schemeClr>
                </a:solidFill>
                <a:latin typeface="+mn-lt"/>
                <a:cs typeface="+mn-cs"/>
              </a:rPr>
              <a:t>Cochrane</a:t>
            </a:r>
            <a:r>
              <a:rPr lang="pt-BR" sz="2100" b="1" dirty="0">
                <a:solidFill>
                  <a:schemeClr val="accent4">
                    <a:lumMod val="75000"/>
                  </a:schemeClr>
                </a:solidFill>
                <a:latin typeface="+mn-lt"/>
                <a:cs typeface="+mn-cs"/>
              </a:rPr>
              <a:t>?</a:t>
            </a:r>
            <a:endParaRPr lang="pt-BR" sz="2100" dirty="0">
              <a:solidFill>
                <a:schemeClr val="accent4">
                  <a:lumMod val="75000"/>
                </a:schemeClr>
              </a:solidFill>
              <a:latin typeface="+mn-lt"/>
              <a:cs typeface="+mn-cs"/>
            </a:endParaRPr>
          </a:p>
          <a:p>
            <a:pPr fontAlgn="auto">
              <a:spcBef>
                <a:spcPts val="600"/>
              </a:spcBef>
              <a:spcAft>
                <a:spcPts val="0"/>
              </a:spcAft>
              <a:defRPr/>
            </a:pPr>
            <a:r>
              <a:rPr lang="pt-BR" sz="2100" dirty="0">
                <a:latin typeface="+mn-lt"/>
                <a:cs typeface="+mn-cs"/>
              </a:rPr>
              <a:t>BOX: grupos de interesse (Saúde Pública, HIV, Equidade)</a:t>
            </a: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O que é a Biblioteca </a:t>
            </a:r>
            <a:r>
              <a:rPr lang="pt-BR" sz="2100" b="1" dirty="0" err="1">
                <a:solidFill>
                  <a:schemeClr val="accent4">
                    <a:lumMod val="75000"/>
                  </a:schemeClr>
                </a:solidFill>
                <a:latin typeface="+mn-lt"/>
                <a:cs typeface="+mn-cs"/>
              </a:rPr>
              <a:t>Cochrane</a:t>
            </a:r>
            <a:r>
              <a:rPr lang="pt-BR" sz="2100" b="1" dirty="0">
                <a:solidFill>
                  <a:schemeClr val="accent4">
                    <a:lumMod val="75000"/>
                  </a:schemeClr>
                </a:solidFill>
                <a:latin typeface="+mn-lt"/>
                <a:cs typeface="+mn-cs"/>
              </a:rPr>
              <a:t> e como usá-la?</a:t>
            </a:r>
            <a:endParaRPr lang="pt-BR" sz="2100" dirty="0">
              <a:solidFill>
                <a:schemeClr val="accent4">
                  <a:lumMod val="75000"/>
                </a:schemeClr>
              </a:solidFill>
              <a:latin typeface="+mn-lt"/>
              <a:cs typeface="+mn-cs"/>
            </a:endParaRPr>
          </a:p>
          <a:p>
            <a:pPr fontAlgn="auto">
              <a:spcBef>
                <a:spcPts val="600"/>
              </a:spcBef>
              <a:spcAft>
                <a:spcPts val="0"/>
              </a:spcAft>
              <a:defRPr/>
            </a:pPr>
            <a:r>
              <a:rPr lang="pt-BR" sz="2100" dirty="0">
                <a:latin typeface="+mn-lt"/>
                <a:cs typeface="+mn-cs"/>
              </a:rPr>
              <a:t>BOX: A Rede de Usuários da Colaboração </a:t>
            </a:r>
            <a:r>
              <a:rPr lang="pt-BR" sz="2100" dirty="0" err="1">
                <a:latin typeface="+mn-lt"/>
                <a:cs typeface="+mn-cs"/>
              </a:rPr>
              <a:t>Cochrane</a:t>
            </a:r>
            <a:r>
              <a:rPr lang="pt-BR" sz="2100" dirty="0">
                <a:latin typeface="+mn-lt"/>
                <a:cs typeface="+mn-cs"/>
              </a:rPr>
              <a:t> (</a:t>
            </a:r>
            <a:r>
              <a:rPr lang="pt-BR" sz="2100" dirty="0" err="1">
                <a:latin typeface="+mn-lt"/>
                <a:cs typeface="+mn-cs"/>
              </a:rPr>
              <a:t>CCNet</a:t>
            </a:r>
            <a:r>
              <a:rPr lang="pt-BR" sz="2100" dirty="0">
                <a:latin typeface="+mn-lt"/>
                <a:cs typeface="+mn-cs"/>
              </a:rPr>
              <a:t>) </a:t>
            </a: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O que é a Colaboração Campbell?</a:t>
            </a:r>
            <a:endParaRPr lang="pt-BR" sz="2100" dirty="0">
              <a:solidFill>
                <a:schemeClr val="accent4">
                  <a:lumMod val="75000"/>
                </a:schemeClr>
              </a:solidFill>
              <a:latin typeface="+mn-lt"/>
              <a:cs typeface="+mn-cs"/>
            </a:endParaRP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O que é a Colaboração Joanna </a:t>
            </a:r>
            <a:r>
              <a:rPr lang="pt-BR" sz="2100" b="1" dirty="0" err="1">
                <a:solidFill>
                  <a:schemeClr val="accent4">
                    <a:lumMod val="75000"/>
                  </a:schemeClr>
                </a:solidFill>
                <a:latin typeface="+mn-lt"/>
                <a:cs typeface="+mn-cs"/>
              </a:rPr>
              <a:t>Briggs</a:t>
            </a:r>
            <a:r>
              <a:rPr lang="pt-BR" sz="2100" b="1" dirty="0">
                <a:solidFill>
                  <a:schemeClr val="accent4">
                    <a:lumMod val="75000"/>
                  </a:schemeClr>
                </a:solidFill>
                <a:latin typeface="+mn-lt"/>
                <a:cs typeface="+mn-cs"/>
              </a:rPr>
              <a:t>?</a:t>
            </a:r>
            <a:endParaRPr lang="pt-BR" sz="2100" dirty="0">
              <a:solidFill>
                <a:schemeClr val="accent4">
                  <a:lumMod val="75000"/>
                </a:schemeClr>
              </a:solidFill>
              <a:latin typeface="+mn-lt"/>
              <a:cs typeface="+mn-cs"/>
            </a:endParaRP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Porque os estudos de implementação (tradução do conhecimento) são tão essenciais?</a:t>
            </a:r>
            <a:endParaRPr lang="pt-BR" sz="2100" dirty="0">
              <a:solidFill>
                <a:schemeClr val="accent4">
                  <a:lumMod val="75000"/>
                </a:schemeClr>
              </a:solidFill>
              <a:latin typeface="+mn-lt"/>
              <a:cs typeface="+mn-cs"/>
            </a:endParaRPr>
          </a:p>
          <a:p>
            <a:pPr fontAlgn="auto">
              <a:spcBef>
                <a:spcPts val="600"/>
              </a:spcBef>
              <a:spcAft>
                <a:spcPts val="0"/>
              </a:spcAft>
              <a:defRPr/>
            </a:pPr>
            <a:r>
              <a:rPr lang="pt-BR" sz="2100" dirty="0">
                <a:latin typeface="+mn-lt"/>
                <a:cs typeface="+mn-cs"/>
              </a:rPr>
              <a:t>BOX: a Ciência da implementação (</a:t>
            </a:r>
            <a:r>
              <a:rPr lang="pt-BR" sz="2100" dirty="0" err="1">
                <a:latin typeface="+mn-lt"/>
                <a:cs typeface="+mn-cs"/>
              </a:rPr>
              <a:t>Implemmentation</a:t>
            </a:r>
            <a:r>
              <a:rPr lang="pt-BR" sz="2100" dirty="0">
                <a:latin typeface="+mn-lt"/>
                <a:cs typeface="+mn-cs"/>
              </a:rPr>
              <a:t> </a:t>
            </a:r>
            <a:r>
              <a:rPr lang="pt-BR" sz="2100" dirty="0" err="1">
                <a:latin typeface="+mn-lt"/>
                <a:cs typeface="+mn-cs"/>
              </a:rPr>
              <a:t>science</a:t>
            </a:r>
            <a:r>
              <a:rPr lang="pt-BR" sz="2100" dirty="0">
                <a:latin typeface="+mn-lt"/>
                <a:cs typeface="+mn-cs"/>
              </a:rPr>
              <a:t>)</a:t>
            </a: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Uma abordagem baseada em evidências é incompatível com uma baseada em direitos?</a:t>
            </a:r>
            <a:endParaRPr lang="pt-BR" sz="2100" dirty="0">
              <a:solidFill>
                <a:schemeClr val="accent4">
                  <a:lumMod val="75000"/>
                </a:schemeClr>
              </a:solidFill>
              <a:latin typeface="+mn-lt"/>
              <a:cs typeface="+mn-cs"/>
            </a:endParaRPr>
          </a:p>
          <a:p>
            <a:pPr fontAlgn="auto">
              <a:spcBef>
                <a:spcPts val="600"/>
              </a:spcBef>
              <a:spcAft>
                <a:spcPts val="0"/>
              </a:spcAft>
              <a:buFont typeface="Wingdings" pitchFamily="2" charset="2"/>
              <a:buChar char="ü"/>
              <a:defRPr/>
            </a:pPr>
            <a:r>
              <a:rPr lang="pt-BR" sz="2100" b="1" dirty="0">
                <a:solidFill>
                  <a:schemeClr val="accent4">
                    <a:lumMod val="75000"/>
                  </a:schemeClr>
                </a:solidFill>
                <a:latin typeface="+mn-lt"/>
                <a:cs typeface="+mn-cs"/>
              </a:rPr>
              <a:t>De que evidências precisamos? O cuidado, as palavras e o soldado agonizante</a:t>
            </a:r>
            <a:endParaRPr lang="pt-BR" sz="2100" dirty="0">
              <a:solidFill>
                <a:schemeClr val="accent4">
                  <a:lumMod val="75000"/>
                </a:schemeClr>
              </a:solidFill>
              <a:latin typeface="+mn-lt"/>
              <a:cs typeface="+mn-cs"/>
            </a:endParaRPr>
          </a:p>
        </p:txBody>
      </p:sp>
    </p:spTree>
    <p:extLst>
      <p:ext uri="{BB962C8B-B14F-4D97-AF65-F5344CB8AC3E}">
        <p14:creationId xmlns:p14="http://schemas.microsoft.com/office/powerpoint/2010/main" val="1116468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ítulo 1"/>
          <p:cNvSpPr>
            <a:spLocks noGrp="1"/>
          </p:cNvSpPr>
          <p:nvPr>
            <p:ph type="title"/>
          </p:nvPr>
        </p:nvSpPr>
        <p:spPr>
          <a:xfrm>
            <a:off x="457200" y="274638"/>
            <a:ext cx="8229600" cy="777875"/>
          </a:xfrm>
        </p:spPr>
        <p:txBody>
          <a:bodyPr/>
          <a:lstStyle/>
          <a:p>
            <a:r>
              <a:rPr lang="pt-BR" altLang="pt-BR" sz="3200" b="1" smtClean="0"/>
              <a:t>O que é a Biblioteca Cochrane e como usá-la?</a:t>
            </a:r>
            <a:endParaRPr lang="pt-BR" altLang="pt-BR" smtClean="0"/>
          </a:p>
        </p:txBody>
      </p:sp>
      <p:sp>
        <p:nvSpPr>
          <p:cNvPr id="67587" name="Content Placeholder 2"/>
          <p:cNvSpPr>
            <a:spLocks noGrp="1"/>
          </p:cNvSpPr>
          <p:nvPr>
            <p:ph idx="1"/>
          </p:nvPr>
        </p:nvSpPr>
        <p:spPr>
          <a:xfrm>
            <a:off x="457200" y="1196975"/>
            <a:ext cx="8435975" cy="4929188"/>
          </a:xfrm>
        </p:spPr>
        <p:txBody>
          <a:bodyPr/>
          <a:lstStyle/>
          <a:p>
            <a:r>
              <a:rPr lang="pt-BR" altLang="pt-BR" sz="2200" b="1" smtClean="0"/>
              <a:t>A Biblioteca Cochrane (</a:t>
            </a:r>
            <a:r>
              <a:rPr lang="pt-BR" altLang="pt-BR" sz="2200" b="1" i="1" smtClean="0"/>
              <a:t>The Cochrane Library) é uma coleção de seis bancos de dados que contêm diferentes tipos de evidências </a:t>
            </a:r>
            <a:r>
              <a:rPr lang="pt-BR" altLang="pt-BR" sz="2100" b="1" i="1" smtClean="0"/>
              <a:t>independentes e de alta qualidade para informar a tomada de decisões de saúde, e um sétimo banco de dados que fornece informações sobre grupos da Colaboração Cochrane. Eles são: o Banco de Dados Cochrane de Revisões Sistemáticas, Cochrane Database of Systematic Reviews), o Registro Central de Ensaios Clínicos (Register of Controlled Tria), o Registro de Metodologias (Cochrane Methodology Register), o DARE (Database of Abstracts of Reviews of Effects, Banco de dados de resumos de revisões sobre efeitos), o Banco de Dados de Avaliação Tecnológica em Saúde, e o Banco de Dados de Avalição Econômica. Em maio de 2010, a biblioteca tinha 6110 artigos, sendo 4186 revisões e 1924 protocolos. </a:t>
            </a:r>
          </a:p>
          <a:p>
            <a:r>
              <a:rPr lang="pt-BR" altLang="pt-BR" sz="2100" smtClean="0"/>
              <a:t>Em 2008 todos os países da América Latina e Caribe passaram a ter acesso livre à Biblioteca Cochrane por meio do Portal Cochrane BVS </a:t>
            </a:r>
          </a:p>
        </p:txBody>
      </p:sp>
    </p:spTree>
    <p:extLst>
      <p:ext uri="{BB962C8B-B14F-4D97-AF65-F5344CB8AC3E}">
        <p14:creationId xmlns:p14="http://schemas.microsoft.com/office/powerpoint/2010/main" val="35082325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pt-BR" altLang="pt-BR" sz="3200" b="1" smtClean="0"/>
              <a:t/>
            </a:r>
            <a:br>
              <a:rPr lang="pt-BR" altLang="pt-BR" sz="3200" b="1" smtClean="0"/>
            </a:br>
            <a:r>
              <a:rPr lang="pt-BR" altLang="pt-BR" sz="3200" b="1" smtClean="0"/>
              <a:t>O que é a Rede de Usuários da Colaboração Cochrane? </a:t>
            </a:r>
            <a:r>
              <a:rPr lang="pt-BR" altLang="pt-BR" b="1" smtClean="0"/>
              <a:t/>
            </a:r>
            <a:br>
              <a:rPr lang="pt-BR" altLang="pt-BR" b="1" smtClean="0"/>
            </a:br>
            <a:endParaRPr lang="pt-BR" altLang="pt-BR" smtClean="0"/>
          </a:p>
        </p:txBody>
      </p:sp>
      <p:sp>
        <p:nvSpPr>
          <p:cNvPr id="68611" name="Content Placeholder 2"/>
          <p:cNvSpPr>
            <a:spLocks noGrp="1"/>
          </p:cNvSpPr>
          <p:nvPr>
            <p:ph idx="1"/>
          </p:nvPr>
        </p:nvSpPr>
        <p:spPr/>
        <p:txBody>
          <a:bodyPr/>
          <a:lstStyle/>
          <a:p>
            <a:r>
              <a:rPr lang="pt-BR" altLang="pt-BR" sz="2800" smtClean="0"/>
              <a:t>A Organização Mundial da Saúde, na Declaração de Alma-Ata (1978) afirma: </a:t>
            </a:r>
          </a:p>
          <a:p>
            <a:r>
              <a:rPr lang="pt-BR" altLang="pt-BR" sz="2800" i="1" smtClean="0"/>
              <a:t>"As pessoas têm o direito e o dever de participar individual e coletivamente no planejamento e na execução de seus cuidados de saúde.” </a:t>
            </a:r>
          </a:p>
          <a:p>
            <a:r>
              <a:rPr lang="pt-BR" altLang="pt-BR" sz="2800" smtClean="0"/>
              <a:t>Nesse sentido, a função principal da Rede de Usuários da Colaboração Cochrane é fornecer a perspectiva dos usuários no desenvolvimento das revisões sistemáticas Cochrane e para promover a utilização destas evidências. </a:t>
            </a:r>
          </a:p>
        </p:txBody>
      </p:sp>
    </p:spTree>
    <p:extLst>
      <p:ext uri="{BB962C8B-B14F-4D97-AF65-F5344CB8AC3E}">
        <p14:creationId xmlns:p14="http://schemas.microsoft.com/office/powerpoint/2010/main" val="2209398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ítulo 1"/>
          <p:cNvSpPr>
            <a:spLocks noGrp="1"/>
          </p:cNvSpPr>
          <p:nvPr>
            <p:ph type="title"/>
          </p:nvPr>
        </p:nvSpPr>
        <p:spPr/>
        <p:txBody>
          <a:bodyPr/>
          <a:lstStyle/>
          <a:p>
            <a:r>
              <a:rPr lang="pt-BR" altLang="pt-BR" b="1" smtClean="0"/>
              <a:t>O que é a Colaboração Joanna Briggs? </a:t>
            </a:r>
            <a:endParaRPr lang="pt-BR" altLang="pt-BR" smtClean="0"/>
          </a:p>
        </p:txBody>
      </p:sp>
      <p:sp>
        <p:nvSpPr>
          <p:cNvPr id="69635" name="Content Placeholder 2"/>
          <p:cNvSpPr>
            <a:spLocks noGrp="1"/>
          </p:cNvSpPr>
          <p:nvPr>
            <p:ph idx="1"/>
          </p:nvPr>
        </p:nvSpPr>
        <p:spPr/>
        <p:txBody>
          <a:bodyPr/>
          <a:lstStyle/>
          <a:p>
            <a:r>
              <a:rPr lang="pt-BR" altLang="pt-BR" sz="2200" smtClean="0"/>
              <a:t>Fundada em 1996, o Instituto Joanna Briggs (Joanna Briggs Institute - JBI) é uma colaboração internacional de enfermagem, medicina e demais profissões em saúde, incluindo pesquisadores, gestores, formuladores de políticas, clínicos, usuários e estudantes. Focada nas evidências sobre cuidados à saúde, utiliza diversos recursos metodológicos, além das sínteses quantitativas. Envolve pesquisas em mais de 40 países em todos os continentes. O seu site possui várias ferramentas de suporte de prática baseada em evidência, incluindo folhas de informação sobre as melhores práticas. Algumas áreas desse site necessitam de assinatura. </a:t>
            </a:r>
          </a:p>
          <a:p>
            <a:r>
              <a:rPr lang="pt-BR" altLang="pt-BR" sz="2200" smtClean="0"/>
              <a:t>Além disso, o JBI oferece recursos projetados para atender as necessidades de prestadores de serviços, profissionais de saúde e dos consumidores, oferecendo a melhor evidência internacional disponível. O Brasil tem um centro Colaborador desde 2009. </a:t>
            </a:r>
          </a:p>
        </p:txBody>
      </p:sp>
    </p:spTree>
    <p:extLst>
      <p:ext uri="{BB962C8B-B14F-4D97-AF65-F5344CB8AC3E}">
        <p14:creationId xmlns:p14="http://schemas.microsoft.com/office/powerpoint/2010/main" val="14709273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ítulo 1"/>
          <p:cNvSpPr>
            <a:spLocks noGrp="1"/>
          </p:cNvSpPr>
          <p:nvPr>
            <p:ph type="title"/>
          </p:nvPr>
        </p:nvSpPr>
        <p:spPr/>
        <p:txBody>
          <a:bodyPr/>
          <a:lstStyle/>
          <a:p>
            <a:r>
              <a:rPr lang="pt-BR" altLang="pt-BR" b="1" smtClean="0"/>
              <a:t>O que é a Colaboração Campbell?</a:t>
            </a:r>
            <a:endParaRPr lang="pt-BR" altLang="pt-BR" smtClean="0"/>
          </a:p>
        </p:txBody>
      </p:sp>
      <p:sp>
        <p:nvSpPr>
          <p:cNvPr id="70659" name="Content Placeholder 2"/>
          <p:cNvSpPr>
            <a:spLocks noGrp="1"/>
          </p:cNvSpPr>
          <p:nvPr>
            <p:ph idx="1"/>
          </p:nvPr>
        </p:nvSpPr>
        <p:spPr/>
        <p:txBody>
          <a:bodyPr/>
          <a:lstStyle/>
          <a:p>
            <a:r>
              <a:rPr lang="pt-BR" altLang="pt-BR" sz="2600" smtClean="0"/>
              <a:t>A Colaboração de Campbell é uma rede de investigação internacional que produz revisões sistemáticas dos efeitos das intervenções sociais. </a:t>
            </a:r>
          </a:p>
          <a:p>
            <a:r>
              <a:rPr lang="pt-BR" altLang="pt-BR" sz="2600" smtClean="0"/>
              <a:t>A Colaboração Campbell é baseada na cooperação voluntária entre os pesquisadores de diversas origens e formações variadas. Tem atualmente cinco Grupos de Trabalho: Segurança Social; Crime e Justiça; Educação; Métodos e o Grupo de Usuários. </a:t>
            </a:r>
          </a:p>
          <a:p>
            <a:r>
              <a:rPr lang="pt-BR" altLang="pt-BR" sz="2600" smtClean="0"/>
              <a:t>Esses Grupos de Trabalho são responsáveis pela produção, mérito científico e relevância das revisões sistemáticas. </a:t>
            </a:r>
          </a:p>
        </p:txBody>
      </p:sp>
    </p:spTree>
    <p:extLst>
      <p:ext uri="{BB962C8B-B14F-4D97-AF65-F5344CB8AC3E}">
        <p14:creationId xmlns:p14="http://schemas.microsoft.com/office/powerpoint/2010/main" val="40709554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ítulo 1"/>
          <p:cNvSpPr>
            <a:spLocks noGrp="1"/>
          </p:cNvSpPr>
          <p:nvPr>
            <p:ph type="title"/>
          </p:nvPr>
        </p:nvSpPr>
        <p:spPr/>
        <p:txBody>
          <a:bodyPr/>
          <a:lstStyle/>
          <a:p>
            <a:r>
              <a:rPr lang="pt-BR" altLang="pt-BR" sz="3200" b="1" smtClean="0"/>
              <a:t>Porque os estudos de implementação (tradução do conhecimento) são tão essenciais?</a:t>
            </a:r>
            <a:endParaRPr lang="pt-BR" altLang="pt-BR" smtClean="0"/>
          </a:p>
        </p:txBody>
      </p:sp>
      <p:sp>
        <p:nvSpPr>
          <p:cNvPr id="71683" name="Content Placeholder 2"/>
          <p:cNvSpPr>
            <a:spLocks noGrp="1"/>
          </p:cNvSpPr>
          <p:nvPr>
            <p:ph idx="1"/>
          </p:nvPr>
        </p:nvSpPr>
        <p:spPr>
          <a:xfrm>
            <a:off x="457200" y="1600200"/>
            <a:ext cx="8362950" cy="4781550"/>
          </a:xfrm>
        </p:spPr>
        <p:txBody>
          <a:bodyPr/>
          <a:lstStyle/>
          <a:p>
            <a:r>
              <a:rPr lang="pt-BR" altLang="pt-BR" sz="2400" smtClean="0"/>
              <a:t>Todos os sistemas de saúde enfrentam desafios para melhorar a qualidade do cuidado e para reduzir os riscos de efeitos adversos. </a:t>
            </a:r>
          </a:p>
          <a:p>
            <a:r>
              <a:rPr lang="pt-BR" altLang="pt-BR" sz="2400" smtClean="0"/>
              <a:t>Apesar disso, no mundo inteiro, os sistemas de saúde não utilizam devidamente as melhores evidências, resultando em ineficiência, riscos evitáveis e redução da duração e da qualidade de vida das pessoas. </a:t>
            </a:r>
          </a:p>
          <a:p>
            <a:r>
              <a:rPr lang="pt-BR" altLang="pt-BR" sz="2400" smtClean="0"/>
              <a:t>As dificuldades em usar as evidências para fundamentar decisões de saúde são compartilhadas por todos os tomadores de decisão, incluindo profissionais, usuários, cuidadores, gestores e formuladores de políticas, em países desenvolvidos e em desenvolvimento (Straus, 2000).</a:t>
            </a:r>
          </a:p>
        </p:txBody>
      </p:sp>
    </p:spTree>
    <p:extLst>
      <p:ext uri="{BB962C8B-B14F-4D97-AF65-F5344CB8AC3E}">
        <p14:creationId xmlns:p14="http://schemas.microsoft.com/office/powerpoint/2010/main" val="2958623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Box 2"/>
          <p:cNvSpPr txBox="1">
            <a:spLocks noChangeArrowheads="1"/>
          </p:cNvSpPr>
          <p:nvPr/>
        </p:nvSpPr>
        <p:spPr bwMode="auto">
          <a:xfrm>
            <a:off x="539750" y="333375"/>
            <a:ext cx="8208963"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2800" b="1">
                <a:latin typeface="Arial" charset="0"/>
              </a:rPr>
              <a:t> O QUE É A REDE EVIPNET? </a:t>
            </a:r>
          </a:p>
          <a:p>
            <a:pPr eaLnBrk="1" hangingPunct="1">
              <a:spcBef>
                <a:spcPct val="0"/>
              </a:spcBef>
              <a:buFontTx/>
              <a:buNone/>
            </a:pPr>
            <a:endParaRPr lang="pt-BR" altLang="pt-BR" sz="2200">
              <a:latin typeface="Arial" charset="0"/>
            </a:endParaRPr>
          </a:p>
          <a:p>
            <a:pPr eaLnBrk="1" hangingPunct="1">
              <a:spcBef>
                <a:spcPct val="0"/>
              </a:spcBef>
              <a:buFontTx/>
              <a:buNone/>
            </a:pPr>
            <a:r>
              <a:rPr lang="pt-BR" altLang="pt-BR" sz="2200">
                <a:latin typeface="Arial" charset="0"/>
              </a:rPr>
              <a:t>A EVIPNet (Rede de Políticas Informada por Evidências, Evidence-Informed Policy Network,) tem por objetivo apoiar o desenvolvimento de políticas baseadas em evidências científicas, permitindo, também, o acesso permanente a elas. </a:t>
            </a:r>
          </a:p>
          <a:p>
            <a:pPr eaLnBrk="1" hangingPunct="1">
              <a:spcBef>
                <a:spcPct val="0"/>
              </a:spcBef>
              <a:buFontTx/>
              <a:buNone/>
            </a:pPr>
            <a:endParaRPr lang="pt-BR" altLang="pt-BR" sz="2200">
              <a:latin typeface="Arial" charset="0"/>
            </a:endParaRPr>
          </a:p>
          <a:p>
            <a:pPr eaLnBrk="1" hangingPunct="1">
              <a:spcBef>
                <a:spcPct val="0"/>
              </a:spcBef>
              <a:buFontTx/>
              <a:buNone/>
            </a:pPr>
            <a:r>
              <a:rPr lang="pt-BR" altLang="pt-BR" sz="2200">
                <a:latin typeface="Arial" charset="0"/>
              </a:rPr>
              <a:t>Essa iniciativa busca promover o uso sistemático de evidências de pesquisa no processo de elaboração e definição de políticas de saúde, por meio de parcerias entre gestores, representantes do controle social (usuários) e pesquisadores. </a:t>
            </a:r>
          </a:p>
          <a:p>
            <a:pPr eaLnBrk="1" hangingPunct="1">
              <a:spcBef>
                <a:spcPct val="0"/>
              </a:spcBef>
              <a:buFontTx/>
              <a:buNone/>
            </a:pPr>
            <a:endParaRPr lang="pt-BR" altLang="pt-BR" sz="2200">
              <a:latin typeface="Arial" charset="0"/>
            </a:endParaRPr>
          </a:p>
          <a:p>
            <a:pPr eaLnBrk="1" hangingPunct="1">
              <a:spcBef>
                <a:spcPct val="0"/>
              </a:spcBef>
              <a:buFontTx/>
              <a:buNone/>
            </a:pPr>
            <a:r>
              <a:rPr lang="pt-BR" altLang="pt-BR" sz="2200">
                <a:latin typeface="Arial" charset="0"/>
              </a:rPr>
              <a:t>A EVIPNet visa, além disso, difundir o uso compartilhado de conhecimentos científicos e sua aplicação, em formato e linguagem adequados aos gestores de saúde, seja na prática clínica, gestão dos sistemas de saúde, formulação de políticas públicas e cooperação técnica entre os países participantes. </a:t>
            </a:r>
          </a:p>
        </p:txBody>
      </p:sp>
    </p:spTree>
    <p:extLst>
      <p:ext uri="{BB962C8B-B14F-4D97-AF65-F5344CB8AC3E}">
        <p14:creationId xmlns:p14="http://schemas.microsoft.com/office/powerpoint/2010/main" val="3251812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ítulo 1"/>
          <p:cNvSpPr>
            <a:spLocks noGrp="1"/>
          </p:cNvSpPr>
          <p:nvPr>
            <p:ph type="title"/>
          </p:nvPr>
        </p:nvSpPr>
        <p:spPr/>
        <p:txBody>
          <a:bodyPr/>
          <a:lstStyle/>
          <a:p>
            <a:r>
              <a:rPr lang="pt-BR" altLang="pt-BR" sz="3200" b="1" smtClean="0"/>
              <a:t>Uma abordagem baseada em evidências é incompatível com uma baseada em direitos?</a:t>
            </a:r>
            <a:endParaRPr lang="pt-BR" altLang="pt-BR" sz="3200" smtClean="0"/>
          </a:p>
        </p:txBody>
      </p:sp>
      <p:sp>
        <p:nvSpPr>
          <p:cNvPr id="73731" name="Content Placeholder 2"/>
          <p:cNvSpPr>
            <a:spLocks noGrp="1"/>
          </p:cNvSpPr>
          <p:nvPr>
            <p:ph idx="1"/>
          </p:nvPr>
        </p:nvSpPr>
        <p:spPr>
          <a:xfrm>
            <a:off x="457200" y="1600200"/>
            <a:ext cx="8291513" cy="4924425"/>
          </a:xfrm>
        </p:spPr>
        <p:txBody>
          <a:bodyPr/>
          <a:lstStyle/>
          <a:p>
            <a:r>
              <a:rPr lang="pt-BR" altLang="pt-BR" sz="2400" smtClean="0"/>
              <a:t>Não há a priori nenhuma incompatibilidade entre uma abordagem baseada em direitos e a baseada em evidências, pelo contrário, são perspectivas sinérgicas, que se apóiam mutuamente. </a:t>
            </a:r>
          </a:p>
          <a:p>
            <a:r>
              <a:rPr lang="pt-BR" altLang="pt-BR" sz="2400" smtClean="0"/>
              <a:t>Se é um direito humano usufruir do avanço da ciência e dos conhecimentos sobre o que é efetivo (se funciona) e seguro (se gera mais benefícios do que prejuízos), as intervenções em saúde devem ser baseadas nas melhores evidências de efetividade e segurança, para melhor promover o direito à vida e à saúde. </a:t>
            </a:r>
          </a:p>
          <a:p>
            <a:r>
              <a:rPr lang="pt-BR" altLang="pt-BR" sz="2400" smtClean="0"/>
              <a:t>Este conhecimento deve estar disponível para formuladores de políticas, profissionais, usuários, cuidadores e todos os tomadores de decisão em saúde.</a:t>
            </a:r>
          </a:p>
        </p:txBody>
      </p:sp>
    </p:spTree>
    <p:extLst>
      <p:ext uri="{BB962C8B-B14F-4D97-AF65-F5344CB8AC3E}">
        <p14:creationId xmlns:p14="http://schemas.microsoft.com/office/powerpoint/2010/main" val="17163155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pt-BR" altLang="pt-BR" smtClean="0"/>
              <a:t>Em termos dos direitos</a:t>
            </a:r>
          </a:p>
        </p:txBody>
      </p:sp>
      <p:sp>
        <p:nvSpPr>
          <p:cNvPr id="74755" name="Rectangle 3"/>
          <p:cNvSpPr>
            <a:spLocks noGrp="1" noChangeArrowheads="1"/>
          </p:cNvSpPr>
          <p:nvPr>
            <p:ph type="body" idx="1"/>
          </p:nvPr>
        </p:nvSpPr>
        <p:spPr>
          <a:xfrm>
            <a:off x="468313" y="1341438"/>
            <a:ext cx="8218487" cy="4924425"/>
          </a:xfrm>
        </p:spPr>
        <p:txBody>
          <a:bodyPr/>
          <a:lstStyle/>
          <a:p>
            <a:pPr eaLnBrk="1" hangingPunct="1">
              <a:lnSpc>
                <a:spcPct val="90000"/>
              </a:lnSpc>
              <a:buFontTx/>
              <a:buNone/>
            </a:pPr>
            <a:r>
              <a:rPr lang="pt-BR" altLang="pt-BR" sz="2500" b="1" u="sng" smtClean="0">
                <a:solidFill>
                  <a:srgbClr val="660066"/>
                </a:solidFill>
              </a:rPr>
              <a:t>Direito à integridade corporal</a:t>
            </a:r>
            <a:r>
              <a:rPr lang="pt-BR" altLang="pt-BR" sz="2500" smtClean="0">
                <a:solidFill>
                  <a:srgbClr val="660066"/>
                </a:solidFill>
              </a:rPr>
              <a:t> (genital, sexual) prevenir as lesões perineais, a episiotomia e a cesárea.</a:t>
            </a:r>
          </a:p>
          <a:p>
            <a:pPr eaLnBrk="1" hangingPunct="1">
              <a:lnSpc>
                <a:spcPct val="90000"/>
              </a:lnSpc>
              <a:buFontTx/>
              <a:buNone/>
            </a:pPr>
            <a:r>
              <a:rPr lang="pt-BR" altLang="pt-BR" sz="2500" smtClean="0"/>
              <a:t>Direito a viver o parto como experiência corporal e emocional positiva</a:t>
            </a:r>
          </a:p>
          <a:p>
            <a:pPr eaLnBrk="1" hangingPunct="1">
              <a:lnSpc>
                <a:spcPct val="90000"/>
              </a:lnSpc>
              <a:buFontTx/>
              <a:buChar char="-"/>
            </a:pPr>
            <a:r>
              <a:rPr lang="pt-BR" altLang="pt-BR" sz="2500" b="1" u="sng" smtClean="0">
                <a:solidFill>
                  <a:srgbClr val="660066"/>
                </a:solidFill>
              </a:rPr>
              <a:t>Direito a acompanhantes</a:t>
            </a:r>
          </a:p>
          <a:p>
            <a:pPr eaLnBrk="1" hangingPunct="1">
              <a:lnSpc>
                <a:spcPct val="90000"/>
              </a:lnSpc>
              <a:buFontTx/>
              <a:buChar char="-"/>
            </a:pPr>
            <a:r>
              <a:rPr lang="pt-BR" altLang="pt-BR" sz="2500" smtClean="0">
                <a:solidFill>
                  <a:srgbClr val="660066"/>
                </a:solidFill>
              </a:rPr>
              <a:t>Direito à liberdade de movimentos e posições no parto</a:t>
            </a:r>
          </a:p>
          <a:p>
            <a:pPr eaLnBrk="1" hangingPunct="1">
              <a:lnSpc>
                <a:spcPct val="90000"/>
              </a:lnSpc>
              <a:buFontTx/>
              <a:buChar char="-"/>
            </a:pPr>
            <a:r>
              <a:rPr lang="pt-BR" altLang="pt-BR" sz="2500" smtClean="0">
                <a:solidFill>
                  <a:srgbClr val="660066"/>
                </a:solidFill>
              </a:rPr>
              <a:t>Direito a decisões sobre a assistência</a:t>
            </a:r>
          </a:p>
          <a:p>
            <a:pPr eaLnBrk="1" hangingPunct="1">
              <a:lnSpc>
                <a:spcPct val="90000"/>
              </a:lnSpc>
              <a:buFontTx/>
              <a:buChar char="-"/>
            </a:pPr>
            <a:r>
              <a:rPr lang="pt-BR" altLang="pt-BR" sz="2500" smtClean="0">
                <a:solidFill>
                  <a:srgbClr val="660066"/>
                </a:solidFill>
              </a:rPr>
              <a:t>Direito a recursos para prevenir a dor iatrogênica e a aliviar a dor (farmacológicos ou não) –bem estar</a:t>
            </a:r>
          </a:p>
          <a:p>
            <a:pPr eaLnBrk="1" hangingPunct="1">
              <a:lnSpc>
                <a:spcPct val="90000"/>
              </a:lnSpc>
              <a:buFontTx/>
              <a:buChar char="-"/>
            </a:pPr>
            <a:r>
              <a:rPr lang="pt-BR" altLang="pt-BR" sz="2500" smtClean="0">
                <a:solidFill>
                  <a:srgbClr val="660066"/>
                </a:solidFill>
              </a:rPr>
              <a:t>Respeito à diversidade sexual e das famílias ETC...</a:t>
            </a:r>
            <a:endParaRPr lang="pt-BR" altLang="pt-BR" sz="2500" u="sng" smtClean="0">
              <a:solidFill>
                <a:srgbClr val="660066"/>
              </a:solidFill>
            </a:endParaRPr>
          </a:p>
          <a:p>
            <a:pPr algn="ctr" eaLnBrk="1" hangingPunct="1">
              <a:lnSpc>
                <a:spcPct val="90000"/>
              </a:lnSpc>
              <a:buFontTx/>
              <a:buNone/>
            </a:pPr>
            <a:r>
              <a:rPr lang="pt-BR" altLang="pt-BR" sz="2500" b="1" smtClean="0"/>
              <a:t>A tecnologia submetidas às necessidades humanas e não contrário</a:t>
            </a:r>
          </a:p>
        </p:txBody>
      </p:sp>
    </p:spTree>
    <p:extLst>
      <p:ext uri="{BB962C8B-B14F-4D97-AF65-F5344CB8AC3E}">
        <p14:creationId xmlns:p14="http://schemas.microsoft.com/office/powerpoint/2010/main" val="36940436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4643438" y="322263"/>
            <a:ext cx="4000500" cy="5991225"/>
          </a:xfrm>
          <a:noFill/>
        </p:spPr>
      </p:pic>
      <p:sp>
        <p:nvSpPr>
          <p:cNvPr id="75779" name="Retângulo 4"/>
          <p:cNvSpPr>
            <a:spLocks noChangeArrowheads="1"/>
          </p:cNvSpPr>
          <p:nvPr/>
        </p:nvSpPr>
        <p:spPr bwMode="auto">
          <a:xfrm>
            <a:off x="571500" y="785813"/>
            <a:ext cx="3786188"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2800" b="1" i="1">
                <a:solidFill>
                  <a:srgbClr val="660066"/>
                </a:solidFill>
                <a:latin typeface="Arial" charset="0"/>
              </a:rPr>
              <a:t>Nada de politicamente útil acontece até que as pessoas comecem a dizer coisas nunca ditas antes, permitindo assim que visualizemos práticas novas, ao invés de apenas analisar as velhas</a:t>
            </a:r>
            <a:r>
              <a:rPr lang="pt-BR" altLang="pt-BR" sz="2800" b="1">
                <a:solidFill>
                  <a:srgbClr val="660066"/>
                </a:solidFill>
                <a:latin typeface="Arial" charset="0"/>
              </a:rPr>
              <a:t> </a:t>
            </a:r>
          </a:p>
          <a:p>
            <a:pPr eaLnBrk="1" hangingPunct="1">
              <a:spcBef>
                <a:spcPct val="0"/>
              </a:spcBef>
              <a:buFontTx/>
              <a:buNone/>
            </a:pPr>
            <a:r>
              <a:rPr lang="pt-BR" altLang="pt-BR" sz="1800">
                <a:latin typeface="Arial" charset="0"/>
              </a:rPr>
              <a:t>(Rorty, 1993).</a:t>
            </a:r>
          </a:p>
        </p:txBody>
      </p:sp>
      <p:sp>
        <p:nvSpPr>
          <p:cNvPr id="75780" name="Retângulo 7"/>
          <p:cNvSpPr>
            <a:spLocks noChangeArrowheads="1"/>
          </p:cNvSpPr>
          <p:nvPr/>
        </p:nvSpPr>
        <p:spPr bwMode="auto">
          <a:xfrm>
            <a:off x="5429250" y="6357938"/>
            <a:ext cx="18462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t-BR" altLang="pt-BR" sz="1400">
                <a:latin typeface="Arial" charset="0"/>
              </a:rPr>
              <a:t>Foto: Paulo Batistuta</a:t>
            </a:r>
          </a:p>
        </p:txBody>
      </p:sp>
    </p:spTree>
    <p:extLst>
      <p:ext uri="{BB962C8B-B14F-4D97-AF65-F5344CB8AC3E}">
        <p14:creationId xmlns:p14="http://schemas.microsoft.com/office/powerpoint/2010/main" val="3803583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tângulo 3"/>
          <p:cNvSpPr>
            <a:spLocks noChangeArrowheads="1"/>
          </p:cNvSpPr>
          <p:nvPr/>
        </p:nvSpPr>
        <p:spPr bwMode="auto">
          <a:xfrm>
            <a:off x="684213" y="188913"/>
            <a:ext cx="7920037"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b="1">
                <a:latin typeface="Arial" charset="0"/>
              </a:rPr>
              <a:t>DE ONDE SURGIRAM OS ESTUDOS RANDOMIZADOS?</a:t>
            </a:r>
          </a:p>
          <a:p>
            <a:pPr eaLnBrk="1" hangingPunct="1">
              <a:spcBef>
                <a:spcPct val="0"/>
              </a:spcBef>
              <a:buFontTx/>
              <a:buNone/>
            </a:pPr>
            <a:r>
              <a:rPr lang="pt-BR" altLang="pt-BR" sz="1800">
                <a:latin typeface="Arial" charset="0"/>
              </a:rPr>
              <a:t> </a:t>
            </a:r>
          </a:p>
        </p:txBody>
      </p:sp>
      <p:sp>
        <p:nvSpPr>
          <p:cNvPr id="8" name="Espaço Reservado para Conteúdo 7"/>
          <p:cNvSpPr>
            <a:spLocks noGrp="1"/>
          </p:cNvSpPr>
          <p:nvPr>
            <p:ph idx="1"/>
          </p:nvPr>
        </p:nvSpPr>
        <p:spPr>
          <a:xfrm>
            <a:off x="250825" y="1341438"/>
            <a:ext cx="8642350" cy="5256212"/>
          </a:xfrm>
        </p:spPr>
        <p:txBody>
          <a:bodyPr>
            <a:normAutofit lnSpcReduction="10000"/>
          </a:bodyPr>
          <a:lstStyle/>
          <a:p>
            <a:pPr>
              <a:defRPr/>
            </a:pPr>
            <a:r>
              <a:rPr lang="pt-BR" sz="2500" dirty="0" smtClean="0"/>
              <a:t>Os ERC </a:t>
            </a:r>
            <a:r>
              <a:rPr lang="pt-BR" sz="2500" b="1" dirty="0" smtClean="0">
                <a:solidFill>
                  <a:schemeClr val="accent4">
                    <a:lumMod val="50000"/>
                  </a:schemeClr>
                </a:solidFill>
              </a:rPr>
              <a:t>não se iniciaram na área de saúde </a:t>
            </a:r>
            <a:r>
              <a:rPr lang="pt-BR" sz="2500" dirty="0" smtClean="0"/>
              <a:t>nem na medicina. </a:t>
            </a:r>
          </a:p>
          <a:p>
            <a:pPr>
              <a:defRPr/>
            </a:pPr>
            <a:r>
              <a:rPr lang="pt-BR" sz="2500" dirty="0" smtClean="0"/>
              <a:t>Já na década de 30, eram utilizados em estudos comparativos de intervenções nas áreas das </a:t>
            </a:r>
            <a:r>
              <a:rPr lang="pt-BR" sz="2500" b="1" dirty="0" smtClean="0">
                <a:solidFill>
                  <a:schemeClr val="accent4">
                    <a:lumMod val="50000"/>
                  </a:schemeClr>
                </a:solidFill>
              </a:rPr>
              <a:t>ciências sociais aplicadas</a:t>
            </a:r>
            <a:r>
              <a:rPr lang="pt-BR" sz="2500" dirty="0" smtClean="0"/>
              <a:t>, como a educação e a justiça. </a:t>
            </a:r>
          </a:p>
          <a:p>
            <a:pPr>
              <a:defRPr/>
            </a:pPr>
            <a:r>
              <a:rPr lang="pt-BR" sz="2500" dirty="0" smtClean="0"/>
              <a:t>Nas décadas de 60 e 70, os ERC eram muito utilizados para avaliar políticas nestas áreas, porém </a:t>
            </a:r>
            <a:r>
              <a:rPr lang="pt-BR" sz="2500" b="1" dirty="0" smtClean="0">
                <a:solidFill>
                  <a:schemeClr val="accent4">
                    <a:lumMod val="50000"/>
                  </a:schemeClr>
                </a:solidFill>
              </a:rPr>
              <a:t>foram ficando impopulares </a:t>
            </a:r>
            <a:r>
              <a:rPr lang="pt-BR" sz="2500" dirty="0" smtClean="0"/>
              <a:t>por freqüentemente evidenciarem resultados nulos (</a:t>
            </a:r>
            <a:r>
              <a:rPr lang="pt-BR" sz="2500" dirty="0" err="1" smtClean="0"/>
              <a:t>Oakley</a:t>
            </a:r>
            <a:r>
              <a:rPr lang="pt-BR" sz="2500" dirty="0" smtClean="0"/>
              <a:t>, 1998). </a:t>
            </a:r>
          </a:p>
          <a:p>
            <a:pPr>
              <a:defRPr/>
            </a:pPr>
            <a:r>
              <a:rPr lang="pt-BR" sz="2500" dirty="0" smtClean="0"/>
              <a:t>Também eram utilizados na agricultura e em outras áreas, antes de serem adotados em estudos clínicos, pela primeira vez por </a:t>
            </a:r>
            <a:r>
              <a:rPr lang="pt-BR" sz="2500" dirty="0" err="1" smtClean="0"/>
              <a:t>Bradford</a:t>
            </a:r>
            <a:r>
              <a:rPr lang="pt-BR" sz="2500" dirty="0" smtClean="0"/>
              <a:t> Hill na histórica pesquisa que comprovou a </a:t>
            </a:r>
            <a:r>
              <a:rPr lang="pt-BR" sz="2500" b="1" dirty="0" smtClean="0">
                <a:solidFill>
                  <a:schemeClr val="accent4">
                    <a:lumMod val="50000"/>
                  </a:schemeClr>
                </a:solidFill>
              </a:rPr>
              <a:t>eficácia da estreptomicina </a:t>
            </a:r>
            <a:r>
              <a:rPr lang="pt-BR" sz="2500" dirty="0" smtClean="0"/>
              <a:t>no tratamento da tuberculose, em 1948.</a:t>
            </a:r>
            <a:endParaRPr lang="pt-BR" sz="2500" dirty="0"/>
          </a:p>
        </p:txBody>
      </p:sp>
    </p:spTree>
    <p:extLst>
      <p:ext uri="{BB962C8B-B14F-4D97-AF65-F5344CB8AC3E}">
        <p14:creationId xmlns:p14="http://schemas.microsoft.com/office/powerpoint/2010/main" val="1265358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ângulo 1"/>
          <p:cNvSpPr>
            <a:spLocks noChangeArrowheads="1"/>
          </p:cNvSpPr>
          <p:nvPr/>
        </p:nvSpPr>
        <p:spPr bwMode="auto">
          <a:xfrm>
            <a:off x="395288" y="404813"/>
            <a:ext cx="8137525" cy="6094412"/>
          </a:xfrm>
          <a:prstGeom prst="rect">
            <a:avLst/>
          </a:prstGeom>
          <a:noFill/>
          <a:ln w="9525">
            <a:noFill/>
            <a:miter lim="800000"/>
            <a:headEnd/>
            <a:tailEnd/>
          </a:ln>
        </p:spPr>
        <p:txBody>
          <a:bodyPr>
            <a:spAutoFit/>
          </a:bodyPr>
          <a:lstStyle/>
          <a:p>
            <a:pPr>
              <a:defRPr/>
            </a:pPr>
            <a:r>
              <a:rPr lang="pt-BR" sz="2400" b="1" dirty="0"/>
              <a:t>POR QUE ATRIBUIR TANTA IMPORTÂNCIA PARA OS ESTUDOS RANDOMIZADOS CONTROLADOS?</a:t>
            </a:r>
          </a:p>
          <a:p>
            <a:pPr>
              <a:defRPr/>
            </a:pPr>
            <a:endParaRPr lang="pt-BR" b="1" dirty="0"/>
          </a:p>
          <a:p>
            <a:pPr>
              <a:defRPr/>
            </a:pPr>
            <a:r>
              <a:rPr lang="pt-BR" sz="2400" dirty="0"/>
              <a:t>Potencial para a redução dos </a:t>
            </a:r>
            <a:r>
              <a:rPr lang="pt-BR" sz="2400" b="1" dirty="0">
                <a:solidFill>
                  <a:schemeClr val="accent4">
                    <a:lumMod val="50000"/>
                  </a:schemeClr>
                </a:solidFill>
              </a:rPr>
              <a:t>vieses </a:t>
            </a:r>
            <a:r>
              <a:rPr lang="pt-BR" sz="2400" b="1" i="1" dirty="0">
                <a:solidFill>
                  <a:schemeClr val="accent4">
                    <a:lumMod val="50000"/>
                  </a:schemeClr>
                </a:solidFill>
              </a:rPr>
              <a:t>de seleção </a:t>
            </a:r>
          </a:p>
          <a:p>
            <a:pPr>
              <a:defRPr/>
            </a:pPr>
            <a:endParaRPr lang="pt-BR" sz="2400" b="1" i="1" dirty="0"/>
          </a:p>
          <a:p>
            <a:pPr>
              <a:defRPr/>
            </a:pPr>
            <a:r>
              <a:rPr lang="pt-BR" sz="2400" dirty="0"/>
              <a:t>A randomização, ou </a:t>
            </a:r>
            <a:r>
              <a:rPr lang="pt-BR" sz="2400" dirty="0" err="1"/>
              <a:t>aleatorização</a:t>
            </a:r>
            <a:r>
              <a:rPr lang="pt-BR" sz="2400" dirty="0"/>
              <a:t>, se executada de forma apropriada, pode </a:t>
            </a:r>
            <a:r>
              <a:rPr lang="pt-BR" sz="2400" b="1" dirty="0">
                <a:solidFill>
                  <a:schemeClr val="accent4">
                    <a:lumMod val="50000"/>
                  </a:schemeClr>
                </a:solidFill>
              </a:rPr>
              <a:t>manter os grupos de participantes o mais similar e comparável possível</a:t>
            </a:r>
            <a:r>
              <a:rPr lang="pt-BR" sz="2400" dirty="0"/>
              <a:t>, </a:t>
            </a:r>
          </a:p>
          <a:p>
            <a:pPr>
              <a:defRPr/>
            </a:pPr>
            <a:endParaRPr lang="pt-BR" sz="2400" dirty="0"/>
          </a:p>
          <a:p>
            <a:pPr>
              <a:defRPr/>
            </a:pPr>
            <a:r>
              <a:rPr lang="pt-BR" sz="2400" b="1" dirty="0">
                <a:solidFill>
                  <a:schemeClr val="accent4">
                    <a:lumMod val="50000"/>
                  </a:schemeClr>
                </a:solidFill>
              </a:rPr>
              <a:t>Isolar e quantificar o efeito das intervenções</a:t>
            </a:r>
            <a:r>
              <a:rPr lang="pt-BR" sz="2400" dirty="0"/>
              <a:t> que eles estão estudando (</a:t>
            </a:r>
            <a:r>
              <a:rPr lang="pt-BR" sz="2400" dirty="0" err="1"/>
              <a:t>Jadad</a:t>
            </a:r>
            <a:r>
              <a:rPr lang="pt-BR" sz="2400" dirty="0"/>
              <a:t>, 1998)</a:t>
            </a:r>
          </a:p>
          <a:p>
            <a:pPr>
              <a:defRPr/>
            </a:pPr>
            <a:endParaRPr lang="pt-BR" sz="2400" dirty="0"/>
          </a:p>
          <a:p>
            <a:pPr>
              <a:defRPr/>
            </a:pPr>
            <a:r>
              <a:rPr lang="pt-BR" sz="2400" dirty="0"/>
              <a:t>Estudos não controlados mostravam grandes vantagens do uso da TRH, estudo randomizado foi interrompido (WHI, 2002)</a:t>
            </a:r>
          </a:p>
          <a:p>
            <a:pPr>
              <a:defRPr/>
            </a:pPr>
            <a:endParaRPr lang="pt-BR" b="1" dirty="0"/>
          </a:p>
          <a:p>
            <a:pPr>
              <a:defRPr/>
            </a:pPr>
            <a:r>
              <a:rPr lang="pt-BR" b="1" dirty="0"/>
              <a:t> </a:t>
            </a:r>
            <a:endParaRPr lang="pt-BR" dirty="0"/>
          </a:p>
        </p:txBody>
      </p:sp>
    </p:spTree>
    <p:extLst>
      <p:ext uri="{BB962C8B-B14F-4D97-AF65-F5344CB8AC3E}">
        <p14:creationId xmlns:p14="http://schemas.microsoft.com/office/powerpoint/2010/main" val="3760775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tângulo 1"/>
          <p:cNvSpPr>
            <a:spLocks noChangeArrowheads="1"/>
          </p:cNvSpPr>
          <p:nvPr/>
        </p:nvSpPr>
        <p:spPr bwMode="auto">
          <a:xfrm>
            <a:off x="539750" y="620713"/>
            <a:ext cx="8124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a:latin typeface="Arial" charset="0"/>
              </a:rPr>
              <a:t>O caso da Terapia de Reposição Hormonal</a:t>
            </a:r>
          </a:p>
        </p:txBody>
      </p:sp>
      <p:pic>
        <p:nvPicPr>
          <p:cNvPr id="43011" name="Picture 2" descr="http://www.theepochtimes.com/n2/images/stories/large/2010/01/23/Sle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290638"/>
            <a:ext cx="6626225"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050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tângulo 1"/>
          <p:cNvSpPr>
            <a:spLocks noChangeArrowheads="1"/>
          </p:cNvSpPr>
          <p:nvPr/>
        </p:nvSpPr>
        <p:spPr bwMode="auto">
          <a:xfrm>
            <a:off x="539750" y="476250"/>
            <a:ext cx="8208963"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2800" b="1">
                <a:solidFill>
                  <a:srgbClr val="7030A0"/>
                </a:solidFill>
                <a:latin typeface="Arial" charset="0"/>
              </a:rPr>
              <a:t>O que é um viés? (inclinação do pensamento)</a:t>
            </a:r>
          </a:p>
          <a:p>
            <a:pPr eaLnBrk="1" hangingPunct="1">
              <a:spcBef>
                <a:spcPct val="0"/>
              </a:spcBef>
              <a:buFontTx/>
              <a:buNone/>
            </a:pPr>
            <a:endParaRPr lang="pt-BR" altLang="pt-BR" sz="2800">
              <a:latin typeface="Arial" charset="0"/>
            </a:endParaRPr>
          </a:p>
          <a:p>
            <a:pPr eaLnBrk="1" hangingPunct="1">
              <a:spcBef>
                <a:spcPct val="0"/>
              </a:spcBef>
              <a:buFontTx/>
              <a:buNone/>
            </a:pPr>
            <a:r>
              <a:rPr lang="pt-BR" altLang="pt-BR" sz="2200">
                <a:latin typeface="Arial" charset="0"/>
              </a:rPr>
              <a:t>Na pesquisa em saúde:</a:t>
            </a:r>
          </a:p>
          <a:p>
            <a:pPr eaLnBrk="1" hangingPunct="1">
              <a:spcBef>
                <a:spcPct val="0"/>
              </a:spcBef>
              <a:buFontTx/>
              <a:buNone/>
            </a:pPr>
            <a:endParaRPr lang="pt-BR" altLang="pt-BR" sz="2200">
              <a:latin typeface="Arial" charset="0"/>
            </a:endParaRPr>
          </a:p>
          <a:p>
            <a:pPr eaLnBrk="1" hangingPunct="1">
              <a:spcBef>
                <a:spcPct val="0"/>
              </a:spcBef>
              <a:buFontTx/>
              <a:buNone/>
            </a:pPr>
            <a:r>
              <a:rPr lang="pt-BR" altLang="pt-BR" sz="2200">
                <a:latin typeface="Arial" charset="0"/>
              </a:rPr>
              <a:t>Qualquer fator ou processo que tende a </a:t>
            </a:r>
            <a:r>
              <a:rPr lang="pt-BR" altLang="pt-BR" sz="2200">
                <a:solidFill>
                  <a:srgbClr val="7030A0"/>
                </a:solidFill>
                <a:latin typeface="Arial" charset="0"/>
              </a:rPr>
              <a:t>desviar sistematicamente os resultados</a:t>
            </a:r>
            <a:r>
              <a:rPr lang="pt-BR" altLang="pt-BR" sz="2200">
                <a:latin typeface="Arial" charset="0"/>
              </a:rPr>
              <a:t> ou conclusões de um estudo para uma dada direção (Jadad, 1998)</a:t>
            </a:r>
          </a:p>
          <a:p>
            <a:pPr eaLnBrk="1" hangingPunct="1">
              <a:spcBef>
                <a:spcPct val="0"/>
              </a:spcBef>
              <a:buFontTx/>
              <a:buNone/>
            </a:pPr>
            <a:endParaRPr lang="pt-BR" altLang="pt-BR" sz="2200">
              <a:latin typeface="Arial" charset="0"/>
            </a:endParaRPr>
          </a:p>
          <a:p>
            <a:pPr eaLnBrk="1" hangingPunct="1">
              <a:spcBef>
                <a:spcPct val="0"/>
              </a:spcBef>
              <a:buFontTx/>
              <a:buNone/>
            </a:pPr>
            <a:r>
              <a:rPr lang="pt-BR" altLang="pt-BR" sz="2200">
                <a:latin typeface="Arial" charset="0"/>
              </a:rPr>
              <a:t>Este desvio pode resultar em uma </a:t>
            </a:r>
            <a:r>
              <a:rPr lang="pt-BR" altLang="pt-BR" sz="2200">
                <a:solidFill>
                  <a:srgbClr val="7030A0"/>
                </a:solidFill>
                <a:latin typeface="Arial" charset="0"/>
              </a:rPr>
              <a:t>superestimação ou uma subestimação</a:t>
            </a:r>
            <a:r>
              <a:rPr lang="pt-BR" altLang="pt-BR" sz="2200">
                <a:latin typeface="Arial" charset="0"/>
              </a:rPr>
              <a:t> dos efeitos de uma intervenção. </a:t>
            </a:r>
          </a:p>
          <a:p>
            <a:pPr eaLnBrk="1" hangingPunct="1">
              <a:spcBef>
                <a:spcPct val="0"/>
              </a:spcBef>
              <a:buFontTx/>
              <a:buNone/>
            </a:pPr>
            <a:endParaRPr lang="pt-BR" altLang="pt-BR" sz="2200">
              <a:latin typeface="Arial" charset="0"/>
            </a:endParaRPr>
          </a:p>
          <a:p>
            <a:pPr eaLnBrk="1" hangingPunct="1">
              <a:spcBef>
                <a:spcPct val="0"/>
              </a:spcBef>
              <a:buFontTx/>
              <a:buNone/>
            </a:pPr>
            <a:r>
              <a:rPr lang="pt-BR" altLang="pt-BR" sz="2200">
                <a:latin typeface="Arial" charset="0"/>
              </a:rPr>
              <a:t>Como, em geral, há mais interesse em demonstrar que novas intervenções funcionam do que mostrar que não funcionam ou que tem efeitos adversos, os </a:t>
            </a:r>
            <a:r>
              <a:rPr lang="pt-BR" altLang="pt-BR" sz="2200">
                <a:solidFill>
                  <a:srgbClr val="7030A0"/>
                </a:solidFill>
                <a:latin typeface="Arial" charset="0"/>
              </a:rPr>
              <a:t>vieses na pesquisa clínica geralmente levam a exagerar a magnitude </a:t>
            </a:r>
            <a:r>
              <a:rPr lang="pt-BR" altLang="pt-BR" sz="2200">
                <a:latin typeface="Arial" charset="0"/>
              </a:rPr>
              <a:t>ou a importância dos efeitos positivos destas intervenções (Jadad &amp; Enkin, 2007).  </a:t>
            </a:r>
          </a:p>
        </p:txBody>
      </p:sp>
    </p:spTree>
    <p:extLst>
      <p:ext uri="{BB962C8B-B14F-4D97-AF65-F5344CB8AC3E}">
        <p14:creationId xmlns:p14="http://schemas.microsoft.com/office/powerpoint/2010/main" val="1666590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tângulo 1"/>
          <p:cNvSpPr>
            <a:spLocks noChangeArrowheads="1"/>
          </p:cNvSpPr>
          <p:nvPr/>
        </p:nvSpPr>
        <p:spPr bwMode="auto">
          <a:xfrm>
            <a:off x="395288" y="196850"/>
            <a:ext cx="8424862"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3600">
                <a:latin typeface="Arial" charset="0"/>
              </a:rPr>
              <a:t>Os vieses podem ocorrer:</a:t>
            </a:r>
          </a:p>
          <a:p>
            <a:pPr eaLnBrk="1" hangingPunct="1">
              <a:spcBef>
                <a:spcPct val="0"/>
              </a:spcBef>
              <a:buFontTx/>
              <a:buNone/>
            </a:pPr>
            <a:endParaRPr lang="pt-BR" altLang="pt-BR" sz="1800">
              <a:latin typeface="Arial" charset="0"/>
            </a:endParaRPr>
          </a:p>
          <a:p>
            <a:pPr eaLnBrk="1" hangingPunct="1">
              <a:spcBef>
                <a:spcPct val="0"/>
              </a:spcBef>
              <a:buFontTx/>
              <a:buNone/>
            </a:pPr>
            <a:r>
              <a:rPr lang="pt-BR" altLang="pt-BR" sz="2000" b="1">
                <a:latin typeface="Arial" charset="0"/>
              </a:rPr>
              <a:t>No decorrer de uma pesquisa: </a:t>
            </a:r>
          </a:p>
          <a:p>
            <a:pPr eaLnBrk="1" hangingPunct="1">
              <a:spcBef>
                <a:spcPct val="0"/>
              </a:spcBef>
              <a:buFont typeface="Wingdings" pitchFamily="2" charset="2"/>
              <a:buChar char="Ø"/>
            </a:pPr>
            <a:r>
              <a:rPr lang="pt-BR" altLang="pt-BR" sz="2000">
                <a:latin typeface="Arial" charset="0"/>
              </a:rPr>
              <a:t>na alocação dos participantes aos grupos estudados, </a:t>
            </a:r>
          </a:p>
          <a:p>
            <a:pPr eaLnBrk="1" hangingPunct="1">
              <a:spcBef>
                <a:spcPct val="0"/>
              </a:spcBef>
              <a:buFont typeface="Wingdings" pitchFamily="2" charset="2"/>
              <a:buChar char="Ø"/>
            </a:pPr>
            <a:r>
              <a:rPr lang="pt-BR" altLang="pt-BR" sz="2000">
                <a:latin typeface="Arial" charset="0"/>
              </a:rPr>
              <a:t>na realização das intervenções e nas medidas dos desfechos, </a:t>
            </a:r>
          </a:p>
          <a:p>
            <a:pPr eaLnBrk="1" hangingPunct="1">
              <a:spcBef>
                <a:spcPct val="0"/>
              </a:spcBef>
              <a:buFont typeface="Wingdings" pitchFamily="2" charset="2"/>
              <a:buChar char="Ø"/>
            </a:pPr>
            <a:r>
              <a:rPr lang="pt-BR" altLang="pt-BR" sz="2000">
                <a:latin typeface="Arial" charset="0"/>
              </a:rPr>
              <a:t>na interpretação e na comunicação dos resultados,  </a:t>
            </a:r>
          </a:p>
          <a:p>
            <a:pPr eaLnBrk="1" hangingPunct="1">
              <a:spcBef>
                <a:spcPct val="0"/>
              </a:spcBef>
              <a:buFont typeface="Wingdings" pitchFamily="2" charset="2"/>
              <a:buChar char="Ø"/>
            </a:pPr>
            <a:r>
              <a:rPr lang="pt-BR" altLang="pt-BR" sz="2000">
                <a:latin typeface="Arial" charset="0"/>
              </a:rPr>
              <a:t>na publicação dos artigos resultantes. </a:t>
            </a:r>
          </a:p>
          <a:p>
            <a:pPr eaLnBrk="1" hangingPunct="1">
              <a:spcBef>
                <a:spcPct val="0"/>
              </a:spcBef>
              <a:buFontTx/>
              <a:buNone/>
            </a:pPr>
            <a:endParaRPr lang="pt-BR" altLang="pt-BR" sz="2000">
              <a:latin typeface="Arial" charset="0"/>
            </a:endParaRPr>
          </a:p>
          <a:p>
            <a:pPr eaLnBrk="1" hangingPunct="1">
              <a:spcBef>
                <a:spcPct val="0"/>
              </a:spcBef>
              <a:buFontTx/>
              <a:buNone/>
            </a:pPr>
            <a:r>
              <a:rPr lang="pt-BR" altLang="pt-BR" sz="2000" b="1">
                <a:latin typeface="Arial" charset="0"/>
              </a:rPr>
              <a:t>Antes mesmo do desenho da pesquisa: </a:t>
            </a:r>
          </a:p>
          <a:p>
            <a:pPr eaLnBrk="1" hangingPunct="1">
              <a:spcBef>
                <a:spcPct val="0"/>
              </a:spcBef>
              <a:buFont typeface="Wingdings" pitchFamily="2" charset="2"/>
              <a:buChar char="Ø"/>
            </a:pPr>
            <a:r>
              <a:rPr lang="pt-BR" altLang="pt-BR" sz="2000">
                <a:latin typeface="Arial" charset="0"/>
              </a:rPr>
              <a:t>na escolha do tipo de problema a ser estudado</a:t>
            </a:r>
          </a:p>
          <a:p>
            <a:pPr eaLnBrk="1" hangingPunct="1">
              <a:spcBef>
                <a:spcPct val="0"/>
              </a:spcBef>
              <a:buFont typeface="Wingdings" pitchFamily="2" charset="2"/>
              <a:buChar char="Ø"/>
            </a:pPr>
            <a:r>
              <a:rPr lang="pt-BR" altLang="pt-BR" sz="2000">
                <a:latin typeface="Arial" charset="0"/>
              </a:rPr>
              <a:t>na escolha do desenho da pesquisa, tipo de ensaio clínico usar</a:t>
            </a:r>
          </a:p>
          <a:p>
            <a:pPr eaLnBrk="1" hangingPunct="1">
              <a:spcBef>
                <a:spcPct val="0"/>
              </a:spcBef>
              <a:buFontTx/>
              <a:buNone/>
            </a:pPr>
            <a:endParaRPr lang="pt-BR" altLang="pt-BR" sz="1800">
              <a:latin typeface="Arial" charset="0"/>
            </a:endParaRPr>
          </a:p>
          <a:p>
            <a:pPr algn="ctr" eaLnBrk="1" hangingPunct="1">
              <a:spcBef>
                <a:spcPct val="0"/>
              </a:spcBef>
              <a:buFontTx/>
              <a:buNone/>
            </a:pPr>
            <a:r>
              <a:rPr lang="pt-BR" altLang="pt-BR" sz="2000" i="1">
                <a:solidFill>
                  <a:srgbClr val="7030A0"/>
                </a:solidFill>
                <a:latin typeface="Arial" charset="0"/>
              </a:rPr>
              <a:t>Viés do leitor: existem mesmo estudos empíricos documentando as diferenças na leitura e avaliação dos estudos, dependendo se esta é feita em condições abertas (conhecendo seus autores, instituições) ou não (Jadad &amp; Enkin, 2007). </a:t>
            </a:r>
          </a:p>
          <a:p>
            <a:pPr algn="ctr" eaLnBrk="1" hangingPunct="1">
              <a:spcBef>
                <a:spcPct val="0"/>
              </a:spcBef>
              <a:buFontTx/>
              <a:buNone/>
            </a:pPr>
            <a:endParaRPr lang="pt-BR" altLang="pt-BR" sz="2000">
              <a:latin typeface="Arial" charset="0"/>
            </a:endParaRPr>
          </a:p>
          <a:p>
            <a:pPr algn="ctr" eaLnBrk="1" hangingPunct="1">
              <a:spcBef>
                <a:spcPct val="0"/>
              </a:spcBef>
              <a:buFontTx/>
              <a:buNone/>
            </a:pPr>
            <a:r>
              <a:rPr lang="pt-BR" altLang="pt-BR" sz="2000">
                <a:latin typeface="Arial" charset="0"/>
              </a:rPr>
              <a:t>Os esforços de minimização de vieses devem considerar, idealmente, o conjunto dos vieses, o que exige o </a:t>
            </a:r>
            <a:r>
              <a:rPr lang="pt-BR" altLang="pt-BR" sz="2000" b="1">
                <a:latin typeface="Arial" charset="0"/>
              </a:rPr>
              <a:t>relato transparente do desenho </a:t>
            </a:r>
            <a:r>
              <a:rPr lang="pt-BR" altLang="pt-BR" sz="2000">
                <a:latin typeface="Arial" charset="0"/>
              </a:rPr>
              <a:t>da pesquisa </a:t>
            </a:r>
          </a:p>
        </p:txBody>
      </p:sp>
    </p:spTree>
    <p:extLst>
      <p:ext uri="{BB962C8B-B14F-4D97-AF65-F5344CB8AC3E}">
        <p14:creationId xmlns:p14="http://schemas.microsoft.com/office/powerpoint/2010/main" val="1435329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tângulo 2"/>
          <p:cNvSpPr>
            <a:spLocks noChangeArrowheads="1"/>
          </p:cNvSpPr>
          <p:nvPr/>
        </p:nvSpPr>
        <p:spPr bwMode="auto">
          <a:xfrm>
            <a:off x="539750" y="404813"/>
            <a:ext cx="7777163" cy="606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a:solidFill>
                  <a:srgbClr val="0070C0"/>
                </a:solidFill>
                <a:latin typeface="Arial" charset="0"/>
              </a:rPr>
              <a:t>Recomendações (roteiros) para relato transparente  - redução de vieses</a:t>
            </a:r>
          </a:p>
          <a:p>
            <a:pPr eaLnBrk="1" hangingPunct="1">
              <a:spcBef>
                <a:spcPct val="0"/>
              </a:spcBef>
              <a:buFontTx/>
              <a:buNone/>
            </a:pPr>
            <a:endParaRPr lang="pt-BR" altLang="pt-BR" sz="1800">
              <a:latin typeface="Arial" charset="0"/>
            </a:endParaRPr>
          </a:p>
          <a:p>
            <a:pPr eaLnBrk="1" hangingPunct="1">
              <a:spcBef>
                <a:spcPct val="0"/>
              </a:spcBef>
              <a:buFontTx/>
              <a:buNone/>
            </a:pPr>
            <a:r>
              <a:rPr lang="pt-BR" altLang="pt-BR" sz="1800">
                <a:latin typeface="Arial" charset="0"/>
              </a:rPr>
              <a:t>“ Recomenda-se ao autor que antes de submeter seu artigo utilize o "checklist" correspondente” </a:t>
            </a:r>
          </a:p>
          <a:p>
            <a:pPr eaLnBrk="1" hangingPunct="1">
              <a:spcBef>
                <a:spcPct val="0"/>
              </a:spcBef>
              <a:buFontTx/>
              <a:buNone/>
            </a:pPr>
            <a:endParaRPr lang="pt-BR" altLang="pt-BR" sz="1800">
              <a:latin typeface="Arial" charset="0"/>
            </a:endParaRPr>
          </a:p>
          <a:p>
            <a:pPr eaLnBrk="1" hangingPunct="1">
              <a:spcBef>
                <a:spcPct val="0"/>
              </a:spcBef>
              <a:buFontTx/>
              <a:buNone/>
            </a:pPr>
            <a:r>
              <a:rPr lang="pt-BR" altLang="pt-BR" sz="1800">
                <a:latin typeface="Arial" charset="0"/>
                <a:hlinkClick r:id="rId2"/>
              </a:rPr>
              <a:t>CONSORT</a:t>
            </a:r>
            <a:r>
              <a:rPr lang="pt-BR" altLang="pt-BR" sz="1800">
                <a:latin typeface="Arial" charset="0"/>
              </a:rPr>
              <a:t> checklist e fluxograma para ensaios controlados e randomizados </a:t>
            </a:r>
          </a:p>
          <a:p>
            <a:pPr eaLnBrk="1" hangingPunct="1">
              <a:spcBef>
                <a:spcPct val="0"/>
              </a:spcBef>
              <a:buFontTx/>
              <a:buNone/>
            </a:pPr>
            <a:endParaRPr lang="pt-BR" altLang="pt-BR" sz="1800">
              <a:latin typeface="Arial" charset="0"/>
              <a:hlinkClick r:id="rId3"/>
            </a:endParaRPr>
          </a:p>
          <a:p>
            <a:pPr eaLnBrk="1" hangingPunct="1">
              <a:spcBef>
                <a:spcPct val="0"/>
              </a:spcBef>
              <a:buFontTx/>
              <a:buNone/>
            </a:pPr>
            <a:r>
              <a:rPr lang="pt-BR" altLang="pt-BR" sz="1800">
                <a:latin typeface="Arial" charset="0"/>
                <a:hlinkClick r:id="rId3"/>
              </a:rPr>
              <a:t>STARD</a:t>
            </a:r>
            <a:r>
              <a:rPr lang="pt-BR" altLang="pt-BR" sz="1800">
                <a:latin typeface="Arial" charset="0"/>
              </a:rPr>
              <a:t> checklist e fluxograma para estudos de acurácia diagnóstica </a:t>
            </a:r>
          </a:p>
          <a:p>
            <a:pPr eaLnBrk="1" hangingPunct="1">
              <a:spcBef>
                <a:spcPct val="0"/>
              </a:spcBef>
              <a:buFontTx/>
              <a:buNone/>
            </a:pPr>
            <a:endParaRPr lang="pt-BR" altLang="pt-BR" sz="1800">
              <a:latin typeface="Arial" charset="0"/>
              <a:hlinkClick r:id="rId4"/>
            </a:endParaRPr>
          </a:p>
          <a:p>
            <a:pPr eaLnBrk="1" hangingPunct="1">
              <a:spcBef>
                <a:spcPct val="0"/>
              </a:spcBef>
              <a:buFontTx/>
              <a:buNone/>
            </a:pPr>
            <a:r>
              <a:rPr lang="pt-BR" altLang="pt-BR" sz="1800">
                <a:latin typeface="Arial" charset="0"/>
                <a:hlinkClick r:id="rId4"/>
              </a:rPr>
              <a:t>MOOSE</a:t>
            </a:r>
            <a:r>
              <a:rPr lang="pt-BR" altLang="pt-BR" sz="1800">
                <a:latin typeface="Arial" charset="0"/>
              </a:rPr>
              <a:t> checklist e fluxograma para meta-análise </a:t>
            </a:r>
          </a:p>
          <a:p>
            <a:pPr eaLnBrk="1" hangingPunct="1">
              <a:spcBef>
                <a:spcPct val="0"/>
              </a:spcBef>
              <a:buFontTx/>
              <a:buNone/>
            </a:pPr>
            <a:endParaRPr lang="pt-BR" altLang="pt-BR" sz="1800">
              <a:latin typeface="Arial" charset="0"/>
              <a:hlinkClick r:id="rId5" action="ppaction://hlinkfile"/>
            </a:endParaRPr>
          </a:p>
          <a:p>
            <a:pPr eaLnBrk="1" hangingPunct="1">
              <a:spcBef>
                <a:spcPct val="0"/>
              </a:spcBef>
              <a:buFontTx/>
              <a:buNone/>
            </a:pPr>
            <a:r>
              <a:rPr lang="pt-BR" altLang="pt-BR" sz="1800">
                <a:latin typeface="Arial" charset="0"/>
                <a:hlinkClick r:id="rId5" action="ppaction://hlinkfile"/>
              </a:rPr>
              <a:t>QUOROM</a:t>
            </a:r>
            <a:r>
              <a:rPr lang="pt-BR" altLang="pt-BR" sz="1800">
                <a:latin typeface="Arial" charset="0"/>
              </a:rPr>
              <a:t> checklist e fluxograma para revisões sistemáticas </a:t>
            </a:r>
          </a:p>
          <a:p>
            <a:pPr eaLnBrk="1" hangingPunct="1">
              <a:spcBef>
                <a:spcPct val="0"/>
              </a:spcBef>
              <a:buFontTx/>
              <a:buNone/>
            </a:pPr>
            <a:endParaRPr lang="pt-BR" altLang="pt-BR" sz="1800">
              <a:latin typeface="Arial" charset="0"/>
              <a:hlinkClick r:id="rId6"/>
            </a:endParaRPr>
          </a:p>
          <a:p>
            <a:pPr eaLnBrk="1" hangingPunct="1">
              <a:spcBef>
                <a:spcPct val="0"/>
              </a:spcBef>
              <a:buFontTx/>
              <a:buNone/>
            </a:pPr>
            <a:r>
              <a:rPr lang="pt-BR" altLang="pt-BR" sz="1800">
                <a:latin typeface="Arial" charset="0"/>
                <a:hlinkClick r:id="rId6"/>
              </a:rPr>
              <a:t>STROBE</a:t>
            </a:r>
            <a:r>
              <a:rPr lang="pt-BR" altLang="pt-BR" sz="1800">
                <a:latin typeface="Arial" charset="0"/>
              </a:rPr>
              <a:t> para estudos observacionais em epidemiologia </a:t>
            </a:r>
          </a:p>
          <a:p>
            <a:pPr eaLnBrk="1" hangingPunct="1">
              <a:spcBef>
                <a:spcPct val="0"/>
              </a:spcBef>
              <a:buFontTx/>
              <a:buNone/>
            </a:pPr>
            <a:endParaRPr lang="pt-BR" altLang="pt-BR" sz="1800">
              <a:latin typeface="Arial" charset="0"/>
            </a:endParaRPr>
          </a:p>
          <a:p>
            <a:pPr eaLnBrk="1" hangingPunct="1">
              <a:spcBef>
                <a:spcPct val="0"/>
              </a:spcBef>
              <a:buFontTx/>
              <a:buNone/>
            </a:pPr>
            <a:r>
              <a:rPr lang="pt-BR" altLang="pt-BR" sz="1800" u="sng">
                <a:solidFill>
                  <a:srgbClr val="0B74B5"/>
                </a:solidFill>
                <a:latin typeface="Arial" charset="0"/>
              </a:rPr>
              <a:t>TREND</a:t>
            </a:r>
            <a:r>
              <a:rPr lang="pt-BR" altLang="pt-BR" sz="1800">
                <a:latin typeface="Arial" charset="0"/>
              </a:rPr>
              <a:t> para intervenções não randomizadas (útil na saúde coletiva)</a:t>
            </a:r>
          </a:p>
          <a:p>
            <a:pPr eaLnBrk="1" hangingPunct="1">
              <a:spcBef>
                <a:spcPct val="0"/>
              </a:spcBef>
              <a:buFontTx/>
              <a:buNone/>
            </a:pPr>
            <a:endParaRPr lang="pt-BR" altLang="pt-BR" sz="1800">
              <a:latin typeface="Arial" charset="0"/>
            </a:endParaRPr>
          </a:p>
          <a:p>
            <a:pPr eaLnBrk="1" hangingPunct="1">
              <a:spcBef>
                <a:spcPct val="0"/>
              </a:spcBef>
              <a:buFontTx/>
              <a:buNone/>
            </a:pPr>
            <a:r>
              <a:rPr lang="pt-BR" altLang="pt-BR" sz="1800">
                <a:solidFill>
                  <a:srgbClr val="0070C0"/>
                </a:solidFill>
                <a:latin typeface="Arial" charset="0"/>
              </a:rPr>
              <a:t>ETC. </a:t>
            </a:r>
          </a:p>
        </p:txBody>
      </p:sp>
    </p:spTree>
    <p:extLst>
      <p:ext uri="{BB962C8B-B14F-4D97-AF65-F5344CB8AC3E}">
        <p14:creationId xmlns:p14="http://schemas.microsoft.com/office/powerpoint/2010/main" val="1826207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3099</Words>
  <Application>Microsoft Office PowerPoint</Application>
  <PresentationFormat>Apresentação na tela (4:3)</PresentationFormat>
  <Paragraphs>206</Paragraphs>
  <Slides>38</Slides>
  <Notes>5</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Tema do Office</vt:lpstr>
      <vt:lpstr>Evidências em saúde: o que são, o que podem ser,  e de que tipo de evidências precisamos (2ª.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Níveis de Evidência Científica</vt:lpstr>
      <vt:lpstr>Níveis de Evidência Científica</vt:lpstr>
      <vt:lpstr>Níveis de Evidência Científica</vt:lpstr>
      <vt:lpstr>Níveis de Evidência Científica</vt:lpstr>
      <vt:lpstr>OS ENSAIOS CLÍNICOS RANDOMIZADOS, SE BEM FEITOS, SÃO O MELHOR RECURSO PARA RESPONDER AS QUESTÕES DE SAÚDE? </vt:lpstr>
      <vt:lpstr>Apresentação do PowerPoint</vt:lpstr>
      <vt:lpstr>Apresentação do PowerPoint</vt:lpstr>
      <vt:lpstr>Randomização e conflito de interesses </vt:lpstr>
      <vt:lpstr>Apresentação do PowerPoint</vt:lpstr>
      <vt:lpstr>Papel do conflito de interesses</vt:lpstr>
      <vt:lpstr>Hierarquia de Evidência Científica</vt:lpstr>
      <vt:lpstr>O que é síntese de evidências, revisão sistemática e metanálise?</vt:lpstr>
      <vt:lpstr>Metanálise</vt:lpstr>
      <vt:lpstr>Sintese de estudos qualitativos</vt:lpstr>
      <vt:lpstr>  Como ler um gráfico de floresta (metanálise) - O símbolo da Colaboração Cochrane e a mortalidade de bebês prematuros </vt:lpstr>
      <vt:lpstr>Apresentação do PowerPoint</vt:lpstr>
      <vt:lpstr>O que é a “leitura crítica” ou “avaliação crítica” (crítical appraisal) dos estudos em saúde?</vt:lpstr>
      <vt:lpstr>O que é a Colaboração Cochrane?  </vt:lpstr>
      <vt:lpstr>Apresentação do PowerPoint</vt:lpstr>
      <vt:lpstr>O que é a Biblioteca Cochrane e como usá-la?</vt:lpstr>
      <vt:lpstr> O que é a Rede de Usuários da Colaboração Cochrane?  </vt:lpstr>
      <vt:lpstr>O que é a Colaboração Joanna Briggs? </vt:lpstr>
      <vt:lpstr>O que é a Colaboração Campbell?</vt:lpstr>
      <vt:lpstr>Porque os estudos de implementação (tradução do conhecimento) são tão essenciais?</vt:lpstr>
      <vt:lpstr>Apresentação do PowerPoint</vt:lpstr>
      <vt:lpstr>Uma abordagem baseada em evidências é incompatível com uma baseada em direitos?</vt:lpstr>
      <vt:lpstr>Em termos dos direitos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Evidências em saúde: o que são, o que podem ser,  e de que tipo de evidências precisamos (2ª. Parte)</dc:title>
  <dc:creator>Carmen Simone G. Diniz</dc:creator>
  <cp:lastModifiedBy>Carmen Simone G. Diniz</cp:lastModifiedBy>
  <cp:revision>1</cp:revision>
  <dcterms:created xsi:type="dcterms:W3CDTF">2014-10-29T13:50:59Z</dcterms:created>
  <dcterms:modified xsi:type="dcterms:W3CDTF">2014-10-29T13:54:39Z</dcterms:modified>
</cp:coreProperties>
</file>