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3" d="100"/>
          <a:sy n="113" d="100"/>
        </p:scale>
        <p:origin x="-150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F1104-5EDE-D840-838E-3F7646DECE06}" type="doc">
      <dgm:prSet loTypeId="urn:microsoft.com/office/officeart/2005/8/layout/hProcess11" loCatId="" qsTypeId="urn:microsoft.com/office/officeart/2005/8/quickstyle/simple4" qsCatId="simple" csTypeId="urn:microsoft.com/office/officeart/2005/8/colors/accent1_2" csCatId="accent1" phldr="1"/>
      <dgm:spPr/>
    </dgm:pt>
    <dgm:pt modelId="{973289AF-D985-034F-8211-AA8A269EEFD3}">
      <dgm:prSet phldrT="[Text]"/>
      <dgm:spPr/>
      <dgm:t>
        <a:bodyPr/>
        <a:lstStyle/>
        <a:p>
          <a:r>
            <a:rPr lang="pt-BR" noProof="0" smtClean="0"/>
            <a:t>Agosto de 2001</a:t>
          </a:r>
          <a:endParaRPr lang="pt-BR" noProof="0"/>
        </a:p>
      </dgm:t>
    </dgm:pt>
    <dgm:pt modelId="{06F28887-ED99-EA46-BF81-68D2F2FE555E}" type="parTrans" cxnId="{59A3E604-FF17-E240-A868-6A659952F78F}">
      <dgm:prSet/>
      <dgm:spPr/>
      <dgm:t>
        <a:bodyPr/>
        <a:lstStyle/>
        <a:p>
          <a:endParaRPr lang="pt-BR" noProof="0"/>
        </a:p>
      </dgm:t>
    </dgm:pt>
    <dgm:pt modelId="{F03220BC-2533-1C48-91E1-413AD751E7DD}" type="sibTrans" cxnId="{59A3E604-FF17-E240-A868-6A659952F78F}">
      <dgm:prSet/>
      <dgm:spPr/>
      <dgm:t>
        <a:bodyPr/>
        <a:lstStyle/>
        <a:p>
          <a:endParaRPr lang="pt-BR" noProof="0"/>
        </a:p>
      </dgm:t>
    </dgm:pt>
    <dgm:pt modelId="{04B35C48-09D2-D14F-BDD7-AC3A49472AD7}">
      <dgm:prSet phldrT="[Text]"/>
      <dgm:spPr/>
      <dgm:t>
        <a:bodyPr/>
        <a:lstStyle/>
        <a:p>
          <a:r>
            <a:rPr lang="pt-BR" noProof="0" smtClean="0"/>
            <a:t>Floresta privada</a:t>
          </a:r>
          <a:endParaRPr lang="pt-BR" noProof="0"/>
        </a:p>
      </dgm:t>
    </dgm:pt>
    <dgm:pt modelId="{9AC2781D-A21D-394C-9A2B-83678CAFFC15}" type="parTrans" cxnId="{898955DD-7D3E-0B4D-9A44-3A843D4C87DC}">
      <dgm:prSet/>
      <dgm:spPr/>
      <dgm:t>
        <a:bodyPr/>
        <a:lstStyle/>
        <a:p>
          <a:endParaRPr lang="pt-BR" noProof="0"/>
        </a:p>
      </dgm:t>
    </dgm:pt>
    <dgm:pt modelId="{17441BE5-AD5D-CC43-8F80-A6E524800C1E}" type="sibTrans" cxnId="{898955DD-7D3E-0B4D-9A44-3A843D4C87DC}">
      <dgm:prSet/>
      <dgm:spPr/>
      <dgm:t>
        <a:bodyPr/>
        <a:lstStyle/>
        <a:p>
          <a:endParaRPr lang="pt-BR" noProof="0"/>
        </a:p>
      </dgm:t>
    </dgm:pt>
    <dgm:pt modelId="{6399DE51-8F7B-0B4A-82B5-F81A0B2EC049}">
      <dgm:prSet phldrT="[Text]"/>
      <dgm:spPr/>
      <dgm:t>
        <a:bodyPr/>
        <a:lstStyle/>
        <a:p>
          <a:r>
            <a:rPr lang="pt-BR" noProof="0" smtClean="0"/>
            <a:t>Coalizão de apoiadores</a:t>
          </a:r>
          <a:endParaRPr lang="pt-BR" noProof="0"/>
        </a:p>
      </dgm:t>
    </dgm:pt>
    <dgm:pt modelId="{9DBF1C12-BD76-1848-BB6A-5744BD85CB88}" type="parTrans" cxnId="{347DDCC7-9345-C745-B47B-870738220E96}">
      <dgm:prSet/>
      <dgm:spPr/>
      <dgm:t>
        <a:bodyPr/>
        <a:lstStyle/>
        <a:p>
          <a:endParaRPr lang="pt-BR" noProof="0"/>
        </a:p>
      </dgm:t>
    </dgm:pt>
    <dgm:pt modelId="{BC22E52B-3DD7-D842-9DC8-9C5BEADCA91B}" type="sibTrans" cxnId="{347DDCC7-9345-C745-B47B-870738220E96}">
      <dgm:prSet/>
      <dgm:spPr/>
      <dgm:t>
        <a:bodyPr/>
        <a:lstStyle/>
        <a:p>
          <a:endParaRPr lang="pt-BR" noProof="0"/>
        </a:p>
      </dgm:t>
    </dgm:pt>
    <dgm:pt modelId="{C3688E1D-B753-B349-AD60-714E6C7B7A5D}">
      <dgm:prSet phldrT="[Text]"/>
      <dgm:spPr/>
      <dgm:t>
        <a:bodyPr/>
        <a:lstStyle/>
        <a:p>
          <a:r>
            <a:rPr lang="pt-BR" noProof="0" smtClean="0"/>
            <a:t>Ativistas ocupam a floresta de Lappesfort (Bruges),  usando táticas vistas antes no Reino Unido. </a:t>
          </a:r>
          <a:endParaRPr lang="pt-BR" noProof="0"/>
        </a:p>
      </dgm:t>
    </dgm:pt>
    <dgm:pt modelId="{69AAE703-0D82-6A42-85E7-DE7427721B60}" type="parTrans" cxnId="{471B82D9-AE93-9948-A8E1-E6CEE1A4100A}">
      <dgm:prSet/>
      <dgm:spPr/>
      <dgm:t>
        <a:bodyPr/>
        <a:lstStyle/>
        <a:p>
          <a:endParaRPr lang="pt-BR" noProof="0"/>
        </a:p>
      </dgm:t>
    </dgm:pt>
    <dgm:pt modelId="{841F3AA9-06A3-1D45-A369-ED7954B09F24}" type="sibTrans" cxnId="{471B82D9-AE93-9948-A8E1-E6CEE1A4100A}">
      <dgm:prSet/>
      <dgm:spPr/>
      <dgm:t>
        <a:bodyPr/>
        <a:lstStyle/>
        <a:p>
          <a:endParaRPr lang="pt-BR" noProof="0"/>
        </a:p>
      </dgm:t>
    </dgm:pt>
    <dgm:pt modelId="{E3B2EA69-35F4-D94F-BE95-9CFFC30C9F78}">
      <dgm:prSet phldrT="[Text]"/>
      <dgm:spPr/>
      <dgm:t>
        <a:bodyPr/>
        <a:lstStyle/>
        <a:p>
          <a:r>
            <a:rPr lang="pt-BR" noProof="0" smtClean="0"/>
            <a:t>Era de propriedade da Fabricon, parte da multinacional Tractebel do setor de energia, que tinha permissão das autoridades para a derrubada para a construção de uma estrada, terreno industrial e estação de ônibus</a:t>
          </a:r>
          <a:endParaRPr lang="pt-BR" noProof="0"/>
        </a:p>
      </dgm:t>
    </dgm:pt>
    <dgm:pt modelId="{E396C836-7337-5249-852C-51B0D793CD02}" type="parTrans" cxnId="{5AAC3537-1765-454D-BA17-33E73C3B7217}">
      <dgm:prSet/>
      <dgm:spPr/>
      <dgm:t>
        <a:bodyPr/>
        <a:lstStyle/>
        <a:p>
          <a:endParaRPr lang="pt-BR" noProof="0"/>
        </a:p>
      </dgm:t>
    </dgm:pt>
    <dgm:pt modelId="{33ED6608-BB12-FE49-BC37-CF314B4FE067}" type="sibTrans" cxnId="{5AAC3537-1765-454D-BA17-33E73C3B7217}">
      <dgm:prSet/>
      <dgm:spPr/>
      <dgm:t>
        <a:bodyPr/>
        <a:lstStyle/>
        <a:p>
          <a:endParaRPr lang="pt-BR" noProof="0"/>
        </a:p>
      </dgm:t>
    </dgm:pt>
    <dgm:pt modelId="{5E4317B3-0FA6-F04A-AF0B-2619BDC9EBD6}">
      <dgm:prSet phldrT="[Text]"/>
      <dgm:spPr/>
      <dgm:t>
        <a:bodyPr/>
        <a:lstStyle/>
        <a:p>
          <a:r>
            <a:rPr lang="pt-BR" noProof="0" smtClean="0"/>
            <a:t>Comitê de proteção</a:t>
          </a:r>
          <a:endParaRPr lang="pt-BR" noProof="0"/>
        </a:p>
      </dgm:t>
    </dgm:pt>
    <dgm:pt modelId="{C98D7349-C69B-6747-B2D2-3A3B71B302CA}" type="parTrans" cxnId="{EF5AFF58-FE25-DE43-B5C2-EC3DD3533CF6}">
      <dgm:prSet/>
      <dgm:spPr/>
      <dgm:t>
        <a:bodyPr/>
        <a:lstStyle/>
        <a:p>
          <a:endParaRPr lang="pt-BR" noProof="0"/>
        </a:p>
      </dgm:t>
    </dgm:pt>
    <dgm:pt modelId="{F6B9AFB4-A6AB-B746-9509-EC1D3D58B246}" type="sibTrans" cxnId="{EF5AFF58-FE25-DE43-B5C2-EC3DD3533CF6}">
      <dgm:prSet/>
      <dgm:spPr/>
      <dgm:t>
        <a:bodyPr/>
        <a:lstStyle/>
        <a:p>
          <a:endParaRPr lang="pt-BR" noProof="0"/>
        </a:p>
      </dgm:t>
    </dgm:pt>
    <dgm:pt modelId="{8C978E53-F379-834B-AB23-DF5DF0EB75FF}">
      <dgm:prSet phldrT="[Text]"/>
      <dgm:spPr/>
      <dgm:t>
        <a:bodyPr/>
        <a:lstStyle/>
        <a:p>
          <a:r>
            <a:rPr lang="pt-BR" noProof="0" smtClean="0"/>
            <a:t>Formada por 103 pequenas e grandes organizações da sociedade civil, principalmente ambientais</a:t>
          </a:r>
          <a:endParaRPr lang="pt-BR" noProof="0"/>
        </a:p>
      </dgm:t>
    </dgm:pt>
    <dgm:pt modelId="{CDBAD588-3F6A-E940-8031-9261AFE260CE}" type="parTrans" cxnId="{374F63A5-2586-D844-ACED-7F6637EA442C}">
      <dgm:prSet/>
      <dgm:spPr/>
      <dgm:t>
        <a:bodyPr/>
        <a:lstStyle/>
        <a:p>
          <a:endParaRPr lang="pt-BR" noProof="0"/>
        </a:p>
      </dgm:t>
    </dgm:pt>
    <dgm:pt modelId="{8883A95C-E111-B24F-AA1C-EB4676F8B5A6}" type="sibTrans" cxnId="{374F63A5-2586-D844-ACED-7F6637EA442C}">
      <dgm:prSet/>
      <dgm:spPr/>
      <dgm:t>
        <a:bodyPr/>
        <a:lstStyle/>
        <a:p>
          <a:endParaRPr lang="pt-BR" noProof="0"/>
        </a:p>
      </dgm:t>
    </dgm:pt>
    <dgm:pt modelId="{18D9E574-ED7E-EC47-9E59-6F2F9AA63D37}">
      <dgm:prSet phldrT="[Text]"/>
      <dgm:spPr/>
      <dgm:t>
        <a:bodyPr/>
        <a:lstStyle/>
        <a:p>
          <a:r>
            <a:rPr lang="pt-BR" noProof="0" smtClean="0"/>
            <a:t>Ativistas (pequeno grupo de radicais anarquistas)</a:t>
          </a:r>
          <a:endParaRPr lang="pt-BR" noProof="0"/>
        </a:p>
      </dgm:t>
    </dgm:pt>
    <dgm:pt modelId="{485CB999-A142-AE44-A87D-F9913744C1EE}" type="parTrans" cxnId="{13E65D90-EA74-4245-8D1A-F722642C22D2}">
      <dgm:prSet/>
      <dgm:spPr/>
      <dgm:t>
        <a:bodyPr/>
        <a:lstStyle/>
        <a:p>
          <a:endParaRPr lang="pt-BR" noProof="0"/>
        </a:p>
      </dgm:t>
    </dgm:pt>
    <dgm:pt modelId="{C86884FC-5BF1-F945-94D8-62E9FBA45D73}" type="sibTrans" cxnId="{13E65D90-EA74-4245-8D1A-F722642C22D2}">
      <dgm:prSet/>
      <dgm:spPr/>
      <dgm:t>
        <a:bodyPr/>
        <a:lstStyle/>
        <a:p>
          <a:endParaRPr lang="pt-BR" noProof="0"/>
        </a:p>
      </dgm:t>
    </dgm:pt>
    <dgm:pt modelId="{D37B5208-D51A-8C42-A770-7C0EA0E5B203}">
      <dgm:prSet phldrT="[Text]"/>
      <dgm:spPr/>
      <dgm:t>
        <a:bodyPr/>
        <a:lstStyle/>
        <a:p>
          <a:r>
            <a:rPr lang="pt-BR" noProof="0" smtClean="0"/>
            <a:t>Setembro de 2002</a:t>
          </a:r>
          <a:endParaRPr lang="pt-BR" noProof="0"/>
        </a:p>
      </dgm:t>
    </dgm:pt>
    <dgm:pt modelId="{5ACA2776-D831-8F48-9719-02D0A6B6FD27}" type="parTrans" cxnId="{99A93813-6DFC-C74F-8C89-C1BDB2C8F2E3}">
      <dgm:prSet/>
      <dgm:spPr/>
      <dgm:t>
        <a:bodyPr/>
        <a:lstStyle/>
        <a:p>
          <a:endParaRPr lang="pt-BR" noProof="0"/>
        </a:p>
      </dgm:t>
    </dgm:pt>
    <dgm:pt modelId="{4AB4BA3A-E6F6-974A-9585-5823A8A5979D}" type="sibTrans" cxnId="{99A93813-6DFC-C74F-8C89-C1BDB2C8F2E3}">
      <dgm:prSet/>
      <dgm:spPr/>
      <dgm:t>
        <a:bodyPr/>
        <a:lstStyle/>
        <a:p>
          <a:endParaRPr lang="pt-BR" noProof="0"/>
        </a:p>
      </dgm:t>
    </dgm:pt>
    <dgm:pt modelId="{72B0B678-C5DC-7F4B-A986-73A425950B53}">
      <dgm:prSet phldrT="[Text]"/>
      <dgm:spPr/>
      <dgm:t>
        <a:bodyPr/>
        <a:lstStyle/>
        <a:p>
          <a:r>
            <a:rPr lang="pt-BR" noProof="0" smtClean="0"/>
            <a:t>Após um ano de ocupação, Fabricom levou ativistas à corte</a:t>
          </a:r>
          <a:endParaRPr lang="pt-BR" noProof="0"/>
        </a:p>
      </dgm:t>
    </dgm:pt>
    <dgm:pt modelId="{08888544-EAE2-FE4F-8391-C34A82341574}" type="parTrans" cxnId="{DDD68858-B4BA-0441-945F-B63D3E37796C}">
      <dgm:prSet/>
      <dgm:spPr/>
      <dgm:t>
        <a:bodyPr/>
        <a:lstStyle/>
        <a:p>
          <a:endParaRPr lang="pt-BR" noProof="0"/>
        </a:p>
      </dgm:t>
    </dgm:pt>
    <dgm:pt modelId="{81A98969-DD75-E149-A47E-3A518754E7E5}" type="sibTrans" cxnId="{DDD68858-B4BA-0441-945F-B63D3E37796C}">
      <dgm:prSet/>
      <dgm:spPr/>
      <dgm:t>
        <a:bodyPr/>
        <a:lstStyle/>
        <a:p>
          <a:endParaRPr lang="pt-BR" noProof="0"/>
        </a:p>
      </dgm:t>
    </dgm:pt>
    <dgm:pt modelId="{53E005E3-095C-9A44-A0CF-5DBC00AE7F6A}">
      <dgm:prSet phldrT="[Text]"/>
      <dgm:spPr/>
      <dgm:t>
        <a:bodyPr/>
        <a:lstStyle/>
        <a:p>
          <a:r>
            <a:rPr lang="pt-BR" noProof="0" smtClean="0"/>
            <a:t>Justiça ordenou a desocupaçAao sob pena de um euro por dia por participante</a:t>
          </a:r>
          <a:endParaRPr lang="pt-BR" noProof="0"/>
        </a:p>
      </dgm:t>
    </dgm:pt>
    <dgm:pt modelId="{70537F53-792D-DE46-B7C7-3826B1E4A3B7}" type="parTrans" cxnId="{78EB96A8-947D-A046-AFA4-4D79FEEC5C82}">
      <dgm:prSet/>
      <dgm:spPr/>
      <dgm:t>
        <a:bodyPr/>
        <a:lstStyle/>
        <a:p>
          <a:endParaRPr lang="pt-BR" noProof="0"/>
        </a:p>
      </dgm:t>
    </dgm:pt>
    <dgm:pt modelId="{F11DF9E7-5DB2-1741-BABD-645EE4C332DB}" type="sibTrans" cxnId="{78EB96A8-947D-A046-AFA4-4D79FEEC5C82}">
      <dgm:prSet/>
      <dgm:spPr/>
      <dgm:t>
        <a:bodyPr/>
        <a:lstStyle/>
        <a:p>
          <a:endParaRPr lang="pt-BR" noProof="0"/>
        </a:p>
      </dgm:t>
    </dgm:pt>
    <dgm:pt modelId="{2E412E7A-6FE1-AA4C-9894-0675D5A87A13}">
      <dgm:prSet phldrT="[Text]"/>
      <dgm:spPr/>
      <dgm:t>
        <a:bodyPr/>
        <a:lstStyle/>
        <a:p>
          <a:r>
            <a:rPr lang="pt-BR" noProof="0" smtClean="0"/>
            <a:t>Ministro do meio ambiente belga, do PV tenta comprar a floresta</a:t>
          </a:r>
          <a:endParaRPr lang="pt-BR" noProof="0"/>
        </a:p>
      </dgm:t>
    </dgm:pt>
    <dgm:pt modelId="{962AB9F1-CBEB-ED4E-B53D-583048F5548D}" type="parTrans" cxnId="{DD11A880-48E0-8840-9AEB-C56E9B68DFB5}">
      <dgm:prSet/>
      <dgm:spPr/>
      <dgm:t>
        <a:bodyPr/>
        <a:lstStyle/>
        <a:p>
          <a:endParaRPr lang="pt-BR" noProof="0"/>
        </a:p>
      </dgm:t>
    </dgm:pt>
    <dgm:pt modelId="{9EA74D29-C09B-E244-B99B-2889239934FA}" type="sibTrans" cxnId="{DD11A880-48E0-8840-9AEB-C56E9B68DFB5}">
      <dgm:prSet/>
      <dgm:spPr/>
      <dgm:t>
        <a:bodyPr/>
        <a:lstStyle/>
        <a:p>
          <a:endParaRPr lang="pt-BR" noProof="0"/>
        </a:p>
      </dgm:t>
    </dgm:pt>
    <dgm:pt modelId="{0406E72E-8572-3841-AD5A-7FBE536A8084}">
      <dgm:prSet phldrT="[Text]"/>
      <dgm:spPr/>
      <dgm:t>
        <a:bodyPr/>
        <a:lstStyle/>
        <a:p>
          <a:r>
            <a:rPr lang="pt-BR" noProof="0" smtClean="0"/>
            <a:t>Meados de outubro de 2002</a:t>
          </a:r>
          <a:endParaRPr lang="pt-BR" noProof="0"/>
        </a:p>
      </dgm:t>
    </dgm:pt>
    <dgm:pt modelId="{7328B671-FBA3-EF41-80C5-B4DA5AC6AA55}" type="parTrans" cxnId="{55214E52-AEF7-964D-A29A-FAB8657FEE85}">
      <dgm:prSet/>
      <dgm:spPr/>
      <dgm:t>
        <a:bodyPr/>
        <a:lstStyle/>
        <a:p>
          <a:endParaRPr lang="pt-BR" noProof="0"/>
        </a:p>
      </dgm:t>
    </dgm:pt>
    <dgm:pt modelId="{8B59B20D-3C93-2D42-8D81-9797956AD492}" type="sibTrans" cxnId="{55214E52-AEF7-964D-A29A-FAB8657FEE85}">
      <dgm:prSet/>
      <dgm:spPr/>
      <dgm:t>
        <a:bodyPr/>
        <a:lstStyle/>
        <a:p>
          <a:endParaRPr lang="pt-BR" noProof="0"/>
        </a:p>
      </dgm:t>
    </dgm:pt>
    <dgm:pt modelId="{8B5A2FAB-9E37-AD47-9F5B-A1F2AA5B98E1}">
      <dgm:prSet phldrT="[Text]"/>
      <dgm:spPr/>
      <dgm:t>
        <a:bodyPr/>
        <a:lstStyle/>
        <a:p>
          <a:r>
            <a:rPr lang="pt-BR" noProof="0" smtClean="0"/>
            <a:t>Com 400 simpatizantes, entre cidadãos, artistas, políticos e celebridades, além de servidores públicos que não apoiavam diretamente, mas forneciam informação valiosa</a:t>
          </a:r>
          <a:endParaRPr lang="pt-BR" noProof="0"/>
        </a:p>
      </dgm:t>
    </dgm:pt>
    <dgm:pt modelId="{2E841306-31D9-014B-A588-6FB5FDEC53C0}" type="parTrans" cxnId="{3AC41615-0D39-7A49-86E5-072FE971DF8E}">
      <dgm:prSet/>
      <dgm:spPr/>
      <dgm:t>
        <a:bodyPr/>
        <a:lstStyle/>
        <a:p>
          <a:endParaRPr lang="pt-BR" noProof="0"/>
        </a:p>
      </dgm:t>
    </dgm:pt>
    <dgm:pt modelId="{058BEE70-7A09-DF42-85BE-163BC3980AC6}" type="sibTrans" cxnId="{3AC41615-0D39-7A49-86E5-072FE971DF8E}">
      <dgm:prSet/>
      <dgm:spPr/>
      <dgm:t>
        <a:bodyPr/>
        <a:lstStyle/>
        <a:p>
          <a:endParaRPr lang="pt-BR" noProof="0"/>
        </a:p>
      </dgm:t>
    </dgm:pt>
    <dgm:pt modelId="{7B1AB74F-9738-6940-BA7F-F936C789581A}">
      <dgm:prSet phldrT="[Text]"/>
      <dgm:spPr/>
      <dgm:t>
        <a:bodyPr/>
        <a:lstStyle/>
        <a:p>
          <a:r>
            <a:rPr lang="pt-BR" noProof="0" smtClean="0"/>
            <a:t>Prefeito de Bruges (simpático à Fabricom) perde a paciência e ordena a polícia para que retire os ativistas</a:t>
          </a:r>
          <a:endParaRPr lang="pt-BR" noProof="0"/>
        </a:p>
      </dgm:t>
    </dgm:pt>
    <dgm:pt modelId="{04087764-1D81-814D-B558-BFF33B29F866}" type="parTrans" cxnId="{F6C21B23-120B-F04A-97E4-40C478827360}">
      <dgm:prSet/>
      <dgm:spPr/>
      <dgm:t>
        <a:bodyPr/>
        <a:lstStyle/>
        <a:p>
          <a:endParaRPr lang="pt-BR" noProof="0"/>
        </a:p>
      </dgm:t>
    </dgm:pt>
    <dgm:pt modelId="{A1DFA326-0116-D04E-B7E2-DE3CA349DF50}" type="sibTrans" cxnId="{F6C21B23-120B-F04A-97E4-40C478827360}">
      <dgm:prSet/>
      <dgm:spPr/>
      <dgm:t>
        <a:bodyPr/>
        <a:lstStyle/>
        <a:p>
          <a:endParaRPr lang="pt-BR" noProof="0"/>
        </a:p>
      </dgm:t>
    </dgm:pt>
    <dgm:pt modelId="{67990439-E044-C34B-A196-E6E4E65B6E70}">
      <dgm:prSet phldrT="[Text]"/>
      <dgm:spPr/>
      <dgm:t>
        <a:bodyPr/>
        <a:lstStyle/>
        <a:p>
          <a:r>
            <a:rPr lang="pt-BR" noProof="0" smtClean="0"/>
            <a:t>Há uma mobilização instantânea e quase todos sáo presos. Dois protestos se seguem (150 e 500 pessoas) e mobilizam cidadãos locais</a:t>
          </a:r>
          <a:endParaRPr lang="pt-BR" noProof="0"/>
        </a:p>
      </dgm:t>
    </dgm:pt>
    <dgm:pt modelId="{89B721C3-B3C7-AC4A-885E-324B910C22AE}" type="parTrans" cxnId="{33CFCB7C-987A-7547-9019-B7F0440FD951}">
      <dgm:prSet/>
      <dgm:spPr/>
      <dgm:t>
        <a:bodyPr/>
        <a:lstStyle/>
        <a:p>
          <a:endParaRPr lang="pt-BR" noProof="0"/>
        </a:p>
      </dgm:t>
    </dgm:pt>
    <dgm:pt modelId="{B5E5F515-D4A6-764D-9D97-1372768E4704}" type="sibTrans" cxnId="{33CFCB7C-987A-7547-9019-B7F0440FD951}">
      <dgm:prSet/>
      <dgm:spPr/>
      <dgm:t>
        <a:bodyPr/>
        <a:lstStyle/>
        <a:p>
          <a:endParaRPr lang="pt-BR" noProof="0"/>
        </a:p>
      </dgm:t>
    </dgm:pt>
    <dgm:pt modelId="{5ED53E8B-F8AA-5745-9254-E789E2398DED}">
      <dgm:prSet phldrT="[Text]"/>
      <dgm:spPr/>
      <dgm:t>
        <a:bodyPr/>
        <a:lstStyle/>
        <a:p>
          <a:r>
            <a:rPr lang="pt-BR" noProof="0" smtClean="0"/>
            <a:t>Manifestação pública na cidade</a:t>
          </a:r>
          <a:endParaRPr lang="pt-BR" noProof="0"/>
        </a:p>
      </dgm:t>
    </dgm:pt>
    <dgm:pt modelId="{913FA933-0055-614D-9E0F-AF8F6EF79AA5}" type="parTrans" cxnId="{7EA412BD-2B01-DB49-B785-387B4668B8FE}">
      <dgm:prSet/>
      <dgm:spPr/>
      <dgm:t>
        <a:bodyPr/>
        <a:lstStyle/>
        <a:p>
          <a:endParaRPr lang="pt-BR" noProof="0"/>
        </a:p>
      </dgm:t>
    </dgm:pt>
    <dgm:pt modelId="{00EBF6A4-1693-244B-9D0B-A8BEB481C374}" type="sibTrans" cxnId="{7EA412BD-2B01-DB49-B785-387B4668B8FE}">
      <dgm:prSet/>
      <dgm:spPr/>
      <dgm:t>
        <a:bodyPr/>
        <a:lstStyle/>
        <a:p>
          <a:endParaRPr lang="pt-BR" noProof="0"/>
        </a:p>
      </dgm:t>
    </dgm:pt>
    <dgm:pt modelId="{B6C08C6B-BD49-594E-9C7C-6E995A83C70B}">
      <dgm:prSet phldrT="[Text]"/>
      <dgm:spPr/>
      <dgm:t>
        <a:bodyPr/>
        <a:lstStyle/>
        <a:p>
          <a:r>
            <a:rPr lang="pt-BR" noProof="0" smtClean="0"/>
            <a:t>Mais de 4.000 pessoas comparecem, numa das maiores manifestações ja vistas em Bruges</a:t>
          </a:r>
          <a:endParaRPr lang="pt-BR" noProof="0"/>
        </a:p>
      </dgm:t>
    </dgm:pt>
    <dgm:pt modelId="{E525C059-67E8-B942-B14E-75D53353A114}" type="parTrans" cxnId="{5AEE077A-DD25-F843-82F1-35F842F07EB8}">
      <dgm:prSet/>
      <dgm:spPr/>
      <dgm:t>
        <a:bodyPr/>
        <a:lstStyle/>
        <a:p>
          <a:endParaRPr lang="pt-BR" noProof="0"/>
        </a:p>
      </dgm:t>
    </dgm:pt>
    <dgm:pt modelId="{736C865A-93FF-E74E-9E02-AF7ED3EC63BA}" type="sibTrans" cxnId="{5AEE077A-DD25-F843-82F1-35F842F07EB8}">
      <dgm:prSet/>
      <dgm:spPr/>
      <dgm:t>
        <a:bodyPr/>
        <a:lstStyle/>
        <a:p>
          <a:endParaRPr lang="pt-BR" noProof="0"/>
        </a:p>
      </dgm:t>
    </dgm:pt>
    <dgm:pt modelId="{ACBF2CED-9BCB-3143-B67B-2E266C6CF268}" type="pres">
      <dgm:prSet presAssocID="{A1AF1104-5EDE-D840-838E-3F7646DECE06}" presName="Name0" presStyleCnt="0">
        <dgm:presLayoutVars>
          <dgm:dir/>
          <dgm:resizeHandles val="exact"/>
        </dgm:presLayoutVars>
      </dgm:prSet>
      <dgm:spPr/>
    </dgm:pt>
    <dgm:pt modelId="{A49D416D-BDA1-5647-96C2-E6D6042DF935}" type="pres">
      <dgm:prSet presAssocID="{A1AF1104-5EDE-D840-838E-3F7646DECE06}" presName="arrow" presStyleLbl="bgShp" presStyleIdx="0" presStyleCnt="1"/>
      <dgm:spPr/>
    </dgm:pt>
    <dgm:pt modelId="{D5B545E6-A771-664B-BCC1-BD4DC76C0944}" type="pres">
      <dgm:prSet presAssocID="{A1AF1104-5EDE-D840-838E-3F7646DECE06}" presName="points" presStyleCnt="0"/>
      <dgm:spPr/>
    </dgm:pt>
    <dgm:pt modelId="{79F2C9B2-AEED-4E45-ACD8-15DA62EDF91B}" type="pres">
      <dgm:prSet presAssocID="{973289AF-D985-034F-8211-AA8A269EEFD3}" presName="compositeA" presStyleCnt="0"/>
      <dgm:spPr/>
    </dgm:pt>
    <dgm:pt modelId="{10FE9259-F4EB-3C4D-B3AA-6B248698FD3C}" type="pres">
      <dgm:prSet presAssocID="{973289AF-D985-034F-8211-AA8A269EEFD3}" presName="textA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8865D5-FA37-144F-9704-4FC2AE58FD82}" type="pres">
      <dgm:prSet presAssocID="{973289AF-D985-034F-8211-AA8A269EEFD3}" presName="circleA" presStyleLbl="node1" presStyleIdx="0" presStyleCnt="7"/>
      <dgm:spPr/>
    </dgm:pt>
    <dgm:pt modelId="{62F687EB-D5E1-F94E-B00D-099D2DE6434F}" type="pres">
      <dgm:prSet presAssocID="{973289AF-D985-034F-8211-AA8A269EEFD3}" presName="spaceA" presStyleCnt="0"/>
      <dgm:spPr/>
    </dgm:pt>
    <dgm:pt modelId="{6FD3E2DF-DFFA-C141-AF78-3E9CBC638788}" type="pres">
      <dgm:prSet presAssocID="{F03220BC-2533-1C48-91E1-413AD751E7DD}" presName="space" presStyleCnt="0"/>
      <dgm:spPr/>
    </dgm:pt>
    <dgm:pt modelId="{1E481F3C-0902-5140-9563-EEB11CB56DE2}" type="pres">
      <dgm:prSet presAssocID="{04B35C48-09D2-D14F-BDD7-AC3A49472AD7}" presName="compositeB" presStyleCnt="0"/>
      <dgm:spPr/>
    </dgm:pt>
    <dgm:pt modelId="{898274C9-20A1-224D-854B-2A17D4F5D423}" type="pres">
      <dgm:prSet presAssocID="{04B35C48-09D2-D14F-BDD7-AC3A49472AD7}" presName="textB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9060B5-D99D-0043-B0BD-03ACC45570C6}" type="pres">
      <dgm:prSet presAssocID="{04B35C48-09D2-D14F-BDD7-AC3A49472AD7}" presName="circleB" presStyleLbl="node1" presStyleIdx="1" presStyleCnt="7"/>
      <dgm:spPr/>
    </dgm:pt>
    <dgm:pt modelId="{B071AF75-B1AD-A544-95A3-E3B39581FAFD}" type="pres">
      <dgm:prSet presAssocID="{04B35C48-09D2-D14F-BDD7-AC3A49472AD7}" presName="spaceB" presStyleCnt="0"/>
      <dgm:spPr/>
    </dgm:pt>
    <dgm:pt modelId="{35FB1607-1161-2848-8D64-3A21789CBA2A}" type="pres">
      <dgm:prSet presAssocID="{17441BE5-AD5D-CC43-8F80-A6E524800C1E}" presName="space" presStyleCnt="0"/>
      <dgm:spPr/>
    </dgm:pt>
    <dgm:pt modelId="{91042426-279C-EF49-8E94-87826A037B44}" type="pres">
      <dgm:prSet presAssocID="{6399DE51-8F7B-0B4A-82B5-F81A0B2EC049}" presName="compositeA" presStyleCnt="0"/>
      <dgm:spPr/>
    </dgm:pt>
    <dgm:pt modelId="{8BE04E22-65D0-9C4B-AC79-CB094A73242B}" type="pres">
      <dgm:prSet presAssocID="{6399DE51-8F7B-0B4A-82B5-F81A0B2EC049}" presName="textA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603CE6-207D-0A4A-BAF6-7244612904F6}" type="pres">
      <dgm:prSet presAssocID="{6399DE51-8F7B-0B4A-82B5-F81A0B2EC049}" presName="circleA" presStyleLbl="node1" presStyleIdx="2" presStyleCnt="7"/>
      <dgm:spPr/>
    </dgm:pt>
    <dgm:pt modelId="{046F8764-07A9-CF45-A1D7-35F147B60241}" type="pres">
      <dgm:prSet presAssocID="{6399DE51-8F7B-0B4A-82B5-F81A0B2EC049}" presName="spaceA" presStyleCnt="0"/>
      <dgm:spPr/>
    </dgm:pt>
    <dgm:pt modelId="{3F8EF62A-1885-5F41-A049-BD5DA79516FA}" type="pres">
      <dgm:prSet presAssocID="{BC22E52B-3DD7-D842-9DC8-9C5BEADCA91B}" presName="space" presStyleCnt="0"/>
      <dgm:spPr/>
    </dgm:pt>
    <dgm:pt modelId="{C773700B-9E4E-B345-89F9-2946F882C962}" type="pres">
      <dgm:prSet presAssocID="{5E4317B3-0FA6-F04A-AF0B-2619BDC9EBD6}" presName="compositeB" presStyleCnt="0"/>
      <dgm:spPr/>
    </dgm:pt>
    <dgm:pt modelId="{517766CA-4423-B74A-985F-29C3E0C6583B}" type="pres">
      <dgm:prSet presAssocID="{5E4317B3-0FA6-F04A-AF0B-2619BDC9EBD6}" presName="textB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285941-7E4E-474D-BE1D-9E6CF36CB79F}" type="pres">
      <dgm:prSet presAssocID="{5E4317B3-0FA6-F04A-AF0B-2619BDC9EBD6}" presName="circleB" presStyleLbl="node1" presStyleIdx="3" presStyleCnt="7"/>
      <dgm:spPr/>
    </dgm:pt>
    <dgm:pt modelId="{070C6233-C4F3-CD41-A9AB-1B8AB86FB00E}" type="pres">
      <dgm:prSet presAssocID="{5E4317B3-0FA6-F04A-AF0B-2619BDC9EBD6}" presName="spaceB" presStyleCnt="0"/>
      <dgm:spPr/>
    </dgm:pt>
    <dgm:pt modelId="{551729B9-57FD-624E-A0B1-50F895E30A90}" type="pres">
      <dgm:prSet presAssocID="{F6B9AFB4-A6AB-B746-9509-EC1D3D58B246}" presName="space" presStyleCnt="0"/>
      <dgm:spPr/>
    </dgm:pt>
    <dgm:pt modelId="{11B7D376-F620-1E46-A655-D02523B4F6C3}" type="pres">
      <dgm:prSet presAssocID="{D37B5208-D51A-8C42-A770-7C0EA0E5B203}" presName="compositeA" presStyleCnt="0"/>
      <dgm:spPr/>
    </dgm:pt>
    <dgm:pt modelId="{33C7A9BD-AF2B-9E4C-80EC-98B29893F844}" type="pres">
      <dgm:prSet presAssocID="{D37B5208-D51A-8C42-A770-7C0EA0E5B203}" presName="textA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148242-8CA2-D24E-BFE9-12F6ECE327B8}" type="pres">
      <dgm:prSet presAssocID="{D37B5208-D51A-8C42-A770-7C0EA0E5B203}" presName="circleA" presStyleLbl="node1" presStyleIdx="4" presStyleCnt="7"/>
      <dgm:spPr/>
    </dgm:pt>
    <dgm:pt modelId="{6B2D703A-11C4-6044-B47F-65ECA28D9C43}" type="pres">
      <dgm:prSet presAssocID="{D37B5208-D51A-8C42-A770-7C0EA0E5B203}" presName="spaceA" presStyleCnt="0"/>
      <dgm:spPr/>
    </dgm:pt>
    <dgm:pt modelId="{9BF95D86-7BBD-294F-9B7F-95998302E0AD}" type="pres">
      <dgm:prSet presAssocID="{4AB4BA3A-E6F6-974A-9585-5823A8A5979D}" presName="space" presStyleCnt="0"/>
      <dgm:spPr/>
    </dgm:pt>
    <dgm:pt modelId="{7037769C-6B5B-FC49-9DFE-1523CFCE1718}" type="pres">
      <dgm:prSet presAssocID="{0406E72E-8572-3841-AD5A-7FBE536A8084}" presName="compositeB" presStyleCnt="0"/>
      <dgm:spPr/>
    </dgm:pt>
    <dgm:pt modelId="{D2C112E7-E9AD-C64A-A8E1-8FE6759D6758}" type="pres">
      <dgm:prSet presAssocID="{0406E72E-8572-3841-AD5A-7FBE536A8084}" presName="textB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C6D067-3FF2-304A-BC0A-EFFBB76D4737}" type="pres">
      <dgm:prSet presAssocID="{0406E72E-8572-3841-AD5A-7FBE536A8084}" presName="circleB" presStyleLbl="node1" presStyleIdx="5" presStyleCnt="7"/>
      <dgm:spPr/>
    </dgm:pt>
    <dgm:pt modelId="{D4BCFD78-328B-5147-A7B2-374E5D70C07F}" type="pres">
      <dgm:prSet presAssocID="{0406E72E-8572-3841-AD5A-7FBE536A8084}" presName="spaceB" presStyleCnt="0"/>
      <dgm:spPr/>
    </dgm:pt>
    <dgm:pt modelId="{33AD9556-2D5A-2A43-84F2-6675F2AFDD78}" type="pres">
      <dgm:prSet presAssocID="{8B59B20D-3C93-2D42-8D81-9797956AD492}" presName="space" presStyleCnt="0"/>
      <dgm:spPr/>
    </dgm:pt>
    <dgm:pt modelId="{4EE1385F-AC71-7047-99A7-F3F22F7154C8}" type="pres">
      <dgm:prSet presAssocID="{5ED53E8B-F8AA-5745-9254-E789E2398DED}" presName="compositeA" presStyleCnt="0"/>
      <dgm:spPr/>
    </dgm:pt>
    <dgm:pt modelId="{A4057605-1E50-E342-99D0-62CF43356732}" type="pres">
      <dgm:prSet presAssocID="{5ED53E8B-F8AA-5745-9254-E789E2398DED}" presName="textA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4B07FD-E38A-884F-8922-ACC9DF44F680}" type="pres">
      <dgm:prSet presAssocID="{5ED53E8B-F8AA-5745-9254-E789E2398DED}" presName="circleA" presStyleLbl="node1" presStyleIdx="6" presStyleCnt="7"/>
      <dgm:spPr/>
    </dgm:pt>
    <dgm:pt modelId="{6DAA4A9D-B3C6-5348-B543-6B8272F60C44}" type="pres">
      <dgm:prSet presAssocID="{5ED53E8B-F8AA-5745-9254-E789E2398DED}" presName="spaceA" presStyleCnt="0"/>
      <dgm:spPr/>
    </dgm:pt>
  </dgm:ptLst>
  <dgm:cxnLst>
    <dgm:cxn modelId="{78EB96A8-947D-A046-AFA4-4D79FEEC5C82}" srcId="{D37B5208-D51A-8C42-A770-7C0EA0E5B203}" destId="{53E005E3-095C-9A44-A0CF-5DBC00AE7F6A}" srcOrd="1" destOrd="0" parTransId="{70537F53-792D-DE46-B7C7-3826B1E4A3B7}" sibTransId="{F11DF9E7-5DB2-1741-BABD-645EE4C332DB}"/>
    <dgm:cxn modelId="{DDD68858-B4BA-0441-945F-B63D3E37796C}" srcId="{D37B5208-D51A-8C42-A770-7C0EA0E5B203}" destId="{72B0B678-C5DC-7F4B-A986-73A425950B53}" srcOrd="0" destOrd="0" parTransId="{08888544-EAE2-FE4F-8391-C34A82341574}" sibTransId="{81A98969-DD75-E149-A47E-3A518754E7E5}"/>
    <dgm:cxn modelId="{59A3E604-FF17-E240-A868-6A659952F78F}" srcId="{A1AF1104-5EDE-D840-838E-3F7646DECE06}" destId="{973289AF-D985-034F-8211-AA8A269EEFD3}" srcOrd="0" destOrd="0" parTransId="{06F28887-ED99-EA46-BF81-68D2F2FE555E}" sibTransId="{F03220BC-2533-1C48-91E1-413AD751E7DD}"/>
    <dgm:cxn modelId="{4A55AB1E-6053-A548-ABF4-40FA582D93C3}" type="presOf" srcId="{B6C08C6B-BD49-594E-9C7C-6E995A83C70B}" destId="{A4057605-1E50-E342-99D0-62CF43356732}" srcOrd="0" destOrd="1" presId="urn:microsoft.com/office/officeart/2005/8/layout/hProcess11"/>
    <dgm:cxn modelId="{A20C35CB-BB68-314C-8E0F-ED096664D9EF}" type="presOf" srcId="{53E005E3-095C-9A44-A0CF-5DBC00AE7F6A}" destId="{33C7A9BD-AF2B-9E4C-80EC-98B29893F844}" srcOrd="0" destOrd="2" presId="urn:microsoft.com/office/officeart/2005/8/layout/hProcess11"/>
    <dgm:cxn modelId="{84881F43-EFB7-F44A-AA17-B4851C703D85}" type="presOf" srcId="{04B35C48-09D2-D14F-BDD7-AC3A49472AD7}" destId="{898274C9-20A1-224D-854B-2A17D4F5D423}" srcOrd="0" destOrd="0" presId="urn:microsoft.com/office/officeart/2005/8/layout/hProcess11"/>
    <dgm:cxn modelId="{1BC96C00-8BDB-9945-901F-C80F740F74A4}" type="presOf" srcId="{8B5A2FAB-9E37-AD47-9F5B-A1F2AA5B98E1}" destId="{517766CA-4423-B74A-985F-29C3E0C6583B}" srcOrd="0" destOrd="1" presId="urn:microsoft.com/office/officeart/2005/8/layout/hProcess11"/>
    <dgm:cxn modelId="{99A93813-6DFC-C74F-8C89-C1BDB2C8F2E3}" srcId="{A1AF1104-5EDE-D840-838E-3F7646DECE06}" destId="{D37B5208-D51A-8C42-A770-7C0EA0E5B203}" srcOrd="4" destOrd="0" parTransId="{5ACA2776-D831-8F48-9719-02D0A6B6FD27}" sibTransId="{4AB4BA3A-E6F6-974A-9585-5823A8A5979D}"/>
    <dgm:cxn modelId="{F0D8D1A3-D79B-C24C-B330-B6D04F945363}" type="presOf" srcId="{6399DE51-8F7B-0B4A-82B5-F81A0B2EC049}" destId="{8BE04E22-65D0-9C4B-AC79-CB094A73242B}" srcOrd="0" destOrd="0" presId="urn:microsoft.com/office/officeart/2005/8/layout/hProcess11"/>
    <dgm:cxn modelId="{936B0F65-EB71-3943-909C-304BBE802880}" type="presOf" srcId="{8C978E53-F379-834B-AB23-DF5DF0EB75FF}" destId="{8BE04E22-65D0-9C4B-AC79-CB094A73242B}" srcOrd="0" destOrd="2" presId="urn:microsoft.com/office/officeart/2005/8/layout/hProcess11"/>
    <dgm:cxn modelId="{DD11A880-48E0-8840-9AEB-C56E9B68DFB5}" srcId="{D37B5208-D51A-8C42-A770-7C0EA0E5B203}" destId="{2E412E7A-6FE1-AA4C-9894-0675D5A87A13}" srcOrd="2" destOrd="0" parTransId="{962AB9F1-CBEB-ED4E-B53D-583048F5548D}" sibTransId="{9EA74D29-C09B-E244-B99B-2889239934FA}"/>
    <dgm:cxn modelId="{F30BE510-01D2-8648-BF6E-3255B605F32E}" type="presOf" srcId="{18D9E574-ED7E-EC47-9E59-6F2F9AA63D37}" destId="{8BE04E22-65D0-9C4B-AC79-CB094A73242B}" srcOrd="0" destOrd="1" presId="urn:microsoft.com/office/officeart/2005/8/layout/hProcess11"/>
    <dgm:cxn modelId="{898955DD-7D3E-0B4D-9A44-3A843D4C87DC}" srcId="{A1AF1104-5EDE-D840-838E-3F7646DECE06}" destId="{04B35C48-09D2-D14F-BDD7-AC3A49472AD7}" srcOrd="1" destOrd="0" parTransId="{9AC2781D-A21D-394C-9A2B-83678CAFFC15}" sibTransId="{17441BE5-AD5D-CC43-8F80-A6E524800C1E}"/>
    <dgm:cxn modelId="{347DDCC7-9345-C745-B47B-870738220E96}" srcId="{A1AF1104-5EDE-D840-838E-3F7646DECE06}" destId="{6399DE51-8F7B-0B4A-82B5-F81A0B2EC049}" srcOrd="2" destOrd="0" parTransId="{9DBF1C12-BD76-1848-BB6A-5744BD85CB88}" sibTransId="{BC22E52B-3DD7-D842-9DC8-9C5BEADCA91B}"/>
    <dgm:cxn modelId="{7EA412BD-2B01-DB49-B785-387B4668B8FE}" srcId="{A1AF1104-5EDE-D840-838E-3F7646DECE06}" destId="{5ED53E8B-F8AA-5745-9254-E789E2398DED}" srcOrd="6" destOrd="0" parTransId="{913FA933-0055-614D-9E0F-AF8F6EF79AA5}" sibTransId="{00EBF6A4-1693-244B-9D0B-A8BEB481C374}"/>
    <dgm:cxn modelId="{F6C21B23-120B-F04A-97E4-40C478827360}" srcId="{0406E72E-8572-3841-AD5A-7FBE536A8084}" destId="{7B1AB74F-9738-6940-BA7F-F936C789581A}" srcOrd="0" destOrd="0" parTransId="{04087764-1D81-814D-B558-BFF33B29F866}" sibTransId="{A1DFA326-0116-D04E-B7E2-DE3CA349DF50}"/>
    <dgm:cxn modelId="{55214E52-AEF7-964D-A29A-FAB8657FEE85}" srcId="{A1AF1104-5EDE-D840-838E-3F7646DECE06}" destId="{0406E72E-8572-3841-AD5A-7FBE536A8084}" srcOrd="5" destOrd="0" parTransId="{7328B671-FBA3-EF41-80C5-B4DA5AC6AA55}" sibTransId="{8B59B20D-3C93-2D42-8D81-9797956AD492}"/>
    <dgm:cxn modelId="{471B82D9-AE93-9948-A8E1-E6CEE1A4100A}" srcId="{973289AF-D985-034F-8211-AA8A269EEFD3}" destId="{C3688E1D-B753-B349-AD60-714E6C7B7A5D}" srcOrd="0" destOrd="0" parTransId="{69AAE703-0D82-6A42-85E7-DE7427721B60}" sibTransId="{841F3AA9-06A3-1D45-A369-ED7954B09F24}"/>
    <dgm:cxn modelId="{33CFCB7C-987A-7547-9019-B7F0440FD951}" srcId="{0406E72E-8572-3841-AD5A-7FBE536A8084}" destId="{67990439-E044-C34B-A196-E6E4E65B6E70}" srcOrd="1" destOrd="0" parTransId="{89B721C3-B3C7-AC4A-885E-324B910C22AE}" sibTransId="{B5E5F515-D4A6-764D-9D97-1372768E4704}"/>
    <dgm:cxn modelId="{374F63A5-2586-D844-ACED-7F6637EA442C}" srcId="{6399DE51-8F7B-0B4A-82B5-F81A0B2EC049}" destId="{8C978E53-F379-834B-AB23-DF5DF0EB75FF}" srcOrd="1" destOrd="0" parTransId="{CDBAD588-3F6A-E940-8031-9261AFE260CE}" sibTransId="{8883A95C-E111-B24F-AA1C-EB4676F8B5A6}"/>
    <dgm:cxn modelId="{2149F72D-5F55-4E46-BA50-44C3908EFB99}" type="presOf" srcId="{5ED53E8B-F8AA-5745-9254-E789E2398DED}" destId="{A4057605-1E50-E342-99D0-62CF43356732}" srcOrd="0" destOrd="0" presId="urn:microsoft.com/office/officeart/2005/8/layout/hProcess11"/>
    <dgm:cxn modelId="{13E65D90-EA74-4245-8D1A-F722642C22D2}" srcId="{6399DE51-8F7B-0B4A-82B5-F81A0B2EC049}" destId="{18D9E574-ED7E-EC47-9E59-6F2F9AA63D37}" srcOrd="0" destOrd="0" parTransId="{485CB999-A142-AE44-A87D-F9913744C1EE}" sibTransId="{C86884FC-5BF1-F945-94D8-62E9FBA45D73}"/>
    <dgm:cxn modelId="{BEEB8A70-BA40-5747-83E0-17EB3B2DAECA}" type="presOf" srcId="{D37B5208-D51A-8C42-A770-7C0EA0E5B203}" destId="{33C7A9BD-AF2B-9E4C-80EC-98B29893F844}" srcOrd="0" destOrd="0" presId="urn:microsoft.com/office/officeart/2005/8/layout/hProcess11"/>
    <dgm:cxn modelId="{5AEE077A-DD25-F843-82F1-35F842F07EB8}" srcId="{5ED53E8B-F8AA-5745-9254-E789E2398DED}" destId="{B6C08C6B-BD49-594E-9C7C-6E995A83C70B}" srcOrd="0" destOrd="0" parTransId="{E525C059-67E8-B942-B14E-75D53353A114}" sibTransId="{736C865A-93FF-E74E-9E02-AF7ED3EC63BA}"/>
    <dgm:cxn modelId="{E0A4ACF1-8A0B-0445-B615-38A89760B12F}" type="presOf" srcId="{0406E72E-8572-3841-AD5A-7FBE536A8084}" destId="{D2C112E7-E9AD-C64A-A8E1-8FE6759D6758}" srcOrd="0" destOrd="0" presId="urn:microsoft.com/office/officeart/2005/8/layout/hProcess11"/>
    <dgm:cxn modelId="{06676A33-9ED4-DC4B-96B4-81D13CC63147}" type="presOf" srcId="{C3688E1D-B753-B349-AD60-714E6C7B7A5D}" destId="{10FE9259-F4EB-3C4D-B3AA-6B248698FD3C}" srcOrd="0" destOrd="1" presId="urn:microsoft.com/office/officeart/2005/8/layout/hProcess11"/>
    <dgm:cxn modelId="{8300C242-6D57-AB42-9B52-17A75EB199E7}" type="presOf" srcId="{2E412E7A-6FE1-AA4C-9894-0675D5A87A13}" destId="{33C7A9BD-AF2B-9E4C-80EC-98B29893F844}" srcOrd="0" destOrd="3" presId="urn:microsoft.com/office/officeart/2005/8/layout/hProcess11"/>
    <dgm:cxn modelId="{3741EEDC-0FF0-9B44-B8EE-508D1C3F6BF8}" type="presOf" srcId="{72B0B678-C5DC-7F4B-A986-73A425950B53}" destId="{33C7A9BD-AF2B-9E4C-80EC-98B29893F844}" srcOrd="0" destOrd="1" presId="urn:microsoft.com/office/officeart/2005/8/layout/hProcess11"/>
    <dgm:cxn modelId="{1C502770-3FDD-6649-91BD-000D57DCE8F1}" type="presOf" srcId="{973289AF-D985-034F-8211-AA8A269EEFD3}" destId="{10FE9259-F4EB-3C4D-B3AA-6B248698FD3C}" srcOrd="0" destOrd="0" presId="urn:microsoft.com/office/officeart/2005/8/layout/hProcess11"/>
    <dgm:cxn modelId="{9D089054-CA13-5849-B616-3BC5F5BB651F}" type="presOf" srcId="{7B1AB74F-9738-6940-BA7F-F936C789581A}" destId="{D2C112E7-E9AD-C64A-A8E1-8FE6759D6758}" srcOrd="0" destOrd="1" presId="urn:microsoft.com/office/officeart/2005/8/layout/hProcess11"/>
    <dgm:cxn modelId="{B2925089-58EB-9248-AEA8-ACDF346522E2}" type="presOf" srcId="{E3B2EA69-35F4-D94F-BE95-9CFFC30C9F78}" destId="{898274C9-20A1-224D-854B-2A17D4F5D423}" srcOrd="0" destOrd="1" presId="urn:microsoft.com/office/officeart/2005/8/layout/hProcess11"/>
    <dgm:cxn modelId="{B08BF981-F521-244F-8005-304417D45E5B}" type="presOf" srcId="{A1AF1104-5EDE-D840-838E-3F7646DECE06}" destId="{ACBF2CED-9BCB-3143-B67B-2E266C6CF268}" srcOrd="0" destOrd="0" presId="urn:microsoft.com/office/officeart/2005/8/layout/hProcess11"/>
    <dgm:cxn modelId="{5AAC3537-1765-454D-BA17-33E73C3B7217}" srcId="{04B35C48-09D2-D14F-BDD7-AC3A49472AD7}" destId="{E3B2EA69-35F4-D94F-BE95-9CFFC30C9F78}" srcOrd="0" destOrd="0" parTransId="{E396C836-7337-5249-852C-51B0D793CD02}" sibTransId="{33ED6608-BB12-FE49-BC37-CF314B4FE067}"/>
    <dgm:cxn modelId="{C614DD6E-EBC1-7E48-867F-587DEAE833AF}" type="presOf" srcId="{67990439-E044-C34B-A196-E6E4E65B6E70}" destId="{D2C112E7-E9AD-C64A-A8E1-8FE6759D6758}" srcOrd="0" destOrd="2" presId="urn:microsoft.com/office/officeart/2005/8/layout/hProcess11"/>
    <dgm:cxn modelId="{3AC41615-0D39-7A49-86E5-072FE971DF8E}" srcId="{5E4317B3-0FA6-F04A-AF0B-2619BDC9EBD6}" destId="{8B5A2FAB-9E37-AD47-9F5B-A1F2AA5B98E1}" srcOrd="0" destOrd="0" parTransId="{2E841306-31D9-014B-A588-6FB5FDEC53C0}" sibTransId="{058BEE70-7A09-DF42-85BE-163BC3980AC6}"/>
    <dgm:cxn modelId="{EF5AFF58-FE25-DE43-B5C2-EC3DD3533CF6}" srcId="{A1AF1104-5EDE-D840-838E-3F7646DECE06}" destId="{5E4317B3-0FA6-F04A-AF0B-2619BDC9EBD6}" srcOrd="3" destOrd="0" parTransId="{C98D7349-C69B-6747-B2D2-3A3B71B302CA}" sibTransId="{F6B9AFB4-A6AB-B746-9509-EC1D3D58B246}"/>
    <dgm:cxn modelId="{DBB9F057-8F25-824E-861D-F6DBFFF63C41}" type="presOf" srcId="{5E4317B3-0FA6-F04A-AF0B-2619BDC9EBD6}" destId="{517766CA-4423-B74A-985F-29C3E0C6583B}" srcOrd="0" destOrd="0" presId="urn:microsoft.com/office/officeart/2005/8/layout/hProcess11"/>
    <dgm:cxn modelId="{25B6B20A-7A5C-2E46-9ABB-F0F9DD0C2D52}" type="presParOf" srcId="{ACBF2CED-9BCB-3143-B67B-2E266C6CF268}" destId="{A49D416D-BDA1-5647-96C2-E6D6042DF935}" srcOrd="0" destOrd="0" presId="urn:microsoft.com/office/officeart/2005/8/layout/hProcess11"/>
    <dgm:cxn modelId="{2D1AC5B1-AC22-1749-A0B3-66ED9F83C49B}" type="presParOf" srcId="{ACBF2CED-9BCB-3143-B67B-2E266C6CF268}" destId="{D5B545E6-A771-664B-BCC1-BD4DC76C0944}" srcOrd="1" destOrd="0" presId="urn:microsoft.com/office/officeart/2005/8/layout/hProcess11"/>
    <dgm:cxn modelId="{CB793837-971D-9344-BED8-C49442BA4392}" type="presParOf" srcId="{D5B545E6-A771-664B-BCC1-BD4DC76C0944}" destId="{79F2C9B2-AEED-4E45-ACD8-15DA62EDF91B}" srcOrd="0" destOrd="0" presId="urn:microsoft.com/office/officeart/2005/8/layout/hProcess11"/>
    <dgm:cxn modelId="{18BEF61E-33DD-5A4A-9544-BE0193AFB65C}" type="presParOf" srcId="{79F2C9B2-AEED-4E45-ACD8-15DA62EDF91B}" destId="{10FE9259-F4EB-3C4D-B3AA-6B248698FD3C}" srcOrd="0" destOrd="0" presId="urn:microsoft.com/office/officeart/2005/8/layout/hProcess11"/>
    <dgm:cxn modelId="{9767EB69-B3DF-184A-B0D3-34B99EAB12E3}" type="presParOf" srcId="{79F2C9B2-AEED-4E45-ACD8-15DA62EDF91B}" destId="{0C8865D5-FA37-144F-9704-4FC2AE58FD82}" srcOrd="1" destOrd="0" presId="urn:microsoft.com/office/officeart/2005/8/layout/hProcess11"/>
    <dgm:cxn modelId="{A8A4D3E3-D887-604A-A38B-F2069DA1EB02}" type="presParOf" srcId="{79F2C9B2-AEED-4E45-ACD8-15DA62EDF91B}" destId="{62F687EB-D5E1-F94E-B00D-099D2DE6434F}" srcOrd="2" destOrd="0" presId="urn:microsoft.com/office/officeart/2005/8/layout/hProcess11"/>
    <dgm:cxn modelId="{33F3AC4E-C50C-E340-B02E-DBDEE5224C87}" type="presParOf" srcId="{D5B545E6-A771-664B-BCC1-BD4DC76C0944}" destId="{6FD3E2DF-DFFA-C141-AF78-3E9CBC638788}" srcOrd="1" destOrd="0" presId="urn:microsoft.com/office/officeart/2005/8/layout/hProcess11"/>
    <dgm:cxn modelId="{BB2CF339-9841-7B4D-AF3F-043EC3E4037E}" type="presParOf" srcId="{D5B545E6-A771-664B-BCC1-BD4DC76C0944}" destId="{1E481F3C-0902-5140-9563-EEB11CB56DE2}" srcOrd="2" destOrd="0" presId="urn:microsoft.com/office/officeart/2005/8/layout/hProcess11"/>
    <dgm:cxn modelId="{6EDB6513-EBC8-A040-8BE2-B46A8296527A}" type="presParOf" srcId="{1E481F3C-0902-5140-9563-EEB11CB56DE2}" destId="{898274C9-20A1-224D-854B-2A17D4F5D423}" srcOrd="0" destOrd="0" presId="urn:microsoft.com/office/officeart/2005/8/layout/hProcess11"/>
    <dgm:cxn modelId="{14A6E4FA-0C74-314D-B6B3-AE2652A87A25}" type="presParOf" srcId="{1E481F3C-0902-5140-9563-EEB11CB56DE2}" destId="{C49060B5-D99D-0043-B0BD-03ACC45570C6}" srcOrd="1" destOrd="0" presId="urn:microsoft.com/office/officeart/2005/8/layout/hProcess11"/>
    <dgm:cxn modelId="{EBE6B05D-9963-CB41-A31F-121710BFE028}" type="presParOf" srcId="{1E481F3C-0902-5140-9563-EEB11CB56DE2}" destId="{B071AF75-B1AD-A544-95A3-E3B39581FAFD}" srcOrd="2" destOrd="0" presId="urn:microsoft.com/office/officeart/2005/8/layout/hProcess11"/>
    <dgm:cxn modelId="{BD2342CF-B2FC-AE45-BEFC-D3B1C51BD0F4}" type="presParOf" srcId="{D5B545E6-A771-664B-BCC1-BD4DC76C0944}" destId="{35FB1607-1161-2848-8D64-3A21789CBA2A}" srcOrd="3" destOrd="0" presId="urn:microsoft.com/office/officeart/2005/8/layout/hProcess11"/>
    <dgm:cxn modelId="{0B4F7308-58A1-5E43-BB8C-30400FAF803A}" type="presParOf" srcId="{D5B545E6-A771-664B-BCC1-BD4DC76C0944}" destId="{91042426-279C-EF49-8E94-87826A037B44}" srcOrd="4" destOrd="0" presId="urn:microsoft.com/office/officeart/2005/8/layout/hProcess11"/>
    <dgm:cxn modelId="{B340059D-663D-3B48-9F93-C4A2D48E0378}" type="presParOf" srcId="{91042426-279C-EF49-8E94-87826A037B44}" destId="{8BE04E22-65D0-9C4B-AC79-CB094A73242B}" srcOrd="0" destOrd="0" presId="urn:microsoft.com/office/officeart/2005/8/layout/hProcess11"/>
    <dgm:cxn modelId="{81445CE2-0009-FF4C-9581-D2AAD8796140}" type="presParOf" srcId="{91042426-279C-EF49-8E94-87826A037B44}" destId="{EA603CE6-207D-0A4A-BAF6-7244612904F6}" srcOrd="1" destOrd="0" presId="urn:microsoft.com/office/officeart/2005/8/layout/hProcess11"/>
    <dgm:cxn modelId="{8492C01E-B8E8-1843-8B63-6C2E2005147B}" type="presParOf" srcId="{91042426-279C-EF49-8E94-87826A037B44}" destId="{046F8764-07A9-CF45-A1D7-35F147B60241}" srcOrd="2" destOrd="0" presId="urn:microsoft.com/office/officeart/2005/8/layout/hProcess11"/>
    <dgm:cxn modelId="{939CF7F7-5DBC-8B4E-B713-C88747FF398C}" type="presParOf" srcId="{D5B545E6-A771-664B-BCC1-BD4DC76C0944}" destId="{3F8EF62A-1885-5F41-A049-BD5DA79516FA}" srcOrd="5" destOrd="0" presId="urn:microsoft.com/office/officeart/2005/8/layout/hProcess11"/>
    <dgm:cxn modelId="{CA85C7B4-7C07-D84D-AFFA-427992774F0E}" type="presParOf" srcId="{D5B545E6-A771-664B-BCC1-BD4DC76C0944}" destId="{C773700B-9E4E-B345-89F9-2946F882C962}" srcOrd="6" destOrd="0" presId="urn:microsoft.com/office/officeart/2005/8/layout/hProcess11"/>
    <dgm:cxn modelId="{5127F4FC-6C27-604A-9594-D4477BDCF2EC}" type="presParOf" srcId="{C773700B-9E4E-B345-89F9-2946F882C962}" destId="{517766CA-4423-B74A-985F-29C3E0C6583B}" srcOrd="0" destOrd="0" presId="urn:microsoft.com/office/officeart/2005/8/layout/hProcess11"/>
    <dgm:cxn modelId="{E14F3975-2A71-EE47-9092-0BBA5129EA31}" type="presParOf" srcId="{C773700B-9E4E-B345-89F9-2946F882C962}" destId="{56285941-7E4E-474D-BE1D-9E6CF36CB79F}" srcOrd="1" destOrd="0" presId="urn:microsoft.com/office/officeart/2005/8/layout/hProcess11"/>
    <dgm:cxn modelId="{E867E844-04F1-754A-82F9-01797E361718}" type="presParOf" srcId="{C773700B-9E4E-B345-89F9-2946F882C962}" destId="{070C6233-C4F3-CD41-A9AB-1B8AB86FB00E}" srcOrd="2" destOrd="0" presId="urn:microsoft.com/office/officeart/2005/8/layout/hProcess11"/>
    <dgm:cxn modelId="{014D56CE-D1F6-0B44-8911-34E82FA356FB}" type="presParOf" srcId="{D5B545E6-A771-664B-BCC1-BD4DC76C0944}" destId="{551729B9-57FD-624E-A0B1-50F895E30A90}" srcOrd="7" destOrd="0" presId="urn:microsoft.com/office/officeart/2005/8/layout/hProcess11"/>
    <dgm:cxn modelId="{4262C5C6-F519-E842-85CC-0AEA881CEAD2}" type="presParOf" srcId="{D5B545E6-A771-664B-BCC1-BD4DC76C0944}" destId="{11B7D376-F620-1E46-A655-D02523B4F6C3}" srcOrd="8" destOrd="0" presId="urn:microsoft.com/office/officeart/2005/8/layout/hProcess11"/>
    <dgm:cxn modelId="{956419D8-5EA5-A44C-BF68-6D29A66DC909}" type="presParOf" srcId="{11B7D376-F620-1E46-A655-D02523B4F6C3}" destId="{33C7A9BD-AF2B-9E4C-80EC-98B29893F844}" srcOrd="0" destOrd="0" presId="urn:microsoft.com/office/officeart/2005/8/layout/hProcess11"/>
    <dgm:cxn modelId="{A10D7DB3-B1FD-4D41-945C-FB7F80293B92}" type="presParOf" srcId="{11B7D376-F620-1E46-A655-D02523B4F6C3}" destId="{A3148242-8CA2-D24E-BFE9-12F6ECE327B8}" srcOrd="1" destOrd="0" presId="urn:microsoft.com/office/officeart/2005/8/layout/hProcess11"/>
    <dgm:cxn modelId="{4CD19187-6B66-0340-B5E7-82B4E03611FD}" type="presParOf" srcId="{11B7D376-F620-1E46-A655-D02523B4F6C3}" destId="{6B2D703A-11C4-6044-B47F-65ECA28D9C43}" srcOrd="2" destOrd="0" presId="urn:microsoft.com/office/officeart/2005/8/layout/hProcess11"/>
    <dgm:cxn modelId="{F8A65111-9A5D-9244-9F4D-BC3EAA5A9DAF}" type="presParOf" srcId="{D5B545E6-A771-664B-BCC1-BD4DC76C0944}" destId="{9BF95D86-7BBD-294F-9B7F-95998302E0AD}" srcOrd="9" destOrd="0" presId="urn:microsoft.com/office/officeart/2005/8/layout/hProcess11"/>
    <dgm:cxn modelId="{C242719B-50F0-6C4A-8C3C-D0919712D063}" type="presParOf" srcId="{D5B545E6-A771-664B-BCC1-BD4DC76C0944}" destId="{7037769C-6B5B-FC49-9DFE-1523CFCE1718}" srcOrd="10" destOrd="0" presId="urn:microsoft.com/office/officeart/2005/8/layout/hProcess11"/>
    <dgm:cxn modelId="{9F5BC846-61D4-3A4E-B22C-F44F82032F76}" type="presParOf" srcId="{7037769C-6B5B-FC49-9DFE-1523CFCE1718}" destId="{D2C112E7-E9AD-C64A-A8E1-8FE6759D6758}" srcOrd="0" destOrd="0" presId="urn:microsoft.com/office/officeart/2005/8/layout/hProcess11"/>
    <dgm:cxn modelId="{8FD47A93-1B1C-654D-BC61-7EFBEB79C677}" type="presParOf" srcId="{7037769C-6B5B-FC49-9DFE-1523CFCE1718}" destId="{BEC6D067-3FF2-304A-BC0A-EFFBB76D4737}" srcOrd="1" destOrd="0" presId="urn:microsoft.com/office/officeart/2005/8/layout/hProcess11"/>
    <dgm:cxn modelId="{21144C83-DA8F-9D40-8102-90AC815B68B0}" type="presParOf" srcId="{7037769C-6B5B-FC49-9DFE-1523CFCE1718}" destId="{D4BCFD78-328B-5147-A7B2-374E5D70C07F}" srcOrd="2" destOrd="0" presId="urn:microsoft.com/office/officeart/2005/8/layout/hProcess11"/>
    <dgm:cxn modelId="{A3386679-E5F7-FA4F-9D60-4CAC5E6B2A86}" type="presParOf" srcId="{D5B545E6-A771-664B-BCC1-BD4DC76C0944}" destId="{33AD9556-2D5A-2A43-84F2-6675F2AFDD78}" srcOrd="11" destOrd="0" presId="urn:microsoft.com/office/officeart/2005/8/layout/hProcess11"/>
    <dgm:cxn modelId="{24D0E62D-6BF1-334D-9FDF-75AE83D48F11}" type="presParOf" srcId="{D5B545E6-A771-664B-BCC1-BD4DC76C0944}" destId="{4EE1385F-AC71-7047-99A7-F3F22F7154C8}" srcOrd="12" destOrd="0" presId="urn:microsoft.com/office/officeart/2005/8/layout/hProcess11"/>
    <dgm:cxn modelId="{AEA06F97-969C-AD42-BF9D-F6A09B92C947}" type="presParOf" srcId="{4EE1385F-AC71-7047-99A7-F3F22F7154C8}" destId="{A4057605-1E50-E342-99D0-62CF43356732}" srcOrd="0" destOrd="0" presId="urn:microsoft.com/office/officeart/2005/8/layout/hProcess11"/>
    <dgm:cxn modelId="{747BF8C1-9D11-C34C-963E-FCA75AA52178}" type="presParOf" srcId="{4EE1385F-AC71-7047-99A7-F3F22F7154C8}" destId="{954B07FD-E38A-884F-8922-ACC9DF44F680}" srcOrd="1" destOrd="0" presId="urn:microsoft.com/office/officeart/2005/8/layout/hProcess11"/>
    <dgm:cxn modelId="{7359D575-37C5-BA4B-AC7F-EB6F460F40A6}" type="presParOf" srcId="{4EE1385F-AC71-7047-99A7-F3F22F7154C8}" destId="{6DAA4A9D-B3C6-5348-B543-6B8272F60C4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D416D-BDA1-5647-96C2-E6D6042DF935}">
      <dsp:nvSpPr>
        <dsp:cNvPr id="0" name=""/>
        <dsp:cNvSpPr/>
      </dsp:nvSpPr>
      <dsp:spPr>
        <a:xfrm>
          <a:off x="0" y="1322222"/>
          <a:ext cx="8407893" cy="1762963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FE9259-F4EB-3C4D-B3AA-6B248698FD3C}">
      <dsp:nvSpPr>
        <dsp:cNvPr id="0" name=""/>
        <dsp:cNvSpPr/>
      </dsp:nvSpPr>
      <dsp:spPr>
        <a:xfrm>
          <a:off x="646" y="0"/>
          <a:ext cx="1036412" cy="1762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b" anchorCtr="1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noProof="0" smtClean="0"/>
            <a:t>Agosto de 2001</a:t>
          </a:r>
          <a:endParaRPr lang="pt-BR" sz="9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Ativistas ocupam a floresta de Lappesfort (Bruges),  usando táticas vistas antes no Reino Unido. </a:t>
          </a:r>
          <a:endParaRPr lang="pt-BR" sz="700" kern="1200" noProof="0"/>
        </a:p>
      </dsp:txBody>
      <dsp:txXfrm>
        <a:off x="646" y="0"/>
        <a:ext cx="1036412" cy="1762963"/>
      </dsp:txXfrm>
    </dsp:sp>
    <dsp:sp modelId="{0C8865D5-FA37-144F-9704-4FC2AE58FD82}">
      <dsp:nvSpPr>
        <dsp:cNvPr id="0" name=""/>
        <dsp:cNvSpPr/>
      </dsp:nvSpPr>
      <dsp:spPr>
        <a:xfrm>
          <a:off x="298482" y="1983333"/>
          <a:ext cx="440740" cy="4407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8274C9-20A1-224D-854B-2A17D4F5D423}">
      <dsp:nvSpPr>
        <dsp:cNvPr id="0" name=""/>
        <dsp:cNvSpPr/>
      </dsp:nvSpPr>
      <dsp:spPr>
        <a:xfrm>
          <a:off x="1088879" y="2644444"/>
          <a:ext cx="1036412" cy="1762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1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noProof="0" smtClean="0"/>
            <a:t>Floresta privada</a:t>
          </a:r>
          <a:endParaRPr lang="pt-BR" sz="9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Era de propriedade da Fabricon, parte da multinacional Tractebel do setor de energia, que tinha permissão das autoridades para a derrubada para a construção de uma estrada, terreno industrial e estação de ônibus</a:t>
          </a:r>
          <a:endParaRPr lang="pt-BR" sz="700" kern="1200" noProof="0"/>
        </a:p>
      </dsp:txBody>
      <dsp:txXfrm>
        <a:off x="1088879" y="2644444"/>
        <a:ext cx="1036412" cy="1762963"/>
      </dsp:txXfrm>
    </dsp:sp>
    <dsp:sp modelId="{C49060B5-D99D-0043-B0BD-03ACC45570C6}">
      <dsp:nvSpPr>
        <dsp:cNvPr id="0" name=""/>
        <dsp:cNvSpPr/>
      </dsp:nvSpPr>
      <dsp:spPr>
        <a:xfrm>
          <a:off x="1386715" y="1983333"/>
          <a:ext cx="440740" cy="4407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E04E22-65D0-9C4B-AC79-CB094A73242B}">
      <dsp:nvSpPr>
        <dsp:cNvPr id="0" name=""/>
        <dsp:cNvSpPr/>
      </dsp:nvSpPr>
      <dsp:spPr>
        <a:xfrm>
          <a:off x="2177112" y="0"/>
          <a:ext cx="1036412" cy="1762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b" anchorCtr="1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noProof="0" smtClean="0"/>
            <a:t>Coalizão de apoiadores</a:t>
          </a:r>
          <a:endParaRPr lang="pt-BR" sz="9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Ativistas (pequeno grupo de radicais anarquistas)</a:t>
          </a:r>
          <a:endParaRPr lang="pt-BR" sz="7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Formada por 103 pequenas e grandes organizações da sociedade civil, principalmente ambientais</a:t>
          </a:r>
          <a:endParaRPr lang="pt-BR" sz="700" kern="1200" noProof="0"/>
        </a:p>
      </dsp:txBody>
      <dsp:txXfrm>
        <a:off x="2177112" y="0"/>
        <a:ext cx="1036412" cy="1762963"/>
      </dsp:txXfrm>
    </dsp:sp>
    <dsp:sp modelId="{EA603CE6-207D-0A4A-BAF6-7244612904F6}">
      <dsp:nvSpPr>
        <dsp:cNvPr id="0" name=""/>
        <dsp:cNvSpPr/>
      </dsp:nvSpPr>
      <dsp:spPr>
        <a:xfrm>
          <a:off x="2474948" y="1983333"/>
          <a:ext cx="440740" cy="4407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7766CA-4423-B74A-985F-29C3E0C6583B}">
      <dsp:nvSpPr>
        <dsp:cNvPr id="0" name=""/>
        <dsp:cNvSpPr/>
      </dsp:nvSpPr>
      <dsp:spPr>
        <a:xfrm>
          <a:off x="3265345" y="2644444"/>
          <a:ext cx="1036412" cy="1762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1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noProof="0" smtClean="0"/>
            <a:t>Comitê de proteção</a:t>
          </a:r>
          <a:endParaRPr lang="pt-BR" sz="9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Com 400 simpatizantes, entre cidadãos, artistas, políticos e celebridades, além de servidores públicos que não apoiavam diretamente, mas forneciam informação valiosa</a:t>
          </a:r>
          <a:endParaRPr lang="pt-BR" sz="700" kern="1200" noProof="0"/>
        </a:p>
      </dsp:txBody>
      <dsp:txXfrm>
        <a:off x="3265345" y="2644444"/>
        <a:ext cx="1036412" cy="1762963"/>
      </dsp:txXfrm>
    </dsp:sp>
    <dsp:sp modelId="{56285941-7E4E-474D-BE1D-9E6CF36CB79F}">
      <dsp:nvSpPr>
        <dsp:cNvPr id="0" name=""/>
        <dsp:cNvSpPr/>
      </dsp:nvSpPr>
      <dsp:spPr>
        <a:xfrm>
          <a:off x="3563181" y="1983333"/>
          <a:ext cx="440740" cy="4407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C7A9BD-AF2B-9E4C-80EC-98B29893F844}">
      <dsp:nvSpPr>
        <dsp:cNvPr id="0" name=""/>
        <dsp:cNvSpPr/>
      </dsp:nvSpPr>
      <dsp:spPr>
        <a:xfrm>
          <a:off x="4353578" y="0"/>
          <a:ext cx="1036412" cy="1762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b" anchorCtr="1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noProof="0" smtClean="0"/>
            <a:t>Setembro de 2002</a:t>
          </a:r>
          <a:endParaRPr lang="pt-BR" sz="9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Após um ano de ocupação, Fabricom levou ativistas à corte</a:t>
          </a:r>
          <a:endParaRPr lang="pt-BR" sz="7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Justiça ordenou a desocupaçAao sob pena de um euro por dia por participante</a:t>
          </a:r>
          <a:endParaRPr lang="pt-BR" sz="7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Ministro do meio ambiente belga, do PV tenta comprar a floresta</a:t>
          </a:r>
          <a:endParaRPr lang="pt-BR" sz="700" kern="1200" noProof="0"/>
        </a:p>
      </dsp:txBody>
      <dsp:txXfrm>
        <a:off x="4353578" y="0"/>
        <a:ext cx="1036412" cy="1762963"/>
      </dsp:txXfrm>
    </dsp:sp>
    <dsp:sp modelId="{A3148242-8CA2-D24E-BFE9-12F6ECE327B8}">
      <dsp:nvSpPr>
        <dsp:cNvPr id="0" name=""/>
        <dsp:cNvSpPr/>
      </dsp:nvSpPr>
      <dsp:spPr>
        <a:xfrm>
          <a:off x="4651414" y="1983333"/>
          <a:ext cx="440740" cy="4407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C112E7-E9AD-C64A-A8E1-8FE6759D6758}">
      <dsp:nvSpPr>
        <dsp:cNvPr id="0" name=""/>
        <dsp:cNvSpPr/>
      </dsp:nvSpPr>
      <dsp:spPr>
        <a:xfrm>
          <a:off x="5441811" y="2644444"/>
          <a:ext cx="1036412" cy="1762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t" anchorCtr="1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noProof="0" smtClean="0"/>
            <a:t>Meados de outubro de 2002</a:t>
          </a:r>
          <a:endParaRPr lang="pt-BR" sz="9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Prefeito de Bruges (simpático à Fabricom) perde a paciência e ordena a polícia para que retire os ativistas</a:t>
          </a:r>
          <a:endParaRPr lang="pt-BR" sz="7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Há uma mobilização instantânea e quase todos sáo presos. Dois protestos se seguem (150 e 500 pessoas) e mobilizam cidadãos locais</a:t>
          </a:r>
          <a:endParaRPr lang="pt-BR" sz="700" kern="1200" noProof="0"/>
        </a:p>
      </dsp:txBody>
      <dsp:txXfrm>
        <a:off x="5441811" y="2644444"/>
        <a:ext cx="1036412" cy="1762963"/>
      </dsp:txXfrm>
    </dsp:sp>
    <dsp:sp modelId="{BEC6D067-3FF2-304A-BC0A-EFFBB76D4737}">
      <dsp:nvSpPr>
        <dsp:cNvPr id="0" name=""/>
        <dsp:cNvSpPr/>
      </dsp:nvSpPr>
      <dsp:spPr>
        <a:xfrm>
          <a:off x="5739647" y="1983333"/>
          <a:ext cx="440740" cy="4407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057605-1E50-E342-99D0-62CF43356732}">
      <dsp:nvSpPr>
        <dsp:cNvPr id="0" name=""/>
        <dsp:cNvSpPr/>
      </dsp:nvSpPr>
      <dsp:spPr>
        <a:xfrm>
          <a:off x="6530044" y="0"/>
          <a:ext cx="1036412" cy="1762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b" anchorCtr="1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noProof="0" smtClean="0"/>
            <a:t>Manifestação pública na cidade</a:t>
          </a:r>
          <a:endParaRPr lang="pt-BR" sz="900" kern="1200" noProof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700" kern="1200" noProof="0" smtClean="0"/>
            <a:t>Mais de 4.000 pessoas comparecem, numa das maiores manifestações ja vistas em Bruges</a:t>
          </a:r>
          <a:endParaRPr lang="pt-BR" sz="700" kern="1200" noProof="0"/>
        </a:p>
      </dsp:txBody>
      <dsp:txXfrm>
        <a:off x="6530044" y="0"/>
        <a:ext cx="1036412" cy="1762963"/>
      </dsp:txXfrm>
    </dsp:sp>
    <dsp:sp modelId="{954B07FD-E38A-884F-8922-ACC9DF44F680}">
      <dsp:nvSpPr>
        <dsp:cNvPr id="0" name=""/>
        <dsp:cNvSpPr/>
      </dsp:nvSpPr>
      <dsp:spPr>
        <a:xfrm>
          <a:off x="6827880" y="1983333"/>
          <a:ext cx="440740" cy="4407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C26F1-5DE5-5943-9540-3C412144501A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62BEC-E000-6E49-B59C-EF42AE72C4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2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</a:t>
            </a:r>
            <a:r>
              <a:rPr lang="en-US" dirty="0" err="1" smtClean="0"/>
              <a:t>sabático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o </a:t>
            </a:r>
            <a:r>
              <a:rPr lang="en-US" dirty="0" err="1" smtClean="0"/>
              <a:t>começo</a:t>
            </a:r>
            <a:r>
              <a:rPr lang="en-US" dirty="0" smtClean="0"/>
              <a:t> do </a:t>
            </a:r>
            <a:r>
              <a:rPr lang="en-US" dirty="0" err="1" smtClean="0"/>
              <a:t>próximo</a:t>
            </a:r>
            <a:r>
              <a:rPr lang="en-US" dirty="0" smtClean="0"/>
              <a:t> </a:t>
            </a:r>
            <a:r>
              <a:rPr lang="en-US" dirty="0" err="1" smtClean="0"/>
              <a:t>ano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letivo</a:t>
            </a:r>
            <a:r>
              <a:rPr lang="en-US" baseline="0" dirty="0" smtClean="0"/>
              <a:t> 2018/2019 (</a:t>
            </a:r>
            <a:r>
              <a:rPr lang="en-US" baseline="0" dirty="0" err="1" smtClean="0"/>
              <a:t>até</a:t>
            </a:r>
            <a:r>
              <a:rPr lang="en-US" baseline="0" dirty="0" smtClean="0"/>
              <a:t> 27 de </a:t>
            </a:r>
            <a:r>
              <a:rPr lang="en-US" baseline="0" dirty="0" err="1" smtClean="0"/>
              <a:t>setembro</a:t>
            </a:r>
            <a:r>
              <a:rPr lang="en-US" baseline="0" dirty="0" smtClean="0"/>
              <a:t> de 2018)</a:t>
            </a:r>
          </a:p>
          <a:p>
            <a:endParaRPr lang="en-US" dirty="0" smtClean="0"/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Bart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Cammaerts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Professor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Communication in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Department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Communications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LSE,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serves as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MSc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Communications.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Cammaerts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chair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Communication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Democracy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European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Communication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ECREA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vice-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chair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Communication, Technology &amp;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Policy-section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International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Media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Communication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IAMCR.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focuses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relationship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media, communication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resistance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particular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activists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media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representations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protest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alternative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counter-cultures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broader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issues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relating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public-ness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He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publishes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widely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recent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books include: The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Circulation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Anti-Austerity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Protest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Palgrave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Macmillan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2018)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Youth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Democratic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Life: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Stories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Hope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Disillusion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co-authored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Michael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Bruter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Shakuntala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Banaji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Sarah Harrison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Nick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Anstead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Palgrave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MacMillan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2015)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Mediation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Protest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Movements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co-edited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Alice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Matoni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Patrick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McCurdy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Intellect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2013). 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obtaining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degree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political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sciences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University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Brussels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(VUB) in 1996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Cammaerts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worked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spokesperson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advisor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society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Rupo,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Belgian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vice-Prime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Minister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Minister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Economic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affairs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Telecommunication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joined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centre SMIT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University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Brussels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(VUB) as 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doctoral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In 2002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obtained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PhD in Social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Sciences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followed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post-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doctoral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within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EMTEL2-network,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financed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5th Framework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EU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Commission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obtained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Marie Curie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Fellowship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Department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Media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Communications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62BEC-E000-6E49-B59C-EF42AE72C4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51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Faz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digressão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dinâmica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institucional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institucional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preto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branco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há</a:t>
            </a:r>
            <a:r>
              <a:rPr lang="en-US" baseline="0" dirty="0" smtClean="0"/>
              <a:t> nuances, </a:t>
            </a:r>
            <a:r>
              <a:rPr lang="en-US" baseline="0" dirty="0" err="1" smtClean="0"/>
              <a:t>intersecções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mesmo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dentro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estado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Isso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melhor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explicado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análise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caso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62BEC-E000-6E49-B59C-EF42AE72C4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06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Culturalista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identidade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reconhecimento</a:t>
            </a:r>
            <a:endParaRPr lang="en-US" baseline="0" dirty="0" smtClean="0"/>
          </a:p>
          <a:p>
            <a:r>
              <a:rPr lang="en-US" baseline="0" dirty="0" err="1" smtClean="0"/>
              <a:t>Economico</a:t>
            </a:r>
            <a:r>
              <a:rPr lang="en-US" baseline="0" dirty="0" smtClean="0"/>
              <a:t>  - </a:t>
            </a:r>
            <a:r>
              <a:rPr lang="en-US" baseline="0" dirty="0" err="1" smtClean="0"/>
              <a:t>só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questóes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materiais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Essa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divisão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balcaniza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rejeita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visóes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universais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62BEC-E000-6E49-B59C-EF42AE72C4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9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Estamos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2007 e </a:t>
            </a:r>
            <a:r>
              <a:rPr lang="en-US" dirty="0" err="1" smtClean="0"/>
              <a:t>ainda</a:t>
            </a:r>
            <a:r>
              <a:rPr lang="en-US" dirty="0" smtClean="0"/>
              <a:t> Facebook</a:t>
            </a:r>
            <a:r>
              <a:rPr lang="en-US" baseline="0" dirty="0" smtClean="0"/>
              <a:t> e Google </a:t>
            </a:r>
            <a:r>
              <a:rPr lang="en-US" baseline="0" dirty="0" err="1" smtClean="0"/>
              <a:t>não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têm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monstruosidade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ganharam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depois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solapando</a:t>
            </a:r>
            <a:r>
              <a:rPr lang="en-US" baseline="0" dirty="0" smtClean="0"/>
              <a:t> inclusive o </a:t>
            </a:r>
            <a:r>
              <a:rPr lang="en-US" baseline="0" dirty="0" err="1" smtClean="0"/>
              <a:t>poderio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vários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grupos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mídia</a:t>
            </a:r>
            <a:r>
              <a:rPr lang="en-US" baseline="0" dirty="0" smtClean="0"/>
              <a:t>. Antes de fake news.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62BEC-E000-6E49-B59C-EF42AE72C4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9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‹nº›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‹nº›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010400" y="2521623"/>
            <a:ext cx="1981200" cy="3757543"/>
          </a:xfrm>
        </p:spPr>
        <p:txBody>
          <a:bodyPr/>
          <a:lstStyle/>
          <a:p>
            <a:r>
              <a:rPr lang="en-US" dirty="0" err="1" smtClean="0"/>
              <a:t>Cammaerts</a:t>
            </a:r>
            <a:r>
              <a:rPr lang="en-US" dirty="0" smtClean="0"/>
              <a:t>, Bart (2007)</a:t>
            </a:r>
          </a:p>
          <a:p>
            <a:endParaRPr lang="en-US" dirty="0"/>
          </a:p>
          <a:p>
            <a:r>
              <a:rPr lang="en-US" sz="1400" dirty="0" smtClean="0"/>
              <a:t>Professor de </a:t>
            </a:r>
            <a:r>
              <a:rPr lang="en-US" sz="1400" dirty="0" err="1" smtClean="0"/>
              <a:t>Política</a:t>
            </a:r>
            <a:r>
              <a:rPr lang="en-US" sz="1400" dirty="0" smtClean="0"/>
              <a:t> e </a:t>
            </a:r>
            <a:r>
              <a:rPr lang="en-US" sz="1400" dirty="0" err="1" smtClean="0"/>
              <a:t>Comunicação</a:t>
            </a:r>
            <a:r>
              <a:rPr lang="en-US" sz="1400" dirty="0" smtClean="0"/>
              <a:t> da LSE </a:t>
            </a:r>
          </a:p>
          <a:p>
            <a:endParaRPr lang="en-US" sz="1400" dirty="0" smtClean="0"/>
          </a:p>
          <a:p>
            <a:r>
              <a:rPr lang="en-US" sz="1400" dirty="0" err="1" smtClean="0"/>
              <a:t>Produtor</a:t>
            </a:r>
            <a:r>
              <a:rPr lang="en-US" sz="1400" dirty="0" smtClean="0"/>
              <a:t> de </a:t>
            </a:r>
            <a:r>
              <a:rPr lang="en-US" sz="1400" dirty="0" err="1" smtClean="0"/>
              <a:t>rádio</a:t>
            </a:r>
            <a:r>
              <a:rPr lang="en-US" sz="1400" dirty="0" smtClean="0"/>
              <a:t>, </a:t>
            </a:r>
            <a:r>
              <a:rPr lang="en-US" sz="1400" dirty="0" err="1" smtClean="0"/>
              <a:t>músico</a:t>
            </a:r>
            <a:r>
              <a:rPr lang="en-US" sz="1400" dirty="0" smtClean="0"/>
              <a:t> e DJ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E</a:t>
            </a:r>
            <a:r>
              <a:rPr lang="en-US" dirty="0" smtClean="0"/>
              <a:t>s</a:t>
            </a:r>
            <a:r>
              <a:rPr lang="x-none" dirty="0" smtClean="0"/>
              <a:t>tratégias de comunicação e de mídia de ativistas glocais: para além de um pensamênto midiacêntrico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377939"/>
            <a:ext cx="19812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1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mtClean="0"/>
              <a:t>Tensões entre três circulos</a:t>
            </a:r>
          </a:p>
          <a:p>
            <a:pPr lvl="1"/>
            <a:r>
              <a:rPr lang="pt-BR" smtClean="0"/>
              <a:t>Ativistas</a:t>
            </a:r>
          </a:p>
          <a:p>
            <a:pPr lvl="1"/>
            <a:r>
              <a:rPr lang="pt-BR" smtClean="0"/>
              <a:t>Mídia </a:t>
            </a:r>
          </a:p>
          <a:p>
            <a:pPr lvl="1"/>
            <a:r>
              <a:rPr lang="pt-BR" smtClean="0"/>
              <a:t>Sociedade Civil</a:t>
            </a:r>
          </a:p>
          <a:p>
            <a:r>
              <a:rPr lang="pt-BR" smtClean="0"/>
              <a:t>Tensões entre movimentos – Sociedade Civil não pode ser descrita como algo único</a:t>
            </a:r>
          </a:p>
          <a:p>
            <a:pPr lvl="1"/>
            <a:r>
              <a:rPr lang="pt-BR" smtClean="0"/>
              <a:t>Um sindicato relutou em apoiar o movimento</a:t>
            </a:r>
          </a:p>
          <a:p>
            <a:pPr lvl="1"/>
            <a:r>
              <a:rPr lang="pt-BR" smtClean="0"/>
              <a:t>Tentativa de ligar o ambiental (não-material) a lutas mais materiais foi só bem-sucedido em parte</a:t>
            </a:r>
          </a:p>
          <a:p>
            <a:r>
              <a:rPr lang="pt-BR" smtClean="0"/>
              <a:t>Tensões dentro do Estado, que não pode ser tratado como uma estrutura única</a:t>
            </a:r>
          </a:p>
          <a:p>
            <a:pPr lvl="1"/>
            <a:r>
              <a:rPr lang="pt-BR" smtClean="0"/>
              <a:t>Autoridades locais: pró-empresa</a:t>
            </a:r>
          </a:p>
          <a:p>
            <a:pPr lvl="1"/>
            <a:r>
              <a:rPr lang="pt-BR" smtClean="0"/>
              <a:t>Governo regional: pró-ativistas (ministra verde Vera Dua visitou ativistas)</a:t>
            </a:r>
          </a:p>
          <a:p>
            <a:r>
              <a:rPr lang="pt-BR" smtClean="0"/>
              <a:t>Formação de estruturas</a:t>
            </a:r>
          </a:p>
          <a:p>
            <a:pPr lvl="1"/>
            <a:r>
              <a:rPr lang="pt-BR" smtClean="0"/>
              <a:t>Frente do Cinturão Verde: formada por ativistas </a:t>
            </a:r>
          </a:p>
          <a:p>
            <a:pPr lvl="1"/>
            <a:r>
              <a:rPr lang="pt-BR" smtClean="0"/>
              <a:t>Comitê de apoio: que permitia a participação de políticos tratados como indivíduos</a:t>
            </a:r>
            <a:endParaRPr lang="pt-B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Real politik: além da mídia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8545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mtClean="0"/>
              <a:t>Grupo radical de ativistas, usando sabiamente internet e estratégias de comunicação pode conseguir apoio e influência política por um certo tempo</a:t>
            </a:r>
          </a:p>
          <a:p>
            <a:r>
              <a:rPr lang="pt-BR" smtClean="0"/>
              <a:t>Futuro ainda era indefinido 4 anos depois das ocupações</a:t>
            </a:r>
          </a:p>
          <a:p>
            <a:r>
              <a:rPr lang="pt-BR" smtClean="0"/>
              <a:t>70% da floresta salva permanentemente</a:t>
            </a:r>
          </a:p>
          <a:p>
            <a:r>
              <a:rPr lang="pt-BR" smtClean="0"/>
              <a:t>Internet foi importante, mas não foi único meio. Houve estratégias offline e também de relações com imprensa.</a:t>
            </a:r>
          </a:p>
          <a:p>
            <a:r>
              <a:rPr lang="pt-BR" smtClean="0"/>
              <a:t>Os laços fracos nem sempre são deletérios, podem oferecer conveniência e ampliar a rede de apoiadores</a:t>
            </a:r>
          </a:p>
          <a:p>
            <a:r>
              <a:rPr lang="pt-BR" smtClean="0"/>
              <a:t>As formas tradicionais de pressão política, no entanto, não podem ser esquecidas: protestos, cartas, reuniões, etc.</a:t>
            </a:r>
          </a:p>
          <a:p>
            <a:r>
              <a:rPr lang="pt-BR" smtClean="0"/>
              <a:t>A internet pode funcionar como catalizadora da convergência de ações de grupos fragmentados e opostos, e entre organizações de diferentes ideologias políticas</a:t>
            </a:r>
          </a:p>
          <a:p>
            <a:r>
              <a:rPr lang="pt-BR" smtClean="0"/>
              <a:t>Lappesfort pode ser desconstruída como uma multitude em ação</a:t>
            </a:r>
            <a:endParaRPr lang="pt-B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conclusões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9540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Resumo das estratégias</a:t>
            </a:r>
            <a:endParaRPr lang="pt-BR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l="-20596" r="-20596"/>
          <a:stretch>
            <a:fillRect/>
          </a:stretch>
        </p:blipFill>
        <p:spPr>
          <a:xfrm>
            <a:off x="381000" y="1719263"/>
            <a:ext cx="8407400" cy="440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20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Entusiastas</a:t>
            </a:r>
            <a:endParaRPr lang="pt-BR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Troca de informações alternativas</a:t>
            </a:r>
          </a:p>
          <a:p>
            <a:r>
              <a:rPr lang="pt-BR" dirty="0" smtClean="0"/>
              <a:t>Custo reduzido</a:t>
            </a:r>
          </a:p>
          <a:p>
            <a:r>
              <a:rPr lang="pt-BR" dirty="0" smtClean="0"/>
              <a:t>Mais controle (menos dependência da mídia</a:t>
            </a:r>
          </a:p>
          <a:p>
            <a:r>
              <a:rPr lang="pt-BR" dirty="0" smtClean="0"/>
              <a:t>Coordenação </a:t>
            </a:r>
            <a:r>
              <a:rPr lang="pt-BR" dirty="0" err="1" smtClean="0"/>
              <a:t>inter</a:t>
            </a:r>
            <a:r>
              <a:rPr lang="pt-BR" dirty="0" smtClean="0"/>
              <a:t>/</a:t>
            </a:r>
            <a:r>
              <a:rPr lang="pt-BR" dirty="0" err="1" smtClean="0"/>
              <a:t>trans</a:t>
            </a:r>
            <a:r>
              <a:rPr lang="pt-BR" dirty="0" smtClean="0"/>
              <a:t> nacional (FSM) </a:t>
            </a:r>
          </a:p>
          <a:p>
            <a:r>
              <a:rPr lang="pt-BR" dirty="0" smtClean="0"/>
              <a:t>Ativismo transnacional pode ser percebido no nível de apropriação de discursos contra-hegemônicos (</a:t>
            </a:r>
            <a:r>
              <a:rPr lang="pt-BR" dirty="0" err="1" smtClean="0"/>
              <a:t>Ex</a:t>
            </a:r>
            <a:r>
              <a:rPr lang="pt-BR" dirty="0" smtClean="0"/>
              <a:t>: não-violência de </a:t>
            </a:r>
            <a:r>
              <a:rPr lang="pt-BR" dirty="0" err="1" smtClean="0"/>
              <a:t>Ghandi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smtClean="0"/>
              <a:t>Críticos</a:t>
            </a:r>
            <a:endParaRPr lang="pt-B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Laços fracos: política preguiçosa (</a:t>
            </a:r>
            <a:r>
              <a:rPr lang="pt-BR" dirty="0" err="1" smtClean="0"/>
              <a:t>Galston</a:t>
            </a:r>
            <a:r>
              <a:rPr lang="pt-BR" dirty="0" smtClean="0"/>
              <a:t>, Putnam)</a:t>
            </a:r>
          </a:p>
          <a:p>
            <a:r>
              <a:rPr lang="pt-BR" dirty="0" smtClean="0"/>
              <a:t>Fragmentação, </a:t>
            </a:r>
            <a:r>
              <a:rPr lang="pt-BR" dirty="0" err="1" smtClean="0"/>
              <a:t>esferículas</a:t>
            </a:r>
            <a:r>
              <a:rPr lang="pt-BR" dirty="0" smtClean="0"/>
              <a:t> públicas/</a:t>
            </a:r>
            <a:r>
              <a:rPr lang="pt-BR" dirty="0" err="1" smtClean="0"/>
              <a:t>splinternet</a:t>
            </a:r>
            <a:r>
              <a:rPr lang="pt-BR" dirty="0" smtClean="0"/>
              <a:t> (</a:t>
            </a:r>
            <a:r>
              <a:rPr lang="pt-BR" dirty="0" err="1" smtClean="0"/>
              <a:t>Gitlin</a:t>
            </a:r>
            <a:r>
              <a:rPr lang="pt-BR" dirty="0" smtClean="0"/>
              <a:t>)</a:t>
            </a:r>
          </a:p>
          <a:p>
            <a:r>
              <a:rPr lang="pt-BR" dirty="0" smtClean="0"/>
              <a:t>Ênfase na internet/comunicação ofusca a importância da política não-institucional, além da mídia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Introdução: a ênfase na internet (</a:t>
            </a:r>
            <a:r>
              <a:rPr lang="x-none" dirty="0" smtClean="0"/>
              <a:t>mídia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027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304801"/>
            <a:ext cx="5867400" cy="2512855"/>
          </a:xfrm>
        </p:spPr>
        <p:txBody>
          <a:bodyPr>
            <a:noAutofit/>
          </a:bodyPr>
          <a:lstStyle/>
          <a:p>
            <a:r>
              <a:rPr lang="pt-BR" sz="1800" dirty="0" smtClean="0"/>
              <a:t> Após 11 de setembro a validade do que </a:t>
            </a:r>
            <a:r>
              <a:rPr lang="pt-BR" sz="1800" dirty="0" err="1" smtClean="0"/>
              <a:t>Gamson</a:t>
            </a:r>
            <a:r>
              <a:rPr lang="pt-BR" sz="1800" dirty="0" smtClean="0"/>
              <a:t> dizia sobre táticas violentas muda (ameaçava e enfraquecia quem as usava)</a:t>
            </a:r>
          </a:p>
          <a:p>
            <a:r>
              <a:rPr lang="pt-BR" sz="1800" dirty="0" smtClean="0"/>
              <a:t> Não se vê mais uma dicotomia entre causas de valores e comportamentos (LGBT, verdes) e as baseadas em classe (trabalhadores)</a:t>
            </a:r>
          </a:p>
          <a:p>
            <a:r>
              <a:rPr lang="pt-BR" sz="1800" dirty="0" smtClean="0"/>
              <a:t> Política da vida, </a:t>
            </a:r>
            <a:r>
              <a:rPr lang="pt-BR" sz="1800" dirty="0" err="1" smtClean="0"/>
              <a:t>identitária</a:t>
            </a:r>
            <a:r>
              <a:rPr lang="pt-BR" sz="1800" dirty="0" smtClean="0"/>
              <a:t>, baseada em mais do que a dura disputa de classes (Fraser)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 smtClean="0"/>
              <a:t>Crítica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visão</a:t>
            </a:r>
            <a:r>
              <a:rPr lang="en-US" dirty="0" smtClean="0"/>
              <a:t> </a:t>
            </a:r>
            <a:r>
              <a:rPr lang="en-US" dirty="0" err="1" smtClean="0"/>
              <a:t>dualista</a:t>
            </a:r>
            <a:r>
              <a:rPr lang="en-US" dirty="0" smtClean="0"/>
              <a:t> cultural X </a:t>
            </a:r>
            <a:r>
              <a:rPr lang="en-US" dirty="0" err="1" smtClean="0"/>
              <a:t>econômica</a:t>
            </a:r>
            <a:r>
              <a:rPr lang="en-US" dirty="0" smtClean="0"/>
              <a:t>. </a:t>
            </a:r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nuances a </a:t>
            </a:r>
            <a:r>
              <a:rPr lang="en-US" dirty="0" err="1" smtClean="0"/>
              <a:t>serem</a:t>
            </a:r>
            <a:r>
              <a:rPr lang="en-US" dirty="0" smtClean="0"/>
              <a:t> </a:t>
            </a:r>
            <a:r>
              <a:rPr lang="en-US" dirty="0" err="1" smtClean="0"/>
              <a:t>consideradas</a:t>
            </a:r>
            <a:r>
              <a:rPr lang="en-US" dirty="0"/>
              <a:t> </a:t>
            </a:r>
            <a:r>
              <a:rPr lang="en-US" dirty="0" smtClean="0"/>
              <a:t>no </a:t>
            </a:r>
            <a:r>
              <a:rPr lang="en-US" dirty="0" err="1" smtClean="0"/>
              <a:t>ativismo</a:t>
            </a:r>
            <a:r>
              <a:rPr lang="en-US" dirty="0" smtClean="0"/>
              <a:t> e </a:t>
            </a:r>
            <a:r>
              <a:rPr lang="en-US" dirty="0" err="1" smtClean="0"/>
              <a:t>sua</a:t>
            </a:r>
            <a:r>
              <a:rPr lang="en-US" dirty="0"/>
              <a:t> </a:t>
            </a:r>
            <a:r>
              <a:rPr lang="en-US" dirty="0" err="1" smtClean="0"/>
              <a:t>inserção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sociedade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Ativismo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94627" y="2822223"/>
            <a:ext cx="2319564" cy="1351933"/>
            <a:chOff x="1403648" y="4293096"/>
            <a:chExt cx="3751756" cy="2175144"/>
          </a:xfrm>
        </p:grpSpPr>
        <p:sp>
          <p:nvSpPr>
            <p:cNvPr id="6" name="Oval 5"/>
            <p:cNvSpPr/>
            <p:nvPr/>
          </p:nvSpPr>
          <p:spPr>
            <a:xfrm>
              <a:off x="1403648" y="4293096"/>
              <a:ext cx="2175144" cy="2175144"/>
            </a:xfrm>
            <a:prstGeom prst="ellipse">
              <a:avLst/>
            </a:prstGeom>
            <a:noFill/>
            <a:ln w="76200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Oval 6"/>
            <p:cNvSpPr/>
            <p:nvPr/>
          </p:nvSpPr>
          <p:spPr>
            <a:xfrm>
              <a:off x="2980260" y="4293096"/>
              <a:ext cx="2175144" cy="2175144"/>
            </a:xfrm>
            <a:prstGeom prst="ellipse">
              <a:avLst/>
            </a:prstGeom>
            <a:noFill/>
            <a:ln w="76200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03648" y="4721541"/>
              <a:ext cx="1719903" cy="4967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tx2"/>
                  </a:solidFill>
                </a:rPr>
                <a:t>Econômico</a:t>
              </a:r>
              <a:endParaRPr lang="en-US" dirty="0">
                <a:solidFill>
                  <a:schemeClr val="tx2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8794" y="5644872"/>
              <a:ext cx="1213194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2"/>
                  </a:solidFill>
                </a:rPr>
                <a:t>Cultural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Content Placeholder 1"/>
          <p:cNvSpPr txBox="1">
            <a:spLocks/>
          </p:cNvSpPr>
          <p:nvPr/>
        </p:nvSpPr>
        <p:spPr>
          <a:xfrm>
            <a:off x="3372205" y="2701817"/>
            <a:ext cx="3503588" cy="1472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32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24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20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 smtClean="0"/>
              <a:t> </a:t>
            </a:r>
            <a:r>
              <a:rPr lang="pt-BR" sz="1800" dirty="0" err="1" smtClean="0"/>
              <a:t>Multitude</a:t>
            </a:r>
            <a:r>
              <a:rPr lang="pt-BR" sz="1800" dirty="0"/>
              <a:t> </a:t>
            </a:r>
            <a:r>
              <a:rPr lang="pt-BR" sz="1800" dirty="0" smtClean="0"/>
              <a:t>(</a:t>
            </a:r>
            <a:r>
              <a:rPr lang="pt-BR" sz="1800" dirty="0" err="1" smtClean="0"/>
              <a:t>Hardt</a:t>
            </a:r>
            <a:r>
              <a:rPr lang="pt-BR" sz="1800" dirty="0" smtClean="0"/>
              <a:t> e Negri): multiplicidade </a:t>
            </a:r>
            <a:r>
              <a:rPr lang="pt-BR" sz="1800" dirty="0"/>
              <a:t> </a:t>
            </a:r>
            <a:r>
              <a:rPr lang="pt-BR" sz="1800" dirty="0" smtClean="0"/>
              <a:t>social age em comum, ao mesmo tempo que mantém diferenças internas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38505" y="4305000"/>
            <a:ext cx="5867400" cy="27948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32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24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20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 smtClean="0"/>
              <a:t>Formas de poder (Negri): </a:t>
            </a:r>
            <a:r>
              <a:rPr lang="pt-BR" sz="1800" b="1" dirty="0" smtClean="0"/>
              <a:t>constituído</a:t>
            </a:r>
            <a:r>
              <a:rPr lang="pt-BR" sz="1800" dirty="0" smtClean="0"/>
              <a:t>, reativo (Estado) e </a:t>
            </a:r>
            <a:r>
              <a:rPr lang="pt-BR" sz="1800" b="1" dirty="0" smtClean="0"/>
              <a:t>constituinte</a:t>
            </a:r>
            <a:r>
              <a:rPr lang="pt-BR" sz="1800" dirty="0" smtClean="0"/>
              <a:t>, não-mediado (</a:t>
            </a:r>
            <a:r>
              <a:rPr lang="pt-BR" sz="1800" dirty="0" err="1" smtClean="0"/>
              <a:t>multitude</a:t>
            </a:r>
            <a:r>
              <a:rPr lang="pt-BR" sz="1800" dirty="0" smtClean="0"/>
              <a:t>), que legitima e desafia o poder constituído. Forças em negociação permanente que apontam para um capitalismo flexível, capaz de acomodar conflitos</a:t>
            </a:r>
          </a:p>
        </p:txBody>
      </p:sp>
    </p:spTree>
    <p:extLst>
      <p:ext uri="{BB962C8B-B14F-4D97-AF65-F5344CB8AC3E}">
        <p14:creationId xmlns:p14="http://schemas.microsoft.com/office/powerpoint/2010/main" val="163656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000" dirty="0" smtClean="0"/>
              <a:t> As mídias (tradicional e alternativa) mediam, tanto na forma da presença de discursos quanto na forma de conceituação (</a:t>
            </a:r>
            <a:r>
              <a:rPr lang="pt-BR" sz="2000" dirty="0" err="1" smtClean="0"/>
              <a:t>Mouffe</a:t>
            </a:r>
            <a:r>
              <a:rPr lang="pt-BR" sz="2000" dirty="0" smtClean="0"/>
              <a:t>)</a:t>
            </a:r>
          </a:p>
          <a:p>
            <a:r>
              <a:rPr lang="pt-BR" sz="2000" dirty="0" smtClean="0"/>
              <a:t> Internet tem vantagens, mas precisa ser vista dentro de estratégia mais ampla de comunicação (internet como </a:t>
            </a:r>
            <a:r>
              <a:rPr lang="pt-BR" sz="2000" dirty="0" err="1" smtClean="0"/>
              <a:t>pull-medium</a:t>
            </a:r>
            <a:r>
              <a:rPr lang="pt-BR" sz="2000" dirty="0" smtClean="0"/>
              <a:t>: pessoas precisam saber o que procurar)</a:t>
            </a:r>
          </a:p>
          <a:p>
            <a:r>
              <a:rPr lang="pt-BR" sz="2000" dirty="0" smtClean="0"/>
              <a:t> Internet facilita a </a:t>
            </a:r>
            <a:r>
              <a:rPr lang="pt-BR" sz="2000" dirty="0" err="1" smtClean="0"/>
              <a:t>transacionalização</a:t>
            </a:r>
            <a:r>
              <a:rPr lang="pt-BR" sz="2000" dirty="0" smtClean="0"/>
              <a:t> das disputas e construção de coalizões além do estado nacional. Classificações:</a:t>
            </a:r>
          </a:p>
          <a:p>
            <a:pPr lvl="1"/>
            <a:r>
              <a:rPr lang="pt-BR" sz="1800" dirty="0" err="1" smtClean="0"/>
              <a:t>trans</a:t>
            </a:r>
            <a:r>
              <a:rPr lang="pt-BR" sz="1800" dirty="0" smtClean="0"/>
              <a:t>-internacional, traduz assuntos locais a um nível global de governança (Transparência Internacional); </a:t>
            </a:r>
          </a:p>
          <a:p>
            <a:pPr lvl="1"/>
            <a:r>
              <a:rPr lang="pt-BR" sz="1800" dirty="0" err="1" smtClean="0"/>
              <a:t>trans</a:t>
            </a:r>
            <a:r>
              <a:rPr lang="pt-BR" sz="1800" dirty="0" smtClean="0"/>
              <a:t>-internacional, provê um mesmo enquadramento global de temas, mas com relativa independência local (Greenpeace); </a:t>
            </a:r>
          </a:p>
          <a:p>
            <a:pPr lvl="1"/>
            <a:r>
              <a:rPr lang="pt-BR" sz="1800" b="1" dirty="0" err="1" smtClean="0"/>
              <a:t>glocal</a:t>
            </a:r>
            <a:r>
              <a:rPr lang="pt-BR" sz="1800" b="1" dirty="0" smtClean="0"/>
              <a:t>, discursos e métodos de ação são importados, apropriados e adaptados ao contexto local (FOCO DESSE TEXTO)</a:t>
            </a:r>
            <a:endParaRPr lang="pt-BR" sz="1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As </a:t>
            </a:r>
            <a:r>
              <a:rPr lang="en-US" dirty="0" err="1" smtClean="0"/>
              <a:t>estratégias</a:t>
            </a:r>
            <a:r>
              <a:rPr lang="en-US" dirty="0" smtClean="0"/>
              <a:t> de </a:t>
            </a:r>
            <a:r>
              <a:rPr lang="en-US" dirty="0" err="1" smtClean="0"/>
              <a:t>comunicação</a:t>
            </a:r>
            <a:r>
              <a:rPr lang="en-US" dirty="0" smtClean="0"/>
              <a:t> (</a:t>
            </a:r>
            <a:r>
              <a:rPr lang="en-US" dirty="0" err="1" smtClean="0"/>
              <a:t>tradicional</a:t>
            </a:r>
            <a:r>
              <a:rPr lang="en-US" dirty="0" smtClean="0"/>
              <a:t> e </a:t>
            </a:r>
            <a:r>
              <a:rPr lang="en-US" dirty="0" err="1" smtClean="0"/>
              <a:t>alternativa</a:t>
            </a:r>
            <a:r>
              <a:rPr lang="en-US" dirty="0" smtClean="0"/>
              <a:t>)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vistas de forma </a:t>
            </a:r>
            <a:r>
              <a:rPr lang="en-US" dirty="0" err="1" smtClean="0"/>
              <a:t>dinämica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ditocômica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</a:t>
            </a:r>
            <a:r>
              <a:rPr lang="en-US" dirty="0" err="1" smtClean="0"/>
              <a:t>mídia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72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60240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Nível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/>
              <a:t> </a:t>
            </a:r>
            <a:r>
              <a:rPr lang="en-US" dirty="0" smtClean="0"/>
              <a:t>banal: offline, </a:t>
            </a:r>
            <a:r>
              <a:rPr lang="en-US" dirty="0" err="1" smtClean="0"/>
              <a:t>construção</a:t>
            </a:r>
            <a:r>
              <a:rPr lang="en-US" dirty="0" smtClean="0"/>
              <a:t> de </a:t>
            </a:r>
            <a:r>
              <a:rPr lang="en-US" dirty="0" err="1" smtClean="0"/>
              <a:t>confiança</a:t>
            </a:r>
            <a:r>
              <a:rPr lang="en-US" dirty="0" smtClean="0"/>
              <a:t>, </a:t>
            </a:r>
            <a:r>
              <a:rPr lang="en-US" dirty="0" err="1" smtClean="0"/>
              <a:t>identidade</a:t>
            </a:r>
            <a:r>
              <a:rPr lang="en-US" dirty="0"/>
              <a:t> </a:t>
            </a:r>
            <a:r>
              <a:rPr lang="en-US" dirty="0" err="1" smtClean="0"/>
              <a:t>coletiva</a:t>
            </a:r>
            <a:r>
              <a:rPr lang="en-US" dirty="0" smtClean="0"/>
              <a:t>, e </a:t>
            </a:r>
            <a:r>
              <a:rPr lang="en-US" dirty="0" err="1" smtClean="0"/>
              <a:t>referências</a:t>
            </a:r>
            <a:r>
              <a:rPr lang="en-US" dirty="0" smtClean="0"/>
              <a:t> </a:t>
            </a:r>
            <a:r>
              <a:rPr lang="en-US" dirty="0" err="1" smtClean="0"/>
              <a:t>comuns</a:t>
            </a:r>
            <a:endParaRPr lang="en-US" dirty="0" smtClean="0"/>
          </a:p>
          <a:p>
            <a:r>
              <a:rPr lang="en-US" dirty="0" err="1" smtClean="0"/>
              <a:t>Nível</a:t>
            </a:r>
            <a:r>
              <a:rPr lang="en-US" dirty="0" smtClean="0"/>
              <a:t> formal e </a:t>
            </a:r>
            <a:r>
              <a:rPr lang="en-US" dirty="0" err="1" smtClean="0"/>
              <a:t>institucional</a:t>
            </a:r>
            <a:r>
              <a:rPr lang="en-US" dirty="0" smtClean="0"/>
              <a:t> e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dinâmica</a:t>
            </a:r>
            <a:r>
              <a:rPr lang="en-US" dirty="0" smtClean="0"/>
              <a:t> com o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institucional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entre o Molecular (micro) e o Molar (</a:t>
            </a:r>
            <a:r>
              <a:rPr lang="en-US" dirty="0" err="1" smtClean="0"/>
              <a:t>estrutural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“Escapes </a:t>
            </a:r>
            <a:r>
              <a:rPr lang="en-US" dirty="0" err="1" smtClean="0"/>
              <a:t>moleculares</a:t>
            </a:r>
            <a:r>
              <a:rPr lang="en-US" dirty="0" smtClean="0"/>
              <a:t> e </a:t>
            </a:r>
            <a:r>
              <a:rPr lang="en-US" dirty="0" err="1" smtClean="0"/>
              <a:t>movimentos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seriam</a:t>
            </a:r>
            <a:r>
              <a:rPr lang="en-US" dirty="0" smtClean="0"/>
              <a:t> nada se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pudessem</a:t>
            </a:r>
            <a:r>
              <a:rPr lang="en-US" dirty="0" smtClean="0"/>
              <a:t> </a:t>
            </a:r>
            <a:r>
              <a:rPr lang="en-US" dirty="0" err="1" smtClean="0"/>
              <a:t>retornar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as </a:t>
            </a:r>
            <a:r>
              <a:rPr lang="en-US" dirty="0" err="1" smtClean="0"/>
              <a:t>organizações</a:t>
            </a:r>
            <a:r>
              <a:rPr lang="en-US" dirty="0" smtClean="0"/>
              <a:t> </a:t>
            </a:r>
            <a:r>
              <a:rPr lang="en-US" dirty="0" err="1" smtClean="0"/>
              <a:t>molares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reembaralhar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</a:t>
            </a:r>
            <a:r>
              <a:rPr lang="en-US" dirty="0" err="1" smtClean="0"/>
              <a:t>segmentos</a:t>
            </a:r>
            <a:r>
              <a:rPr lang="en-US" dirty="0" smtClean="0"/>
              <a:t>,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distribuições</a:t>
            </a:r>
            <a:r>
              <a:rPr lang="en-US" dirty="0" smtClean="0"/>
              <a:t> </a:t>
            </a:r>
            <a:r>
              <a:rPr lang="en-US" dirty="0" err="1" smtClean="0"/>
              <a:t>binárias</a:t>
            </a:r>
            <a:r>
              <a:rPr lang="en-US" dirty="0" smtClean="0"/>
              <a:t> de </a:t>
            </a:r>
            <a:r>
              <a:rPr lang="en-US" dirty="0" err="1" smtClean="0"/>
              <a:t>sexos</a:t>
            </a:r>
            <a:r>
              <a:rPr lang="en-US" dirty="0" smtClean="0"/>
              <a:t>, classes e </a:t>
            </a:r>
            <a:r>
              <a:rPr lang="en-US" dirty="0" err="1" smtClean="0"/>
              <a:t>partidos</a:t>
            </a:r>
            <a:r>
              <a:rPr lang="en-US" dirty="0" smtClean="0"/>
              <a:t>”</a:t>
            </a:r>
            <a:r>
              <a:rPr lang="en-US" dirty="0"/>
              <a:t> (</a:t>
            </a:r>
            <a:r>
              <a:rPr lang="en-US" dirty="0" err="1"/>
              <a:t>Deleuze</a:t>
            </a:r>
            <a:r>
              <a:rPr lang="en-US" dirty="0"/>
              <a:t> e </a:t>
            </a:r>
            <a:r>
              <a:rPr lang="en-US" dirty="0" err="1"/>
              <a:t>Guattari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 smtClean="0"/>
              <a:t>Relação</a:t>
            </a:r>
            <a:r>
              <a:rPr lang="en-US" dirty="0" smtClean="0"/>
              <a:t> entre </a:t>
            </a:r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constituído</a:t>
            </a:r>
            <a:r>
              <a:rPr lang="en-US" dirty="0" smtClean="0"/>
              <a:t> e multitude, 6 </a:t>
            </a:r>
            <a:r>
              <a:rPr lang="en-US" dirty="0" err="1" smtClean="0"/>
              <a:t>desafios</a:t>
            </a:r>
            <a:r>
              <a:rPr lang="en-US" dirty="0" smtClean="0"/>
              <a:t> </a:t>
            </a:r>
            <a:r>
              <a:rPr lang="en-US" dirty="0" err="1" smtClean="0"/>
              <a:t>estratégicos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perspectiva</a:t>
            </a:r>
            <a:r>
              <a:rPr lang="en-US" dirty="0" smtClean="0"/>
              <a:t> de </a:t>
            </a:r>
            <a:r>
              <a:rPr lang="en-US" dirty="0" err="1" smtClean="0"/>
              <a:t>enquadramento</a:t>
            </a:r>
            <a:r>
              <a:rPr lang="en-US" dirty="0" smtClean="0"/>
              <a:t> (</a:t>
            </a:r>
            <a:r>
              <a:rPr lang="en-US" dirty="0" err="1" smtClean="0"/>
              <a:t>McAdam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Recrutar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Sustentar</a:t>
            </a:r>
            <a:endParaRPr lang="en-US" dirty="0" smtClean="0"/>
          </a:p>
          <a:p>
            <a:pPr lvl="1"/>
            <a:r>
              <a:rPr lang="en-US" dirty="0" err="1" smtClean="0"/>
              <a:t>Conquistar</a:t>
            </a:r>
            <a:r>
              <a:rPr lang="en-US" dirty="0" smtClean="0"/>
              <a:t> </a:t>
            </a:r>
            <a:r>
              <a:rPr lang="en-US" dirty="0" err="1" smtClean="0"/>
              <a:t>atenção</a:t>
            </a:r>
            <a:endParaRPr lang="en-US" dirty="0" smtClean="0"/>
          </a:p>
          <a:p>
            <a:pPr lvl="1"/>
            <a:r>
              <a:rPr lang="en-US" dirty="0" err="1" smtClean="0"/>
              <a:t>Mobilizar</a:t>
            </a:r>
            <a:r>
              <a:rPr lang="en-US" dirty="0" smtClean="0"/>
              <a:t> </a:t>
            </a:r>
            <a:r>
              <a:rPr lang="en-US" dirty="0" err="1" smtClean="0"/>
              <a:t>além</a:t>
            </a:r>
            <a:r>
              <a:rPr lang="en-US" dirty="0" smtClean="0"/>
              <a:t> dos </a:t>
            </a:r>
            <a:r>
              <a:rPr lang="en-US" dirty="0" err="1" smtClean="0"/>
              <a:t>convertidos</a:t>
            </a:r>
            <a:endParaRPr lang="en-US" dirty="0" smtClean="0"/>
          </a:p>
          <a:p>
            <a:pPr lvl="1"/>
            <a:r>
              <a:rPr lang="en-US" dirty="0" err="1" smtClean="0"/>
              <a:t>Sobrepujar</a:t>
            </a:r>
            <a:r>
              <a:rPr lang="en-US" dirty="0" smtClean="0"/>
              <a:t> o </a:t>
            </a:r>
            <a:r>
              <a:rPr lang="en-US" dirty="0" err="1" smtClean="0"/>
              <a:t>controle</a:t>
            </a:r>
            <a:r>
              <a:rPr lang="en-US" dirty="0" smtClean="0"/>
              <a:t> social e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repressão</a:t>
            </a:r>
            <a:endParaRPr lang="en-US" dirty="0" smtClean="0"/>
          </a:p>
          <a:p>
            <a:pPr lvl="1"/>
            <a:r>
              <a:rPr lang="en-US" dirty="0" err="1" smtClean="0"/>
              <a:t>Moldar</a:t>
            </a:r>
            <a:r>
              <a:rPr lang="en-US" dirty="0" smtClean="0"/>
              <a:t> a </a:t>
            </a:r>
            <a:r>
              <a:rPr lang="en-US" dirty="0" err="1" smtClean="0"/>
              <a:t>política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r>
              <a:rPr lang="en-US" dirty="0" smtClean="0"/>
              <a:t> e a </a:t>
            </a:r>
            <a:r>
              <a:rPr lang="en-US" dirty="0" err="1" smtClean="0"/>
              <a:t>ação</a:t>
            </a:r>
            <a:r>
              <a:rPr lang="en-US" dirty="0" smtClean="0"/>
              <a:t> do Estado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Desafios</a:t>
            </a:r>
            <a:r>
              <a:rPr lang="en-US" dirty="0" smtClean="0"/>
              <a:t> </a:t>
            </a:r>
            <a:r>
              <a:rPr lang="en-US" dirty="0" err="1" smtClean="0"/>
              <a:t>além</a:t>
            </a:r>
            <a:r>
              <a:rPr lang="en-US" dirty="0" smtClean="0"/>
              <a:t> da </a:t>
            </a:r>
            <a:r>
              <a:rPr lang="en-US" dirty="0" err="1" smtClean="0"/>
              <a:t>comunicação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381000" y="4569567"/>
            <a:ext cx="290521" cy="156212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2335726" y="4540369"/>
            <a:ext cx="262769" cy="45257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6233468" y="4992946"/>
            <a:ext cx="262769" cy="113874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890460" y="4569567"/>
            <a:ext cx="1346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 </a:t>
            </a:r>
            <a:r>
              <a:rPr lang="en-US" dirty="0" err="1" smtClean="0"/>
              <a:t>dentro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656817" y="540172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 </a:t>
            </a:r>
            <a:r>
              <a:rPr lang="en-US" dirty="0" err="1" smtClean="0"/>
              <a:t>fora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832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7985641574_ee73e6049c_o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9" r="17379"/>
          <a:stretch>
            <a:fillRect/>
          </a:stretch>
        </p:blipFill>
        <p:spPr/>
      </p:pic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Ocupação</a:t>
            </a:r>
            <a:r>
              <a:rPr lang="en-US" dirty="0" smtClean="0"/>
              <a:t> da </a:t>
            </a:r>
            <a:r>
              <a:rPr lang="en-US" dirty="0" err="1" smtClean="0"/>
              <a:t>floresta</a:t>
            </a:r>
            <a:r>
              <a:rPr lang="en-US" dirty="0" smtClean="0"/>
              <a:t> de </a:t>
            </a:r>
            <a:r>
              <a:rPr lang="en-US" dirty="0" err="1" smtClean="0"/>
              <a:t>Lappesfort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ativistas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de um </a:t>
            </a:r>
            <a:r>
              <a:rPr lang="en-US" dirty="0" err="1" smtClean="0"/>
              <a:t>ano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um </a:t>
            </a:r>
            <a:r>
              <a:rPr lang="en-US" dirty="0" err="1" smtClean="0"/>
              <a:t>grupo</a:t>
            </a:r>
            <a:r>
              <a:rPr lang="en-US" dirty="0" smtClean="0"/>
              <a:t> de </a:t>
            </a:r>
            <a:r>
              <a:rPr lang="en-US" dirty="0" err="1" smtClean="0"/>
              <a:t>ativistas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Mostra</a:t>
            </a:r>
            <a:r>
              <a:rPr lang="en-US" dirty="0" smtClean="0"/>
              <a:t> a </a:t>
            </a:r>
            <a:r>
              <a:rPr lang="en-US" dirty="0" err="1" smtClean="0"/>
              <a:t>adoção</a:t>
            </a:r>
            <a:r>
              <a:rPr lang="en-US" dirty="0" smtClean="0"/>
              <a:t> </a:t>
            </a:r>
            <a:r>
              <a:rPr lang="en-US" dirty="0" err="1" smtClean="0"/>
              <a:t>bem-sucedida</a:t>
            </a:r>
            <a:r>
              <a:rPr lang="en-US" dirty="0" smtClean="0"/>
              <a:t> e </a:t>
            </a:r>
            <a:r>
              <a:rPr lang="en-US" dirty="0" err="1" smtClean="0"/>
              <a:t>adaptação</a:t>
            </a:r>
            <a:r>
              <a:rPr lang="en-US" dirty="0" smtClean="0"/>
              <a:t> de </a:t>
            </a:r>
            <a:r>
              <a:rPr lang="en-US" dirty="0" err="1" smtClean="0"/>
              <a:t>estratégias</a:t>
            </a:r>
            <a:r>
              <a:rPr lang="en-US" dirty="0" smtClean="0"/>
              <a:t> </a:t>
            </a:r>
            <a:r>
              <a:rPr lang="en-US" dirty="0" err="1" smtClean="0"/>
              <a:t>transacionais</a:t>
            </a:r>
            <a:r>
              <a:rPr lang="en-US" dirty="0" smtClean="0"/>
              <a:t> de </a:t>
            </a:r>
            <a:r>
              <a:rPr lang="en-US" dirty="0" err="1" smtClean="0"/>
              <a:t>ação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r>
              <a:rPr lang="en-US" dirty="0" smtClean="0"/>
              <a:t> no </a:t>
            </a:r>
            <a:r>
              <a:rPr lang="en-US" dirty="0" err="1" smtClean="0"/>
              <a:t>nível</a:t>
            </a:r>
            <a:r>
              <a:rPr lang="en-US" dirty="0" smtClean="0"/>
              <a:t> local,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</a:t>
            </a:r>
            <a:r>
              <a:rPr lang="en-US" dirty="0" err="1" smtClean="0"/>
              <a:t>dependente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estratégia</a:t>
            </a:r>
            <a:r>
              <a:rPr lang="en-US" dirty="0" smtClean="0"/>
              <a:t> de </a:t>
            </a:r>
            <a:r>
              <a:rPr lang="en-US" dirty="0" err="1" smtClean="0"/>
              <a:t>comunicação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apoiadores</a:t>
            </a:r>
            <a:r>
              <a:rPr lang="en-US" dirty="0" smtClean="0"/>
              <a:t> e </a:t>
            </a:r>
            <a:r>
              <a:rPr lang="en-US" dirty="0" err="1" smtClean="0"/>
              <a:t>simpatizantes</a:t>
            </a:r>
            <a:r>
              <a:rPr lang="en-US" dirty="0" smtClean="0"/>
              <a:t>, mas de </a:t>
            </a:r>
            <a:r>
              <a:rPr lang="en-US" dirty="0" err="1" smtClean="0"/>
              <a:t>apoio</a:t>
            </a:r>
            <a:r>
              <a:rPr lang="en-US" dirty="0" smtClean="0"/>
              <a:t> </a:t>
            </a:r>
            <a:r>
              <a:rPr lang="en-US" dirty="0" err="1" smtClean="0"/>
              <a:t>amplo</a:t>
            </a:r>
            <a:r>
              <a:rPr lang="en-US" dirty="0" smtClean="0"/>
              <a:t> (local) popular e </a:t>
            </a:r>
            <a:r>
              <a:rPr lang="en-US" dirty="0" err="1" smtClean="0"/>
              <a:t>político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Objeto</a:t>
            </a:r>
            <a:r>
              <a:rPr lang="en-US" dirty="0" smtClean="0"/>
              <a:t> do </a:t>
            </a:r>
            <a:r>
              <a:rPr lang="en-US" dirty="0" err="1" smtClean="0"/>
              <a:t>artigo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440" y="4525769"/>
            <a:ext cx="1902350" cy="1902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2970" y="4525769"/>
            <a:ext cx="2782685" cy="1800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2879456" y="4932305"/>
            <a:ext cx="63513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x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35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944239"/>
              </p:ext>
            </p:extLst>
          </p:nvPr>
        </p:nvGraphicFramePr>
        <p:xfrm>
          <a:off x="380999" y="1719071"/>
          <a:ext cx="8407893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Ocupação</a:t>
            </a:r>
            <a:r>
              <a:rPr lang="en-US" dirty="0" smtClean="0"/>
              <a:t> da </a:t>
            </a:r>
            <a:r>
              <a:rPr lang="en-US" dirty="0" err="1" smtClean="0"/>
              <a:t>floresta</a:t>
            </a:r>
            <a:r>
              <a:rPr lang="en-US" dirty="0" smtClean="0"/>
              <a:t> de </a:t>
            </a:r>
            <a:r>
              <a:rPr lang="en-US" dirty="0" err="1" smtClean="0"/>
              <a:t>lappesfort</a:t>
            </a:r>
            <a:r>
              <a:rPr lang="en-US" dirty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Bruges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9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mtClean="0"/>
              <a:t>Caso mostra como a internet e tecnologias (como celulares) podemajudar a promover e sustentar ação direta na vida real.</a:t>
            </a:r>
          </a:p>
          <a:p>
            <a:r>
              <a:rPr lang="pt-BR" smtClean="0"/>
              <a:t>Indymedia funcionou como meio para levar assunto ao nível global de indymedias e também como fonte alternativa para a imprensa, além de recrutamento para ações de ativismo (como pesquisa sobre os donos da Fabricom, que levou a uma rápida ocupação dos escritórios da empresa e a publicação dos endereços de e-mail dos funcionários)</a:t>
            </a:r>
          </a:p>
          <a:p>
            <a:r>
              <a:rPr lang="pt-BR" smtClean="0"/>
              <a:t>Framing: luta local contra a empresa, inserida numa luta mais ampla contra o neoliberalismo e capitalismo global</a:t>
            </a:r>
          </a:p>
          <a:p>
            <a:r>
              <a:rPr lang="pt-BR" smtClean="0"/>
              <a:t>Mobilização antes e depois dos atos, de maneira rápida e barata pelo celular e e-mail (quando a polícia apareceu)</a:t>
            </a:r>
          </a:p>
          <a:p>
            <a:r>
              <a:rPr lang="pt-BR" smtClean="0"/>
              <a:t>Na grande manifestação da semana seguinte, houve o emprego de outras mídias, panfletos, imprensa, e boca a boca. Mostra como a internet é catalizadora para iniciar o apoio e depois também manter a causa em pauta.</a:t>
            </a:r>
          </a:p>
          <a:p>
            <a:r>
              <a:rPr lang="pt-BR" smtClean="0"/>
              <a:t>Até a distância e anonimidade são vistas com bons olhos, pois permitem que pessoas comuns (não ativistas em tempo integral) possam se unir à causa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Estratégias de comunicação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7594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743808"/>
          </a:xfrm>
        </p:spPr>
        <p:txBody>
          <a:bodyPr>
            <a:normAutofit fontScale="85000" lnSpcReduction="20000"/>
          </a:bodyPr>
          <a:lstStyle/>
          <a:p>
            <a:r>
              <a:rPr lang="pt-BR" smtClean="0"/>
              <a:t>4 princípiosdos ativistas em Lappesfort:</a:t>
            </a:r>
          </a:p>
          <a:p>
            <a:pPr marL="708660" lvl="1" indent="-342900">
              <a:buFont typeface="+mj-lt"/>
              <a:buAutoNum type="arabicPeriod"/>
            </a:pPr>
            <a:r>
              <a:rPr lang="pt-BR" smtClean="0"/>
              <a:t>Não odeie a mídia, seja a mídia</a:t>
            </a:r>
          </a:p>
          <a:p>
            <a:pPr marL="708660" lvl="1" indent="-342900">
              <a:buFont typeface="+mj-lt"/>
              <a:buAutoNum type="arabicPeriod"/>
            </a:pPr>
            <a:r>
              <a:rPr lang="pt-BR" smtClean="0"/>
              <a:t>Um correto relacionamento com a imprensa</a:t>
            </a:r>
          </a:p>
          <a:p>
            <a:pPr marL="708660" lvl="1" indent="-342900">
              <a:buFont typeface="+mj-lt"/>
              <a:buAutoNum type="arabicPeriod"/>
            </a:pPr>
            <a:r>
              <a:rPr lang="pt-BR" smtClean="0"/>
              <a:t>Não podemos, não iremos e não devemos deerminar a agenda do quarto poder</a:t>
            </a:r>
          </a:p>
          <a:p>
            <a:pPr marL="708660" lvl="1" indent="-342900">
              <a:buFont typeface="+mj-lt"/>
              <a:buAutoNum type="arabicPeriod"/>
            </a:pPr>
            <a:r>
              <a:rPr lang="pt-BR" smtClean="0"/>
              <a:t>Transparência na governança interna e ação (todos os citados nos press releases recebiam uma cópia, ex: Fabricon, prefeitura, etc).</a:t>
            </a:r>
          </a:p>
          <a:p>
            <a:pPr marL="434340" indent="-342900"/>
            <a:r>
              <a:rPr lang="pt-BR" smtClean="0"/>
              <a:t>Estratégias dos manifestantes motivaram cobertura midiática:</a:t>
            </a:r>
          </a:p>
          <a:p>
            <a:pPr marL="708660" lvl="1" indent="-342900"/>
            <a:r>
              <a:rPr lang="pt-BR" smtClean="0"/>
              <a:t>Permanecer acampados no inverno chamou atenção em notícais e infotenimento</a:t>
            </a:r>
          </a:p>
          <a:p>
            <a:pPr marL="708660" lvl="1" indent="-342900"/>
            <a:r>
              <a:rPr lang="pt-BR" smtClean="0"/>
              <a:t>Atividades culturais na floresta, a floresta como arena, com eventos e visitas de escolas (atividades que também reforçaram os laços entre os ativistas, e entre ativistas e a sociedade). </a:t>
            </a:r>
          </a:p>
          <a:p>
            <a:pPr marL="708660" lvl="1" indent="-342900"/>
            <a:r>
              <a:rPr lang="pt-BR" smtClean="0"/>
              <a:t>Apoio de celebridades</a:t>
            </a:r>
          </a:p>
          <a:p>
            <a:pPr marL="434340" indent="-342900"/>
            <a:r>
              <a:rPr lang="pt-BR" smtClean="0"/>
              <a:t>Quatro A’s (Rucht)</a:t>
            </a:r>
          </a:p>
          <a:p>
            <a:pPr marL="708660" lvl="1" indent="-342900"/>
            <a:r>
              <a:rPr lang="pt-BR" smtClean="0"/>
              <a:t>Abstençãp</a:t>
            </a:r>
          </a:p>
          <a:p>
            <a:pPr marL="708660" lvl="1" indent="-342900"/>
            <a:r>
              <a:rPr lang="pt-BR" smtClean="0"/>
              <a:t>Ataque</a:t>
            </a:r>
          </a:p>
          <a:p>
            <a:pPr marL="708660" lvl="1" indent="-342900"/>
            <a:r>
              <a:rPr lang="pt-BR" smtClean="0"/>
              <a:t>Adaptação – para a lógica da mídia de massa</a:t>
            </a:r>
          </a:p>
          <a:p>
            <a:pPr marL="708660" lvl="1" indent="-342900"/>
            <a:r>
              <a:rPr lang="pt-BR" smtClean="0"/>
              <a:t>Alternativas – meios como Indymedia como </a:t>
            </a:r>
            <a:br>
              <a:rPr lang="pt-BR" smtClean="0"/>
            </a:br>
            <a:r>
              <a:rPr lang="pt-BR" smtClean="0"/>
              <a:t>forma de mídia controlada pelo movimento</a:t>
            </a:r>
            <a:br>
              <a:rPr lang="pt-BR" smtClean="0"/>
            </a:br>
            <a:r>
              <a:rPr lang="pt-BR" smtClean="0"/>
              <a:t> para assegurar autonomia e flexibilidade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Relação com a mídia tradicional</a:t>
            </a:r>
            <a:endParaRPr lang="pt-B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4494" y="4326600"/>
            <a:ext cx="2703972" cy="219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40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166</TotalTime>
  <Words>1549</Words>
  <Application>Microsoft Office PowerPoint</Application>
  <PresentationFormat>Apresentação na tela (4:3)</PresentationFormat>
  <Paragraphs>134</Paragraphs>
  <Slides>12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Grid</vt:lpstr>
      <vt:lpstr>Estratégias de comunicação e de mídia de ativistas glocais: para além de um pensamênto midiacêntrico</vt:lpstr>
      <vt:lpstr>Introdução: a ênfase na internet (mídia)</vt:lpstr>
      <vt:lpstr>Ativismo </vt:lpstr>
      <vt:lpstr>E mídia</vt:lpstr>
      <vt:lpstr>Desafios além da comunicação</vt:lpstr>
      <vt:lpstr>Objeto do artigo</vt:lpstr>
      <vt:lpstr>Ocupação da floresta de lappesfort em Bruges</vt:lpstr>
      <vt:lpstr>Estratégias de comunicação</vt:lpstr>
      <vt:lpstr>Relação com a mídia tradicional</vt:lpstr>
      <vt:lpstr>Real politik: além da mídia</vt:lpstr>
      <vt:lpstr>conclusões</vt:lpstr>
      <vt:lpstr>Resumo das estratégias</vt:lpstr>
    </vt:vector>
  </TitlesOfParts>
  <Company>BB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and communication strategies of glocalized activists: beyond media-centric thinking</dc:title>
  <dc:creator>P J</dc:creator>
  <cp:lastModifiedBy>Richard</cp:lastModifiedBy>
  <cp:revision>21</cp:revision>
  <dcterms:created xsi:type="dcterms:W3CDTF">2018-09-12T00:10:29Z</dcterms:created>
  <dcterms:modified xsi:type="dcterms:W3CDTF">2018-09-13T20:18:40Z</dcterms:modified>
</cp:coreProperties>
</file>