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307" r:id="rId3"/>
    <p:sldId id="309" r:id="rId4"/>
    <p:sldId id="310" r:id="rId5"/>
    <p:sldId id="311" r:id="rId6"/>
    <p:sldId id="313" r:id="rId7"/>
    <p:sldId id="294" r:id="rId8"/>
    <p:sldId id="296" r:id="rId9"/>
    <p:sldId id="301" r:id="rId10"/>
    <p:sldId id="299" r:id="rId11"/>
    <p:sldId id="300" r:id="rId12"/>
    <p:sldId id="312" r:id="rId13"/>
    <p:sldId id="314" r:id="rId14"/>
    <p:sldId id="315" r:id="rId15"/>
    <p:sldId id="316" r:id="rId16"/>
    <p:sldId id="29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  <a:srgbClr val="CC0000"/>
    <a:srgbClr val="FF3300"/>
    <a:srgbClr val="FFCC00"/>
    <a:srgbClr val="FF6600"/>
    <a:srgbClr val="660033"/>
    <a:srgbClr val="66FFFF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24" autoAdjust="0"/>
    <p:restoredTop sz="94660"/>
  </p:normalViewPr>
  <p:slideViewPr>
    <p:cSldViewPr snapToGrid="0">
      <p:cViewPr>
        <p:scale>
          <a:sx n="110" d="100"/>
          <a:sy n="110" d="100"/>
        </p:scale>
        <p:origin x="-15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A39DDE-BB9F-4D88-AEA5-AE78828602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es-MX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39ABC-A4DB-4615-B0FD-6DF526CEC2B0}" type="slidenum">
              <a:rPr lang="pt-BR" altLang="es-MX" smtClean="0"/>
              <a:pPr/>
              <a:t>1</a:t>
            </a:fld>
            <a:endParaRPr lang="pt-BR" alt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es-MX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08095-943E-4DC0-A1C2-20BBD3B4E298}" type="slidenum">
              <a:rPr lang="pt-BR" altLang="es-MX" smtClean="0"/>
              <a:pPr/>
              <a:t>8</a:t>
            </a:fld>
            <a:endParaRPr lang="pt-BR" alt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es-MX" smtClean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B5DCD-A2DF-428B-8B2C-E124DF97C5F8}" type="slidenum">
              <a:rPr lang="pt-BR" altLang="es-MX" smtClean="0"/>
              <a:pPr/>
              <a:t>9</a:t>
            </a:fld>
            <a:endParaRPr lang="pt-BR" alt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es-MX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833AD-E0B7-45BE-AB8C-0DCB9B6900DA}" type="slidenum">
              <a:rPr lang="pt-BR" altLang="es-MX" smtClean="0"/>
              <a:pPr/>
              <a:t>10</a:t>
            </a:fld>
            <a:endParaRPr lang="pt-BR" alt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es-MX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5A7AC-6D3D-4C90-9D08-78EE89A9447A}" type="slidenum">
              <a:rPr lang="pt-BR" altLang="es-MX" smtClean="0"/>
              <a:pPr/>
              <a:t>11</a:t>
            </a:fld>
            <a:endParaRPr lang="pt-BR" alt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noFill/>
        </p:spPr>
        <p:txBody>
          <a:bodyPr lIns="89730" tIns="44865" rIns="89730" bIns="44865"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</a:pPr>
            <a:fld id="{A394F475-C053-4FA7-85EC-DA978E8E050F}" type="slidenum">
              <a:rPr lang="en-US" altLang="es-MX">
                <a:solidFill>
                  <a:srgbClr val="000000"/>
                </a:solidFill>
              </a:rPr>
              <a:pPr eaLnBrk="0" hangingPunct="0">
                <a:buSzPct val="100000"/>
              </a:pPr>
              <a:t>14</a:t>
            </a:fld>
            <a:endParaRPr lang="en-US" altLang="es-MX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s-MX" sz="1400">
                <a:solidFill>
                  <a:srgbClr val="000000"/>
                </a:solidFill>
              </a:rPr>
              <a:t>Permanent Network for Exchange of Experiences</a:t>
            </a:r>
          </a:p>
          <a:p>
            <a:pPr>
              <a:buFontTx/>
              <a:buChar char="•"/>
            </a:pPr>
            <a:r>
              <a:rPr lang="en-US" altLang="es-MX" sz="1400">
                <a:solidFill>
                  <a:srgbClr val="000000"/>
                </a:solidFill>
              </a:rPr>
              <a:t>A permanent virtual network will be created.</a:t>
            </a:r>
          </a:p>
          <a:p>
            <a:pPr>
              <a:buFontTx/>
              <a:buChar char="•"/>
            </a:pPr>
            <a:r>
              <a:rPr lang="en-US" altLang="es-MX" sz="1400">
                <a:solidFill>
                  <a:srgbClr val="000000"/>
                </a:solidFill>
              </a:rPr>
              <a:t>it will strengthen training processes as well as cooperation among police institutions in the region.</a:t>
            </a:r>
          </a:p>
          <a:p>
            <a:pPr>
              <a:buFontTx/>
              <a:buChar char="•"/>
            </a:pPr>
            <a:r>
              <a:rPr lang="en-US" altLang="es-MX" sz="1400">
                <a:solidFill>
                  <a:srgbClr val="000000"/>
                </a:solidFill>
              </a:rPr>
              <a:t>it will facilitate exchange of information and knowledge</a:t>
            </a:r>
          </a:p>
          <a:p>
            <a:pPr>
              <a:buFontTx/>
              <a:buChar char="•"/>
            </a:pPr>
            <a:r>
              <a:rPr lang="en-US" altLang="es-MX" sz="1400">
                <a:solidFill>
                  <a:srgbClr val="000000"/>
                </a:solidFill>
              </a:rPr>
              <a:t>it will create a forum for reflection, collaboration, and group work</a:t>
            </a:r>
          </a:p>
          <a:p>
            <a:pPr>
              <a:buFontTx/>
              <a:buChar char="•"/>
            </a:pPr>
            <a:r>
              <a:rPr lang="en-US" altLang="es-MX" sz="1400">
                <a:solidFill>
                  <a:srgbClr val="000000"/>
                </a:solidFill>
              </a:rPr>
              <a:t>it will disseminate relevant information</a:t>
            </a:r>
          </a:p>
          <a:p>
            <a:pPr>
              <a:buFontTx/>
              <a:buChar char="•"/>
            </a:pPr>
            <a:r>
              <a:rPr lang="en-US" altLang="es-MX" sz="1400">
                <a:solidFill>
                  <a:srgbClr val="000000"/>
                </a:solidFill>
              </a:rPr>
              <a:t>The network will strengthen training courses as well as sustainability of the program.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D9934-48AC-4F5D-A91B-8D92C838B3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0C38-6DCC-494D-A0C4-E019FDD8A9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DF7F-2838-46DC-8D99-4E2DCD6EDE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6"/>
          <p:cNvCxnSpPr>
            <a:cxnSpLocks noChangeShapeType="1"/>
          </p:cNvCxnSpPr>
          <p:nvPr/>
        </p:nvCxnSpPr>
        <p:spPr bwMode="auto">
          <a:xfrm>
            <a:off x="457200" y="1524000"/>
            <a:ext cx="8229600" cy="0"/>
          </a:xfrm>
          <a:prstGeom prst="straightConnector1">
            <a:avLst/>
          </a:prstGeom>
          <a:noFill/>
          <a:ln w="50800">
            <a:solidFill>
              <a:srgbClr val="DA0002"/>
            </a:solidFill>
            <a:round/>
            <a:headEnd/>
            <a:tailEnd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E365-A4A3-4BAD-9A23-DF653C60EA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68AA-AF2D-4C73-A0A3-36D4A24D77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17497-BCE0-4133-83CE-8E0D12155C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433C0-979D-4401-8A84-D646D02BDA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A6DF-0719-42B9-BFBE-FFA7404B91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C8435-BDB3-4CAA-976F-CB82648B5A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D851-B4CC-409F-B826-231925BE1B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00AA-633F-424E-84BA-1C449B72BC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Click to edit Master text styles</a:t>
            </a:r>
          </a:p>
          <a:p>
            <a:pPr lvl="1"/>
            <a:r>
              <a:rPr lang="en-US" altLang="es-MX" smtClean="0"/>
              <a:t>Second level</a:t>
            </a:r>
          </a:p>
          <a:p>
            <a:pPr lvl="2"/>
            <a:r>
              <a:rPr lang="en-US" altLang="es-MX" smtClean="0"/>
              <a:t>Third level</a:t>
            </a:r>
          </a:p>
          <a:p>
            <a:pPr lvl="3"/>
            <a:r>
              <a:rPr lang="en-US" altLang="es-MX" smtClean="0"/>
              <a:t>Fourth level</a:t>
            </a:r>
          </a:p>
          <a:p>
            <a:pPr lvl="4"/>
            <a:r>
              <a:rPr lang="en-US" altLang="es-MX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8F35F4-4732-4807-B130-97DDBFB26A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3051175"/>
          </a:xfrm>
        </p:spPr>
        <p:txBody>
          <a:bodyPr/>
          <a:lstStyle/>
          <a:p>
            <a:r>
              <a:rPr lang="pt-BR" altLang="es-MX" smtClean="0"/>
              <a:t>As respostas das polícias e dos sistemas de justiça criminal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86200"/>
            <a:ext cx="7345363" cy="2351088"/>
          </a:xfrm>
        </p:spPr>
        <p:txBody>
          <a:bodyPr/>
          <a:lstStyle/>
          <a:p>
            <a:r>
              <a:rPr lang="pt-BR" altLang="es-MX" sz="2800" b="1" dirty="0" smtClean="0"/>
              <a:t>MERCADOS ILÍCITOS GLOBAIS E SEGURANÇA</a:t>
            </a:r>
            <a:r>
              <a:rPr lang="pt-BR" altLang="es-MX" sz="2800" dirty="0" smtClean="0"/>
              <a:t> </a:t>
            </a:r>
          </a:p>
          <a:p>
            <a:r>
              <a:rPr lang="pt-BR" altLang="es-MX" sz="2800" dirty="0" smtClean="0"/>
              <a:t>Aula </a:t>
            </a:r>
            <a:r>
              <a:rPr lang="pt-BR" altLang="es-MX" sz="2800" dirty="0" smtClean="0"/>
              <a:t>9</a:t>
            </a:r>
            <a:r>
              <a:rPr lang="pt-BR" altLang="es-MX" sz="2800" dirty="0" smtClean="0"/>
              <a:t>	</a:t>
            </a:r>
            <a:r>
              <a:rPr lang="pt-BR" altLang="es-MX" sz="2800" dirty="0" smtClean="0"/>
              <a:t>2017.2</a:t>
            </a:r>
            <a:endParaRPr lang="pt-BR" altLang="es-MX" sz="2800" dirty="0" smtClean="0"/>
          </a:p>
          <a:p>
            <a:endParaRPr lang="pt-BR" altLang="es-MX" sz="2800" dirty="0" smtClean="0"/>
          </a:p>
          <a:p>
            <a:r>
              <a:rPr lang="pt-BR" altLang="es-MX" sz="2400" dirty="0" smtClean="0"/>
              <a:t>Instituto de Relações Internacionais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s-MX" sz="3200" smtClean="0">
                <a:latin typeface="Calibri" pitchFamily="34" charset="0"/>
              </a:rPr>
              <a:t>EUROPOL: multi-annual policy cycle </a:t>
            </a:r>
            <a:endParaRPr lang="pt-BR" altLang="es-MX" sz="3200" smtClean="0"/>
          </a:p>
        </p:txBody>
      </p:sp>
      <p:sp>
        <p:nvSpPr>
          <p:cNvPr id="7171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/>
          <a:lstStyle/>
          <a:p>
            <a:pPr marL="0" indent="0">
              <a:buFontTx/>
              <a:buNone/>
            </a:pPr>
            <a:endParaRPr lang="pt-BR" altLang="es-MX" sz="240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r>
              <a:rPr lang="pt-BR" altLang="es-MX" sz="2400" b="1" smtClean="0">
                <a:latin typeface="Calibri" pitchFamily="34" charset="0"/>
              </a:rPr>
              <a:t>Step 1</a:t>
            </a:r>
            <a:r>
              <a:rPr lang="pt-BR" altLang="es-MX" sz="2400" smtClean="0">
                <a:latin typeface="Calibri" pitchFamily="34" charset="0"/>
              </a:rPr>
              <a:t>: A SOCTA - </a:t>
            </a:r>
            <a:r>
              <a:rPr lang="en-US" altLang="es-MX" sz="2400" smtClean="0">
                <a:latin typeface="Calibri" pitchFamily="34" charset="0"/>
              </a:rPr>
              <a:t>Serious and Organised Crime Threat Assessment -</a:t>
            </a:r>
            <a:r>
              <a:rPr lang="pt-BR" altLang="es-MX" sz="2400" smtClean="0">
                <a:latin typeface="Calibri" pitchFamily="34" charset="0"/>
              </a:rPr>
              <a:t>, desenvolvida pela Europol, apresenta um conjunto de recomendações baseadas na análise aprofundada das principais ameaças à criminalidade que a UE enfrenta.</a:t>
            </a:r>
          </a:p>
          <a:p>
            <a:pPr marL="0" indent="0">
              <a:buFontTx/>
              <a:buNone/>
            </a:pPr>
            <a:endParaRPr lang="pt-BR" altLang="es-MX" sz="240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r>
              <a:rPr lang="pt-BR" altLang="es-MX" sz="2400" b="1" smtClean="0">
                <a:latin typeface="Calibri" pitchFamily="34" charset="0"/>
              </a:rPr>
              <a:t>Step 2</a:t>
            </a:r>
            <a:r>
              <a:rPr lang="pt-BR" altLang="es-MX" sz="2400" smtClean="0">
                <a:latin typeface="Calibri" pitchFamily="34" charset="0"/>
              </a:rPr>
              <a:t>: Definição de políticas e tomada de decisões - O Conselho de Ministros da Justiça e Assuntos Internos utiliza as recomendações da SOCTA para definir as suas prioridades para os próximos quatro anos e elabora o MASP - Planos de Ação Estratégicos Plurianuais . O MASP é desdobrado em Planos de Ação Operacionais Anuais (OAP) para combater as ameaças prioritárias.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s-MX" sz="3200" smtClean="0">
                <a:latin typeface="Calibri" pitchFamily="34" charset="0"/>
              </a:rPr>
              <a:t>EUROPOL: multi-annual policy cycle </a:t>
            </a:r>
            <a:endParaRPr lang="pt-BR" altLang="es-MX" sz="3200" smtClean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/>
          <a:lstStyle/>
          <a:p>
            <a:pPr marL="0" indent="0">
              <a:buFontTx/>
              <a:buNone/>
            </a:pPr>
            <a:endParaRPr lang="pt-BR" altLang="es-MX" sz="240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r>
              <a:rPr lang="pt-BR" altLang="es-MX" sz="2400" b="1" smtClean="0">
                <a:latin typeface="Calibri" pitchFamily="34" charset="0"/>
              </a:rPr>
              <a:t>Step 3</a:t>
            </a:r>
            <a:r>
              <a:rPr lang="pt-BR" altLang="es-MX" sz="2400" smtClean="0">
                <a:latin typeface="Calibri" pitchFamily="34" charset="0"/>
              </a:rPr>
              <a:t>: Implementação e monitoramento da OAPs anuais com base nos MASPs, utilizando o quadro da EMPACT (Plataforma Multidisciplinar Europeia contra as Ameaças Criminais). </a:t>
            </a:r>
          </a:p>
          <a:p>
            <a:pPr marL="0" indent="0">
              <a:buFontTx/>
              <a:buNone/>
            </a:pPr>
            <a:endParaRPr lang="pt-BR" altLang="es-MX" sz="240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r>
              <a:rPr lang="pt-BR" altLang="es-MX" sz="2400" b="1" smtClean="0">
                <a:latin typeface="Calibri" pitchFamily="34" charset="0"/>
              </a:rPr>
              <a:t>Step 4</a:t>
            </a:r>
            <a:r>
              <a:rPr lang="pt-BR" altLang="es-MX" sz="2400" smtClean="0">
                <a:latin typeface="Calibri" pitchFamily="34" charset="0"/>
              </a:rPr>
              <a:t>: Revisão e avaliação - a eficácia dos OAPs e o seu impacto na ameaça prioritária são  revistos. A Europol continua a realizar análises horizontais para identificar novas ameaças e tendências.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s-MX" sz="2800" smtClean="0"/>
              <a:t>A principal ameaça à Europa 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776413"/>
            <a:ext cx="38385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9350" y="2843213"/>
            <a:ext cx="3381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939213" cy="1143000"/>
          </a:xfrm>
        </p:spPr>
        <p:txBody>
          <a:bodyPr/>
          <a:lstStyle/>
          <a:p>
            <a:pPr algn="l"/>
            <a:r>
              <a:rPr lang="pt-BR" altLang="es-MX" sz="2800" dirty="0" smtClean="0"/>
              <a:t>O Sistema OEA: A MISPA</a:t>
            </a:r>
            <a:endParaRPr lang="es-MX" altLang="es-MX" sz="2800" dirty="0" smtClean="0"/>
          </a:p>
        </p:txBody>
      </p:sp>
      <p:sp>
        <p:nvSpPr>
          <p:cNvPr id="1536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88" y="1700213"/>
            <a:ext cx="8229600" cy="4968875"/>
          </a:xfrm>
        </p:spPr>
        <p:txBody>
          <a:bodyPr/>
          <a:lstStyle/>
          <a:p>
            <a:pPr marL="273050" indent="-273050">
              <a:lnSpc>
                <a:spcPct val="150000"/>
              </a:lnSpc>
              <a:buNone/>
            </a:pPr>
            <a:r>
              <a:rPr lang="pt-BR" altLang="es-MX" sz="2200" dirty="0" smtClean="0"/>
              <a:t>Os </a:t>
            </a:r>
            <a:r>
              <a:rPr lang="pt-BR" altLang="es-MX" sz="2200" dirty="0" smtClean="0"/>
              <a:t>Ministros responsáveis pela Segurança Pública nas Américas (MISPA), através dos princípios da Declaração sobre Segurança nas Américas e das diretrizes contidas no Compromisso de Segurança Pública nas Américas, confiaram à </a:t>
            </a:r>
            <a:r>
              <a:rPr lang="pt-BR" altLang="es-MX" sz="2200" dirty="0" err="1" smtClean="0"/>
              <a:t>Secretaria-Geral</a:t>
            </a:r>
            <a:r>
              <a:rPr lang="pt-BR" altLang="es-MX" sz="2200" dirty="0" smtClean="0"/>
              <a:t> da OEA promover, a partir de uma perspectiva multidimensional, a cooperação entre os Estados Membros em questões-chave de gestão da segurança pública, prevenção da criminalidade, violência e insegurança, participação dos cidadãos e da comunidade e gestão </a:t>
            </a:r>
            <a:r>
              <a:rPr lang="pt-BR" altLang="es-MX" sz="2200" dirty="0" smtClean="0"/>
              <a:t>policial.</a:t>
            </a:r>
            <a:endParaRPr lang="pt-BR" altLang="es-MX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1" y="274913"/>
            <a:ext cx="7858125" cy="1141943"/>
          </a:xfrm>
        </p:spPr>
        <p:txBody>
          <a:bodyPr/>
          <a:lstStyle/>
          <a:p>
            <a:r>
              <a:rPr lang="es-CO" altLang="es-MX" sz="2800" b="1" dirty="0" smtClean="0"/>
              <a:t>Rede </a:t>
            </a:r>
            <a:r>
              <a:rPr lang="es-CO" altLang="es-MX" sz="2800" b="1" dirty="0" smtClean="0"/>
              <a:t>Interamericana de </a:t>
            </a:r>
            <a:r>
              <a:rPr lang="es-CO" altLang="es-MX" sz="2800" b="1" dirty="0" err="1" smtClean="0"/>
              <a:t>Desenvolvimento</a:t>
            </a:r>
            <a:r>
              <a:rPr lang="es-CO" altLang="es-MX" sz="2800" b="1" dirty="0" smtClean="0"/>
              <a:t> e </a:t>
            </a:r>
            <a:r>
              <a:rPr lang="es-CO" altLang="es-MX" sz="2800" b="1" dirty="0" err="1" smtClean="0"/>
              <a:t>Proficionalização</a:t>
            </a:r>
            <a:r>
              <a:rPr lang="es-CO" altLang="es-MX" sz="2800" b="1" dirty="0" smtClean="0"/>
              <a:t> Policial </a:t>
            </a:r>
            <a:endParaRPr lang="es-CO" altLang="es-MX" sz="28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2447"/>
            <a:ext cx="7772400" cy="460160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s-MX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altLang="es-MX" sz="2400" dirty="0" smtClean="0">
                <a:solidFill>
                  <a:schemeClr val="tx1"/>
                </a:solidFill>
              </a:rPr>
              <a:t>Fortalecimento dos processos de treinamento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pt-BR" altLang="es-MX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altLang="es-MX" sz="2400" dirty="0" smtClean="0">
                <a:solidFill>
                  <a:schemeClr val="tx1"/>
                </a:solidFill>
              </a:rPr>
              <a:t>Cooperação entre as instituições policiais da Região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pt-BR" altLang="es-MX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altLang="es-MX" sz="2400" dirty="0" smtClean="0">
                <a:solidFill>
                  <a:schemeClr val="tx1"/>
                </a:solidFill>
              </a:rPr>
              <a:t>Troca de informações e conhecimentos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pt-BR" altLang="es-MX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altLang="es-MX" sz="2400" dirty="0" smtClean="0">
                <a:solidFill>
                  <a:schemeClr val="tx1"/>
                </a:solidFill>
              </a:rPr>
              <a:t>Fórum para reflexões, colaboração e trabalho grupal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pt-BR" altLang="es-MX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altLang="es-MX" sz="2400" dirty="0" smtClean="0">
                <a:solidFill>
                  <a:schemeClr val="tx1"/>
                </a:solidFill>
              </a:rPr>
              <a:t>Divulgação de informações relevantes</a:t>
            </a:r>
            <a:endParaRPr lang="en-US" altLang="es-MX" sz="2400" dirty="0" smtClean="0">
              <a:solidFill>
                <a:schemeClr val="tx1"/>
              </a:solidFill>
            </a:endParaRPr>
          </a:p>
        </p:txBody>
      </p:sp>
      <p:pic>
        <p:nvPicPr>
          <p:cNvPr id="16388" name="Picture 4" descr="colomb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10931"/>
            <a:ext cx="649288" cy="6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antiguaybarbu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47700" cy="704199"/>
          </a:xfrm>
          <a:prstGeom prst="rect">
            <a:avLst/>
          </a:prstGeom>
          <a:solidFill>
            <a:srgbClr val="061D5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argent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417"/>
            <a:ext cx="647700" cy="6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Baham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1548"/>
            <a:ext cx="647700" cy="67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barbad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38291"/>
            <a:ext cx="647700" cy="70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beliz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11377"/>
            <a:ext cx="647700" cy="6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bolv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9085"/>
            <a:ext cx="647700" cy="67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brazi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49091"/>
            <a:ext cx="647700" cy="71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ca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40599"/>
            <a:ext cx="647700" cy="67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chil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10963"/>
            <a:ext cx="647700" cy="6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costaric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68605"/>
            <a:ext cx="652463" cy="68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venezuel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715" y="0"/>
            <a:ext cx="649287" cy="61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dominic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6153802"/>
            <a:ext cx="649288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dominicanrepubli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53802"/>
            <a:ext cx="649288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ecuado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25" y="6166490"/>
            <a:ext cx="649288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elsalvado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325" y="6166490"/>
            <a:ext cx="649288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grenad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025" y="6166490"/>
            <a:ext cx="649288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 descr="guatemala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725" y="6179178"/>
            <a:ext cx="649288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 descr="guyan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425" y="6179178"/>
            <a:ext cx="649288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3" descr="haiti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650" y="6164376"/>
            <a:ext cx="649288" cy="69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24" descr="honduras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179178"/>
            <a:ext cx="649288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25" descr="jamaica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5575" y="6166490"/>
            <a:ext cx="649288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26" descr="mexico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39000"/>
            <a:ext cx="649288" cy="6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 descr="nicaragua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0025" y="6153802"/>
            <a:ext cx="668338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29" descr="paraguay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715" y="5582830"/>
            <a:ext cx="649287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30" descr="peru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715" y="4935730"/>
            <a:ext cx="649287" cy="68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31" descr="stkitts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715" y="4286516"/>
            <a:ext cx="649287" cy="6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32" descr="stlucia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715" y="3654217"/>
            <a:ext cx="649287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6" name="Picture 33" descr="stvincent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715" y="2969051"/>
            <a:ext cx="649287" cy="68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4" descr="suriname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715" y="2357902"/>
            <a:ext cx="649287" cy="6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5" descr="trinidadandtobago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715" y="1687538"/>
            <a:ext cx="649287" cy="6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9" name="Picture 36" descr="unitedstates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715" y="1218073"/>
            <a:ext cx="649287" cy="57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28" descr="panama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715" y="6174950"/>
            <a:ext cx="649287" cy="68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37" descr="uruguay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4715" y="556170"/>
            <a:ext cx="649287" cy="69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77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sz="2800" dirty="0" err="1" smtClean="0"/>
              <a:t>Coperação</a:t>
            </a:r>
            <a:r>
              <a:rPr lang="es-CO" sz="2800" dirty="0" smtClean="0"/>
              <a:t> e </a:t>
            </a:r>
            <a:r>
              <a:rPr lang="es-CO" sz="2800" dirty="0" err="1" smtClean="0"/>
              <a:t>Gestão</a:t>
            </a:r>
            <a:r>
              <a:rPr lang="es-CO" sz="2800" dirty="0" smtClean="0"/>
              <a:t> Policial  </a:t>
            </a:r>
            <a:endParaRPr lang="es-CO" sz="2800" dirty="0"/>
          </a:p>
        </p:txBody>
      </p:sp>
      <p:sp>
        <p:nvSpPr>
          <p:cNvPr id="4" name="Seta para a direita 3"/>
          <p:cNvSpPr/>
          <p:nvPr/>
        </p:nvSpPr>
        <p:spPr>
          <a:xfrm>
            <a:off x="3347864" y="2084851"/>
            <a:ext cx="2160240" cy="96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eta para a direita 4"/>
          <p:cNvSpPr/>
          <p:nvPr/>
        </p:nvSpPr>
        <p:spPr>
          <a:xfrm rot="12602528">
            <a:off x="2645127" y="4320190"/>
            <a:ext cx="3277683" cy="114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700808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err="1" smtClean="0"/>
              <a:t>Agências</a:t>
            </a:r>
            <a:r>
              <a:rPr lang="es-CO" sz="2800" b="1" dirty="0" smtClean="0"/>
              <a:t> </a:t>
            </a:r>
            <a:r>
              <a:rPr lang="es-CO" sz="2800" b="1" dirty="0" err="1" smtClean="0"/>
              <a:t>Multilaterais</a:t>
            </a:r>
            <a:r>
              <a:rPr lang="es-CO" sz="2800" b="1" dirty="0" smtClean="0"/>
              <a:t> e </a:t>
            </a:r>
            <a:r>
              <a:rPr lang="es-CO" sz="2800" b="1" dirty="0" err="1" smtClean="0"/>
              <a:t>Fundações</a:t>
            </a:r>
            <a:r>
              <a:rPr lang="es-CO" sz="2800" b="1" dirty="0" smtClean="0"/>
              <a:t> </a:t>
            </a:r>
            <a:r>
              <a:rPr lang="es-CO" sz="2800" b="1" dirty="0" smtClean="0"/>
              <a:t>Privadas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24128" y="1892829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Universidades</a:t>
            </a:r>
            <a:r>
              <a:rPr lang="pt-BR" b="1" dirty="0" smtClean="0"/>
              <a:t> </a:t>
            </a:r>
            <a:endParaRPr lang="es-MX" i="1" dirty="0"/>
          </a:p>
        </p:txBody>
      </p:sp>
      <p:pic>
        <p:nvPicPr>
          <p:cNvPr id="9" name="Picture 7" descr="200px-Federal_police(mexic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5" y="5272374"/>
            <a:ext cx="912813" cy="121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arabine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6286" y="5271016"/>
            <a:ext cx="800100" cy="11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321279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0086" y="3716517"/>
            <a:ext cx="952500" cy="12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8 Imagen" descr="logoP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908" y="3833015"/>
            <a:ext cx="695325" cy="11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ta para a direita 12"/>
          <p:cNvSpPr/>
          <p:nvPr/>
        </p:nvSpPr>
        <p:spPr>
          <a:xfrm rot="10800000">
            <a:off x="6688038" y="4162192"/>
            <a:ext cx="432048" cy="19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Seta para a direita 13"/>
          <p:cNvSpPr/>
          <p:nvPr/>
        </p:nvSpPr>
        <p:spPr>
          <a:xfrm>
            <a:off x="6804248" y="5541235"/>
            <a:ext cx="432048" cy="192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eta para a direita 14"/>
          <p:cNvSpPr/>
          <p:nvPr/>
        </p:nvSpPr>
        <p:spPr>
          <a:xfrm rot="5400000">
            <a:off x="7416316" y="5073183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Seta para a direita 15"/>
          <p:cNvSpPr/>
          <p:nvPr/>
        </p:nvSpPr>
        <p:spPr>
          <a:xfrm rot="5400000">
            <a:off x="6192180" y="5073183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Seta para a direita 16"/>
          <p:cNvSpPr/>
          <p:nvPr/>
        </p:nvSpPr>
        <p:spPr>
          <a:xfrm rot="1852593">
            <a:off x="2561559" y="4697565"/>
            <a:ext cx="3277683" cy="114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Seta para a direita 17"/>
          <p:cNvSpPr/>
          <p:nvPr/>
        </p:nvSpPr>
        <p:spPr>
          <a:xfrm rot="10800000">
            <a:off x="3347864" y="2372881"/>
            <a:ext cx="2160240" cy="96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Seta para a direita 18"/>
          <p:cNvSpPr/>
          <p:nvPr/>
        </p:nvSpPr>
        <p:spPr>
          <a:xfrm rot="5400000">
            <a:off x="6385942" y="3011066"/>
            <a:ext cx="868425" cy="112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eta para a direita 19"/>
          <p:cNvSpPr/>
          <p:nvPr/>
        </p:nvSpPr>
        <p:spPr>
          <a:xfrm rot="5400000" flipH="1" flipV="1">
            <a:off x="6720340" y="2985425"/>
            <a:ext cx="936477" cy="95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038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es-MX" sz="2800" dirty="0" smtClean="0"/>
              <a:t>O </a:t>
            </a:r>
            <a:r>
              <a:rPr lang="en-US" altLang="es-MX" sz="2800" dirty="0" err="1" smtClean="0"/>
              <a:t>desafio</a:t>
            </a:r>
            <a:r>
              <a:rPr lang="en-US" altLang="es-MX" sz="2800" dirty="0" smtClean="0"/>
              <a:t> </a:t>
            </a:r>
            <a:r>
              <a:rPr lang="en-US" altLang="es-MX" sz="2800" dirty="0" err="1" smtClean="0"/>
              <a:t>nas</a:t>
            </a:r>
            <a:r>
              <a:rPr lang="en-US" altLang="es-MX" sz="2800" dirty="0" smtClean="0"/>
              <a:t> </a:t>
            </a:r>
            <a:r>
              <a:rPr lang="en-US" altLang="es-MX" sz="2800" dirty="0" err="1" smtClean="0"/>
              <a:t>Américas</a:t>
            </a:r>
            <a:r>
              <a:rPr lang="en-US" altLang="es-MX" sz="2800" dirty="0" smtClean="0"/>
              <a:t/>
            </a:r>
            <a:br>
              <a:rPr lang="en-US" altLang="es-MX" sz="2800" dirty="0" smtClean="0"/>
            </a:br>
            <a:endParaRPr lang="en-US" altLang="es-MX" sz="2800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238" y="1577975"/>
            <a:ext cx="702786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s-MX" sz="3600" smtClean="0"/>
              <a:t>Crime organizado e o sistema político</a:t>
            </a:r>
          </a:p>
        </p:txBody>
      </p:sp>
      <p:sp>
        <p:nvSpPr>
          <p:cNvPr id="12291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88" y="1700213"/>
            <a:ext cx="8229600" cy="49688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3494088" algn="l"/>
              </a:tabLst>
            </a:pPr>
            <a:r>
              <a:rPr lang="pt-BR" altLang="es-MX" sz="2400" smtClean="0"/>
              <a:t>O crime organizado é uma ameaça ao estado e à Sociedade, mas pode oferecer para alguns uma fonte de extração de renda (Hipótese de Bayle)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494088" algn="l"/>
              </a:tabLst>
            </a:pPr>
            <a:r>
              <a:rPr lang="pt-BR" altLang="es-MX" sz="2400" smtClean="0"/>
              <a:t>É o que acontece quando o crime organizado transforma-se em uma grande oportunidade para que elites políticas corruptas tenham acesso à moedas fortes,  serve como caminho para levantar dinheiro para financiar campanhas políticas e para investir em atividades lícitas.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3494088" algn="l"/>
              </a:tabLst>
            </a:pPr>
            <a:r>
              <a:rPr lang="pt-BR" altLang="es-MX" sz="2400" smtClean="0"/>
              <a:t>Será esse o caminho da Venezuela, México, Honduras Guatemala, El Salvador, Suriname?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68313" y="452438"/>
            <a:ext cx="8229600" cy="1143000"/>
          </a:xfrm>
        </p:spPr>
        <p:txBody>
          <a:bodyPr/>
          <a:lstStyle/>
          <a:p>
            <a:r>
              <a:rPr lang="pt-BR" altLang="es-MX" sz="2800" dirty="0" smtClean="0"/>
              <a:t>(1) Formação de uma Doutrina Regional sobre o Crime Organizado</a:t>
            </a:r>
            <a:endParaRPr lang="es-MX" altLang="es-MX" sz="2800" dirty="0" smtClean="0"/>
          </a:p>
        </p:txBody>
      </p:sp>
      <p:sp>
        <p:nvSpPr>
          <p:cNvPr id="1331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88" y="1700213"/>
            <a:ext cx="8229600" cy="4968875"/>
          </a:xfrm>
        </p:spPr>
        <p:txBody>
          <a:bodyPr/>
          <a:lstStyle/>
          <a:p>
            <a:pPr marL="273050" indent="-273050">
              <a:lnSpc>
                <a:spcPct val="150000"/>
              </a:lnSpc>
            </a:pPr>
            <a:r>
              <a:rPr lang="pt-BR" altLang="es-MX" sz="2400" smtClean="0"/>
              <a:t>1. O primeiro passo exige </a:t>
            </a:r>
            <a:r>
              <a:rPr lang="en-US" altLang="es-MX" sz="2400" smtClean="0"/>
              <a:t>investir na articulação entre as agências envolvidas com o tema;</a:t>
            </a:r>
          </a:p>
          <a:p>
            <a:pPr marL="273050" indent="-273050">
              <a:lnSpc>
                <a:spcPct val="150000"/>
              </a:lnSpc>
            </a:pPr>
            <a:r>
              <a:rPr lang="pt-BR" altLang="es-MX" sz="2400" smtClean="0"/>
              <a:t>2. Promover uma visão comum e compartilhada sobre as ameaças que a sociedade e o estado estão enfrentando, sobre o que constitui (e o que não constitui) o fenômeno do crime organizado;</a:t>
            </a:r>
          </a:p>
          <a:p>
            <a:pPr marL="273050" indent="-273050">
              <a:lnSpc>
                <a:spcPct val="150000"/>
              </a:lnSpc>
            </a:pPr>
            <a:r>
              <a:rPr lang="pt-BR" altLang="es-MX" sz="2400" smtClean="0"/>
              <a:t>3. Como o sistema de justiça criminal e o sistema de Defesa podem cooperar para diminuir os impactos dessa ameaça</a:t>
            </a:r>
            <a:r>
              <a:rPr lang="en-US" altLang="es-MX" sz="2400" smtClean="0"/>
              <a:t>?</a:t>
            </a:r>
            <a:r>
              <a:rPr lang="pt-BR" altLang="es-MX" sz="2400" smtClean="0"/>
              <a:t> </a:t>
            </a:r>
          </a:p>
          <a:p>
            <a:pPr marL="273050" indent="-273050">
              <a:lnSpc>
                <a:spcPct val="150000"/>
              </a:lnSpc>
            </a:pPr>
            <a:endParaRPr lang="pt-BR" altLang="es-MX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427457"/>
            <a:ext cx="8686800" cy="1143000"/>
          </a:xfrm>
        </p:spPr>
        <p:txBody>
          <a:bodyPr/>
          <a:lstStyle/>
          <a:p>
            <a:pPr marL="723900" indent="-723900" algn="l"/>
            <a:r>
              <a:rPr lang="pt-BR" altLang="es-MX" sz="2800" dirty="0" smtClean="0"/>
              <a:t>(2) Cooperação entre </a:t>
            </a:r>
            <a:r>
              <a:rPr lang="pt-BR" altLang="es-MX" sz="2800" dirty="0" smtClean="0"/>
              <a:t>Agências</a:t>
            </a:r>
            <a:br>
              <a:rPr lang="pt-BR" altLang="es-MX" sz="2800" dirty="0" smtClean="0"/>
            </a:br>
            <a:endParaRPr lang="es-MX" altLang="es-MX" sz="2800" dirty="0" smtClean="0"/>
          </a:p>
        </p:txBody>
      </p:sp>
      <p:sp>
        <p:nvSpPr>
          <p:cNvPr id="1433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88" y="1700213"/>
            <a:ext cx="8229600" cy="49688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es-MX" sz="2400" dirty="0" smtClean="0"/>
              <a:t>A eficácia dessa estratégia de cooperação depende do alinhamento de objetivos entre agências de diferentes jurisdições e  também de uma abordagem pragmática diante da necessidade de troca de informações. </a:t>
            </a:r>
          </a:p>
          <a:p>
            <a:pPr>
              <a:lnSpc>
                <a:spcPct val="150000"/>
              </a:lnSpc>
            </a:pPr>
            <a:endParaRPr lang="pt-BR" altLang="es-MX" sz="2400" dirty="0" smtClean="0"/>
          </a:p>
          <a:p>
            <a:pPr>
              <a:lnSpc>
                <a:spcPct val="150000"/>
              </a:lnSpc>
            </a:pPr>
            <a:r>
              <a:rPr lang="pt-BR" altLang="es-MX" sz="2400" dirty="0" smtClean="0"/>
              <a:t>Isso traz um grande desafio para que a coordenação do trabalho das agências de segurança e justiça</a:t>
            </a:r>
            <a:r>
              <a:rPr lang="en-US" altLang="es-MX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939213" cy="1143000"/>
          </a:xfrm>
        </p:spPr>
        <p:txBody>
          <a:bodyPr/>
          <a:lstStyle/>
          <a:p>
            <a:pPr algn="l"/>
            <a:r>
              <a:rPr lang="pt-BR" altLang="es-MX" sz="2800" dirty="0" smtClean="0"/>
              <a:t>(3) Cooperação Jurídica Transnacional </a:t>
            </a:r>
            <a:endParaRPr lang="es-MX" altLang="es-MX" sz="2800" dirty="0" smtClean="0"/>
          </a:p>
        </p:txBody>
      </p:sp>
      <p:sp>
        <p:nvSpPr>
          <p:cNvPr id="1536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88" y="1700213"/>
            <a:ext cx="8229600" cy="4968875"/>
          </a:xfrm>
        </p:spPr>
        <p:txBody>
          <a:bodyPr/>
          <a:lstStyle/>
          <a:p>
            <a:pPr marL="273050" indent="-273050">
              <a:lnSpc>
                <a:spcPct val="150000"/>
              </a:lnSpc>
              <a:buNone/>
            </a:pPr>
            <a:r>
              <a:rPr lang="pt-BR" altLang="es-MX" sz="2200" dirty="0" smtClean="0"/>
              <a:t>1. A cooperação jurídica transnacional exige um engajamento mais ativo nos esforços regionais (Região das Américas)  e internacionais destinados a controlar o fluxo de armas ilícitas, tráfico de pessoas e drogas e a lavagem de dinheiro que financia as atividades ilícitas, inclusive o terrorismo; </a:t>
            </a:r>
          </a:p>
          <a:p>
            <a:pPr marL="273050" indent="-273050">
              <a:lnSpc>
                <a:spcPct val="150000"/>
              </a:lnSpc>
              <a:buNone/>
            </a:pPr>
            <a:r>
              <a:rPr lang="pt-BR" altLang="es-MX" sz="2200" dirty="0" smtClean="0"/>
              <a:t>2. Ampliar o escopo de atuação das agências de segurança e justiça além do plano nacional e se empenhar na criação de instituições regionais e internacionais capazes de atuar em diferentes jurisdições. </a:t>
            </a:r>
          </a:p>
          <a:p>
            <a:pPr marL="273050" indent="-273050">
              <a:lnSpc>
                <a:spcPct val="150000"/>
              </a:lnSpc>
            </a:pPr>
            <a:endParaRPr lang="pt-BR" altLang="es-MX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939213" cy="1143000"/>
          </a:xfrm>
        </p:spPr>
        <p:txBody>
          <a:bodyPr/>
          <a:lstStyle/>
          <a:p>
            <a:pPr algn="l"/>
            <a:r>
              <a:rPr lang="pt-BR" altLang="es-MX" sz="2800" dirty="0" smtClean="0"/>
              <a:t>(3) Cooperação Jurídica Transnacional </a:t>
            </a:r>
            <a:endParaRPr lang="es-MX" altLang="es-MX" sz="2800" dirty="0" smtClean="0"/>
          </a:p>
        </p:txBody>
      </p:sp>
      <p:sp>
        <p:nvSpPr>
          <p:cNvPr id="1536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88" y="1700213"/>
            <a:ext cx="8229600" cy="4968875"/>
          </a:xfrm>
        </p:spPr>
        <p:txBody>
          <a:bodyPr/>
          <a:lstStyle/>
          <a:p>
            <a:pPr marL="273050" indent="-273050">
              <a:lnSpc>
                <a:spcPct val="150000"/>
              </a:lnSpc>
              <a:buNone/>
            </a:pPr>
            <a:r>
              <a:rPr lang="pt-BR" altLang="es-MX" sz="2200" dirty="0" smtClean="0"/>
              <a:t>1. A cooperação jurídica transnacional exige um engajamento mais ativo nos esforços regionais (Região das Américas)  e internacionais destinados a controlar o fluxo de armas ilícitas, tráfico de pessoas e drogas e a lavagem de dinheiro que financia as atividades ilícitas, inclusive o terrorismo; </a:t>
            </a:r>
          </a:p>
          <a:p>
            <a:pPr marL="273050" indent="-273050">
              <a:lnSpc>
                <a:spcPct val="150000"/>
              </a:lnSpc>
              <a:buNone/>
            </a:pPr>
            <a:r>
              <a:rPr lang="pt-BR" altLang="es-MX" sz="2200" dirty="0" smtClean="0"/>
              <a:t>2. Ampliar o escopo de atuação das agências de segurança e justiça além do plano nacional e se empenhar na criação de instituições regionais e internacionais capazes de atuar em diferentes jurisdições. </a:t>
            </a:r>
          </a:p>
          <a:p>
            <a:pPr marL="273050" indent="-273050">
              <a:lnSpc>
                <a:spcPct val="150000"/>
              </a:lnSpc>
            </a:pPr>
            <a:endParaRPr lang="pt-BR" altLang="es-MX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t-BR" altLang="es-MX" sz="2800" dirty="0" smtClean="0"/>
              <a:t>Problemas Práticos: Cooperação nas Américas e  Como </a:t>
            </a:r>
            <a:r>
              <a:rPr lang="pt-BR" altLang="es-MX" sz="2800" dirty="0" smtClean="0"/>
              <a:t>policiar a Europa e a Fronteira EUA-México</a:t>
            </a:r>
            <a:r>
              <a:rPr lang="en-US" altLang="es-MX" sz="2800" dirty="0" smtClean="0"/>
              <a:t>?</a:t>
            </a:r>
            <a:endParaRPr lang="es-MX" altLang="es-MX" sz="2800" dirty="0" smtClean="0"/>
          </a:p>
        </p:txBody>
      </p:sp>
      <p:sp>
        <p:nvSpPr>
          <p:cNvPr id="4099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/>
          <a:lstStyle/>
          <a:p>
            <a:r>
              <a:rPr lang="pt-BR" altLang="es-MX" dirty="0" smtClean="0"/>
              <a:t>Europa:</a:t>
            </a:r>
          </a:p>
          <a:p>
            <a:r>
              <a:rPr lang="pt-BR" altLang="es-MX" sz="2000" dirty="0" smtClean="0"/>
              <a:t>3600 organizações criminosas organizadas atuam na União </a:t>
            </a:r>
            <a:r>
              <a:rPr lang="pt-BR" altLang="es-MX" sz="2000" dirty="0" err="1" smtClean="0"/>
              <a:t>Europeia</a:t>
            </a:r>
            <a:r>
              <a:rPr lang="pt-BR" altLang="es-MX" sz="2000" dirty="0" smtClean="0"/>
              <a:t> (UE);</a:t>
            </a:r>
          </a:p>
          <a:p>
            <a:r>
              <a:rPr lang="pt-BR" altLang="es-MX" sz="2000" dirty="0" smtClean="0"/>
              <a:t>Estes grupos estão atuando cada vez mais em rede;</a:t>
            </a:r>
          </a:p>
          <a:p>
            <a:r>
              <a:rPr lang="pt-BR" altLang="es-MX" sz="2000" dirty="0" smtClean="0"/>
              <a:t>Hierarquia flexível</a:t>
            </a:r>
          </a:p>
          <a:p>
            <a:endParaRPr lang="pt-BR" altLang="es-MX" sz="1600" dirty="0" smtClean="0"/>
          </a:p>
          <a:p>
            <a:r>
              <a:rPr lang="pt-BR" altLang="es-MX" dirty="0" smtClean="0"/>
              <a:t>Américas:</a:t>
            </a:r>
            <a:endParaRPr lang="pt-BR" altLang="es-MX" dirty="0" smtClean="0"/>
          </a:p>
          <a:p>
            <a:r>
              <a:rPr lang="pt-BR" altLang="es-MX" sz="2000" dirty="0" smtClean="0"/>
              <a:t>Organizações criminosas transnacionais mexicanas representam a maior ameaça criminal para os Estados Unidos; </a:t>
            </a:r>
          </a:p>
          <a:p>
            <a:r>
              <a:rPr lang="pt-BR" altLang="es-MX" sz="2000" dirty="0" smtClean="0"/>
              <a:t>Organizações “poli-drogas”: contrabando de heroína, </a:t>
            </a:r>
            <a:r>
              <a:rPr lang="pt-BR" altLang="es-MX" sz="2000" dirty="0" err="1" smtClean="0"/>
              <a:t>metanfetamina</a:t>
            </a:r>
            <a:r>
              <a:rPr lang="pt-BR" altLang="es-MX" sz="2000" dirty="0" smtClean="0"/>
              <a:t>, cocaína e maconha para os Estados Unidos;</a:t>
            </a:r>
          </a:p>
          <a:p>
            <a:r>
              <a:rPr lang="pt-BR" altLang="es-MX" sz="2000" dirty="0" smtClean="0"/>
              <a:t>Controlam o tráfico de drogas através da fronteira sudoeste e estão se movendo para expandir sua participação nos mercados de heroína e </a:t>
            </a:r>
            <a:r>
              <a:rPr lang="pt-BR" altLang="es-MX" sz="2000" dirty="0" err="1" smtClean="0"/>
              <a:t>metanfetamina</a:t>
            </a:r>
            <a:r>
              <a:rPr lang="pt-BR" altLang="es-MX" sz="1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s-MX" sz="3200" smtClean="0"/>
              <a:t>EUROPOL e Integração: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/>
          <a:lstStyle/>
          <a:p>
            <a:pPr marL="0" indent="0">
              <a:buFontTx/>
              <a:buNone/>
            </a:pPr>
            <a:endParaRPr lang="pt-BR" altLang="es-MX" sz="240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r>
              <a:rPr lang="pt-BR" altLang="es-MX" sz="2400" smtClean="0">
                <a:latin typeface="Calibri" pitchFamily="34" charset="0"/>
              </a:rPr>
              <a:t>“É necessária uma política coerente e robusta que promova ações operacionais eficazes para atingir as ameaças criminais mais significativas em nível Regional” EUOPOL 2013..</a:t>
            </a:r>
          </a:p>
          <a:p>
            <a:pPr marL="0" indent="0">
              <a:buFontTx/>
              <a:buNone/>
            </a:pPr>
            <a:endParaRPr lang="pt-BR" altLang="es-MX" sz="240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r>
              <a:rPr lang="pt-BR" altLang="es-MX" sz="2400" smtClean="0">
                <a:latin typeface="Calibri" pitchFamily="34" charset="0"/>
              </a:rPr>
              <a:t>Na Europa:  “multi-annual policy cycle”</a:t>
            </a:r>
          </a:p>
          <a:p>
            <a:pPr marL="0" indent="0">
              <a:buFontTx/>
              <a:buNone/>
            </a:pPr>
            <a:endParaRPr lang="pt-BR" altLang="es-MX" sz="240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r>
              <a:rPr lang="pt-BR" altLang="es-MX" sz="2400" smtClean="0">
                <a:latin typeface="Calibri" pitchFamily="34" charset="0"/>
              </a:rPr>
              <a:t>Cooperação facilitada pela integração política e econômica.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altLang="es-MX" sz="2800" smtClean="0">
                <a:latin typeface="Calibri" pitchFamily="34" charset="0"/>
              </a:rPr>
              <a:t>EMPACT (Plataforma Multidisciplinar Europeia contra as Ameaças Criminais), crimes monitorados:</a:t>
            </a:r>
            <a:endParaRPr lang="pt-BR" altLang="es-MX" sz="2800" smtClean="0"/>
          </a:p>
        </p:txBody>
      </p:sp>
      <p:sp>
        <p:nvSpPr>
          <p:cNvPr id="6147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288"/>
          </a:xfrm>
        </p:spPr>
        <p:txBody>
          <a:bodyPr/>
          <a:lstStyle/>
          <a:p>
            <a:pPr marL="457200" indent="-457200">
              <a:buFontTx/>
              <a:buAutoNum type="arabicParenR"/>
            </a:pPr>
            <a:r>
              <a:rPr lang="pt-BR" altLang="es-MX" sz="2400" smtClean="0">
                <a:latin typeface="Calibri" pitchFamily="34" charset="0"/>
              </a:rPr>
              <a:t>Facilitação da imigração ilegal </a:t>
            </a:r>
          </a:p>
          <a:p>
            <a:pPr marL="457200" indent="-457200">
              <a:buFontTx/>
              <a:buAutoNum type="arabicParenR"/>
            </a:pPr>
            <a:r>
              <a:rPr lang="pt-BR" altLang="es-MX" sz="2400" smtClean="0">
                <a:latin typeface="Calibri" pitchFamily="34" charset="0"/>
              </a:rPr>
              <a:t>Tráfico de Seres Humanos </a:t>
            </a:r>
          </a:p>
          <a:p>
            <a:pPr marL="457200" indent="-457200">
              <a:buFontTx/>
              <a:buAutoNum type="arabicParenR"/>
            </a:pPr>
            <a:r>
              <a:rPr lang="pt-BR" altLang="es-MX" sz="2400" smtClean="0">
                <a:latin typeface="Calibri" pitchFamily="34" charset="0"/>
              </a:rPr>
              <a:t>Produtos contrafeitos</a:t>
            </a:r>
          </a:p>
          <a:p>
            <a:pPr marL="457200" indent="-457200">
              <a:buFontTx/>
              <a:buAutoNum type="arabicParenR"/>
            </a:pPr>
            <a:r>
              <a:rPr lang="pt-BR" altLang="es-MX" sz="2400" smtClean="0">
                <a:latin typeface="Calibri" pitchFamily="34" charset="0"/>
              </a:rPr>
              <a:t>Fraude de Imposto de Consumo</a:t>
            </a:r>
          </a:p>
          <a:p>
            <a:pPr marL="457200" indent="-457200">
              <a:buFontTx/>
              <a:buAutoNum type="arabicParenR"/>
            </a:pPr>
            <a:r>
              <a:rPr lang="pt-BR" altLang="es-MX" sz="2400" smtClean="0">
                <a:latin typeface="Calibri" pitchFamily="34" charset="0"/>
              </a:rPr>
              <a:t>Drogas Sintéticas</a:t>
            </a:r>
          </a:p>
          <a:p>
            <a:pPr marL="457200" indent="-457200">
              <a:buFontTx/>
              <a:buAutoNum type="arabicParenR"/>
            </a:pPr>
            <a:r>
              <a:rPr lang="pt-BR" altLang="es-MX" sz="2400" smtClean="0">
                <a:latin typeface="Calibri" pitchFamily="34" charset="0"/>
              </a:rPr>
              <a:t>Cocaína e heroína</a:t>
            </a:r>
          </a:p>
          <a:p>
            <a:pPr marL="457200" indent="-457200">
              <a:buFontTx/>
              <a:buAutoNum type="arabicParenR"/>
            </a:pPr>
            <a:r>
              <a:rPr lang="pt-BR" altLang="es-MX" sz="2400" smtClean="0">
                <a:latin typeface="Calibri" pitchFamily="34" charset="0"/>
              </a:rPr>
              <a:t>Tráfico ilícito de armas de fogo </a:t>
            </a:r>
          </a:p>
          <a:p>
            <a:pPr marL="457200" indent="-457200">
              <a:buFontTx/>
              <a:buAutoNum type="arabicParenR"/>
            </a:pPr>
            <a:r>
              <a:rPr lang="pt-BR" altLang="es-MX" sz="2400" smtClean="0">
                <a:latin typeface="Calibri" pitchFamily="34" charset="0"/>
              </a:rPr>
              <a:t>Crime contra a Propriedade (bens de alto valor, carros, obras de arte, etc.)</a:t>
            </a:r>
          </a:p>
          <a:p>
            <a:pPr marL="457200" indent="-457200">
              <a:buFontTx/>
              <a:buAutoNum type="arabicParenR"/>
            </a:pPr>
            <a:r>
              <a:rPr lang="pt-BR" altLang="es-MX" sz="2400" smtClean="0">
                <a:latin typeface="Calibri" pitchFamily="34" charset="0"/>
              </a:rPr>
              <a:t>Cibercrime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9009</TotalTime>
  <Words>1025</Words>
  <Application>Microsoft Office PowerPoint</Application>
  <PresentationFormat>Apresentação na tela (4:3)</PresentationFormat>
  <Paragraphs>91</Paragraphs>
  <Slides>16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Design</vt:lpstr>
      <vt:lpstr>As respostas das polícias e dos sistemas de justiça criminal</vt:lpstr>
      <vt:lpstr>Crime organizado e o sistema político</vt:lpstr>
      <vt:lpstr>(1) Formação de uma Doutrina Regional sobre o Crime Organizado</vt:lpstr>
      <vt:lpstr>(2) Cooperação entre Agências </vt:lpstr>
      <vt:lpstr>(3) Cooperação Jurídica Transnacional </vt:lpstr>
      <vt:lpstr>(3) Cooperação Jurídica Transnacional </vt:lpstr>
      <vt:lpstr>Problemas Práticos: Cooperação nas Américas e  Como policiar a Europa e a Fronteira EUA-México?</vt:lpstr>
      <vt:lpstr>EUROPOL e Integração:</vt:lpstr>
      <vt:lpstr>EMPACT (Plataforma Multidisciplinar Europeia contra as Ameaças Criminais), crimes monitorados:</vt:lpstr>
      <vt:lpstr>EUROPOL: multi-annual policy cycle </vt:lpstr>
      <vt:lpstr>EUROPOL: multi-annual policy cycle </vt:lpstr>
      <vt:lpstr>A principal ameaça à Europa </vt:lpstr>
      <vt:lpstr>O Sistema OEA: A MISPA</vt:lpstr>
      <vt:lpstr>Rede Interamericana de Desenvolvimento e Proficionalização Policial </vt:lpstr>
      <vt:lpstr>Coperação e Gestão Policial  </vt:lpstr>
      <vt:lpstr>O desafio nas Américas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kinsella</dc:creator>
  <cp:lastModifiedBy>Professor</cp:lastModifiedBy>
  <cp:revision>83</cp:revision>
  <dcterms:created xsi:type="dcterms:W3CDTF">2007-05-25T22:57:42Z</dcterms:created>
  <dcterms:modified xsi:type="dcterms:W3CDTF">2017-10-17T21:27:48Z</dcterms:modified>
</cp:coreProperties>
</file>