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6" r:id="rId2"/>
    <p:sldId id="258" r:id="rId3"/>
    <p:sldId id="404" r:id="rId4"/>
    <p:sldId id="454" r:id="rId5"/>
    <p:sldId id="320" r:id="rId6"/>
    <p:sldId id="452" r:id="rId7"/>
    <p:sldId id="455" r:id="rId8"/>
    <p:sldId id="448" r:id="rId9"/>
    <p:sldId id="456" r:id="rId10"/>
    <p:sldId id="457" r:id="rId11"/>
    <p:sldId id="458" r:id="rId12"/>
    <p:sldId id="459" r:id="rId13"/>
    <p:sldId id="460" r:id="rId14"/>
    <p:sldId id="461" r:id="rId15"/>
    <p:sldId id="462" r:id="rId16"/>
    <p:sldId id="446" r:id="rId17"/>
    <p:sldId id="450" r:id="rId18"/>
    <p:sldId id="449" r:id="rId19"/>
    <p:sldId id="416" r:id="rId20"/>
    <p:sldId id="430" r:id="rId21"/>
    <p:sldId id="406" r:id="rId22"/>
    <p:sldId id="447" r:id="rId23"/>
    <p:sldId id="382" r:id="rId24"/>
    <p:sldId id="384" r:id="rId25"/>
    <p:sldId id="405" r:id="rId26"/>
    <p:sldId id="407" r:id="rId27"/>
    <p:sldId id="383" r:id="rId28"/>
    <p:sldId id="424" r:id="rId29"/>
    <p:sldId id="423" r:id="rId30"/>
    <p:sldId id="427" r:id="rId31"/>
    <p:sldId id="431" r:id="rId32"/>
    <p:sldId id="319" r:id="rId33"/>
    <p:sldId id="432" r:id="rId34"/>
    <p:sldId id="408" r:id="rId35"/>
    <p:sldId id="381" r:id="rId36"/>
    <p:sldId id="434" r:id="rId37"/>
    <p:sldId id="409" r:id="rId38"/>
    <p:sldId id="410" r:id="rId39"/>
    <p:sldId id="412" r:id="rId40"/>
    <p:sldId id="413" r:id="rId41"/>
    <p:sldId id="414" r:id="rId42"/>
    <p:sldId id="417" r:id="rId43"/>
    <p:sldId id="435" r:id="rId44"/>
    <p:sldId id="436" r:id="rId45"/>
    <p:sldId id="418" r:id="rId46"/>
    <p:sldId id="419" r:id="rId47"/>
    <p:sldId id="437" r:id="rId48"/>
    <p:sldId id="420" r:id="rId49"/>
    <p:sldId id="421" r:id="rId50"/>
    <p:sldId id="426" r:id="rId51"/>
    <p:sldId id="331" r:id="rId52"/>
    <p:sldId id="463" r:id="rId53"/>
    <p:sldId id="464" r:id="rId54"/>
    <p:sldId id="465" r:id="rId55"/>
    <p:sldId id="466" r:id="rId56"/>
    <p:sldId id="467" r:id="rId57"/>
    <p:sldId id="468" r:id="rId58"/>
    <p:sldId id="469" r:id="rId59"/>
    <p:sldId id="470" r:id="rId60"/>
    <p:sldId id="471" r:id="rId61"/>
    <p:sldId id="472" r:id="rId62"/>
    <p:sldId id="473" r:id="rId63"/>
    <p:sldId id="474" r:id="rId64"/>
    <p:sldId id="475" r:id="rId65"/>
    <p:sldId id="476" r:id="rId66"/>
    <p:sldId id="477" r:id="rId67"/>
    <p:sldId id="478" r:id="rId68"/>
    <p:sldId id="479" r:id="rId69"/>
    <p:sldId id="480" r:id="rId70"/>
    <p:sldId id="481" r:id="rId71"/>
    <p:sldId id="364" r:id="rId7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95126" autoAdjust="0"/>
  </p:normalViewPr>
  <p:slideViewPr>
    <p:cSldViewPr snapToGrid="0">
      <p:cViewPr>
        <p:scale>
          <a:sx n="70" d="100"/>
          <a:sy n="70" d="100"/>
        </p:scale>
        <p:origin x="870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88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9ECA7-BFFB-4491-AE9E-C57ABCE15BCB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84BCE-ADB0-4737-A290-07AF5236B3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407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7CCD5-65EB-4DE5-9406-7630EFD86714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4D1BC-F68C-43C7-BFEE-DFE380D0C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08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7149B7-5A81-4FE9-8BD2-65D6BAFBD4E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97969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E9FAC-986A-4A66-AA2D-75ED842453B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46831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C2FBF-EECC-420A-B08A-96AA5FDCA9C1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2678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BCB918-7771-4270-9B35-6DCD77BB4E3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1360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9B0A80-0636-49D4-A967-2BFFCE6CCD1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146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BF41C-735F-40C8-8A87-FA5A462316E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764966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6FEC31-941B-409A-97A4-2A284813D0C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87383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A97049-E720-414C-8F90-441C6832835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65554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D5B1-7780-459A-A6FD-37E5487A63F0}" type="datetime1">
              <a:rPr lang="pt-BR" smtClean="0"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04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0984-91A7-4BF7-B4B8-4A5CD745A818}" type="datetime1">
              <a:rPr lang="pt-BR" smtClean="0"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93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AD53-EB35-45E0-A43B-9EDFB5A8639B}" type="datetime1">
              <a:rPr lang="pt-BR" smtClean="0"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40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8903-9DF5-468B-8B45-12C73720BF12}" type="datetime1">
              <a:rPr lang="pt-BR" smtClean="0"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68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0641-13F4-4647-9633-CF7390AE2E4A}" type="datetime1">
              <a:rPr lang="pt-BR" smtClean="0"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52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7AD9-E2CD-4F0B-8901-6E5B832FB69E}" type="datetime1">
              <a:rPr lang="pt-BR" smtClean="0"/>
              <a:t>27/08/2020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54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A465-5A87-446F-BBC4-4F95DC9FBB53}" type="datetime1">
              <a:rPr lang="pt-BR" smtClean="0"/>
              <a:t>27/08/2020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8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5526-1203-4E59-969C-AF4BF636C0D7}" type="datetime1">
              <a:rPr lang="pt-BR" smtClean="0"/>
              <a:t>27/08/2020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39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A4B-C5E5-447E-A2A8-BFBF57514A59}" type="datetime1">
              <a:rPr lang="pt-BR" smtClean="0"/>
              <a:t>27/08/2020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43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360E-6B5C-44B9-9D17-71E91A3B4EE7}" type="datetime1">
              <a:rPr lang="pt-BR" smtClean="0"/>
              <a:t>27/08/2020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050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8864-7E87-4E64-B6F3-A331724E772C}" type="datetime1">
              <a:rPr lang="pt-BR" smtClean="0"/>
              <a:t>27/08/2020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21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A8356-43EB-4354-B511-8FC747360282}" type="datetime1">
              <a:rPr lang="pt-BR" smtClean="0"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A4616-4CC4-498C-A6F5-0A039CFCD8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19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4.bp.blogspot.com/-N3PRY62oUuo/VFThFjiOIOI/AAAAAAAAAgk/nGPHt5aSYd4/s1600/10177236_739449069443111_4940729877514567352_n.png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anainacintas.com.br/causas-da-dor-lombar-visceras/" TargetMode="Externa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k12.org/" TargetMode="Externa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pkinsmedicine.org/research/conditions/peripheral-nerve-research" TargetMode="External"/><Relationship Id="rId2" Type="http://schemas.openxmlformats.org/officeDocument/2006/relationships/hyperlink" Target="https://study.com/academy/lesson/nervous-system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556086" y="408427"/>
            <a:ext cx="10635914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Disciplina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Corpo Humano</a:t>
            </a:r>
            <a:endParaRPr lang="pt-BR" alt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Aula: 02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Sistema Nervoso  - ORGANIZAÇÃO ESTRUTURAL E FISIOLÓGICA</a:t>
            </a:r>
            <a:endParaRPr lang="pt-BR" altLang="en-US" sz="40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Prof. </a:t>
            </a:r>
            <a:r>
              <a:rPr lang="pt-BR" altLang="en-US" sz="2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Elidamar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Nunes de Carvalho Lima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email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2600" dirty="0">
                <a:solidFill>
                  <a:srgbClr val="7030A0"/>
                </a:solidFill>
                <a:cs typeface="Times New Roman" panose="02020603050405020304" pitchFamily="18" charset="0"/>
                <a:hlinkClick r:id="rId3"/>
              </a:rPr>
              <a:t>elidamarnunes@gmail.com</a:t>
            </a: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São Paulo,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27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de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Agosto de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2020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3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524000" y="1071563"/>
            <a:ext cx="8929688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just"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Sistema nervoso central (SNC)</a:t>
            </a:r>
          </a:p>
          <a:p>
            <a:pPr marL="342900" indent="-342900" algn="just"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b="1" dirty="0">
                <a:cs typeface="Tahoma" pitchFamily="34" charset="0"/>
              </a:rPr>
              <a:t>	</a:t>
            </a:r>
            <a:r>
              <a:rPr lang="pt-BR" b="1" dirty="0" smtClean="0">
                <a:cs typeface="Tahoma" pitchFamily="34" charset="0"/>
              </a:rPr>
              <a:t>Cerebelo</a:t>
            </a:r>
            <a:endParaRPr lang="pt-BR" b="1" dirty="0">
              <a:cs typeface="Tahoma" pitchFamily="34" charset="0"/>
            </a:endParaRP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dirty="0">
                <a:cs typeface="Tahoma" pitchFamily="34" charset="0"/>
              </a:rPr>
              <a:t>Responsável pelo equilíbrio do corpo</a:t>
            </a: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dirty="0">
                <a:cs typeface="Tahoma" pitchFamily="34" charset="0"/>
              </a:rPr>
              <a:t>Tônus e vigor muscular</a:t>
            </a: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dirty="0">
                <a:cs typeface="Tahoma" pitchFamily="34" charset="0"/>
              </a:rPr>
              <a:t>Orientação espacial</a:t>
            </a: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dirty="0">
                <a:cs typeface="Tahoma" pitchFamily="34" charset="0"/>
              </a:rPr>
              <a:t>Coordenação dos movimentos</a:t>
            </a:r>
          </a:p>
          <a:p>
            <a:pPr marL="342900" indent="-342900" algn="just"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dirty="0">
                <a:cs typeface="Tahoma" pitchFamily="34" charset="0"/>
              </a:rPr>
              <a:t>	</a:t>
            </a:r>
          </a:p>
          <a:p>
            <a:pPr marL="342900" indent="-342900" algn="just">
              <a:defRPr/>
            </a:pPr>
            <a:r>
              <a:rPr lang="pt-BR" sz="1400" dirty="0"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800100" lvl="1" indent="-342900" algn="just"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</p:txBody>
      </p:sp>
      <p:pic>
        <p:nvPicPr>
          <p:cNvPr id="9221" name="Imagem 6" descr="cerebr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85" y="3404637"/>
            <a:ext cx="3936878" cy="322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CaixaDeTexto 7"/>
          <p:cNvSpPr txBox="1">
            <a:spLocks noChangeArrowheads="1"/>
          </p:cNvSpPr>
          <p:nvPr/>
        </p:nvSpPr>
        <p:spPr bwMode="auto">
          <a:xfrm>
            <a:off x="4524376" y="5643564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223" name="CaixaDeTexto 10"/>
          <p:cNvSpPr txBox="1">
            <a:spLocks noChangeArrowheads="1"/>
          </p:cNvSpPr>
          <p:nvPr/>
        </p:nvSpPr>
        <p:spPr bwMode="auto">
          <a:xfrm>
            <a:off x="7381875" y="5857875"/>
            <a:ext cx="1785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</a:rPr>
              <a:t>Cerebelo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6810375" y="5715000"/>
            <a:ext cx="928688" cy="285750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>
          <a:xfrm>
            <a:off x="1490209" y="0"/>
            <a:ext cx="9997199" cy="979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2. COMPOSIÇÃO DO SISTEMA NERVOSO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75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524000" y="1071563"/>
            <a:ext cx="8929688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Sistema nervoso central (SNC)</a:t>
            </a:r>
          </a:p>
          <a:p>
            <a:pPr marL="342900" indent="-342900" algn="just"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b="1" dirty="0">
                <a:cs typeface="Tahoma" pitchFamily="34" charset="0"/>
              </a:rPr>
              <a:t>	</a:t>
            </a:r>
            <a:r>
              <a:rPr lang="pt-BR" b="1" dirty="0" smtClean="0">
                <a:cs typeface="Tahoma" pitchFamily="34" charset="0"/>
              </a:rPr>
              <a:t>Tronco </a:t>
            </a:r>
            <a:r>
              <a:rPr lang="pt-BR" b="1" dirty="0">
                <a:cs typeface="Tahoma" pitchFamily="34" charset="0"/>
              </a:rPr>
              <a:t>encefálico </a:t>
            </a:r>
          </a:p>
          <a:p>
            <a:pPr marL="1257300" lvl="2" indent="-342900" algn="just">
              <a:defRPr/>
            </a:pPr>
            <a:r>
              <a:rPr lang="pt-BR" dirty="0" smtClean="0">
                <a:cs typeface="Tahoma" pitchFamily="34" charset="0"/>
              </a:rPr>
              <a:t>Divide-se:</a:t>
            </a: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dirty="0" smtClean="0">
                <a:cs typeface="Tahoma" pitchFamily="34" charset="0"/>
              </a:rPr>
              <a:t>Mesencéfalo</a:t>
            </a:r>
            <a:endParaRPr lang="pt-BR" dirty="0">
              <a:cs typeface="Tahoma" pitchFamily="34" charset="0"/>
            </a:endParaRP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dirty="0">
                <a:cs typeface="Tahoma" pitchFamily="34" charset="0"/>
              </a:rPr>
              <a:t>Ponte</a:t>
            </a: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dirty="0">
                <a:cs typeface="Tahoma" pitchFamily="34" charset="0"/>
              </a:rPr>
              <a:t>Bulbo</a:t>
            </a:r>
          </a:p>
          <a:p>
            <a:pPr marL="342900" indent="-342900" algn="just"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dirty="0">
                <a:cs typeface="Tahoma" pitchFamily="34" charset="0"/>
              </a:rPr>
              <a:t>	</a:t>
            </a:r>
          </a:p>
          <a:p>
            <a:pPr marL="342900" indent="-342900" algn="just">
              <a:defRPr/>
            </a:pPr>
            <a:r>
              <a:rPr lang="pt-BR" sz="1400" dirty="0"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800100" lvl="1" indent="-342900" algn="just"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</p:txBody>
      </p:sp>
      <p:pic>
        <p:nvPicPr>
          <p:cNvPr id="10245" name="Imagem 6" descr="cerebr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3271667"/>
            <a:ext cx="4099291" cy="335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CaixaDeTexto 7"/>
          <p:cNvSpPr txBox="1">
            <a:spLocks noChangeArrowheads="1"/>
          </p:cNvSpPr>
          <p:nvPr/>
        </p:nvSpPr>
        <p:spPr bwMode="auto">
          <a:xfrm>
            <a:off x="4524376" y="5643564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7" name="CaixaDeTexto 10"/>
          <p:cNvSpPr txBox="1">
            <a:spLocks noChangeArrowheads="1"/>
          </p:cNvSpPr>
          <p:nvPr/>
        </p:nvSpPr>
        <p:spPr bwMode="auto">
          <a:xfrm>
            <a:off x="2809875" y="5643564"/>
            <a:ext cx="178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</a:rPr>
              <a:t>Mesencéfalo</a:t>
            </a:r>
          </a:p>
        </p:txBody>
      </p:sp>
      <p:cxnSp>
        <p:nvCxnSpPr>
          <p:cNvPr id="14" name="Conector reto 13"/>
          <p:cNvCxnSpPr/>
          <p:nvPr/>
        </p:nvCxnSpPr>
        <p:spPr>
          <a:xfrm rot="10800000" flipV="1">
            <a:off x="4381500" y="5143500"/>
            <a:ext cx="1500188" cy="642938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49" name="CaixaDeTexto 14"/>
          <p:cNvSpPr txBox="1">
            <a:spLocks noChangeArrowheads="1"/>
          </p:cNvSpPr>
          <p:nvPr/>
        </p:nvSpPr>
        <p:spPr bwMode="auto">
          <a:xfrm>
            <a:off x="3595689" y="5929314"/>
            <a:ext cx="1785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</a:rPr>
              <a:t>Ponte</a:t>
            </a:r>
          </a:p>
        </p:txBody>
      </p:sp>
      <p:sp>
        <p:nvSpPr>
          <p:cNvPr id="10250" name="CaixaDeTexto 15"/>
          <p:cNvSpPr txBox="1">
            <a:spLocks noChangeArrowheads="1"/>
          </p:cNvSpPr>
          <p:nvPr/>
        </p:nvSpPr>
        <p:spPr bwMode="auto">
          <a:xfrm>
            <a:off x="4024314" y="6286500"/>
            <a:ext cx="178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</a:rPr>
              <a:t>Bulbo</a:t>
            </a:r>
          </a:p>
        </p:txBody>
      </p:sp>
      <p:cxnSp>
        <p:nvCxnSpPr>
          <p:cNvPr id="18" name="Conector reto 17"/>
          <p:cNvCxnSpPr/>
          <p:nvPr/>
        </p:nvCxnSpPr>
        <p:spPr>
          <a:xfrm rot="10800000" flipV="1">
            <a:off x="4810126" y="5643564"/>
            <a:ext cx="1000125" cy="428625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rot="10800000" flipV="1">
            <a:off x="5238750" y="6072189"/>
            <a:ext cx="857250" cy="357187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ítulo 1"/>
          <p:cNvSpPr txBox="1">
            <a:spLocks/>
          </p:cNvSpPr>
          <p:nvPr/>
        </p:nvSpPr>
        <p:spPr>
          <a:xfrm>
            <a:off x="1490209" y="0"/>
            <a:ext cx="9997199" cy="979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2. COMPOSIÇÃO DO SISTEMA NERVOSO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19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524000" y="1071563"/>
            <a:ext cx="8929688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Sistema nervoso central (SNC)</a:t>
            </a:r>
          </a:p>
          <a:p>
            <a:pPr marL="342900" indent="-342900" algn="just"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b="1" dirty="0">
                <a:cs typeface="Tahoma" pitchFamily="34" charset="0"/>
              </a:rPr>
              <a:t>	</a:t>
            </a:r>
            <a:r>
              <a:rPr lang="pt-BR" b="1" dirty="0" smtClean="0">
                <a:cs typeface="Tahoma" pitchFamily="34" charset="0"/>
              </a:rPr>
              <a:t>Tronco </a:t>
            </a:r>
            <a:r>
              <a:rPr lang="pt-BR" b="1" dirty="0">
                <a:cs typeface="Tahoma" pitchFamily="34" charset="0"/>
              </a:rPr>
              <a:t>encefálico </a:t>
            </a:r>
            <a:r>
              <a:rPr lang="pt-BR" b="1" dirty="0" smtClean="0">
                <a:cs typeface="Tahoma" pitchFamily="34" charset="0"/>
              </a:rPr>
              <a:t> -  Mesencéfalo</a:t>
            </a:r>
            <a:endParaRPr lang="pt-BR" b="1" dirty="0">
              <a:cs typeface="Tahoma" pitchFamily="34" charset="0"/>
            </a:endParaRP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dirty="0">
                <a:cs typeface="Tahoma" pitchFamily="34" charset="0"/>
              </a:rPr>
              <a:t>Recepção e coordenação da contração muscular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dirty="0">
                <a:cs typeface="Tahoma" pitchFamily="34" charset="0"/>
              </a:rPr>
              <a:t>Postura corporal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endParaRPr lang="pt-BR" dirty="0">
              <a:cs typeface="Tahoma" pitchFamily="34" charset="0"/>
            </a:endParaRPr>
          </a:p>
          <a:p>
            <a:pPr marL="342900" indent="-342900" algn="just"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dirty="0">
                <a:cs typeface="Tahoma" pitchFamily="34" charset="0"/>
              </a:rPr>
              <a:t>	</a:t>
            </a:r>
          </a:p>
          <a:p>
            <a:pPr marL="342900" indent="-342900" algn="just">
              <a:defRPr/>
            </a:pPr>
            <a:r>
              <a:rPr lang="pt-BR" sz="1400" dirty="0"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800100" lvl="1" indent="-342900" algn="just"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</p:txBody>
      </p:sp>
      <p:pic>
        <p:nvPicPr>
          <p:cNvPr id="11269" name="Imagem 6" descr="cerebr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3071813"/>
            <a:ext cx="4343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CaixaDeTexto 7"/>
          <p:cNvSpPr txBox="1">
            <a:spLocks noChangeArrowheads="1"/>
          </p:cNvSpPr>
          <p:nvPr/>
        </p:nvSpPr>
        <p:spPr bwMode="auto">
          <a:xfrm>
            <a:off x="4524376" y="5643564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1271" name="CaixaDeTexto 10"/>
          <p:cNvSpPr txBox="1">
            <a:spLocks noChangeArrowheads="1"/>
          </p:cNvSpPr>
          <p:nvPr/>
        </p:nvSpPr>
        <p:spPr bwMode="auto">
          <a:xfrm>
            <a:off x="2809875" y="5643564"/>
            <a:ext cx="178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</a:rPr>
              <a:t>Mesencéfalo</a:t>
            </a:r>
          </a:p>
        </p:txBody>
      </p:sp>
      <p:cxnSp>
        <p:nvCxnSpPr>
          <p:cNvPr id="14" name="Conector reto 13"/>
          <p:cNvCxnSpPr/>
          <p:nvPr/>
        </p:nvCxnSpPr>
        <p:spPr>
          <a:xfrm rot="10800000" flipV="1">
            <a:off x="4381500" y="5143500"/>
            <a:ext cx="1500188" cy="642938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>
          <a:xfrm>
            <a:off x="1490209" y="0"/>
            <a:ext cx="9997199" cy="979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2. COMPOSIÇÃO DO SISTEMA NERVOSO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867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524000" y="1071563"/>
            <a:ext cx="8929688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Sistema nervoso central (SNC)</a:t>
            </a:r>
          </a:p>
          <a:p>
            <a:pPr marL="342900" indent="-342900" algn="just"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b="1" dirty="0">
                <a:cs typeface="Tahoma" pitchFamily="34" charset="0"/>
              </a:rPr>
              <a:t>	</a:t>
            </a:r>
            <a:r>
              <a:rPr lang="pt-BR" b="1" dirty="0" smtClean="0">
                <a:cs typeface="Tahoma" pitchFamily="34" charset="0"/>
              </a:rPr>
              <a:t>Tronco </a:t>
            </a:r>
            <a:r>
              <a:rPr lang="pt-BR" b="1" dirty="0">
                <a:cs typeface="Tahoma" pitchFamily="34" charset="0"/>
              </a:rPr>
              <a:t>encefálico </a:t>
            </a:r>
            <a:r>
              <a:rPr lang="pt-BR" b="1" dirty="0" smtClean="0">
                <a:cs typeface="Tahoma" pitchFamily="34" charset="0"/>
              </a:rPr>
              <a:t> - Ponte</a:t>
            </a:r>
            <a:endParaRPr lang="pt-BR" b="1" dirty="0">
              <a:cs typeface="Tahoma" pitchFamily="34" charset="0"/>
            </a:endParaRP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dirty="0">
                <a:cs typeface="Tahoma" pitchFamily="34" charset="0"/>
              </a:rPr>
              <a:t>Manutenção da postura corporal, equilíbrio do corpo e tônus muscular.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endParaRPr lang="pt-BR" dirty="0">
              <a:cs typeface="Tahoma" pitchFamily="34" charset="0"/>
            </a:endParaRP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endParaRPr lang="pt-BR" dirty="0">
              <a:cs typeface="Tahoma" pitchFamily="34" charset="0"/>
            </a:endParaRPr>
          </a:p>
          <a:p>
            <a:pPr marL="342900" indent="-342900" algn="just"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dirty="0">
                <a:cs typeface="Tahoma" pitchFamily="34" charset="0"/>
              </a:rPr>
              <a:t>	</a:t>
            </a:r>
          </a:p>
          <a:p>
            <a:pPr marL="342900" indent="-342900" algn="just">
              <a:defRPr/>
            </a:pPr>
            <a:r>
              <a:rPr lang="pt-BR" sz="1400" dirty="0"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800100" lvl="1" indent="-342900" algn="just"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</p:txBody>
      </p:sp>
      <p:pic>
        <p:nvPicPr>
          <p:cNvPr id="12293" name="Imagem 6" descr="cerebr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3071813"/>
            <a:ext cx="4343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CaixaDeTexto 7"/>
          <p:cNvSpPr txBox="1">
            <a:spLocks noChangeArrowheads="1"/>
          </p:cNvSpPr>
          <p:nvPr/>
        </p:nvSpPr>
        <p:spPr bwMode="auto">
          <a:xfrm>
            <a:off x="4524376" y="5643564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2295" name="CaixaDeTexto 9"/>
          <p:cNvSpPr txBox="1">
            <a:spLocks noChangeArrowheads="1"/>
          </p:cNvSpPr>
          <p:nvPr/>
        </p:nvSpPr>
        <p:spPr bwMode="auto">
          <a:xfrm>
            <a:off x="4024314" y="5929314"/>
            <a:ext cx="1785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</a:rPr>
              <a:t>Ponte</a:t>
            </a:r>
          </a:p>
        </p:txBody>
      </p:sp>
      <p:cxnSp>
        <p:nvCxnSpPr>
          <p:cNvPr id="13" name="Conector reto 12"/>
          <p:cNvCxnSpPr/>
          <p:nvPr/>
        </p:nvCxnSpPr>
        <p:spPr>
          <a:xfrm rot="10800000" flipV="1">
            <a:off x="4810126" y="5643564"/>
            <a:ext cx="1000125" cy="428625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>
          <a:xfrm>
            <a:off x="1490209" y="0"/>
            <a:ext cx="9997199" cy="979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2. COMPOSIÇÃO DO SISTEMA NERVOSO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66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524000" y="1071564"/>
            <a:ext cx="8929688" cy="43088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Sistema nervoso central (SNC)</a:t>
            </a:r>
          </a:p>
          <a:p>
            <a:pPr marL="342900" indent="-342900" algn="just"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b="1" dirty="0">
                <a:cs typeface="Tahoma" pitchFamily="34" charset="0"/>
              </a:rPr>
              <a:t>	</a:t>
            </a:r>
            <a:r>
              <a:rPr lang="pt-BR" b="1" dirty="0" smtClean="0">
                <a:cs typeface="Tahoma" pitchFamily="34" charset="0"/>
              </a:rPr>
              <a:t>Tronco </a:t>
            </a:r>
            <a:r>
              <a:rPr lang="pt-BR" b="1" dirty="0">
                <a:cs typeface="Tahoma" pitchFamily="34" charset="0"/>
              </a:rPr>
              <a:t>encefálico </a:t>
            </a:r>
            <a:r>
              <a:rPr lang="pt-BR" b="1" dirty="0" smtClean="0">
                <a:cs typeface="Tahoma" pitchFamily="34" charset="0"/>
              </a:rPr>
              <a:t>- Bulbo</a:t>
            </a:r>
            <a:endParaRPr lang="pt-BR" b="1" dirty="0">
              <a:cs typeface="Tahoma" pitchFamily="34" charset="0"/>
            </a:endParaRP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dirty="0">
                <a:cs typeface="Tahoma" pitchFamily="34" charset="0"/>
              </a:rPr>
              <a:t>Controle dos batimentos cardíacos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dirty="0">
                <a:cs typeface="Tahoma" pitchFamily="34" charset="0"/>
              </a:rPr>
              <a:t>Controle dos movimentos respiratórios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dirty="0">
                <a:cs typeface="Tahoma" pitchFamily="34" charset="0"/>
              </a:rPr>
              <a:t>Controle da deglutição (engolir)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endParaRPr lang="pt-BR" dirty="0">
              <a:cs typeface="Tahoma" pitchFamily="34" charset="0"/>
            </a:endParaRP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endParaRPr lang="pt-BR" dirty="0">
              <a:cs typeface="Tahoma" pitchFamily="34" charset="0"/>
            </a:endParaRPr>
          </a:p>
          <a:p>
            <a:pPr marL="342900" indent="-342900" algn="just"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dirty="0">
                <a:cs typeface="Tahoma" pitchFamily="34" charset="0"/>
              </a:rPr>
              <a:t>	</a:t>
            </a:r>
          </a:p>
          <a:p>
            <a:pPr marL="342900" indent="-342900" algn="just">
              <a:defRPr/>
            </a:pPr>
            <a:r>
              <a:rPr lang="pt-BR" sz="1400" dirty="0"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800100" lvl="1" indent="-342900" algn="just"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</p:txBody>
      </p:sp>
      <p:pic>
        <p:nvPicPr>
          <p:cNvPr id="13317" name="Imagem 6" descr="cerebr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3071813"/>
            <a:ext cx="4343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CaixaDeTexto 7"/>
          <p:cNvSpPr txBox="1">
            <a:spLocks noChangeArrowheads="1"/>
          </p:cNvSpPr>
          <p:nvPr/>
        </p:nvSpPr>
        <p:spPr bwMode="auto">
          <a:xfrm>
            <a:off x="4524376" y="5643564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3319" name="CaixaDeTexto 10"/>
          <p:cNvSpPr txBox="1">
            <a:spLocks noChangeArrowheads="1"/>
          </p:cNvSpPr>
          <p:nvPr/>
        </p:nvSpPr>
        <p:spPr bwMode="auto">
          <a:xfrm>
            <a:off x="4024314" y="6286500"/>
            <a:ext cx="178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</a:rPr>
              <a:t>Bulbo</a:t>
            </a:r>
          </a:p>
        </p:txBody>
      </p:sp>
      <p:cxnSp>
        <p:nvCxnSpPr>
          <p:cNvPr id="12" name="Conector reto 11"/>
          <p:cNvCxnSpPr/>
          <p:nvPr/>
        </p:nvCxnSpPr>
        <p:spPr>
          <a:xfrm rot="10800000" flipV="1">
            <a:off x="5238750" y="6072189"/>
            <a:ext cx="857250" cy="357187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>
          <a:xfrm>
            <a:off x="1490209" y="0"/>
            <a:ext cx="9997199" cy="979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2. COMPOSIÇÃO DO SISTEMA NERVOSO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62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524000" y="1071563"/>
            <a:ext cx="8929688" cy="41088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Sistema nervoso central (SNC)</a:t>
            </a:r>
          </a:p>
          <a:p>
            <a:pPr marL="342900" indent="-342900" algn="just"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b="1" dirty="0">
                <a:cs typeface="Tahoma" pitchFamily="34" charset="0"/>
              </a:rPr>
              <a:t>	</a:t>
            </a:r>
            <a:r>
              <a:rPr lang="pt-BR" b="1" dirty="0" smtClean="0">
                <a:cs typeface="Tahoma" pitchFamily="34" charset="0"/>
              </a:rPr>
              <a:t>Meninges - </a:t>
            </a:r>
            <a:r>
              <a:rPr lang="pt-BR" dirty="0" smtClean="0">
                <a:cs typeface="Tahoma" pitchFamily="34" charset="0"/>
              </a:rPr>
              <a:t>três membranas revestem/protegem </a:t>
            </a:r>
            <a:r>
              <a:rPr lang="pt-BR" dirty="0">
                <a:cs typeface="Tahoma" pitchFamily="34" charset="0"/>
              </a:rPr>
              <a:t>o </a:t>
            </a:r>
            <a:r>
              <a:rPr lang="pt-BR" dirty="0" smtClean="0">
                <a:cs typeface="Tahoma" pitchFamily="34" charset="0"/>
              </a:rPr>
              <a:t>SNC</a:t>
            </a:r>
            <a:endParaRPr lang="pt-BR" dirty="0">
              <a:cs typeface="Tahoma" pitchFamily="34" charset="0"/>
            </a:endParaRP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dirty="0" err="1">
                <a:cs typeface="Tahoma" pitchFamily="34" charset="0"/>
              </a:rPr>
              <a:t>Dura-máter</a:t>
            </a:r>
            <a:r>
              <a:rPr lang="pt-BR" dirty="0">
                <a:cs typeface="Tahoma" pitchFamily="34" charset="0"/>
              </a:rPr>
              <a:t> 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dirty="0">
                <a:cs typeface="Tahoma" pitchFamily="34" charset="0"/>
              </a:rPr>
              <a:t>Aracnóide 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dirty="0" err="1">
                <a:cs typeface="Tahoma" pitchFamily="34" charset="0"/>
              </a:rPr>
              <a:t>Pia-máter</a:t>
            </a:r>
            <a:endParaRPr lang="pt-BR" dirty="0">
              <a:cs typeface="Tahoma" pitchFamily="34" charset="0"/>
            </a:endParaRPr>
          </a:p>
          <a:p>
            <a:pPr marL="800100" lvl="1" indent="-342900" algn="just">
              <a:buFont typeface="Wingdings" pitchFamily="2" charset="2"/>
              <a:buChar char="§"/>
              <a:defRPr/>
            </a:pPr>
            <a:endParaRPr lang="pt-BR" sz="500" b="1" dirty="0">
              <a:cs typeface="Tahoma" pitchFamily="34" charset="0"/>
            </a:endParaRPr>
          </a:p>
          <a:p>
            <a:pPr marL="1257300" lvl="2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342900" indent="-342900" algn="just"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dirty="0">
                <a:cs typeface="Tahoma" pitchFamily="34" charset="0"/>
              </a:rPr>
              <a:t>	</a:t>
            </a:r>
          </a:p>
          <a:p>
            <a:pPr marL="342900" indent="-342900" algn="just">
              <a:defRPr/>
            </a:pPr>
            <a:r>
              <a:rPr lang="pt-BR" sz="1400" dirty="0"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800100" lvl="1" indent="-342900" algn="just"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</p:txBody>
      </p:sp>
      <p:sp>
        <p:nvSpPr>
          <p:cNvPr id="17413" name="CaixaDeTexto 7"/>
          <p:cNvSpPr txBox="1">
            <a:spLocks noChangeArrowheads="1"/>
          </p:cNvSpPr>
          <p:nvPr/>
        </p:nvSpPr>
        <p:spPr bwMode="auto">
          <a:xfrm>
            <a:off x="4524376" y="5643564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17414" name="Imagem 7" descr="medula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71876"/>
            <a:ext cx="42862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Imagem 9" descr="menin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2714626"/>
            <a:ext cx="4643437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2809875" y="6072189"/>
            <a:ext cx="17859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/>
              <a:t>Medula espinhal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739064" y="6215064"/>
            <a:ext cx="17859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/>
              <a:t>Encéfalo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490209" y="0"/>
            <a:ext cx="9997199" cy="979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2. COMPOSIÇÃO DO SISTEMA NERVOSO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86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6.googleusercontent.com/proxy/6ynm4-6weX2rJclW7mVRPfsTXCd3DKGIyTCchJqRXlsP1pT0D04ypZPN2mqAeXjzHwaPxS7k_ei0_p1oS-Tk3P9tHBlh2v-3yMhXWvJbn-GhopK4PUD23G-XdEOc6GBO0MWcALRjxAotvi64Ibd2eWv7K4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447" y="2973825"/>
            <a:ext cx="2865579" cy="395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475" y="1143889"/>
            <a:ext cx="11913326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Milhares </a:t>
            </a:r>
            <a:r>
              <a:rPr lang="pt-BR" dirty="0"/>
              <a:t>de sinais </a:t>
            </a:r>
            <a:r>
              <a:rPr lang="pt-BR" dirty="0" smtClean="0"/>
              <a:t>químicos/elétricos </a:t>
            </a:r>
            <a:r>
              <a:rPr lang="pt-BR" dirty="0"/>
              <a:t>passam pelo </a:t>
            </a:r>
            <a:r>
              <a:rPr lang="pt-BR" dirty="0" smtClean="0"/>
              <a:t>Encéfalo bem como por </a:t>
            </a:r>
            <a:r>
              <a:rPr lang="pt-BR" dirty="0"/>
              <a:t>uma </a:t>
            </a:r>
            <a:r>
              <a:rPr lang="pt-BR" dirty="0" smtClean="0"/>
              <a:t>rede complexa de </a:t>
            </a:r>
            <a:r>
              <a:rPr lang="pt-BR" dirty="0"/>
              <a:t>nervos </a:t>
            </a:r>
            <a:r>
              <a:rPr lang="pt-BR" dirty="0" smtClean="0"/>
              <a:t>percorrendo todo o corpo;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 tecido nervoso </a:t>
            </a:r>
            <a:r>
              <a:rPr lang="pt-BR" dirty="0"/>
              <a:t>é </a:t>
            </a:r>
            <a:r>
              <a:rPr lang="pt-BR" dirty="0" smtClean="0"/>
              <a:t>delicado, necessita de </a:t>
            </a:r>
            <a:r>
              <a:rPr lang="pt-BR" dirty="0"/>
              <a:t>proteção </a:t>
            </a:r>
            <a:r>
              <a:rPr lang="pt-BR" dirty="0" smtClean="0"/>
              <a:t> física e de continuo fluxo sanguíneo sem contaminantes (bactérias</a:t>
            </a:r>
            <a:r>
              <a:rPr lang="pt-BR" dirty="0"/>
              <a:t>);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 </a:t>
            </a:r>
            <a:r>
              <a:rPr lang="pt-BR" dirty="0"/>
              <a:t>fluxo sanguíneo </a:t>
            </a:r>
            <a:r>
              <a:rPr lang="pt-BR" dirty="0" smtClean="0"/>
              <a:t>no </a:t>
            </a:r>
            <a:r>
              <a:rPr lang="pt-BR" dirty="0"/>
              <a:t>cérebro é </a:t>
            </a:r>
            <a:r>
              <a:rPr lang="pt-BR" dirty="0" smtClean="0"/>
              <a:t>elevado</a:t>
            </a:r>
            <a:r>
              <a:rPr lang="pt-BR" dirty="0"/>
              <a:t>, </a:t>
            </a:r>
            <a:r>
              <a:rPr lang="pt-BR" dirty="0" smtClean="0"/>
              <a:t>somente os rins 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coração tem fluxo maior;</a:t>
            </a:r>
            <a:endParaRPr lang="pt-BR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Lesões no S.N. tem reparação complexa demorada, e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a degeneração, recuperação é um </a:t>
            </a:r>
            <a:r>
              <a:rPr lang="pt-BR" dirty="0"/>
              <a:t>problema médico </a:t>
            </a:r>
            <a:r>
              <a:rPr lang="pt-BR" dirty="0" smtClean="0"/>
              <a:t>que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precisa  ser </a:t>
            </a:r>
            <a:r>
              <a:rPr lang="pt-BR" dirty="0"/>
              <a:t>compreendido.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16</a:t>
            </a:fld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45911" y="-181674"/>
            <a:ext cx="109883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3. FUNCIONAMENTO DO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SISTEMA NERVOSO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40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2874" y="1229586"/>
            <a:ext cx="10515600" cy="39921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Medula Espinhal-Espinal: porção </a:t>
            </a:r>
            <a:r>
              <a:rPr lang="pt-BR" dirty="0"/>
              <a:t>alongada </a:t>
            </a:r>
            <a:endParaRPr lang="pt-BR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do S.N.C. </a:t>
            </a:r>
            <a:r>
              <a:rPr lang="pt-BR" dirty="0"/>
              <a:t> </a:t>
            </a:r>
            <a:r>
              <a:rPr lang="pt-BR" dirty="0" smtClean="0"/>
              <a:t>Continuação </a:t>
            </a:r>
            <a:r>
              <a:rPr lang="pt-BR" dirty="0"/>
              <a:t>do bulbo, que se aloja </a:t>
            </a:r>
            <a:endParaRPr lang="pt-BR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no </a:t>
            </a:r>
            <a:r>
              <a:rPr lang="pt-BR" dirty="0"/>
              <a:t>interior da coluna vertebral em seu canal </a:t>
            </a:r>
            <a:endParaRPr lang="pt-BR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vertebral;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Protege e sustenta </a:t>
            </a:r>
            <a:r>
              <a:rPr lang="pt-BR" dirty="0"/>
              <a:t>a </a:t>
            </a:r>
            <a:r>
              <a:rPr lang="pt-BR" dirty="0" smtClean="0"/>
              <a:t>medula espinal;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A medula tem função de </a:t>
            </a:r>
            <a:r>
              <a:rPr lang="pt-BR" dirty="0"/>
              <a:t>transmitir </a:t>
            </a:r>
            <a:r>
              <a:rPr lang="pt-BR" dirty="0" smtClean="0"/>
              <a:t>impulsos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do S.N.C. para outras </a:t>
            </a:r>
            <a:r>
              <a:rPr lang="pt-BR" dirty="0"/>
              <a:t>partes do </a:t>
            </a:r>
            <a:r>
              <a:rPr lang="pt-BR" dirty="0" smtClean="0"/>
              <a:t>corpo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através do Sistema </a:t>
            </a:r>
            <a:r>
              <a:rPr lang="pt-BR" dirty="0"/>
              <a:t>N</a:t>
            </a:r>
            <a:r>
              <a:rPr lang="pt-BR" dirty="0" smtClean="0"/>
              <a:t>ervoso Periférico- S.N.P.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17</a:t>
            </a:fld>
            <a:endParaRPr lang="pt-BR"/>
          </a:p>
        </p:txBody>
      </p:sp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552" y="1039064"/>
            <a:ext cx="4560805" cy="531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545911" y="-181674"/>
            <a:ext cx="109883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3. FUNCIONAMENTO DO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SISTEMA NERVOSO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45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9644" y="1182158"/>
            <a:ext cx="11650134" cy="517419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 S. N. é composto </a:t>
            </a:r>
            <a:r>
              <a:rPr lang="pt-BR" dirty="0"/>
              <a:t>por um tipo especial de </a:t>
            </a:r>
            <a:r>
              <a:rPr lang="pt-BR" dirty="0" smtClean="0"/>
              <a:t>tecido, são</a:t>
            </a:r>
            <a:r>
              <a:rPr lang="pt-BR" dirty="0"/>
              <a:t> tipos </a:t>
            </a:r>
            <a:r>
              <a:rPr lang="pt-BR" dirty="0" smtClean="0"/>
              <a:t>celulares: neurônios </a:t>
            </a:r>
            <a:r>
              <a:rPr lang="pt-BR" dirty="0"/>
              <a:t>e </a:t>
            </a:r>
            <a:r>
              <a:rPr lang="pt-BR" dirty="0" smtClean="0"/>
              <a:t>células </a:t>
            </a:r>
            <a:r>
              <a:rPr lang="pt-BR" dirty="0"/>
              <a:t>de </a:t>
            </a:r>
            <a:r>
              <a:rPr lang="pt-BR" dirty="0" err="1" smtClean="0"/>
              <a:t>glia</a:t>
            </a:r>
            <a:r>
              <a:rPr lang="pt-BR" dirty="0" smtClean="0"/>
              <a:t> (ou </a:t>
            </a:r>
            <a:r>
              <a:rPr lang="pt-BR" dirty="0" err="1" smtClean="0"/>
              <a:t>gliócitos</a:t>
            </a:r>
            <a:r>
              <a:rPr lang="pt-BR" dirty="0"/>
              <a:t> ou </a:t>
            </a:r>
            <a:r>
              <a:rPr lang="pt-BR" dirty="0" smtClean="0"/>
              <a:t>neuroglias), que fazem </a:t>
            </a:r>
            <a:r>
              <a:rPr lang="pt-BR" dirty="0"/>
              <a:t>parte </a:t>
            </a:r>
            <a:r>
              <a:rPr lang="pt-BR" dirty="0" smtClean="0"/>
              <a:t>do S.N. e </a:t>
            </a:r>
            <a:r>
              <a:rPr lang="pt-BR" dirty="0"/>
              <a:t>estão associadas </a:t>
            </a:r>
            <a:r>
              <a:rPr lang="pt-BR" dirty="0" smtClean="0"/>
              <a:t>aos neurônios;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A função </a:t>
            </a:r>
            <a:r>
              <a:rPr lang="pt-BR" dirty="0"/>
              <a:t>das células </a:t>
            </a:r>
            <a:r>
              <a:rPr lang="pt-BR" dirty="0" err="1" smtClean="0"/>
              <a:t>gliais</a:t>
            </a:r>
            <a:r>
              <a:rPr lang="pt-BR" dirty="0" smtClean="0"/>
              <a:t> é fornecer nutrientes,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proteção </a:t>
            </a:r>
            <a:r>
              <a:rPr lang="pt-BR" dirty="0"/>
              <a:t>e sustentação </a:t>
            </a:r>
            <a:r>
              <a:rPr lang="pt-BR" dirty="0" smtClean="0"/>
              <a:t>p/ S.N.  bem como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realizar </a:t>
            </a:r>
            <a:r>
              <a:rPr lang="pt-BR" dirty="0"/>
              <a:t>a modulação de impulsos </a:t>
            </a:r>
            <a:r>
              <a:rPr lang="pt-BR" dirty="0" smtClean="0"/>
              <a:t>elétricos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sinapses  além de serem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responsáveis pela síntese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de </a:t>
            </a:r>
            <a:r>
              <a:rPr lang="pt-BR" dirty="0"/>
              <a:t>novos </a:t>
            </a:r>
            <a:r>
              <a:rPr lang="pt-BR" dirty="0" smtClean="0"/>
              <a:t>neurônios.</a:t>
            </a:r>
            <a:endParaRPr lang="pt-BR" dirty="0"/>
          </a:p>
          <a:p>
            <a:pPr>
              <a:lnSpc>
                <a:spcPct val="100000"/>
              </a:lnSpc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18</a:t>
            </a:fld>
            <a:endParaRPr lang="pt-BR"/>
          </a:p>
        </p:txBody>
      </p:sp>
      <p:pic>
        <p:nvPicPr>
          <p:cNvPr id="2050" name="Picture 2" descr="https://static.biologianet.com/conteudo/images/as-celulas-glia-apresentam-diversos-tipos-celulares-exercendo-as-mais-diversas-funcoes-586ba89d38e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367" y="2994650"/>
            <a:ext cx="4149411" cy="326544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sobiologia.com.br/figuras/Fisiologiaanimal/nervoso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146" y="4559969"/>
            <a:ext cx="3709222" cy="197894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545911" y="-181674"/>
            <a:ext cx="109883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3. FUNCIONAMENTO DO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SISTEMA NERVOSO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02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8766" y="1293950"/>
            <a:ext cx="11814488" cy="4096371"/>
          </a:xfrm>
        </p:spPr>
        <p:txBody>
          <a:bodyPr/>
          <a:lstStyle/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b="1" dirty="0" smtClean="0"/>
              <a:t>Função </a:t>
            </a:r>
            <a:r>
              <a:rPr lang="pt-BR" b="1" dirty="0"/>
              <a:t>Sensitiva:</a:t>
            </a:r>
            <a:r>
              <a:rPr lang="pt-BR" dirty="0"/>
              <a:t> os nervos sensitivos são responsáveis por captar informações do meio interno e externo do corpo e as </a:t>
            </a:r>
            <a:r>
              <a:rPr lang="pt-BR" dirty="0" smtClean="0"/>
              <a:t>conduzirem ao S. N.;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b="1" dirty="0"/>
              <a:t>Função Integradora:</a:t>
            </a:r>
            <a:r>
              <a:rPr lang="pt-BR" dirty="0"/>
              <a:t> a informação sensitiva trazida ao </a:t>
            </a:r>
            <a:r>
              <a:rPr lang="pt-BR" dirty="0" smtClean="0"/>
              <a:t>S.N. </a:t>
            </a:r>
            <a:r>
              <a:rPr lang="pt-BR" dirty="0"/>
              <a:t>é </a:t>
            </a:r>
            <a:r>
              <a:rPr lang="pt-BR" dirty="0" smtClean="0"/>
              <a:t>processada/interpretada;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b="1" dirty="0"/>
              <a:t>Função Motora:</a:t>
            </a:r>
            <a:r>
              <a:rPr lang="pt-BR" dirty="0"/>
              <a:t> </a:t>
            </a:r>
            <a:r>
              <a:rPr lang="pt-BR" dirty="0" smtClean="0"/>
              <a:t>nervos </a:t>
            </a:r>
            <a:r>
              <a:rPr lang="pt-BR" dirty="0"/>
              <a:t>motores conduzem a informação do </a:t>
            </a:r>
            <a:r>
              <a:rPr lang="pt-BR" dirty="0" smtClean="0"/>
              <a:t>S.N. </a:t>
            </a:r>
            <a:r>
              <a:rPr lang="pt-BR" dirty="0"/>
              <a:t>para todo o organismo (músculos e às glândulas do corpo), levando as informações transmitidas pelo </a:t>
            </a:r>
            <a:r>
              <a:rPr lang="pt-BR" dirty="0" smtClean="0"/>
              <a:t>S.N.</a:t>
            </a:r>
            <a:r>
              <a:rPr lang="pt-BR" dirty="0"/>
              <a:t>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19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45911" y="-181674"/>
            <a:ext cx="109883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3. FUNCIONAMENTO DO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SISTEMA NERVOSO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314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633651" y="44625"/>
            <a:ext cx="5405846" cy="922871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ROTEIRO-CONTEÚDO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155071" y="1039235"/>
            <a:ext cx="8363006" cy="56938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/>
              <a:t>1. </a:t>
            </a:r>
            <a:r>
              <a:rPr lang="pt-BR" sz="2600" b="1" dirty="0" smtClean="0"/>
              <a:t>Introdução ao Sistema Nervoso </a:t>
            </a:r>
            <a:r>
              <a:rPr lang="pt-BR" sz="2600" b="1" dirty="0" smtClean="0"/>
              <a:t>- S.N</a:t>
            </a:r>
            <a:r>
              <a:rPr lang="pt-BR" sz="2600" b="1" dirty="0" smtClean="0"/>
              <a:t>. </a:t>
            </a:r>
          </a:p>
          <a:p>
            <a:r>
              <a:rPr lang="pt-BR" sz="2600" b="1" dirty="0" smtClean="0"/>
              <a:t>2. </a:t>
            </a:r>
            <a:r>
              <a:rPr lang="pt-BR" sz="2600" b="1" dirty="0" smtClean="0"/>
              <a:t>Composição do S. N.</a:t>
            </a:r>
          </a:p>
          <a:p>
            <a:r>
              <a:rPr lang="pt-BR" sz="2600" b="1" dirty="0" smtClean="0"/>
              <a:t>3. </a:t>
            </a:r>
            <a:r>
              <a:rPr lang="pt-BR" sz="2600" b="1" dirty="0" smtClean="0"/>
              <a:t>Funcionamento do S.N.</a:t>
            </a:r>
          </a:p>
          <a:p>
            <a:r>
              <a:rPr lang="pt-BR" sz="2600" b="1" dirty="0" smtClean="0"/>
              <a:t>4. </a:t>
            </a:r>
            <a:r>
              <a:rPr lang="pt-BR" sz="2600" b="1" dirty="0" smtClean="0"/>
              <a:t>Transmissão da Informação – Comunicações</a:t>
            </a:r>
          </a:p>
          <a:p>
            <a:r>
              <a:rPr lang="pt-BR" sz="2600" b="1" dirty="0" smtClean="0"/>
              <a:t>5. </a:t>
            </a:r>
            <a:r>
              <a:rPr lang="pt-BR" sz="2600" b="1" dirty="0" smtClean="0"/>
              <a:t>Composição Celular do S.N.</a:t>
            </a:r>
          </a:p>
          <a:p>
            <a:r>
              <a:rPr lang="pt-BR" sz="2600" b="1" dirty="0" smtClean="0"/>
              <a:t>6. Impulso </a:t>
            </a:r>
            <a:r>
              <a:rPr lang="pt-BR" sz="2600" b="1" dirty="0" smtClean="0"/>
              <a:t>Nervoso</a:t>
            </a:r>
          </a:p>
          <a:p>
            <a:r>
              <a:rPr lang="pt-BR" sz="2600" b="1" dirty="0" smtClean="0"/>
              <a:t>7. </a:t>
            </a:r>
            <a:r>
              <a:rPr lang="pt-BR" sz="2600" b="1" dirty="0" smtClean="0"/>
              <a:t>Organização Estrutural/Anatômica do S.N.</a:t>
            </a:r>
          </a:p>
          <a:p>
            <a:r>
              <a:rPr lang="pt-BR" sz="2600" b="1" dirty="0" smtClean="0"/>
              <a:t>8. </a:t>
            </a:r>
            <a:r>
              <a:rPr lang="pt-BR" sz="2600" b="1" dirty="0" smtClean="0"/>
              <a:t>Proteção do S.N.</a:t>
            </a:r>
          </a:p>
          <a:p>
            <a:r>
              <a:rPr lang="pt-BR" sz="2600" b="1" dirty="0" smtClean="0"/>
              <a:t>9. </a:t>
            </a:r>
            <a:r>
              <a:rPr lang="pt-BR" sz="2600" b="1" dirty="0" smtClean="0"/>
              <a:t>Danos à Medula</a:t>
            </a:r>
          </a:p>
          <a:p>
            <a:r>
              <a:rPr lang="pt-BR" sz="2600" b="1" dirty="0" smtClean="0"/>
              <a:t>10. </a:t>
            </a:r>
            <a:r>
              <a:rPr lang="pt-BR" sz="2600" b="1" dirty="0" smtClean="0"/>
              <a:t>Aspectos Bioquímicos do S.N. </a:t>
            </a:r>
            <a:endParaRPr lang="pt-BR" sz="2600" b="1" dirty="0" smtClean="0"/>
          </a:p>
          <a:p>
            <a:r>
              <a:rPr lang="pt-BR" sz="2600" b="1" dirty="0" smtClean="0"/>
              <a:t>11. Sistema Sensorial II</a:t>
            </a:r>
          </a:p>
          <a:p>
            <a:r>
              <a:rPr lang="pt-BR" sz="2600" b="1" dirty="0" smtClean="0"/>
              <a:t>	11.1 Atuação </a:t>
            </a:r>
            <a:r>
              <a:rPr lang="pt-BR" sz="2600" b="1" dirty="0"/>
              <a:t>Fisiológica do S.N.A.</a:t>
            </a:r>
            <a:endParaRPr lang="pt-BR" sz="2600" b="1" dirty="0" smtClean="0"/>
          </a:p>
          <a:p>
            <a:r>
              <a:rPr lang="pt-BR" sz="2600" b="1" dirty="0" smtClean="0"/>
              <a:t>	11.2 Anatomia do </a:t>
            </a:r>
            <a:r>
              <a:rPr lang="pt-BR" sz="2600" b="1" dirty="0"/>
              <a:t>S.N.A.</a:t>
            </a:r>
            <a:endParaRPr lang="pt-BR" sz="2600" b="1" dirty="0" smtClean="0"/>
          </a:p>
          <a:p>
            <a:r>
              <a:rPr lang="pt-BR" sz="2600" b="1" dirty="0" smtClean="0"/>
              <a:t>	11.3 </a:t>
            </a:r>
            <a:r>
              <a:rPr lang="pt-BR" sz="2600" b="1" smtClean="0"/>
              <a:t>Insuficiência Autonômica</a:t>
            </a:r>
            <a:endParaRPr lang="pt-BR" sz="2600" b="1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6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5869" y="1325563"/>
            <a:ext cx="11808823" cy="408864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A detecção Sensorial </a:t>
            </a:r>
            <a:r>
              <a:rPr lang="pt-BR" dirty="0"/>
              <a:t>é o processo pelo qual os neurônios </a:t>
            </a:r>
            <a:r>
              <a:rPr lang="pt-BR" dirty="0" smtClean="0"/>
              <a:t>transformam a energia ambiental em </a:t>
            </a:r>
            <a:r>
              <a:rPr lang="pt-BR" dirty="0"/>
              <a:t>sinais </a:t>
            </a:r>
            <a:r>
              <a:rPr lang="pt-BR" dirty="0" smtClean="0"/>
              <a:t>neuronais; essa transformação </a:t>
            </a:r>
            <a:r>
              <a:rPr lang="pt-BR" dirty="0"/>
              <a:t>de energia é feita </a:t>
            </a:r>
            <a:r>
              <a:rPr lang="pt-BR" dirty="0" smtClean="0"/>
              <a:t>por </a:t>
            </a:r>
            <a:r>
              <a:rPr lang="pt-BR" dirty="0"/>
              <a:t>neurônios </a:t>
            </a:r>
            <a:r>
              <a:rPr lang="pt-BR" dirty="0" smtClean="0"/>
              <a:t>denominados receptores sensoriais;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Assim, diversas formas de energia podem ser sentidas: mecânica, luminosa, sonora, química, térmica;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 </a:t>
            </a:r>
            <a:r>
              <a:rPr lang="pt-BR" dirty="0"/>
              <a:t>processo de informações </a:t>
            </a:r>
            <a:r>
              <a:rPr lang="pt-BR" dirty="0" smtClean="0"/>
              <a:t>(</a:t>
            </a:r>
            <a:r>
              <a:rPr lang="pt-BR" dirty="0" err="1" smtClean="0"/>
              <a:t>Ex</a:t>
            </a:r>
            <a:r>
              <a:rPr lang="pt-BR" dirty="0" smtClean="0"/>
              <a:t>: aprendizado/memória), </a:t>
            </a:r>
            <a:r>
              <a:rPr lang="pt-BR" dirty="0"/>
              <a:t>dependerá da comunicação </a:t>
            </a:r>
            <a:r>
              <a:rPr lang="pt-BR" dirty="0" smtClean="0"/>
              <a:t>intercelular nos circuitos neuronais, que segue à um fluxo: </a:t>
            </a:r>
            <a:endParaRPr lang="pt-BR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20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45911" y="-181674"/>
            <a:ext cx="109883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3. FUNCIONAMENTO DO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SISTEMA NERVOSO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66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064" y="785059"/>
            <a:ext cx="12007516" cy="314986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O S.N.C. composto por: Cérebro e Medula Espinhal, recebe informações sobre o ambiente externo e interno dos neurônios </a:t>
            </a:r>
            <a:r>
              <a:rPr lang="pt-BR" dirty="0" smtClean="0"/>
              <a:t>aferentes;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2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As informações </a:t>
            </a:r>
            <a:r>
              <a:rPr lang="pt-BR" dirty="0"/>
              <a:t>são processadas e </a:t>
            </a:r>
            <a:r>
              <a:rPr lang="pt-BR" dirty="0" smtClean="0"/>
              <a:t>inicia-se </a:t>
            </a:r>
            <a:r>
              <a:rPr lang="pt-BR" dirty="0"/>
              <a:t>a orientação </a:t>
            </a:r>
            <a:r>
              <a:rPr lang="pt-BR" dirty="0" smtClean="0"/>
              <a:t>nos </a:t>
            </a:r>
            <a:r>
              <a:rPr lang="pt-BR" dirty="0"/>
              <a:t>neurônios eferentes, que </a:t>
            </a:r>
            <a:r>
              <a:rPr lang="pt-BR" dirty="0" smtClean="0"/>
              <a:t>transmitem instruções </a:t>
            </a:r>
            <a:r>
              <a:rPr lang="pt-BR" dirty="0"/>
              <a:t>as </a:t>
            </a:r>
            <a:r>
              <a:rPr lang="pt-BR" dirty="0" smtClean="0"/>
              <a:t>glândulas/músculos levando </a:t>
            </a:r>
            <a:r>
              <a:rPr lang="pt-BR" dirty="0"/>
              <a:t>a resposta </a:t>
            </a:r>
            <a:r>
              <a:rPr lang="pt-BR" dirty="0" smtClean="0"/>
              <a:t>desejada (secreção </a:t>
            </a:r>
            <a:r>
              <a:rPr lang="pt-BR" dirty="0"/>
              <a:t>de alguma substancia ou algum </a:t>
            </a:r>
            <a:r>
              <a:rPr lang="pt-BR" dirty="0" smtClean="0"/>
              <a:t>movimento);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1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A </a:t>
            </a:r>
            <a:r>
              <a:rPr lang="pt-BR" dirty="0"/>
              <a:t>maioria </a:t>
            </a:r>
            <a:r>
              <a:rPr lang="pt-BR" dirty="0" smtClean="0"/>
              <a:t>das </a:t>
            </a:r>
            <a:r>
              <a:rPr lang="pt-BR" dirty="0"/>
              <a:t>atividades controladas por neurônios tem </a:t>
            </a:r>
            <a:r>
              <a:rPr lang="pt-BR" dirty="0" smtClean="0"/>
              <a:t>propósito </a:t>
            </a:r>
            <a:r>
              <a:rPr lang="pt-BR" dirty="0"/>
              <a:t>de manter a </a:t>
            </a:r>
            <a:r>
              <a:rPr lang="pt-BR" dirty="0" smtClean="0"/>
              <a:t>homeostase;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1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 S.N. atua </a:t>
            </a:r>
            <a:r>
              <a:rPr lang="pt-BR" dirty="0"/>
              <a:t>por meio dos sinais </a:t>
            </a:r>
            <a:r>
              <a:rPr lang="pt-BR" dirty="0" smtClean="0"/>
              <a:t>elétricos (potenciais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de ação), controlando respostas </a:t>
            </a:r>
            <a:r>
              <a:rPr lang="pt-BR" dirty="0"/>
              <a:t>rápidas do </a:t>
            </a:r>
            <a:r>
              <a:rPr lang="pt-BR" dirty="0" smtClean="0"/>
              <a:t>organismo,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responsável por </a:t>
            </a:r>
            <a:r>
              <a:rPr lang="pt-BR" dirty="0"/>
              <a:t>receber e transmitir informações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p </a:t>
            </a:r>
            <a:r>
              <a:rPr lang="pt-BR" dirty="0"/>
              <a:t>todo o </a:t>
            </a:r>
            <a:r>
              <a:rPr lang="pt-BR" dirty="0" smtClean="0"/>
              <a:t>organismo (é a central </a:t>
            </a:r>
            <a:r>
              <a:rPr lang="pt-BR" dirty="0"/>
              <a:t>de </a:t>
            </a:r>
            <a:r>
              <a:rPr lang="pt-BR" dirty="0" smtClean="0"/>
              <a:t>comando, coordenando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as </a:t>
            </a:r>
            <a:r>
              <a:rPr lang="pt-BR" dirty="0"/>
              <a:t>atividades do </a:t>
            </a:r>
            <a:r>
              <a:rPr lang="pt-BR" dirty="0" smtClean="0"/>
              <a:t>corpo).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21</a:t>
            </a:fld>
            <a:endParaRPr lang="pt-BR"/>
          </a:p>
        </p:txBody>
      </p:sp>
      <p:pic>
        <p:nvPicPr>
          <p:cNvPr id="1028" name="Picture 4" descr="https://images.law.com/contrib/content/uploads/sites/389/2020/03/shutterstock_1223599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41" y="3934925"/>
            <a:ext cx="3207639" cy="20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45911" y="-181674"/>
            <a:ext cx="109883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3. FUNCIONAMENTO DO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SISTEMA NERVOSO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204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250" y="1212579"/>
            <a:ext cx="11767458" cy="542793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u="sng" dirty="0"/>
              <a:t>Como funciona o Sistema Nervoso</a:t>
            </a:r>
            <a:r>
              <a:rPr lang="pt-BR" u="sng" dirty="0" smtClean="0"/>
              <a:t>?:</a:t>
            </a:r>
            <a:r>
              <a:rPr lang="pt-BR" dirty="0" smtClean="0"/>
              <a:t>  atua</a:t>
            </a:r>
            <a:r>
              <a:rPr lang="pt-BR" dirty="0"/>
              <a:t> </a:t>
            </a:r>
            <a:r>
              <a:rPr lang="pt-BR" dirty="0" smtClean="0"/>
              <a:t>coordenando </a:t>
            </a:r>
            <a:r>
              <a:rPr lang="pt-BR" dirty="0"/>
              <a:t>f</a:t>
            </a:r>
            <a:r>
              <a:rPr lang="pt-BR" dirty="0" smtClean="0"/>
              <a:t>uncionalmente os </a:t>
            </a:r>
            <a:r>
              <a:rPr lang="pt-BR" dirty="0"/>
              <a:t>órgãos e </a:t>
            </a:r>
            <a:r>
              <a:rPr lang="pt-BR" dirty="0" smtClean="0"/>
              <a:t>sistemas, armazenando informações e captando sensações, bem como efetivando reações por meio de </a:t>
            </a:r>
            <a:r>
              <a:rPr lang="pt-BR" dirty="0"/>
              <a:t>mecanismos hormonais e </a:t>
            </a:r>
            <a:r>
              <a:rPr lang="pt-BR" dirty="0" smtClean="0"/>
              <a:t>motores;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• O </a:t>
            </a:r>
            <a:r>
              <a:rPr lang="pt-BR" dirty="0"/>
              <a:t>principal componente do </a:t>
            </a:r>
            <a:r>
              <a:rPr lang="pt-BR" dirty="0" smtClean="0"/>
              <a:t>S. N. é </a:t>
            </a:r>
            <a:r>
              <a:rPr lang="pt-BR" dirty="0"/>
              <a:t>o </a:t>
            </a:r>
            <a:r>
              <a:rPr lang="pt-BR" dirty="0" smtClean="0"/>
              <a:t>neurônio, especialistas em conduzir/ receber impulsos elétricos e transmitir essas informações ao S.N. (responsável pela percepção das variações do ambiente);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• </a:t>
            </a:r>
            <a:r>
              <a:rPr lang="pt-BR" dirty="0" smtClean="0"/>
              <a:t>Todas as modificações produzidas, induz a execução de respostas visando manter o equilíbrio interno do corpo.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22</a:t>
            </a:fld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16131" y="-32022"/>
            <a:ext cx="11088189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3.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FUNCIONAMENTO DO SISTEMA NERVOSO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8412" y="-167521"/>
            <a:ext cx="12328818" cy="1325563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4.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TRANSMISSÃO DA INFORMAÇÃO: comunicações 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1991" y="1014584"/>
            <a:ext cx="11848011" cy="5563433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• O sistema nervoso representa uma rede de comunicações e controle que permite o organismo interagir com o ambiente de maneira </a:t>
            </a:r>
            <a:r>
              <a:rPr lang="pt-BR" dirty="0" smtClean="0"/>
              <a:t>apropriada (sendo essa </a:t>
            </a:r>
            <a:r>
              <a:rPr lang="pt-BR" dirty="0"/>
              <a:t>interação com o ambiente </a:t>
            </a:r>
            <a:r>
              <a:rPr lang="pt-BR" dirty="0" smtClean="0"/>
              <a:t>interno/externo).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b="1" dirty="0">
                <a:solidFill>
                  <a:srgbClr val="FF0000"/>
                </a:solidFill>
              </a:rPr>
              <a:t/>
            </a:r>
            <a:br>
              <a:rPr lang="pt-BR" sz="1800" b="1" dirty="0">
                <a:solidFill>
                  <a:srgbClr val="FF0000"/>
                </a:solidFill>
              </a:rPr>
            </a:br>
            <a:r>
              <a:rPr lang="pt-BR" b="1" u="sng" dirty="0" smtClean="0">
                <a:solidFill>
                  <a:srgbClr val="FF0000"/>
                </a:solidFill>
              </a:rPr>
              <a:t>TRANSMISSÃO </a:t>
            </a:r>
            <a:r>
              <a:rPr lang="pt-BR" b="1" u="sng" dirty="0">
                <a:solidFill>
                  <a:srgbClr val="FF0000"/>
                </a:solidFill>
              </a:rPr>
              <a:t>DA INFORMAÇÃO PELAS REDES NEURONAIS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i) Transformação da informação por meio da recombinação de outras informações (integração neuronal);</a:t>
            </a:r>
            <a:endParaRPr lang="pt-BR" dirty="0"/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err="1" smtClean="0"/>
              <a:t>ii</a:t>
            </a:r>
            <a:r>
              <a:rPr lang="pt-BR" dirty="0" smtClean="0"/>
              <a:t>) Percepção da informação sensorial;</a:t>
            </a:r>
            <a:endParaRPr lang="pt-BR" dirty="0"/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err="1" smtClean="0"/>
              <a:t>iii</a:t>
            </a:r>
            <a:r>
              <a:rPr lang="pt-BR" dirty="0" smtClean="0"/>
              <a:t>) Armazenamento e recuperação da informação-memória;</a:t>
            </a:r>
            <a:endParaRPr lang="pt-BR" dirty="0"/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err="1" smtClean="0"/>
              <a:t>iv</a:t>
            </a:r>
            <a:r>
              <a:rPr lang="pt-BR" dirty="0" smtClean="0"/>
              <a:t>) Planejamento e implementação de comandos motores; </a:t>
            </a:r>
            <a:endParaRPr lang="pt-BR" dirty="0"/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v) Processos de pensamento e conscientização; </a:t>
            </a:r>
            <a:endParaRPr lang="pt-BR" dirty="0"/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vi) Aprendizado; </a:t>
            </a:r>
            <a:endParaRPr lang="pt-BR" dirty="0"/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err="1" smtClean="0"/>
              <a:t>vii</a:t>
            </a:r>
            <a:r>
              <a:rPr lang="pt-BR" dirty="0" smtClean="0"/>
              <a:t>) Emoção/motivação.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23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082" y="1313922"/>
            <a:ext cx="12017829" cy="2290207"/>
          </a:xfrm>
        </p:spPr>
        <p:txBody>
          <a:bodyPr>
            <a:noAutofit/>
          </a:bodyPr>
          <a:lstStyle/>
          <a:p>
            <a:pPr algn="just"/>
            <a:r>
              <a:rPr lang="pt-BR" dirty="0" smtClean="0"/>
              <a:t>Sinapses: comunicações </a:t>
            </a:r>
            <a:r>
              <a:rPr lang="pt-BR" dirty="0"/>
              <a:t>entre </a:t>
            </a:r>
            <a:r>
              <a:rPr lang="pt-BR" dirty="0" smtClean="0"/>
              <a:t>neurônios, guardando </a:t>
            </a:r>
            <a:r>
              <a:rPr lang="pt-BR" dirty="0"/>
              <a:t>sempre </a:t>
            </a:r>
            <a:r>
              <a:rPr lang="pt-BR" dirty="0" smtClean="0"/>
              <a:t>espaço Inter sináptico (não </a:t>
            </a:r>
            <a:r>
              <a:rPr lang="pt-BR" dirty="0"/>
              <a:t>existe uma continuidade física entre dois </a:t>
            </a:r>
            <a:r>
              <a:rPr lang="pt-BR" dirty="0" smtClean="0"/>
              <a:t>neurônios); </a:t>
            </a:r>
          </a:p>
          <a:p>
            <a:pPr marL="0" indent="0" algn="just">
              <a:buNone/>
            </a:pPr>
            <a:endParaRPr lang="pt-BR" sz="1100" dirty="0" smtClean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membrana </a:t>
            </a:r>
            <a:r>
              <a:rPr lang="pt-BR" dirty="0" smtClean="0"/>
              <a:t>pré-sináptica </a:t>
            </a:r>
            <a:r>
              <a:rPr lang="pt-BR" dirty="0"/>
              <a:t>não está fundida a membrana do neurônio </a:t>
            </a:r>
            <a:r>
              <a:rPr lang="pt-BR" dirty="0" smtClean="0"/>
              <a:t>pós-sináptico (comunicação </a:t>
            </a:r>
            <a:r>
              <a:rPr lang="pt-BR" dirty="0"/>
              <a:t>entre neurônios se dá por substâncias </a:t>
            </a:r>
            <a:r>
              <a:rPr lang="pt-BR" dirty="0" smtClean="0"/>
              <a:t>químicas/mediadores, </a:t>
            </a:r>
            <a:r>
              <a:rPr lang="pt-BR" dirty="0"/>
              <a:t>lançadas no espaço </a:t>
            </a:r>
            <a:r>
              <a:rPr lang="pt-BR" dirty="0" smtClean="0"/>
              <a:t>Inter sináptico);</a:t>
            </a:r>
          </a:p>
          <a:p>
            <a:pPr marL="0" indent="0" algn="just">
              <a:buNone/>
            </a:pPr>
            <a:endParaRPr lang="pt-BR" sz="1100" dirty="0" smtClean="0"/>
          </a:p>
          <a:p>
            <a:pPr lvl="0" algn="just"/>
            <a:r>
              <a:rPr lang="pt-BR" dirty="0"/>
              <a:t>O comportamento </a:t>
            </a:r>
            <a:r>
              <a:rPr lang="pt-BR" dirty="0" smtClean="0"/>
              <a:t>significa a </a:t>
            </a:r>
            <a:r>
              <a:rPr lang="pt-BR" dirty="0"/>
              <a:t>totalidade </a:t>
            </a:r>
            <a:endParaRPr lang="pt-BR" dirty="0" smtClean="0"/>
          </a:p>
          <a:p>
            <a:pPr marL="0" lvl="0" indent="0" algn="just">
              <a:buNone/>
            </a:pPr>
            <a:r>
              <a:rPr lang="pt-BR" dirty="0" smtClean="0"/>
              <a:t>das respostas do </a:t>
            </a:r>
            <a:r>
              <a:rPr lang="pt-BR" dirty="0"/>
              <a:t>organismo ao seu meio.  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24</a:t>
            </a:fld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-68412" y="-167521"/>
            <a:ext cx="12328818" cy="1325563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4.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TRANSMISSÃO DA INFORMAÇÃO: comunicações 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170" name="Picture 2" descr="https://conhecimentocientifico.r7.com/wp-content/uploads/2019/09/sinapse-o-que-e-onde-como-e-por-que-acontec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34" y="4171690"/>
            <a:ext cx="5561577" cy="218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5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80581"/>
            <a:ext cx="12070080" cy="226794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Neurônios: responsáveis </a:t>
            </a:r>
            <a:r>
              <a:rPr lang="pt-BR" dirty="0"/>
              <a:t>pela propagação do impulso </a:t>
            </a:r>
            <a:r>
              <a:rPr lang="pt-BR" dirty="0" smtClean="0"/>
              <a:t>nervoso, apresentam </a:t>
            </a:r>
            <a:r>
              <a:rPr lang="pt-BR" dirty="0"/>
              <a:t>partes básicas como: corpo celular (localizado o núcleo), com dois tipos de prolongamentos (axônios e dendritos</a:t>
            </a:r>
            <a:r>
              <a:rPr lang="pt-BR" dirty="0" smtClean="0"/>
              <a:t>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Os neurônio são regulados/nutridos por um grupo </a:t>
            </a:r>
            <a:r>
              <a:rPr lang="pt-BR" dirty="0"/>
              <a:t>de células </a:t>
            </a:r>
            <a:r>
              <a:rPr lang="pt-BR" dirty="0" smtClean="0"/>
              <a:t>(células </a:t>
            </a:r>
            <a:r>
              <a:rPr lang="pt-BR" dirty="0"/>
              <a:t>da </a:t>
            </a:r>
            <a:r>
              <a:rPr lang="pt-BR" dirty="0" err="1" smtClean="0"/>
              <a:t>glia</a:t>
            </a:r>
            <a:r>
              <a:rPr lang="pt-BR" dirty="0" smtClean="0"/>
              <a:t>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São células de </a:t>
            </a:r>
            <a:r>
              <a:rPr lang="pt-BR" dirty="0" err="1" smtClean="0"/>
              <a:t>glia</a:t>
            </a:r>
            <a:r>
              <a:rPr lang="pt-BR" dirty="0" smtClean="0"/>
              <a:t>: células </a:t>
            </a:r>
            <a:r>
              <a:rPr lang="pt-BR" dirty="0" err="1"/>
              <a:t>ependimárias</a:t>
            </a:r>
            <a:r>
              <a:rPr lang="pt-BR" dirty="0"/>
              <a:t>,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err="1" smtClean="0"/>
              <a:t>astrócitos</a:t>
            </a:r>
            <a:r>
              <a:rPr lang="pt-BR" dirty="0"/>
              <a:t>, </a:t>
            </a:r>
            <a:r>
              <a:rPr lang="pt-BR" dirty="0" err="1"/>
              <a:t>oligodendrócitos</a:t>
            </a:r>
            <a:r>
              <a:rPr lang="pt-BR" dirty="0"/>
              <a:t>, </a:t>
            </a:r>
            <a:r>
              <a:rPr lang="pt-BR" dirty="0" err="1"/>
              <a:t>microglia</a:t>
            </a:r>
            <a:r>
              <a:rPr lang="pt-BR" dirty="0"/>
              <a:t> e células de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err="1" smtClean="0"/>
              <a:t>Schwann</a:t>
            </a:r>
            <a:r>
              <a:rPr lang="pt-BR" dirty="0" smtClean="0"/>
              <a:t> (tem </a:t>
            </a:r>
            <a:r>
              <a:rPr lang="pt-BR" dirty="0"/>
              <a:t>a </a:t>
            </a:r>
            <a:r>
              <a:rPr lang="pt-BR" dirty="0" smtClean="0"/>
              <a:t>função de reconstituir </a:t>
            </a:r>
            <a:r>
              <a:rPr lang="pt-BR" dirty="0"/>
              <a:t>a bainha de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Mielina no S.N.P.).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2134" y="-236698"/>
            <a:ext cx="1202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5.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COMPOSIÇÃO CELULAR DO SISTEMA NERVOSO 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25</a:t>
            </a:fld>
            <a:endParaRPr lang="pt-BR"/>
          </a:p>
        </p:txBody>
      </p:sp>
      <p:pic>
        <p:nvPicPr>
          <p:cNvPr id="9218" name="Picture 2" descr="https://static.alunosonline.uol.com.br/conteudo_legenda/4577d9a585ecd7cbb5ce0e53df9269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33" y="3248526"/>
            <a:ext cx="3201355" cy="320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66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9444" y="1175552"/>
            <a:ext cx="11913326" cy="29316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 S.N. é composto por células </a:t>
            </a:r>
            <a:r>
              <a:rPr lang="pt-BR" dirty="0"/>
              <a:t>de </a:t>
            </a:r>
            <a:r>
              <a:rPr lang="pt-BR" dirty="0" err="1" smtClean="0"/>
              <a:t>glia</a:t>
            </a:r>
            <a:r>
              <a:rPr lang="pt-BR" dirty="0" smtClean="0"/>
              <a:t> (servem como </a:t>
            </a:r>
            <a:r>
              <a:rPr lang="pt-BR" dirty="0"/>
              <a:t>tecido conectivo do </a:t>
            </a:r>
            <a:r>
              <a:rPr lang="pt-BR" dirty="0" smtClean="0"/>
              <a:t>S.N., tem interação estrutural/funcional </a:t>
            </a:r>
            <a:r>
              <a:rPr lang="pt-BR" dirty="0"/>
              <a:t>com os </a:t>
            </a:r>
            <a:r>
              <a:rPr lang="pt-BR" dirty="0" smtClean="0"/>
              <a:t>neurônios);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1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Neurônios são classificados de acordo </a:t>
            </a:r>
            <a:r>
              <a:rPr lang="pt-BR" dirty="0"/>
              <a:t>com a função </a:t>
            </a:r>
            <a:r>
              <a:rPr lang="pt-BR" dirty="0" smtClean="0"/>
              <a:t>desempenhada</a:t>
            </a:r>
            <a:r>
              <a:rPr lang="pt-BR" dirty="0"/>
              <a:t> </a:t>
            </a:r>
            <a:r>
              <a:rPr lang="pt-BR" dirty="0" smtClean="0"/>
              <a:t>(neurônios sensitivos/aferentes, que levam </a:t>
            </a:r>
            <a:r>
              <a:rPr lang="pt-BR" dirty="0"/>
              <a:t>impulsos para o </a:t>
            </a:r>
            <a:r>
              <a:rPr lang="pt-BR" dirty="0" smtClean="0"/>
              <a:t>S.N. </a:t>
            </a:r>
            <a:r>
              <a:rPr lang="pt-BR" dirty="0"/>
              <a:t>e </a:t>
            </a:r>
            <a:r>
              <a:rPr lang="pt-BR" dirty="0" smtClean="0"/>
              <a:t>neurônios motores/eferentes, que levam </a:t>
            </a:r>
            <a:r>
              <a:rPr lang="pt-BR" dirty="0"/>
              <a:t>impulsos para outras partes, como </a:t>
            </a:r>
            <a:r>
              <a:rPr lang="pt-BR" dirty="0" smtClean="0"/>
              <a:t>músculos e glândulas</a:t>
            </a:r>
            <a:r>
              <a:rPr lang="pt-BR" dirty="0"/>
              <a:t>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26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444" y="-150011"/>
            <a:ext cx="1202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5. COMPOSIÇÃO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CELULAR DO SISTEMA NERVOSO 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4" name="Picture 2" descr="https://image.slidesharecdn.com/g9ano-carlasmateriais9-osistemanervoso-100225121700-phpapp02/95/sistema-neurohormonal-16-728.jpg?cb=12840126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55" y="3578579"/>
            <a:ext cx="4342458" cy="325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1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2311" y="1012742"/>
            <a:ext cx="11908971" cy="353519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 neurônio tem uma estrutura de célula grande com núcleo central e nucléolo evidente, com várias mitocôndrias no citoplasma</a:t>
            </a:r>
            <a:r>
              <a:rPr lang="pt-BR" dirty="0"/>
              <a:t>, </a:t>
            </a:r>
            <a:r>
              <a:rPr lang="pt-BR" dirty="0" smtClean="0"/>
              <a:t>formando granulações no retículo endoplasmático;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Tem muitas ramificações (dendritos) e </a:t>
            </a:r>
            <a:r>
              <a:rPr lang="pt-BR" dirty="0"/>
              <a:t>uma única ramificação </a:t>
            </a:r>
            <a:r>
              <a:rPr lang="pt-BR" dirty="0" smtClean="0"/>
              <a:t>(axônio) onde os estímulos </a:t>
            </a:r>
            <a:r>
              <a:rPr lang="pt-BR" dirty="0"/>
              <a:t>chegam </a:t>
            </a:r>
            <a:r>
              <a:rPr lang="pt-BR" dirty="0" smtClean="0"/>
              <a:t>pelos </a:t>
            </a:r>
            <a:r>
              <a:rPr lang="pt-BR" dirty="0"/>
              <a:t>dendritos e saem </a:t>
            </a:r>
            <a:r>
              <a:rPr lang="pt-BR" dirty="0" smtClean="0"/>
              <a:t>pelo axônio;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 </a:t>
            </a:r>
            <a:r>
              <a:rPr lang="pt-BR" dirty="0"/>
              <a:t>axônio pode estar revestido por uma bainha de </a:t>
            </a:r>
            <a:r>
              <a:rPr lang="pt-BR" dirty="0" smtClean="0"/>
              <a:t>mielina (funciona como </a:t>
            </a:r>
            <a:r>
              <a:rPr lang="pt-BR" dirty="0"/>
              <a:t>material </a:t>
            </a:r>
            <a:r>
              <a:rPr lang="pt-BR" dirty="0" smtClean="0"/>
              <a:t>isolante). 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27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99444" y="-150011"/>
            <a:ext cx="1202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5.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COMPOSIÇÃO CELULAR DO SISTEMA NERVOSO 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92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6683" y="1169152"/>
            <a:ext cx="11782697" cy="4351338"/>
          </a:xfrm>
        </p:spPr>
        <p:txBody>
          <a:bodyPr>
            <a:noAutofit/>
          </a:bodyPr>
          <a:lstStyle/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As células </a:t>
            </a:r>
            <a:r>
              <a:rPr lang="pt-BR" dirty="0"/>
              <a:t>da </a:t>
            </a:r>
            <a:r>
              <a:rPr lang="pt-BR" dirty="0" smtClean="0"/>
              <a:t>neuroglia fazem </a:t>
            </a:r>
            <a:r>
              <a:rPr lang="pt-BR" dirty="0"/>
              <a:t>parte do </a:t>
            </a:r>
            <a:r>
              <a:rPr lang="pt-BR" dirty="0" smtClean="0"/>
              <a:t>S. N. e existem </a:t>
            </a:r>
            <a:r>
              <a:rPr lang="pt-BR" dirty="0"/>
              <a:t>vários tipos de células da </a:t>
            </a:r>
            <a:r>
              <a:rPr lang="pt-BR" dirty="0" err="1"/>
              <a:t>glia</a:t>
            </a:r>
            <a:r>
              <a:rPr lang="pt-BR" dirty="0"/>
              <a:t> </a:t>
            </a:r>
            <a:r>
              <a:rPr lang="pt-BR" dirty="0" smtClean="0"/>
              <a:t>(</a:t>
            </a:r>
            <a:r>
              <a:rPr lang="pt-BR" dirty="0" err="1" smtClean="0"/>
              <a:t>astroglia</a:t>
            </a:r>
            <a:r>
              <a:rPr lang="pt-BR" dirty="0" smtClean="0"/>
              <a:t>, </a:t>
            </a:r>
            <a:r>
              <a:rPr lang="pt-BR" dirty="0" err="1" smtClean="0"/>
              <a:t>oligodendroglia</a:t>
            </a:r>
            <a:r>
              <a:rPr lang="pt-BR" dirty="0" smtClean="0"/>
              <a:t>, </a:t>
            </a:r>
            <a:r>
              <a:rPr lang="pt-BR" dirty="0" err="1" smtClean="0"/>
              <a:t>microglia</a:t>
            </a:r>
            <a:r>
              <a:rPr lang="pt-BR" dirty="0" smtClean="0"/>
              <a:t>) com </a:t>
            </a:r>
            <a:r>
              <a:rPr lang="pt-BR" dirty="0"/>
              <a:t>as mais diversas funções no tecido </a:t>
            </a:r>
            <a:r>
              <a:rPr lang="pt-BR" dirty="0" smtClean="0"/>
              <a:t>nervoso;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dirty="0" err="1"/>
              <a:t>Astroglia</a:t>
            </a:r>
            <a:r>
              <a:rPr lang="pt-BR" dirty="0"/>
              <a:t>: </a:t>
            </a:r>
            <a:r>
              <a:rPr lang="pt-BR" dirty="0" smtClean="0"/>
              <a:t>constituída </a:t>
            </a:r>
            <a:r>
              <a:rPr lang="pt-BR" dirty="0"/>
              <a:t>por </a:t>
            </a:r>
            <a:r>
              <a:rPr lang="pt-BR" dirty="0" err="1" smtClean="0"/>
              <a:t>astrócitos</a:t>
            </a:r>
            <a:r>
              <a:rPr lang="pt-BR" dirty="0" smtClean="0"/>
              <a:t>, são </a:t>
            </a:r>
            <a:r>
              <a:rPr lang="pt-BR" dirty="0"/>
              <a:t>responsáveis pela sustentação e nutrição dos </a:t>
            </a:r>
            <a:r>
              <a:rPr lang="pt-BR" dirty="0" smtClean="0"/>
              <a:t>neurônios;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dirty="0" err="1"/>
              <a:t>Oligodendroglia</a:t>
            </a:r>
            <a:r>
              <a:rPr lang="pt-BR" dirty="0"/>
              <a:t>: </a:t>
            </a:r>
            <a:r>
              <a:rPr lang="pt-BR" dirty="0" smtClean="0"/>
              <a:t>são </a:t>
            </a:r>
            <a:r>
              <a:rPr lang="pt-BR" dirty="0"/>
              <a:t>os </a:t>
            </a:r>
            <a:r>
              <a:rPr lang="pt-BR" dirty="0" err="1" smtClean="0"/>
              <a:t>oligodendrócitos</a:t>
            </a:r>
            <a:r>
              <a:rPr lang="pt-BR" dirty="0" smtClean="0"/>
              <a:t>, função </a:t>
            </a:r>
            <a:r>
              <a:rPr lang="pt-BR" dirty="0"/>
              <a:t>principal é envolver os axônios dos neurônios visando isolá-los dos microambientes do tecido nervoso</a:t>
            </a:r>
            <a:r>
              <a:rPr lang="pt-BR" dirty="0" smtClean="0"/>
              <a:t>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Micróglia: </a:t>
            </a:r>
            <a:r>
              <a:rPr lang="pt-BR" dirty="0" smtClean="0"/>
              <a:t>constituída </a:t>
            </a:r>
            <a:r>
              <a:rPr lang="pt-BR" dirty="0"/>
              <a:t>por células que agem como macrófagos, </a:t>
            </a:r>
            <a:r>
              <a:rPr lang="pt-BR" dirty="0" smtClean="0"/>
              <a:t>participando </a:t>
            </a:r>
            <a:r>
              <a:rPr lang="pt-BR" dirty="0"/>
              <a:t>da defesa do tecido nervoso. 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28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99444" y="-150011"/>
            <a:ext cx="1202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5.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COMPOSIÇÃO CELULAR DO SISTEMA NERVOSO 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82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801" y="1175552"/>
            <a:ext cx="11676017" cy="3695495"/>
          </a:xfrm>
        </p:spPr>
        <p:txBody>
          <a:bodyPr>
            <a:noAutofit/>
          </a:bodyPr>
          <a:lstStyle/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b="1" dirty="0" smtClean="0"/>
              <a:t>Neurônios podem ser: 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 </a:t>
            </a:r>
            <a:r>
              <a:rPr lang="pt-BR" b="1" dirty="0" smtClean="0"/>
              <a:t>- Sensitivo ou aferente:</a:t>
            </a:r>
            <a:r>
              <a:rPr lang="pt-BR" dirty="0"/>
              <a:t> conduz a informação da periferia em direção ao </a:t>
            </a:r>
            <a:r>
              <a:rPr lang="pt-BR" dirty="0" smtClean="0"/>
              <a:t>S.N.C.;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b="1" dirty="0" smtClean="0"/>
              <a:t>Motor ou eferente</a:t>
            </a:r>
            <a:r>
              <a:rPr lang="pt-BR" dirty="0" smtClean="0"/>
              <a:t>:</a:t>
            </a:r>
            <a:r>
              <a:rPr lang="pt-BR" dirty="0"/>
              <a:t> conduz </a:t>
            </a:r>
            <a:r>
              <a:rPr lang="pt-BR" dirty="0" smtClean="0"/>
              <a:t>a informação </a:t>
            </a:r>
            <a:r>
              <a:rPr lang="pt-BR" dirty="0"/>
              <a:t>do </a:t>
            </a:r>
            <a:r>
              <a:rPr lang="pt-BR" dirty="0" smtClean="0"/>
              <a:t>S.N.C. </a:t>
            </a:r>
            <a:r>
              <a:rPr lang="pt-BR" dirty="0"/>
              <a:t>em direção à </a:t>
            </a:r>
            <a:r>
              <a:rPr lang="pt-BR" dirty="0" smtClean="0"/>
              <a:t>periferia. </a:t>
            </a:r>
            <a:r>
              <a:rPr lang="pt-BR" dirty="0"/>
              <a:t>Os neurônios sensitivos motores são encontrados tanto no </a:t>
            </a:r>
            <a:r>
              <a:rPr lang="pt-BR" dirty="0" smtClean="0"/>
              <a:t>S.N.C. </a:t>
            </a:r>
            <a:r>
              <a:rPr lang="pt-BR" dirty="0"/>
              <a:t>quanto no </a:t>
            </a:r>
            <a:r>
              <a:rPr lang="pt-BR" dirty="0" smtClean="0"/>
              <a:t>S.N.P.;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b="1" dirty="0" err="1"/>
              <a:t>Interneurônios</a:t>
            </a:r>
            <a:r>
              <a:rPr lang="pt-BR" b="1" dirty="0"/>
              <a:t>:</a:t>
            </a:r>
            <a:r>
              <a:rPr lang="pt-BR" dirty="0"/>
              <a:t> estabelecem conexões entre outros neurônios formando circuitos complexos.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29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444" y="-150011"/>
            <a:ext cx="1202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5.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COMPOSIÇÃO CELULAR DO SISTEMA NERVOSO 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29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972" y="1211224"/>
            <a:ext cx="11704320" cy="303592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O S.N. é um dos principais sistemas reguladores do organismo, o outro sistema </a:t>
            </a:r>
            <a:r>
              <a:rPr lang="pt-BR" dirty="0" smtClean="0"/>
              <a:t>é o endócrino;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Responsável </a:t>
            </a:r>
            <a:r>
              <a:rPr lang="pt-BR" dirty="0"/>
              <a:t>por coordenar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funcionalmente </a:t>
            </a:r>
            <a:r>
              <a:rPr lang="pt-BR" dirty="0"/>
              <a:t>todos os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órgãos </a:t>
            </a:r>
            <a:r>
              <a:rPr lang="pt-BR" dirty="0"/>
              <a:t>e sistemas do corpo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humano, dividido </a:t>
            </a:r>
            <a:r>
              <a:rPr lang="pt-BR" dirty="0"/>
              <a:t>em Sistema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Nervoso Central (S.N.C.) </a:t>
            </a:r>
            <a:r>
              <a:rPr lang="pt-BR" dirty="0"/>
              <a:t>e Sistema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Nervoso Periférico (S.N.P.) </a:t>
            </a:r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1490209" y="0"/>
            <a:ext cx="99971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1.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INTRODUÇÃO AO SISTEMA NERVOSO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3</a:t>
            </a:fld>
            <a:endParaRPr lang="pt-BR"/>
          </a:p>
        </p:txBody>
      </p:sp>
      <p:pic>
        <p:nvPicPr>
          <p:cNvPr id="1026" name="Picture 2" descr="https://i0.wp.com/www.anatomia-papel-e-caneta.com/wp-content/uploads/2019/07/snc-e-snp-2.jpg?fit=960%2C720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977" y="2062984"/>
            <a:ext cx="5852823" cy="4389619"/>
          </a:xfrm>
          <a:prstGeom prst="rect">
            <a:avLst/>
          </a:prstGeom>
          <a:noFill/>
          <a:ln>
            <a:solidFill>
              <a:srgbClr val="2048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21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0920" y="0"/>
            <a:ext cx="5729862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6.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IMPULSO NERVOSO 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53653"/>
            <a:ext cx="11991703" cy="5567821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 </a:t>
            </a:r>
            <a:r>
              <a:rPr lang="pt-BR" dirty="0"/>
              <a:t>impulso nervoso é </a:t>
            </a:r>
            <a:r>
              <a:rPr lang="pt-BR" dirty="0" smtClean="0"/>
              <a:t>um fenômeno elétrico </a:t>
            </a:r>
            <a:r>
              <a:rPr lang="pt-BR" dirty="0"/>
              <a:t>que se estabelece na membrana do </a:t>
            </a:r>
            <a:r>
              <a:rPr lang="pt-BR" dirty="0" smtClean="0"/>
              <a:t>neurônio, onde no estado </a:t>
            </a:r>
            <a:r>
              <a:rPr lang="pt-BR" dirty="0"/>
              <a:t>de repouso, a membrana </a:t>
            </a:r>
            <a:r>
              <a:rPr lang="pt-BR" dirty="0" smtClean="0"/>
              <a:t>polarizada, tem carga negativa </a:t>
            </a:r>
            <a:r>
              <a:rPr lang="pt-BR" dirty="0"/>
              <a:t>na </a:t>
            </a:r>
            <a:r>
              <a:rPr lang="pt-BR" dirty="0" smtClean="0"/>
              <a:t>face </a:t>
            </a:r>
            <a:r>
              <a:rPr lang="pt-BR" dirty="0"/>
              <a:t>interna e cargas positivas na </a:t>
            </a:r>
            <a:r>
              <a:rPr lang="pt-BR" dirty="0" smtClean="0"/>
              <a:t>face </a:t>
            </a:r>
            <a:r>
              <a:rPr lang="pt-BR" dirty="0"/>
              <a:t>externa</a:t>
            </a:r>
            <a:r>
              <a:rPr lang="pt-BR" dirty="0" smtClean="0"/>
              <a:t>, </a:t>
            </a:r>
            <a:r>
              <a:rPr lang="pt-BR" dirty="0"/>
              <a:t>chamado de “Potencial de repouso</a:t>
            </a:r>
            <a:r>
              <a:rPr lang="pt-BR" dirty="0" smtClean="0"/>
              <a:t>”;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Essa </a:t>
            </a:r>
            <a:r>
              <a:rPr lang="pt-BR" dirty="0"/>
              <a:t>diferença de potencial (mantida por um transporte ativo de bomba de sódio-potássio</a:t>
            </a:r>
            <a:r>
              <a:rPr lang="pt-BR" dirty="0" smtClean="0"/>
              <a:t>), ocorre </a:t>
            </a:r>
            <a:r>
              <a:rPr lang="pt-BR" dirty="0"/>
              <a:t>devido a composição iônica do meio interno não ser igual a composição iônica do meio </a:t>
            </a:r>
            <a:r>
              <a:rPr lang="pt-BR" dirty="0" smtClean="0"/>
              <a:t>externo;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Se houver interrupção no funcionamento da bomba, o Na invade passivamente a célula e o K a abandona, igualando-se os potenciais e despolarizando a </a:t>
            </a:r>
            <a:r>
              <a:rPr lang="pt-BR" dirty="0" smtClean="0"/>
              <a:t>membrana;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Um </a:t>
            </a:r>
            <a:r>
              <a:rPr lang="pt-BR" dirty="0"/>
              <a:t>estimulo nervoso é qualquer estimulo (mecânico, térmico, químico, elétrico e etc.), capaz de modificar o funcionamento da bomba de sódio-potássio.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4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503" y="1147731"/>
            <a:ext cx="11952514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Qualquer ponto da membrana neuronal </a:t>
            </a:r>
            <a:r>
              <a:rPr lang="pt-BR" dirty="0" smtClean="0"/>
              <a:t>e </a:t>
            </a:r>
            <a:r>
              <a:rPr lang="pt-BR" dirty="0"/>
              <a:t>do </a:t>
            </a:r>
            <a:r>
              <a:rPr lang="pt-BR" dirty="0" smtClean="0"/>
              <a:t>axônio, </a:t>
            </a:r>
            <a:r>
              <a:rPr lang="pt-BR" dirty="0"/>
              <a:t>é excitável e </a:t>
            </a:r>
            <a:r>
              <a:rPr lang="pt-BR" dirty="0" smtClean="0"/>
              <a:t>pode </a:t>
            </a:r>
            <a:r>
              <a:rPr lang="pt-BR" dirty="0"/>
              <a:t>se </a:t>
            </a:r>
            <a:r>
              <a:rPr lang="pt-BR" dirty="0" smtClean="0"/>
              <a:t>propagar;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Se </a:t>
            </a:r>
            <a:r>
              <a:rPr lang="pt-BR" dirty="0"/>
              <a:t>excitarmos um axônio isolado, o impulso se propaga ao corpo celular e dendritos, porém não às células </a:t>
            </a:r>
            <a:r>
              <a:rPr lang="pt-BR" dirty="0" smtClean="0"/>
              <a:t>vizinhas;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Esse </a:t>
            </a:r>
            <a:r>
              <a:rPr lang="pt-BR" dirty="0"/>
              <a:t>tipo de propagação </a:t>
            </a:r>
            <a:r>
              <a:rPr lang="pt-BR" dirty="0" smtClean="0"/>
              <a:t>(chamado contínuo), </a:t>
            </a:r>
            <a:r>
              <a:rPr lang="pt-BR" dirty="0"/>
              <a:t>percorre toda a extensão da </a:t>
            </a:r>
            <a:r>
              <a:rPr lang="pt-BR" dirty="0" smtClean="0"/>
              <a:t>membrana e não </a:t>
            </a:r>
            <a:r>
              <a:rPr lang="pt-BR" dirty="0"/>
              <a:t>há arrefecimento do estímulo, </a:t>
            </a:r>
            <a:r>
              <a:rPr lang="pt-BR" dirty="0" smtClean="0"/>
              <a:t>já que o </a:t>
            </a:r>
            <a:r>
              <a:rPr lang="pt-BR" dirty="0"/>
              <a:t>consumo de ATP </a:t>
            </a:r>
            <a:r>
              <a:rPr lang="pt-BR" dirty="0" smtClean="0"/>
              <a:t>garante </a:t>
            </a:r>
            <a:r>
              <a:rPr lang="pt-BR" dirty="0"/>
              <a:t>a energia </a:t>
            </a:r>
            <a:r>
              <a:rPr lang="pt-BR" dirty="0" smtClean="0"/>
              <a:t>necessária;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Existe a “Condução </a:t>
            </a:r>
            <a:r>
              <a:rPr lang="pt-BR" dirty="0" err="1"/>
              <a:t>Saltatória</a:t>
            </a:r>
            <a:r>
              <a:rPr lang="pt-BR" dirty="0"/>
              <a:t>”, </a:t>
            </a:r>
            <a:r>
              <a:rPr lang="pt-BR" dirty="0" smtClean="0"/>
              <a:t>(processo nos </a:t>
            </a:r>
            <a:r>
              <a:rPr lang="pt-BR" dirty="0"/>
              <a:t>axônios que possuem bainha de mielina em forma de segmentos, onde existe pouco contato do axônio com o </a:t>
            </a:r>
            <a:r>
              <a:rPr lang="pt-BR" dirty="0" smtClean="0"/>
              <a:t>meio e em </a:t>
            </a:r>
            <a:r>
              <a:rPr lang="pt-BR" dirty="0"/>
              <a:t>cada nódulo cria-se uma diferença de potencial que “salta” para o nódulo seguinte. </a:t>
            </a:r>
            <a:r>
              <a:rPr lang="pt-BR" dirty="0" smtClean="0"/>
              <a:t>Assim, condução </a:t>
            </a:r>
            <a:r>
              <a:rPr lang="pt-BR" dirty="0"/>
              <a:t>do impulso é muito mais rápida.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31</a:t>
            </a:fld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185750" y="0"/>
            <a:ext cx="5790020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6.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IMPULSO NERVOSO 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06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817" y="2044046"/>
            <a:ext cx="11909888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dirty="0" smtClean="0">
                <a:solidFill>
                  <a:srgbClr val="2048A0"/>
                </a:solidFill>
                <a:latin typeface="+mn-lt"/>
              </a:rPr>
              <a:t/>
            </a:r>
            <a:br>
              <a:rPr lang="pt-BR" sz="2800" dirty="0" smtClean="0">
                <a:solidFill>
                  <a:srgbClr val="2048A0"/>
                </a:solidFill>
                <a:latin typeface="+mn-lt"/>
              </a:rPr>
            </a:br>
            <a:r>
              <a:rPr lang="pt-BR" sz="2800" dirty="0" smtClean="0">
                <a:latin typeface="+mn-lt"/>
              </a:rPr>
              <a:t>• O S.N. originado </a:t>
            </a:r>
            <a:r>
              <a:rPr lang="pt-BR" sz="2800" dirty="0">
                <a:latin typeface="+mn-lt"/>
              </a:rPr>
              <a:t>a partir do ectoderma </a:t>
            </a:r>
            <a:r>
              <a:rPr lang="pt-BR" sz="2800" dirty="0" smtClean="0">
                <a:latin typeface="+mn-lt"/>
              </a:rPr>
              <a:t>(folheto </a:t>
            </a:r>
            <a:r>
              <a:rPr lang="pt-BR" sz="2800" dirty="0">
                <a:latin typeface="+mn-lt"/>
              </a:rPr>
              <a:t>embrionário), é formado por neurônios, células da </a:t>
            </a:r>
            <a:r>
              <a:rPr lang="pt-BR" sz="2800" dirty="0" err="1">
                <a:latin typeface="+mn-lt"/>
              </a:rPr>
              <a:t>glia</a:t>
            </a:r>
            <a:r>
              <a:rPr lang="pt-BR" sz="2800" dirty="0">
                <a:latin typeface="+mn-lt"/>
              </a:rPr>
              <a:t> e reduzida quantidade de substâncias </a:t>
            </a:r>
            <a:r>
              <a:rPr lang="pt-BR" sz="2800" dirty="0" smtClean="0">
                <a:latin typeface="+mn-lt"/>
              </a:rPr>
              <a:t>intracelulares;</a:t>
            </a:r>
            <a:r>
              <a:rPr lang="pt-BR" sz="2800" dirty="0">
                <a:latin typeface="+mn-lt"/>
              </a:rPr>
              <a:t/>
            </a:r>
            <a:br>
              <a:rPr lang="pt-BR" sz="2800" dirty="0">
                <a:latin typeface="+mn-lt"/>
              </a:rPr>
            </a:br>
            <a:r>
              <a:rPr lang="pt-BR" sz="2800" dirty="0"/>
              <a:t>• </a:t>
            </a:r>
            <a:r>
              <a:rPr lang="pt-BR" sz="2800" dirty="0" smtClean="0">
                <a:latin typeface="+mn-lt"/>
              </a:rPr>
              <a:t>Atuando coordenando diferentes órgãos/sistemas</a:t>
            </a:r>
            <a:r>
              <a:rPr lang="pt-BR" sz="2800" dirty="0">
                <a:latin typeface="+mn-lt"/>
              </a:rPr>
              <a:t>, armazenando informações, captando sensações e efetuando reações por mecanismos hormonais e motores. </a:t>
            </a:r>
            <a:r>
              <a:rPr lang="pt-BR" sz="2800" dirty="0" smtClean="0">
                <a:solidFill>
                  <a:srgbClr val="2048A0"/>
                </a:solidFill>
                <a:latin typeface="+mn-lt"/>
              </a:rPr>
              <a:t/>
            </a:r>
            <a:br>
              <a:rPr lang="pt-BR" sz="2800" dirty="0" smtClean="0">
                <a:solidFill>
                  <a:srgbClr val="2048A0"/>
                </a:solidFill>
                <a:latin typeface="+mn-lt"/>
              </a:rPr>
            </a:br>
            <a:r>
              <a:rPr lang="pt-BR" sz="2800" dirty="0" smtClean="0">
                <a:solidFill>
                  <a:srgbClr val="2048A0"/>
                </a:solidFill>
                <a:latin typeface="+mn-lt"/>
              </a:rPr>
              <a:t/>
            </a:r>
            <a:br>
              <a:rPr lang="pt-BR" sz="2800" dirty="0" smtClean="0">
                <a:solidFill>
                  <a:srgbClr val="2048A0"/>
                </a:solidFill>
                <a:latin typeface="+mn-lt"/>
              </a:rPr>
            </a:br>
            <a:r>
              <a:rPr lang="pt-BR" sz="2800" dirty="0" smtClean="0">
                <a:solidFill>
                  <a:srgbClr val="2048A0"/>
                </a:solidFill>
                <a:latin typeface="+mn-lt"/>
              </a:rPr>
              <a:t/>
            </a:r>
            <a:br>
              <a:rPr lang="pt-BR" sz="2800" dirty="0" smtClean="0">
                <a:solidFill>
                  <a:srgbClr val="2048A0"/>
                </a:solidFill>
                <a:latin typeface="+mn-lt"/>
              </a:rPr>
            </a:br>
            <a:endParaRPr lang="pt-BR" sz="2800" dirty="0">
              <a:solidFill>
                <a:srgbClr val="2048A0"/>
              </a:solidFill>
              <a:latin typeface="+mn-lt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69817" y="129990"/>
            <a:ext cx="11909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7.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ORGANIZAÇÃO ESTRUTURAL/ANATÔMICA DO S. N.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32</a:t>
            </a:fld>
            <a:endParaRPr lang="pt-BR"/>
          </a:p>
        </p:txBody>
      </p:sp>
      <p:pic>
        <p:nvPicPr>
          <p:cNvPr id="10242" name="Picture 2" descr="https://static.todamateria.com.br/upload/58/20/5820752c9cdc9-folhetos-embrionar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54" y="3100589"/>
            <a:ext cx="4486460" cy="375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75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284" y="1657182"/>
            <a:ext cx="11821884" cy="369687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No S.N.C. (encéfalo</a:t>
            </a:r>
            <a:r>
              <a:rPr lang="pt-BR" dirty="0"/>
              <a:t>, </a:t>
            </a:r>
            <a:r>
              <a:rPr lang="pt-BR" dirty="0" smtClean="0"/>
              <a:t>medula espinhal) e no S.N.P. (nervos </a:t>
            </a:r>
            <a:r>
              <a:rPr lang="pt-BR" dirty="0"/>
              <a:t>cranianos, nervos espinhais e os gânglios </a:t>
            </a:r>
            <a:r>
              <a:rPr lang="pt-BR" dirty="0" smtClean="0"/>
              <a:t>nervosos), o S.N.P. esta subdividido </a:t>
            </a:r>
            <a:r>
              <a:rPr lang="pt-BR" dirty="0"/>
              <a:t>em: autônomo parassimpático e autônomo </a:t>
            </a:r>
            <a:r>
              <a:rPr lang="pt-BR" dirty="0" smtClean="0"/>
              <a:t>simpático;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Anatomicamente, o SN pode ser definido/classificado em: S.N.C. (encontra-se no centro da estrutura e funcionamento do corpo, composto pelo Encéfalo e pela Medula Espinal);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A </a:t>
            </a:r>
            <a:r>
              <a:rPr lang="pt-BR" dirty="0"/>
              <a:t>partir do </a:t>
            </a:r>
            <a:r>
              <a:rPr lang="pt-BR" dirty="0" smtClean="0"/>
              <a:t>S.N.C. </a:t>
            </a:r>
            <a:r>
              <a:rPr lang="pt-BR" dirty="0"/>
              <a:t>são ramificados 43 pares de </a:t>
            </a:r>
            <a:r>
              <a:rPr lang="pt-BR" dirty="0" smtClean="0"/>
              <a:t>nervos, onde 12 </a:t>
            </a:r>
            <a:r>
              <a:rPr lang="pt-BR" dirty="0"/>
              <a:t>pares </a:t>
            </a:r>
            <a:r>
              <a:rPr lang="pt-BR" dirty="0" smtClean="0"/>
              <a:t>a </a:t>
            </a:r>
            <a:r>
              <a:rPr lang="pt-BR" dirty="0"/>
              <a:t>partir do Encéfalo e 31 pares a partir da Medula Espinal.</a:t>
            </a:r>
            <a:r>
              <a:rPr lang="pt-BR" dirty="0">
                <a:solidFill>
                  <a:srgbClr val="2048A0"/>
                </a:solidFill>
              </a:rPr>
              <a:t/>
            </a:r>
            <a:br>
              <a:rPr lang="pt-BR" dirty="0">
                <a:solidFill>
                  <a:srgbClr val="2048A0"/>
                </a:solidFill>
              </a:rPr>
            </a:b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33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69817" y="129990"/>
            <a:ext cx="117053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7.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ORGANIZAÇÃO ESTRUTURAL/ANATÔMICA DO S. N. 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0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2" y="1603557"/>
            <a:ext cx="12070080" cy="408738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Anatomicamente, é dividido em: Sistema </a:t>
            </a:r>
            <a:r>
              <a:rPr lang="pt-BR" dirty="0"/>
              <a:t>Nervoso Central (SNC</a:t>
            </a:r>
            <a:r>
              <a:rPr lang="pt-BR" dirty="0" smtClean="0"/>
              <a:t>) </a:t>
            </a:r>
            <a:r>
              <a:rPr lang="pt-BR" dirty="0"/>
              <a:t>encéfalo e medula espinhal e Sistema Nervoso Periférico (SNP</a:t>
            </a:r>
            <a:r>
              <a:rPr lang="pt-BR" dirty="0" smtClean="0"/>
              <a:t>) </a:t>
            </a:r>
            <a:r>
              <a:rPr lang="pt-BR" dirty="0"/>
              <a:t>nervos e gânglios nervosos que conectam o </a:t>
            </a:r>
            <a:r>
              <a:rPr lang="pt-BR" dirty="0" smtClean="0"/>
              <a:t>S.N.C. </a:t>
            </a:r>
            <a:r>
              <a:rPr lang="pt-BR" dirty="0"/>
              <a:t>aos órgãos do </a:t>
            </a:r>
            <a:r>
              <a:rPr lang="pt-BR" dirty="0" smtClean="0"/>
              <a:t>corpo;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</a:t>
            </a:r>
            <a:r>
              <a:rPr lang="pt-BR" dirty="0"/>
              <a:t> </a:t>
            </a:r>
            <a:r>
              <a:rPr lang="pt-BR" dirty="0" smtClean="0"/>
              <a:t>S.N.C.</a:t>
            </a:r>
            <a:r>
              <a:rPr lang="pt-BR" dirty="0"/>
              <a:t> é formado pelo encéfalo e medula </a:t>
            </a:r>
            <a:r>
              <a:rPr lang="pt-BR" dirty="0" smtClean="0"/>
              <a:t>espinhal (que são protegidos </a:t>
            </a:r>
            <a:r>
              <a:rPr lang="pt-BR" dirty="0"/>
              <a:t>por partes </a:t>
            </a:r>
            <a:r>
              <a:rPr lang="pt-BR" dirty="0" smtClean="0"/>
              <a:t>ósseas). </a:t>
            </a:r>
            <a:r>
              <a:rPr lang="pt-BR" dirty="0"/>
              <a:t>O encéfalo é protegido pelo crânio e a medula espinhal pela coluna </a:t>
            </a:r>
            <a:r>
              <a:rPr lang="pt-BR" dirty="0" smtClean="0"/>
              <a:t>vertebral;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</a:t>
            </a:r>
            <a:r>
              <a:rPr lang="pt-BR" dirty="0"/>
              <a:t> </a:t>
            </a:r>
            <a:r>
              <a:rPr lang="pt-BR" dirty="0" smtClean="0"/>
              <a:t>S.N.C. </a:t>
            </a:r>
            <a:r>
              <a:rPr lang="pt-BR" dirty="0"/>
              <a:t>é a parte do </a:t>
            </a:r>
            <a:r>
              <a:rPr lang="pt-BR" dirty="0" smtClean="0"/>
              <a:t>S.N. que </a:t>
            </a:r>
            <a:r>
              <a:rPr lang="pt-BR" dirty="0"/>
              <a:t>garante a recepção e a interpretação dos estímulos, </a:t>
            </a:r>
            <a:r>
              <a:rPr lang="pt-BR" dirty="0" smtClean="0"/>
              <a:t>pode ser considerado </a:t>
            </a:r>
            <a:r>
              <a:rPr lang="pt-BR" dirty="0"/>
              <a:t>o centro de processamento de informações do nosso corpo. </a:t>
            </a: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34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9817" y="129990"/>
            <a:ext cx="117534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7.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ORGANIZAÇÃO ESTRUTURAL/ANATÔMICA DO S. N. 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74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5869" y="1555675"/>
            <a:ext cx="11689080" cy="117549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O </a:t>
            </a:r>
            <a:r>
              <a:rPr lang="pt-BR" dirty="0" smtClean="0"/>
              <a:t>S. N. é um sistema vivo </a:t>
            </a:r>
            <a:r>
              <a:rPr lang="pt-BR" dirty="0"/>
              <a:t>com eletricidade </a:t>
            </a:r>
            <a:r>
              <a:rPr lang="pt-BR" dirty="0" smtClean="0"/>
              <a:t>sendo uma </a:t>
            </a:r>
            <a:r>
              <a:rPr lang="pt-BR" dirty="0"/>
              <a:t>rede de comunicação suprema </a:t>
            </a:r>
            <a:r>
              <a:rPr lang="pt-BR" dirty="0" smtClean="0"/>
              <a:t>e coordenação </a:t>
            </a:r>
            <a:r>
              <a:rPr lang="pt-BR" dirty="0"/>
              <a:t>do </a:t>
            </a:r>
            <a:r>
              <a:rPr lang="pt-BR" dirty="0" smtClean="0"/>
              <a:t>corpo;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8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As funções gerais do </a:t>
            </a:r>
            <a:r>
              <a:rPr lang="pt-BR" dirty="0" smtClean="0"/>
              <a:t>S.N. </a:t>
            </a:r>
            <a:r>
              <a:rPr lang="pt-BR" dirty="0"/>
              <a:t>incluem </a:t>
            </a:r>
            <a:r>
              <a:rPr lang="pt-BR" dirty="0" smtClean="0"/>
              <a:t>detecção sensorial, processamento das informações e expressão do comportamento;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Apesar do S.N. ser especializado nessas funções, outros </a:t>
            </a:r>
            <a:r>
              <a:rPr lang="pt-BR" dirty="0"/>
              <a:t>sistemas </a:t>
            </a:r>
            <a:r>
              <a:rPr lang="pt-BR" dirty="0" smtClean="0"/>
              <a:t>participam, como </a:t>
            </a:r>
            <a:r>
              <a:rPr lang="pt-BR" dirty="0"/>
              <a:t>o </a:t>
            </a:r>
            <a:r>
              <a:rPr lang="pt-BR" dirty="0" smtClean="0"/>
              <a:t>endócrino/imunológico.</a:t>
            </a: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35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9817" y="129990"/>
            <a:ext cx="116651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7.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ORGANIZAÇÃO ESTRUTURAL/ANATÔMICA DO S. N. 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817" y="1455553"/>
            <a:ext cx="11861074" cy="262605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No S.N.C. tem as substâncias </a:t>
            </a:r>
            <a:r>
              <a:rPr lang="pt-BR" dirty="0"/>
              <a:t>branca (corresponde aos axônios dos neurônios) e </a:t>
            </a:r>
            <a:r>
              <a:rPr lang="pt-BR" dirty="0" smtClean="0"/>
              <a:t>cinzenta (corresponde aos corpos celulares);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No </a:t>
            </a:r>
            <a:r>
              <a:rPr lang="pt-BR" dirty="0"/>
              <a:t>encéfalo</a:t>
            </a:r>
            <a:r>
              <a:rPr lang="pt-BR" dirty="0" smtClean="0"/>
              <a:t>, </a:t>
            </a:r>
            <a:r>
              <a:rPr lang="pt-BR" dirty="0"/>
              <a:t>com exceção do bulbo, a substância cinzenta localiza-se mais </a:t>
            </a:r>
            <a:r>
              <a:rPr lang="pt-BR" dirty="0" smtClean="0"/>
              <a:t>externamente, enquanto que na medula, a </a:t>
            </a:r>
            <a:r>
              <a:rPr lang="pt-BR" dirty="0"/>
              <a:t>substância branca </a:t>
            </a:r>
            <a:r>
              <a:rPr lang="pt-BR" dirty="0" smtClean="0"/>
              <a:t>localiza-se mais</a:t>
            </a:r>
            <a:r>
              <a:rPr lang="pt-BR" dirty="0"/>
              <a:t> internamente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36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9817" y="129990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7.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ORGANIZAÇÃO ESTRUTURAL/ANATÔMICA DO S. N. 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978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3434" y="1431222"/>
            <a:ext cx="11586754" cy="239367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</a:t>
            </a:r>
            <a:r>
              <a:rPr lang="pt-BR" dirty="0"/>
              <a:t> </a:t>
            </a:r>
            <a:r>
              <a:rPr lang="pt-BR" dirty="0" smtClean="0"/>
              <a:t>Encéfalo, formado </a:t>
            </a:r>
            <a:r>
              <a:rPr lang="pt-BR" dirty="0"/>
              <a:t>pelo cérebro, cerebelo e tronco </a:t>
            </a:r>
            <a:r>
              <a:rPr lang="pt-BR" dirty="0" smtClean="0"/>
              <a:t>encefálico, pesa 1,4 kg e possui 35 </a:t>
            </a:r>
            <a:r>
              <a:rPr lang="pt-BR" dirty="0"/>
              <a:t>bilhões de </a:t>
            </a:r>
            <a:r>
              <a:rPr lang="pt-BR" dirty="0" smtClean="0"/>
              <a:t>neurônios. Esta envolvido </a:t>
            </a:r>
            <a:r>
              <a:rPr lang="pt-BR" dirty="0"/>
              <a:t>por membranas </a:t>
            </a:r>
            <a:r>
              <a:rPr lang="pt-BR" dirty="0" smtClean="0"/>
              <a:t>(meninges</a:t>
            </a:r>
            <a:r>
              <a:rPr lang="pt-BR" dirty="0"/>
              <a:t>, </a:t>
            </a:r>
            <a:r>
              <a:rPr lang="pt-BR" dirty="0" smtClean="0"/>
              <a:t>com função de proteger </a:t>
            </a:r>
            <a:r>
              <a:rPr lang="pt-BR" dirty="0"/>
              <a:t>o encéfalo e a medula de choques </a:t>
            </a:r>
            <a:r>
              <a:rPr lang="pt-BR" dirty="0" smtClean="0"/>
              <a:t>mecânicos);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Está localizado</a:t>
            </a:r>
            <a:r>
              <a:rPr lang="pt-BR" dirty="0"/>
              <a:t> dentro da caixa </a:t>
            </a:r>
            <a:r>
              <a:rPr lang="pt-BR" dirty="0" smtClean="0"/>
              <a:t>craniana</a:t>
            </a:r>
            <a:r>
              <a:rPr lang="pt-BR" dirty="0"/>
              <a:t> e apresenta várias </a:t>
            </a:r>
            <a:r>
              <a:rPr lang="pt-BR" dirty="0" smtClean="0"/>
              <a:t>partes.</a:t>
            </a: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</p:txBody>
      </p:sp>
      <p:pic>
        <p:nvPicPr>
          <p:cNvPr id="4" name="Imagem 3" descr="Anatomia do Sistema Nervoso Centra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759" y="3633538"/>
            <a:ext cx="3560430" cy="30005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37</a:t>
            </a:fld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69817" y="129990"/>
            <a:ext cx="118256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7.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ORGANIZAÇÃO ESTRUTURAL/ANATÔMICA DO S. N. 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177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30282"/>
            <a:ext cx="12043954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Cérebro: é a porção mais desenvolvida do nosso </a:t>
            </a:r>
            <a:r>
              <a:rPr lang="pt-BR" dirty="0" smtClean="0"/>
              <a:t>encéfalo, está dividida </a:t>
            </a:r>
            <a:r>
              <a:rPr lang="pt-BR" dirty="0"/>
              <a:t>em duas </a:t>
            </a:r>
            <a:r>
              <a:rPr lang="pt-BR" dirty="0" smtClean="0"/>
              <a:t>porções (hemisférios </a:t>
            </a:r>
            <a:r>
              <a:rPr lang="pt-BR" dirty="0"/>
              <a:t>esquerdos e </a:t>
            </a:r>
            <a:r>
              <a:rPr lang="pt-BR" dirty="0" smtClean="0"/>
              <a:t>direito);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O cérebro é responsável por garantir atividades motoras, memória, inteligência, emoção e razão, sendo a porção mais maciça e o principal órgão do S. N.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Os </a:t>
            </a:r>
            <a:r>
              <a:rPr lang="pt-BR" dirty="0"/>
              <a:t>dois hemisférios compreendem o </a:t>
            </a:r>
            <a:r>
              <a:rPr lang="pt-BR" dirty="0" err="1" smtClean="0"/>
              <a:t>telencéfalo</a:t>
            </a:r>
            <a:r>
              <a:rPr lang="pt-BR" dirty="0" smtClean="0"/>
              <a:t> e trabalham </a:t>
            </a:r>
            <a:r>
              <a:rPr lang="pt-BR" dirty="0"/>
              <a:t>em conjunto, porém, </a:t>
            </a:r>
            <a:r>
              <a:rPr lang="pt-BR" dirty="0" smtClean="0"/>
              <a:t>com algumas </a:t>
            </a:r>
            <a:r>
              <a:rPr lang="pt-BR" dirty="0"/>
              <a:t>funções específicas para cada um dos </a:t>
            </a:r>
            <a:r>
              <a:rPr lang="pt-BR" dirty="0" smtClean="0"/>
              <a:t>hemisférios, sendo que o hemisfério </a:t>
            </a:r>
            <a:r>
              <a:rPr lang="pt-BR" dirty="0"/>
              <a:t>direito controla o lado esquerdo do corpo e o hemisfério esquerdo controla o lado </a:t>
            </a:r>
            <a:r>
              <a:rPr lang="pt-BR" dirty="0" smtClean="0"/>
              <a:t>direito (os dois </a:t>
            </a:r>
            <a:r>
              <a:rPr lang="pt-BR" dirty="0"/>
              <a:t>hemisférios estão unidos </a:t>
            </a:r>
            <a:r>
              <a:rPr lang="pt-BR" dirty="0" smtClean="0"/>
              <a:t>pelo corpo caloso);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38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9817" y="129990"/>
            <a:ext cx="117895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7.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ORGANIZAÇÃO ESTRUTURAL/ANATÔMICA DO S. N. 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11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149" y="1460365"/>
            <a:ext cx="11717383" cy="244558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 </a:t>
            </a:r>
            <a:r>
              <a:rPr lang="pt-BR" dirty="0"/>
              <a:t>cerebelo </a:t>
            </a:r>
            <a:r>
              <a:rPr lang="pt-BR" dirty="0" smtClean="0"/>
              <a:t>representa </a:t>
            </a:r>
            <a:r>
              <a:rPr lang="pt-BR" dirty="0"/>
              <a:t>10% do volume do encéfalo </a:t>
            </a:r>
            <a:r>
              <a:rPr lang="pt-BR" dirty="0" smtClean="0"/>
              <a:t>e está </a:t>
            </a:r>
            <a:r>
              <a:rPr lang="pt-BR" dirty="0"/>
              <a:t>associado com a coordenação motora, </a:t>
            </a:r>
            <a:r>
              <a:rPr lang="pt-BR" dirty="0" smtClean="0"/>
              <a:t>que nos </a:t>
            </a:r>
            <a:r>
              <a:rPr lang="pt-BR" dirty="0"/>
              <a:t>permite realizar atividades musculares complexas com relativa desenvoltura, mesmo aquelas que contam com a participação de diversos grupos musculares, como andar, tocar piano, engolir, </a:t>
            </a:r>
            <a:r>
              <a:rPr lang="pt-BR" dirty="0" smtClean="0"/>
              <a:t>manutenção do equilíbrio, etc</a:t>
            </a:r>
            <a:r>
              <a:rPr lang="pt-BR" dirty="0"/>
              <a:t>.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39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9817" y="129990"/>
            <a:ext cx="11897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7.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ORGANIZAÇÃO ESTRUTURAL/ANATÔMICA DO S. N. 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098" name="Picture 2" descr="https://encrypted-tbn0.gstatic.com/images?q=tbn:ANd9GcRRZqNpTMA6gw6q92l7osAz9eshXbYamMYexG3XuYjHCXVI2-xN&amp;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76" y="3668889"/>
            <a:ext cx="3905002" cy="315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17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4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54074" y="4043819"/>
            <a:ext cx="117113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400" dirty="0" smtClean="0"/>
              <a:t>O S.N.P. é a </a:t>
            </a:r>
            <a:r>
              <a:rPr lang="pt-BR" sz="2400" dirty="0"/>
              <a:t>parte do </a:t>
            </a:r>
            <a:r>
              <a:rPr lang="pt-BR" sz="2400" dirty="0" smtClean="0"/>
              <a:t>S.N. que </a:t>
            </a:r>
            <a:r>
              <a:rPr lang="pt-BR" sz="2400" dirty="0">
                <a:solidFill>
                  <a:srgbClr val="0070C0"/>
                </a:solidFill>
              </a:rPr>
              <a:t>se encontra fora do </a:t>
            </a:r>
            <a:r>
              <a:rPr lang="pt-BR" sz="2400" dirty="0" smtClean="0">
                <a:solidFill>
                  <a:srgbClr val="0070C0"/>
                </a:solidFill>
              </a:rPr>
              <a:t>S.N.C., </a:t>
            </a:r>
            <a:r>
              <a:rPr lang="pt-BR" sz="2400" dirty="0" smtClean="0"/>
              <a:t>sendo constituído </a:t>
            </a:r>
            <a:r>
              <a:rPr lang="pt-BR" sz="2400" dirty="0"/>
              <a:t>por fibras, gânglios nervosos e órgãos </a:t>
            </a:r>
            <a:r>
              <a:rPr lang="pt-BR" sz="2400" dirty="0" smtClean="0"/>
              <a:t>terminais;</a:t>
            </a:r>
          </a:p>
          <a:p>
            <a:endParaRPr lang="pt-BR" sz="2400" dirty="0" smtClean="0"/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0070C0"/>
                </a:solidFill>
              </a:rPr>
              <a:t>Função </a:t>
            </a:r>
            <a:r>
              <a:rPr lang="pt-BR" sz="2400" dirty="0" smtClean="0"/>
              <a:t>consiste em </a:t>
            </a:r>
            <a:r>
              <a:rPr lang="pt-BR" sz="2400" dirty="0" smtClean="0">
                <a:solidFill>
                  <a:srgbClr val="0070C0"/>
                </a:solidFill>
              </a:rPr>
              <a:t>conectar </a:t>
            </a:r>
            <a:r>
              <a:rPr lang="pt-BR" sz="2400" dirty="0">
                <a:solidFill>
                  <a:srgbClr val="0070C0"/>
                </a:solidFill>
              </a:rPr>
              <a:t>o </a:t>
            </a:r>
            <a:r>
              <a:rPr lang="pt-BR" sz="2400" dirty="0" smtClean="0">
                <a:solidFill>
                  <a:srgbClr val="0070C0"/>
                </a:solidFill>
              </a:rPr>
              <a:t>S.N.C</a:t>
            </a:r>
            <a:r>
              <a:rPr lang="pt-BR" sz="2400" dirty="0" smtClean="0"/>
              <a:t>. </a:t>
            </a:r>
            <a:r>
              <a:rPr lang="pt-BR" sz="2400" dirty="0"/>
              <a:t>com </a:t>
            </a:r>
            <a:r>
              <a:rPr lang="pt-BR" sz="2400" dirty="0" smtClean="0">
                <a:solidFill>
                  <a:srgbClr val="0070C0"/>
                </a:solidFill>
              </a:rPr>
              <a:t>outras </a:t>
            </a:r>
            <a:r>
              <a:rPr lang="pt-BR" sz="2400" dirty="0">
                <a:solidFill>
                  <a:srgbClr val="0070C0"/>
                </a:solidFill>
              </a:rPr>
              <a:t>partes do </a:t>
            </a:r>
            <a:r>
              <a:rPr lang="pt-BR" sz="2400" dirty="0" smtClean="0">
                <a:solidFill>
                  <a:srgbClr val="0070C0"/>
                </a:solidFill>
              </a:rPr>
              <a:t>corpo</a:t>
            </a:r>
            <a:r>
              <a:rPr lang="pt-BR" sz="2400" dirty="0" smtClean="0"/>
              <a:t>; </a:t>
            </a:r>
          </a:p>
          <a:p>
            <a:endParaRPr lang="pt-BR" sz="2400" dirty="0" smtClean="0"/>
          </a:p>
          <a:p>
            <a:pPr marL="342900" indent="-342900">
              <a:buFontTx/>
              <a:buChar char="-"/>
            </a:pPr>
            <a:r>
              <a:rPr lang="pt-BR" sz="2400" dirty="0" smtClean="0"/>
              <a:t>É subdividido em </a:t>
            </a:r>
            <a:r>
              <a:rPr lang="pt-BR" sz="2400" dirty="0" smtClean="0">
                <a:solidFill>
                  <a:srgbClr val="0070C0"/>
                </a:solidFill>
              </a:rPr>
              <a:t>S.N.P. Somático</a:t>
            </a:r>
            <a:r>
              <a:rPr lang="pt-BR" sz="2400" dirty="0" smtClean="0"/>
              <a:t>, e </a:t>
            </a:r>
            <a:r>
              <a:rPr lang="pt-BR" sz="2400" dirty="0" smtClean="0">
                <a:solidFill>
                  <a:srgbClr val="0070C0"/>
                </a:solidFill>
              </a:rPr>
              <a:t>S.N.P. Autônomo </a:t>
            </a:r>
            <a:r>
              <a:rPr lang="pt-BR" sz="2400" dirty="0" smtClean="0"/>
              <a:t>(que finalmente divide-se em </a:t>
            </a:r>
            <a:r>
              <a:rPr lang="pt-BR" sz="2400" dirty="0" smtClean="0">
                <a:solidFill>
                  <a:srgbClr val="0070C0"/>
                </a:solidFill>
              </a:rPr>
              <a:t>S.N. Simpático e S.N. Parassimpático)</a:t>
            </a:r>
            <a:endParaRPr lang="pt-BR" sz="2400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279" y="841458"/>
            <a:ext cx="8997935" cy="3202361"/>
          </a:xfrm>
          <a:prstGeom prst="rect">
            <a:avLst/>
          </a:prstGeom>
        </p:spPr>
      </p:pic>
      <p:sp>
        <p:nvSpPr>
          <p:cNvPr id="8" name="Título 1"/>
          <p:cNvSpPr txBox="1">
            <a:spLocks noGrp="1"/>
          </p:cNvSpPr>
          <p:nvPr>
            <p:ph type="title"/>
          </p:nvPr>
        </p:nvSpPr>
        <p:spPr>
          <a:xfrm>
            <a:off x="1490209" y="0"/>
            <a:ext cx="99971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1.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INTRODUÇÃO AO SISTEMA NERVOSO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9094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54839"/>
            <a:ext cx="11874137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</a:t>
            </a:r>
            <a:r>
              <a:rPr lang="pt-BR" dirty="0"/>
              <a:t> mesencéfalo está relacionado com audição, reflexos visuais e movimento de tração. A ponte, </a:t>
            </a:r>
            <a:r>
              <a:rPr lang="pt-BR" dirty="0" smtClean="0"/>
              <a:t>é a ligação </a:t>
            </a:r>
            <a:r>
              <a:rPr lang="pt-BR" dirty="0"/>
              <a:t>entre várias partes do </a:t>
            </a:r>
            <a:r>
              <a:rPr lang="pt-BR" dirty="0" smtClean="0"/>
              <a:t>cérebro;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</a:t>
            </a:r>
            <a:r>
              <a:rPr lang="pt-BR" dirty="0"/>
              <a:t> bulbo está relacionado com o controle de diversas </a:t>
            </a:r>
            <a:r>
              <a:rPr lang="pt-BR" dirty="0" smtClean="0"/>
              <a:t>funções (batimentos </a:t>
            </a:r>
            <a:r>
              <a:rPr lang="pt-BR" dirty="0"/>
              <a:t>cardíacos, respiração e </a:t>
            </a:r>
            <a:r>
              <a:rPr lang="pt-BR" dirty="0" smtClean="0"/>
              <a:t>deglutição);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No tronco </a:t>
            </a:r>
            <a:r>
              <a:rPr lang="pt-BR" dirty="0"/>
              <a:t>encefálico, estão os neurônios que controlam a </a:t>
            </a:r>
            <a:r>
              <a:rPr lang="pt-BR" dirty="0" smtClean="0"/>
              <a:t>frequência/amplitude </a:t>
            </a:r>
            <a:r>
              <a:rPr lang="pt-BR" dirty="0"/>
              <a:t>dos movimentos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respiratórios</a:t>
            </a:r>
            <a:r>
              <a:rPr lang="pt-BR" dirty="0"/>
              <a:t>, </a:t>
            </a:r>
            <a:r>
              <a:rPr lang="pt-BR" dirty="0" smtClean="0"/>
              <a:t>cardíaca, pressão </a:t>
            </a:r>
            <a:r>
              <a:rPr lang="pt-BR" dirty="0"/>
              <a:t>arterial,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atividades </a:t>
            </a:r>
            <a:r>
              <a:rPr lang="pt-BR" dirty="0"/>
              <a:t>gastrointestinais, </a:t>
            </a:r>
            <a:r>
              <a:rPr lang="pt-BR" dirty="0" err="1" smtClean="0"/>
              <a:t>etc</a:t>
            </a:r>
            <a:r>
              <a:rPr lang="pt-BR" dirty="0" smtClean="0"/>
              <a:t>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• Pelo tronco passam </a:t>
            </a:r>
            <a:r>
              <a:rPr lang="pt-BR" dirty="0"/>
              <a:t>as fibras que se dirigem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do cérebro para a medula espinhal e vice-versa.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40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9817" y="129990"/>
            <a:ext cx="118641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7.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ORGANIZAÇÃO ESTRUTURAL/ANATÔMICA DO S. N.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146" name="Picture 2" descr="https://sites.google.com/site/anatomiasistemanervosocentral/_/rsrc/1402356938093/home/sistema-nervoso/sn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933" y="3973689"/>
            <a:ext cx="4491204" cy="224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6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41555"/>
            <a:ext cx="11861074" cy="335998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Diencéfalo: constituído </a:t>
            </a:r>
            <a:r>
              <a:rPr lang="pt-BR" dirty="0"/>
              <a:t>pelo tálamo, hipotálamo e </a:t>
            </a:r>
            <a:r>
              <a:rPr lang="pt-BR" dirty="0" smtClean="0"/>
              <a:t>epitálamo;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</a:t>
            </a:r>
            <a:r>
              <a:rPr lang="pt-BR" dirty="0"/>
              <a:t> tálamo </a:t>
            </a:r>
            <a:r>
              <a:rPr lang="pt-BR" dirty="0" smtClean="0"/>
              <a:t>garante que </a:t>
            </a:r>
            <a:r>
              <a:rPr lang="pt-BR" dirty="0"/>
              <a:t>impulsos sensitivos cheguem ao </a:t>
            </a:r>
            <a:r>
              <a:rPr lang="pt-BR" dirty="0" smtClean="0"/>
              <a:t>cérebro;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8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</a:t>
            </a:r>
            <a:r>
              <a:rPr lang="pt-BR" dirty="0"/>
              <a:t> hipotálamo, </a:t>
            </a:r>
            <a:r>
              <a:rPr lang="pt-BR" dirty="0" smtClean="0"/>
              <a:t>está </a:t>
            </a:r>
            <a:r>
              <a:rPr lang="pt-BR" dirty="0"/>
              <a:t>relacionado com </a:t>
            </a:r>
            <a:r>
              <a:rPr lang="pt-BR" dirty="0" smtClean="0"/>
              <a:t>funções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de regulação </a:t>
            </a:r>
            <a:r>
              <a:rPr lang="pt-BR" dirty="0"/>
              <a:t>de </a:t>
            </a:r>
            <a:r>
              <a:rPr lang="pt-BR" dirty="0" smtClean="0"/>
              <a:t>água/temperatura e trole </a:t>
            </a:r>
            <a:r>
              <a:rPr lang="pt-BR" dirty="0"/>
              <a:t>da fome, </a:t>
            </a:r>
            <a:r>
              <a:rPr lang="pt-BR" dirty="0" smtClean="0"/>
              <a:t>etc.);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</a:t>
            </a:r>
            <a:r>
              <a:rPr lang="pt-BR" dirty="0"/>
              <a:t> epitálamo inclui a glândula </a:t>
            </a:r>
            <a:r>
              <a:rPr lang="pt-BR" dirty="0" smtClean="0"/>
              <a:t>pineal (responsável </a:t>
            </a:r>
            <a:r>
              <a:rPr lang="pt-BR" dirty="0"/>
              <a:t>por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produzir melatonina).</a:t>
            </a: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41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9817" y="129990"/>
            <a:ext cx="117655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7.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ORGANIZAÇÃO ESTRUTURAL/ANATÔMICA DO S. N. 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122" name="Picture 2" descr="https://amenteemaravilhosa.com.br/wp-content/uploads/2018/12/diencefalo-461x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199" y="3063340"/>
            <a:ext cx="3522909" cy="230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55553"/>
            <a:ext cx="11756572" cy="343253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Medula espinhal: é </a:t>
            </a:r>
            <a:r>
              <a:rPr lang="pt-BR" dirty="0"/>
              <a:t>a parte mais alongada do </a:t>
            </a:r>
            <a:r>
              <a:rPr lang="pt-BR" dirty="0" smtClean="0"/>
              <a:t>S.N.C. caracterizada </a:t>
            </a:r>
            <a:r>
              <a:rPr lang="pt-BR" dirty="0"/>
              <a:t>por um cordão cilíndrico, composto de células nervosas, localizado no canal interno </a:t>
            </a:r>
            <a:r>
              <a:rPr lang="pt-BR" dirty="0" smtClean="0"/>
              <a:t>das da coluna vertebral;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Tem função de estabelecer comunicação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entre </a:t>
            </a:r>
            <a:r>
              <a:rPr lang="pt-BR" dirty="0"/>
              <a:t>o corpo e o sistema </a:t>
            </a:r>
            <a:r>
              <a:rPr lang="pt-BR" dirty="0" smtClean="0"/>
              <a:t>nervoso,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coordenando reflexos (onde o </a:t>
            </a:r>
            <a:r>
              <a:rPr lang="pt-BR" dirty="0"/>
              <a:t>corpo </a:t>
            </a:r>
            <a:r>
              <a:rPr lang="pt-BR" dirty="0" smtClean="0"/>
              <a:t>precisa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de resposta rápida</a:t>
            </a:r>
            <a:r>
              <a:rPr lang="pt-BR" dirty="0"/>
              <a:t>;</a:t>
            </a: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A medula espinhal, tem formato cilíndrico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e localiza-se no</a:t>
            </a:r>
            <a:r>
              <a:rPr lang="pt-BR" dirty="0"/>
              <a:t> interior da coluna vertebral.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42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9817" y="129990"/>
            <a:ext cx="117060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7.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ORGANIZAÇÃO ESTRUTURAL/ANATÔMICA DO S. N.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170" name="Picture 2" descr="https://lh3.googleusercontent.com/proxy/zWf1C0OESRLVZ8mvmeNVlCBBL-DBpqXRDxLGpVfrpGny--FCIvhyxM45eVgZZTOq-q853mHiu6SgfdXXmOyQY8R45mw4lXjt4LtMxkR8_f20pUc7muB14LtF82kvPGOkbk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713" y="2481566"/>
            <a:ext cx="5489194" cy="39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17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817" y="1455553"/>
            <a:ext cx="11769634" cy="267864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A </a:t>
            </a:r>
            <a:r>
              <a:rPr lang="pt-BR" dirty="0"/>
              <a:t>medula espinhal está relacionada com o ato </a:t>
            </a:r>
            <a:r>
              <a:rPr lang="pt-BR" dirty="0" smtClean="0"/>
              <a:t>reflexo (caracterizado como resposta rápida/involuntária</a:t>
            </a:r>
            <a:r>
              <a:rPr lang="pt-BR" dirty="0"/>
              <a:t> diante de algum estímulo, </a:t>
            </a:r>
            <a:r>
              <a:rPr lang="pt-BR" dirty="0" err="1" smtClean="0"/>
              <a:t>ex</a:t>
            </a:r>
            <a:r>
              <a:rPr lang="pt-BR" dirty="0" smtClean="0"/>
              <a:t>: tirar </a:t>
            </a:r>
            <a:r>
              <a:rPr lang="pt-BR" dirty="0"/>
              <a:t>a mão ao encostar em uma chapa </a:t>
            </a:r>
            <a:r>
              <a:rPr lang="pt-BR" dirty="0" smtClean="0"/>
              <a:t>quente);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Nesses </a:t>
            </a:r>
            <a:r>
              <a:rPr lang="pt-BR" dirty="0"/>
              <a:t>reflexos o encéfalo não está envolvido, o que significa que a medula espinhal pode atuar de maneira independente.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43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9817" y="129990"/>
            <a:ext cx="117696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7.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ORGANIZAÇÃO ESTRUTURAL/ANATÔMICA DO S. N. 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196" name="Picture 4" descr="https://encrypted-tbn0.gstatic.com/images?q=tbn:ANd9GcTwYKKTdgIgh61sDgmfelYTj4dmDWe4qKED8pJr9A9fdzNux0U&amp;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152" y="3678589"/>
            <a:ext cx="3487409" cy="313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0215" y="1455553"/>
            <a:ext cx="11704319" cy="149084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Na </a:t>
            </a:r>
            <a:r>
              <a:rPr lang="pt-BR" dirty="0"/>
              <a:t>medula </a:t>
            </a:r>
            <a:r>
              <a:rPr lang="pt-BR" dirty="0" smtClean="0"/>
              <a:t>espinhal, </a:t>
            </a:r>
            <a:r>
              <a:rPr lang="pt-BR" dirty="0"/>
              <a:t>a massa cinzenta </a:t>
            </a:r>
            <a:r>
              <a:rPr lang="pt-BR" dirty="0" smtClean="0"/>
              <a:t>esta </a:t>
            </a:r>
            <a:r>
              <a:rPr lang="pt-BR" dirty="0"/>
              <a:t>internamente e a massa branca, </a:t>
            </a:r>
            <a:r>
              <a:rPr lang="pt-BR" dirty="0" smtClean="0"/>
              <a:t>externamente; durante </a:t>
            </a:r>
            <a:r>
              <a:rPr lang="pt-BR" dirty="0"/>
              <a:t>uma </a:t>
            </a:r>
            <a:r>
              <a:rPr lang="pt-BR" dirty="0" smtClean="0"/>
              <a:t>fratura/deslocamento </a:t>
            </a:r>
            <a:r>
              <a:rPr lang="pt-BR" dirty="0"/>
              <a:t>da coluna, as vértebras </a:t>
            </a:r>
            <a:r>
              <a:rPr lang="pt-BR" dirty="0" smtClean="0"/>
              <a:t>que protegem a medula podem matar </a:t>
            </a:r>
            <a:r>
              <a:rPr lang="pt-BR" dirty="0"/>
              <a:t>ou danificar as células.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44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9817" y="129990"/>
            <a:ext cx="117851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7.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ORGANIZAÇÃO ESTRUTURAL/ANATÔMICA DO S. N. 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218" name="Picture 2" descr="https://escolakids.uol.com.br/upload/image/medula-esp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262" y="3465689"/>
            <a:ext cx="4470143" cy="307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4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55553"/>
            <a:ext cx="11952514" cy="314148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A </a:t>
            </a:r>
            <a:r>
              <a:rPr lang="pt-BR" dirty="0"/>
              <a:t>medula possui dois sistemas de neurônios: </a:t>
            </a:r>
            <a:r>
              <a:rPr lang="pt-BR" dirty="0" smtClean="0"/>
              <a:t>descendente que </a:t>
            </a:r>
            <a:r>
              <a:rPr lang="pt-BR" dirty="0"/>
              <a:t>controla funções motoras dos </a:t>
            </a:r>
            <a:r>
              <a:rPr lang="pt-BR" dirty="0" smtClean="0"/>
              <a:t>músculos e </a:t>
            </a:r>
            <a:r>
              <a:rPr lang="pt-BR" dirty="0"/>
              <a:t>regula </a:t>
            </a:r>
            <a:r>
              <a:rPr lang="pt-BR" dirty="0" smtClean="0"/>
              <a:t>outas funções: pressão, temperatura, sinais </a:t>
            </a:r>
            <a:r>
              <a:rPr lang="pt-BR" dirty="0"/>
              <a:t>originados no cérebro até seu destino; o sistema ascendente transporta sinais sensoriais das extremidades do corpo até a medula e de lá para o </a:t>
            </a:r>
            <a:r>
              <a:rPr lang="pt-BR" dirty="0" smtClean="0"/>
              <a:t>cérebro;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Os </a:t>
            </a:r>
            <a:r>
              <a:rPr lang="pt-BR" dirty="0"/>
              <a:t>corpos celulares dos neurônios se concentram no cerne da medula </a:t>
            </a:r>
            <a:r>
              <a:rPr lang="pt-BR" dirty="0" smtClean="0"/>
              <a:t>– massa </a:t>
            </a:r>
            <a:r>
              <a:rPr lang="pt-BR" dirty="0"/>
              <a:t>cinzenta. Os axônios ascendentes e descendentes, na área adjacente – </a:t>
            </a:r>
            <a:r>
              <a:rPr lang="pt-BR" dirty="0" smtClean="0"/>
              <a:t> </a:t>
            </a:r>
            <a:r>
              <a:rPr lang="pt-BR" dirty="0"/>
              <a:t>massa branca.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45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9817" y="129990"/>
            <a:ext cx="114702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7.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ORGANIZAÇÃO ESTRUTURAL/ANATÔMICA DO S. N. 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95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0116" y="54632"/>
            <a:ext cx="5523574" cy="705394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8.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DANOS À MEDULA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147" y="760026"/>
            <a:ext cx="12004766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Teoricamente</a:t>
            </a:r>
            <a:r>
              <a:rPr lang="pt-BR" dirty="0"/>
              <a:t>, se o dano for confinado à massa cinzenta, os distúrbios musculares e sensoriais poderão estar apenas nos tecidos que recebem e mandam sinais aos neurônios “residentes” no nível da </a:t>
            </a:r>
            <a:r>
              <a:rPr lang="pt-BR" dirty="0" smtClean="0"/>
              <a:t>fratura; (</a:t>
            </a:r>
            <a:r>
              <a:rPr lang="pt-BR" dirty="0" err="1" smtClean="0"/>
              <a:t>Ex</a:t>
            </a:r>
            <a:r>
              <a:rPr lang="pt-BR" dirty="0" smtClean="0"/>
              <a:t>: se </a:t>
            </a:r>
            <a:r>
              <a:rPr lang="pt-BR" dirty="0"/>
              <a:t>a massa cinzenta do segmento da medula onde os nervos rotulados C8 for lesada, o paciente só sofrerá paralisia das mãos, </a:t>
            </a:r>
            <a:r>
              <a:rPr lang="pt-BR" dirty="0" smtClean="0"/>
              <a:t>não perde capacidade </a:t>
            </a:r>
            <a:r>
              <a:rPr lang="pt-BR" dirty="0"/>
              <a:t>de </a:t>
            </a:r>
            <a:r>
              <a:rPr lang="pt-BR" dirty="0" smtClean="0"/>
              <a:t>andar, ou controle das </a:t>
            </a:r>
            <a:r>
              <a:rPr lang="pt-BR" dirty="0"/>
              <a:t>funções </a:t>
            </a:r>
            <a:r>
              <a:rPr lang="pt-BR" dirty="0" smtClean="0"/>
              <a:t>intestinais/urinárias;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Nesse </a:t>
            </a:r>
            <a:r>
              <a:rPr lang="pt-BR" dirty="0"/>
              <a:t>caso, os axônios </a:t>
            </a:r>
            <a:r>
              <a:rPr lang="pt-BR" dirty="0" smtClean="0"/>
              <a:t>levam sinais </a:t>
            </a:r>
            <a:r>
              <a:rPr lang="pt-BR" dirty="0"/>
              <a:t>para “cima e para baixo” através da área branca </a:t>
            </a:r>
            <a:r>
              <a:rPr lang="pt-BR" dirty="0" smtClean="0"/>
              <a:t>e continuam </a:t>
            </a:r>
            <a:r>
              <a:rPr lang="pt-BR" dirty="0"/>
              <a:t>trabalhando. </a:t>
            </a:r>
            <a:r>
              <a:rPr lang="pt-BR" dirty="0" smtClean="0"/>
              <a:t>Comparando, </a:t>
            </a:r>
            <a:r>
              <a:rPr lang="pt-BR" dirty="0"/>
              <a:t>se a área branca for lesada, o trânsito dos sinais será interrompido até o ponto da </a:t>
            </a:r>
            <a:r>
              <a:rPr lang="pt-BR" dirty="0" smtClean="0"/>
              <a:t>fratura, sendo que a lesão inicial </a:t>
            </a:r>
            <a:r>
              <a:rPr lang="pt-BR" dirty="0"/>
              <a:t>é só o começo.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33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699" y="1005406"/>
            <a:ext cx="11848011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Danos </a:t>
            </a:r>
            <a:r>
              <a:rPr lang="pt-BR" dirty="0"/>
              <a:t>mecânicos promovem rompimento de pequenos vasos </a:t>
            </a:r>
            <a:r>
              <a:rPr lang="pt-BR" dirty="0" smtClean="0"/>
              <a:t>sanguíneos (impedem a </a:t>
            </a:r>
            <a:r>
              <a:rPr lang="pt-BR" dirty="0"/>
              <a:t>entrega de </a:t>
            </a:r>
            <a:r>
              <a:rPr lang="pt-BR" dirty="0" smtClean="0"/>
              <a:t>oxigênio/nutrientes </a:t>
            </a:r>
            <a:r>
              <a:rPr lang="pt-BR" dirty="0"/>
              <a:t>para </a:t>
            </a:r>
            <a:r>
              <a:rPr lang="pt-BR" dirty="0" smtClean="0"/>
              <a:t>células </a:t>
            </a:r>
            <a:r>
              <a:rPr lang="pt-BR" dirty="0"/>
              <a:t>não afetadas diretamente, que acabam morrendo;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Células </a:t>
            </a:r>
            <a:r>
              <a:rPr lang="pt-BR" dirty="0"/>
              <a:t>lesadas extravasam componentes </a:t>
            </a:r>
            <a:r>
              <a:rPr lang="pt-BR" dirty="0" smtClean="0"/>
              <a:t>citoplasmáticos/tóxicos</a:t>
            </a:r>
            <a:r>
              <a:rPr lang="pt-BR" dirty="0"/>
              <a:t>, </a:t>
            </a:r>
            <a:r>
              <a:rPr lang="pt-BR" dirty="0" smtClean="0"/>
              <a:t>afetando células </a:t>
            </a:r>
            <a:r>
              <a:rPr lang="pt-BR" dirty="0"/>
              <a:t>vizinhas, antes intactas; células do sistema imunológico iniciam um quadro inflamatório no local da lesão; células da </a:t>
            </a:r>
            <a:r>
              <a:rPr lang="pt-BR" dirty="0" err="1"/>
              <a:t>Glia</a:t>
            </a:r>
            <a:r>
              <a:rPr lang="pt-BR" dirty="0"/>
              <a:t> proliferam criando grumos e uma espécie de cicatriz, </a:t>
            </a:r>
            <a:r>
              <a:rPr lang="pt-BR" dirty="0" smtClean="0"/>
              <a:t>(impedindo que os </a:t>
            </a:r>
            <a:r>
              <a:rPr lang="pt-BR" dirty="0"/>
              <a:t>axônios lesados </a:t>
            </a:r>
            <a:r>
              <a:rPr lang="pt-BR" dirty="0" smtClean="0"/>
              <a:t>cresçam e reconectem;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 </a:t>
            </a:r>
            <a:r>
              <a:rPr lang="pt-BR" dirty="0"/>
              <a:t>vírus da poliomielite causa lesões na raiz ventral dos nervos espinhais, o que leva à paralisia e atrofia dos músculos.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428515" y="136597"/>
            <a:ext cx="5625174" cy="705394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8.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DANOS À MEDULA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02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4136" y="-146756"/>
            <a:ext cx="9229876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9.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PROTEÇÃO DO SISTEMA NERVOSO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67669"/>
            <a:ext cx="11778344" cy="343499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b="1" dirty="0" smtClean="0"/>
              <a:t>Meninges: </a:t>
            </a:r>
            <a:r>
              <a:rPr lang="pt-BR" dirty="0" smtClean="0"/>
              <a:t>O S.N.C. é protegido por ossos e membranas. O encéfalo,, está protegido pela caixa craniana, e a medula espinhal pela coluna vertebral; 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Tanto o encéfalo quanto a medula estão envolvidos por três membranas (meninges);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Todo o S. N.C. é revestido por três membranas que o isolam e protegem, as meninges (dura </a:t>
            </a:r>
            <a:r>
              <a:rPr lang="pt-BR" dirty="0" err="1" smtClean="0"/>
              <a:t>mater</a:t>
            </a:r>
            <a:r>
              <a:rPr lang="pt-BR" dirty="0" smtClean="0"/>
              <a:t>, aracnoide e pia </a:t>
            </a:r>
            <a:r>
              <a:rPr lang="pt-BR" dirty="0" err="1" smtClean="0"/>
              <a:t>mater</a:t>
            </a:r>
            <a:r>
              <a:rPr lang="pt-BR" dirty="0" smtClean="0"/>
              <a:t>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48</a:t>
            </a:fld>
            <a:endParaRPr lang="pt-BR"/>
          </a:p>
        </p:txBody>
      </p:sp>
      <p:pic>
        <p:nvPicPr>
          <p:cNvPr id="10242" name="Picture 2" descr="https://www.auladeanatomia.com/neurologia/meninge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089" y="3803605"/>
            <a:ext cx="5429940" cy="29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0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75" y="898621"/>
            <a:ext cx="12141925" cy="3966890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pt-BR" b="1" dirty="0"/>
              <a:t>Dura-máter</a:t>
            </a:r>
            <a:r>
              <a:rPr lang="pt-BR" dirty="0"/>
              <a:t>: </a:t>
            </a:r>
            <a:r>
              <a:rPr lang="pt-BR" dirty="0" smtClean="0"/>
              <a:t>mais </a:t>
            </a:r>
            <a:r>
              <a:rPr lang="pt-BR" dirty="0"/>
              <a:t>externa, </a:t>
            </a:r>
            <a:r>
              <a:rPr lang="pt-BR" dirty="0" smtClean="0"/>
              <a:t>espessa </a:t>
            </a:r>
            <a:r>
              <a:rPr lang="pt-BR" dirty="0"/>
              <a:t>e resistente. Formada por tecido conjuntivo rico em fibras </a:t>
            </a:r>
            <a:r>
              <a:rPr lang="pt-BR" dirty="0" smtClean="0"/>
              <a:t>colágenas, sua porção </a:t>
            </a:r>
            <a:r>
              <a:rPr lang="pt-BR" dirty="0"/>
              <a:t>mais externa fica em contato com os </a:t>
            </a:r>
            <a:r>
              <a:rPr lang="pt-BR" dirty="0" smtClean="0"/>
              <a:t>ossos;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 </a:t>
            </a:r>
            <a:endParaRPr lang="pt-BR" dirty="0"/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pt-BR" b="1" dirty="0"/>
              <a:t>Aracnoide</a:t>
            </a:r>
            <a:r>
              <a:rPr lang="pt-BR" dirty="0"/>
              <a:t>: </a:t>
            </a:r>
            <a:r>
              <a:rPr lang="pt-BR" dirty="0" smtClean="0"/>
              <a:t>membrana </a:t>
            </a:r>
            <a:r>
              <a:rPr lang="pt-BR" dirty="0"/>
              <a:t>intermediária, entre a dura-máter e a </a:t>
            </a:r>
            <a:r>
              <a:rPr lang="pt-BR" dirty="0" smtClean="0"/>
              <a:t>pia-máter, tem estrutura similar a uma </a:t>
            </a:r>
            <a:r>
              <a:rPr lang="pt-BR" dirty="0"/>
              <a:t>teia de </a:t>
            </a:r>
            <a:r>
              <a:rPr lang="pt-BR" dirty="0" smtClean="0"/>
              <a:t>aranha. No </a:t>
            </a:r>
            <a:r>
              <a:rPr lang="pt-BR" dirty="0"/>
              <a:t>espaço </a:t>
            </a:r>
            <a:r>
              <a:rPr lang="pt-BR" dirty="0" err="1"/>
              <a:t>subaracnoide</a:t>
            </a:r>
            <a:r>
              <a:rPr lang="pt-BR" dirty="0"/>
              <a:t>, é encontrado líquido cefalorraquidiano, </a:t>
            </a:r>
            <a:r>
              <a:rPr lang="pt-BR" dirty="0" smtClean="0"/>
              <a:t>tem função de proteção, entre outros;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pt-BR" b="1" dirty="0"/>
              <a:t>Pia-máter</a:t>
            </a:r>
            <a:r>
              <a:rPr lang="pt-BR" dirty="0"/>
              <a:t>: </a:t>
            </a:r>
            <a:r>
              <a:rPr lang="pt-BR" dirty="0" smtClean="0"/>
              <a:t>mais </a:t>
            </a:r>
            <a:r>
              <a:rPr lang="pt-BR" dirty="0"/>
              <a:t>interna e delicada, em contato direto com o SNC. A aracnoide e a pia-máter são separadas pelo líquido cefalorraquidiano ou </a:t>
            </a:r>
            <a:r>
              <a:rPr lang="pt-BR" dirty="0" err="1" smtClean="0"/>
              <a:t>liquor</a:t>
            </a:r>
            <a:r>
              <a:rPr lang="pt-BR" dirty="0" smtClean="0"/>
              <a:t>, que confere </a:t>
            </a:r>
            <a:r>
              <a:rPr lang="pt-BR" dirty="0"/>
              <a:t>proteção mecânica e amortecimento de choques aos órgãos do </a:t>
            </a:r>
            <a:r>
              <a:rPr lang="pt-BR" dirty="0" smtClean="0"/>
              <a:t>S.N.C. e oferece nutrientes </a:t>
            </a:r>
            <a:r>
              <a:rPr lang="pt-BR" dirty="0"/>
              <a:t>ao cérebro.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05616" y="-116538"/>
            <a:ext cx="9002244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9.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PROTEÇÃO DO SISTEMA NERVOSO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96320" y="2137880"/>
            <a:ext cx="11895680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dirty="0" smtClean="0">
                <a:latin typeface="+mn-lt"/>
              </a:rPr>
              <a:t>• Podemos </a:t>
            </a:r>
            <a:r>
              <a:rPr lang="pt-BR" sz="2800" dirty="0">
                <a:latin typeface="+mn-lt"/>
              </a:rPr>
              <a:t>dizer que o </a:t>
            </a:r>
            <a:r>
              <a:rPr lang="pt-BR" sz="2800" dirty="0" smtClean="0">
                <a:latin typeface="+mn-lt"/>
              </a:rPr>
              <a:t>S.N. </a:t>
            </a:r>
            <a:r>
              <a:rPr lang="pt-BR" sz="2800" dirty="0">
                <a:latin typeface="+mn-lt"/>
              </a:rPr>
              <a:t>é o </a:t>
            </a:r>
            <a:r>
              <a:rPr lang="pt-BR" sz="2800" dirty="0" smtClean="0">
                <a:latin typeface="+mn-lt"/>
              </a:rPr>
              <a:t>coordenador das </a:t>
            </a:r>
            <a:r>
              <a:rPr lang="pt-BR" sz="2800" dirty="0">
                <a:latin typeface="+mn-lt"/>
              </a:rPr>
              <a:t>informações, enviando informações como entrada sensorial e recebendo instruções como saída motora para músculos </a:t>
            </a:r>
            <a:r>
              <a:rPr lang="pt-BR" sz="2800" dirty="0" smtClean="0">
                <a:latin typeface="+mn-lt"/>
              </a:rPr>
              <a:t>e glândulas;</a:t>
            </a:r>
            <a:br>
              <a:rPr lang="pt-BR" sz="2800" dirty="0" smtClean="0">
                <a:latin typeface="+mn-lt"/>
              </a:rPr>
            </a:br>
            <a:r>
              <a:rPr lang="pt-BR" sz="2800" dirty="0" smtClean="0">
                <a:latin typeface="+mn-lt"/>
              </a:rPr>
              <a:t/>
            </a:r>
            <a:br>
              <a:rPr lang="pt-BR" sz="2800" dirty="0" smtClean="0">
                <a:latin typeface="+mn-lt"/>
              </a:rPr>
            </a:br>
            <a:r>
              <a:rPr lang="pt-BR" sz="2800" dirty="0">
                <a:latin typeface="+mn-lt"/>
              </a:rPr>
              <a:t>• </a:t>
            </a:r>
            <a:r>
              <a:rPr lang="pt-BR" sz="2800" dirty="0" smtClean="0">
                <a:latin typeface="+mn-lt"/>
              </a:rPr>
              <a:t>O</a:t>
            </a:r>
            <a:r>
              <a:rPr lang="pt-BR" sz="2800" dirty="0">
                <a:latin typeface="+mn-lt"/>
              </a:rPr>
              <a:t> encéfalo </a:t>
            </a:r>
            <a:r>
              <a:rPr lang="pt-BR" sz="2800" dirty="0" smtClean="0">
                <a:latin typeface="+mn-lt"/>
              </a:rPr>
              <a:t>consiste em: </a:t>
            </a:r>
            <a:r>
              <a:rPr lang="pt-BR" sz="2800" dirty="0">
                <a:latin typeface="+mn-lt"/>
              </a:rPr>
              <a:t>tronco encefálico, cerebelo, </a:t>
            </a:r>
            <a:r>
              <a:rPr lang="pt-BR" sz="2800" dirty="0" smtClean="0">
                <a:latin typeface="+mn-lt"/>
              </a:rPr>
              <a:t>e cérebro</a:t>
            </a:r>
            <a:r>
              <a:rPr lang="pt-BR" sz="2800" dirty="0">
                <a:latin typeface="+mn-lt"/>
              </a:rPr>
              <a:t>. </a:t>
            </a:r>
            <a:br>
              <a:rPr lang="pt-BR" sz="2800" dirty="0">
                <a:latin typeface="+mn-lt"/>
              </a:rPr>
            </a:br>
            <a:r>
              <a:rPr lang="pt-BR" sz="2800" dirty="0" smtClean="0">
                <a:latin typeface="+mn-lt"/>
              </a:rPr>
              <a:t> </a:t>
            </a:r>
            <a:br>
              <a:rPr lang="pt-BR" sz="2800" dirty="0" smtClean="0">
                <a:latin typeface="+mn-lt"/>
              </a:rPr>
            </a:br>
            <a:r>
              <a:rPr lang="pt-BR" sz="2800" dirty="0">
                <a:latin typeface="+mn-lt"/>
              </a:rPr>
              <a:t/>
            </a:r>
            <a:br>
              <a:rPr lang="pt-BR" sz="2800" dirty="0">
                <a:latin typeface="+mn-lt"/>
              </a:rPr>
            </a:br>
            <a:endParaRPr lang="pt-BR" sz="2800" b="1" dirty="0">
              <a:solidFill>
                <a:srgbClr val="2048A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5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076153" y="-95977"/>
            <a:ext cx="99971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1.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INTRODUÇÃO AO SISTEMA NERVOSO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82" name="Picture 10" descr="https://portaldomedico.blob.core.windows.net/noticias/suturas/cerebro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238" y="3515309"/>
            <a:ext cx="6000327" cy="3023603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0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9436" y="50800"/>
            <a:ext cx="8749897" cy="1325563"/>
          </a:xfrm>
        </p:spPr>
        <p:txBody>
          <a:bodyPr>
            <a:normAutofit/>
          </a:bodyPr>
          <a:lstStyle/>
          <a:p>
            <a:pPr lvl="0"/>
            <a:r>
              <a:rPr lang="pt-BR" b="1" dirty="0" smtClean="0">
                <a:solidFill>
                  <a:srgbClr val="FF0000"/>
                </a:solidFill>
                <a:latin typeface="+mn-lt"/>
              </a:rPr>
              <a:t>10.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ASPECTOS BIOQUÍMICOS </a:t>
            </a:r>
            <a:r>
              <a:rPr lang="pt-BR" b="1" dirty="0">
                <a:solidFill>
                  <a:srgbClr val="FF0000"/>
                </a:solidFill>
                <a:latin typeface="+mn-lt"/>
              </a:rPr>
              <a:t>DO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S.N. </a:t>
            </a:r>
            <a:r>
              <a:rPr lang="pt-BR" b="1" dirty="0">
                <a:solidFill>
                  <a:srgbClr val="FF0000"/>
                </a:solidFill>
                <a:latin typeface="+mn-lt"/>
              </a:rPr>
              <a:t/>
            </a:r>
            <a:br>
              <a:rPr lang="pt-BR" b="1" dirty="0">
                <a:solidFill>
                  <a:srgbClr val="FF0000"/>
                </a:solidFill>
                <a:latin typeface="+mn-lt"/>
              </a:rPr>
            </a:b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998" y="713581"/>
            <a:ext cx="12018535" cy="4351338"/>
          </a:xfrm>
        </p:spPr>
        <p:txBody>
          <a:bodyPr>
            <a:noAutofit/>
          </a:bodyPr>
          <a:lstStyle/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A evolução animal trouxe um problema para os </a:t>
            </a:r>
            <a:r>
              <a:rPr lang="pt-BR" dirty="0" smtClean="0"/>
              <a:t>animais pluricelulares, </a:t>
            </a:r>
            <a:r>
              <a:rPr lang="pt-BR" dirty="0"/>
              <a:t>“como coordenar suas funções, integrando órgãos e tecidos, fazendo o animal agir como um todo e não como um amontoado de células isoladas? </a:t>
            </a:r>
            <a:r>
              <a:rPr lang="pt-BR" dirty="0" smtClean="0"/>
              <a:t>”;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Esse problema foi resolvido por </a:t>
            </a:r>
            <a:r>
              <a:rPr lang="pt-BR" dirty="0" smtClean="0"/>
              <a:t>sistemas </a:t>
            </a:r>
            <a:r>
              <a:rPr lang="pt-BR" dirty="0"/>
              <a:t>de integração de funções: o </a:t>
            </a:r>
            <a:r>
              <a:rPr lang="pt-BR" dirty="0" smtClean="0"/>
              <a:t>endócrino </a:t>
            </a:r>
            <a:r>
              <a:rPr lang="pt-BR" dirty="0"/>
              <a:t>e o </a:t>
            </a:r>
            <a:r>
              <a:rPr lang="pt-BR" dirty="0" smtClean="0"/>
              <a:t>nervoso;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 sistema endócrino/por meio dos hormônios</a:t>
            </a:r>
            <a:r>
              <a:rPr lang="pt-BR" dirty="0"/>
              <a:t>, </a:t>
            </a:r>
            <a:r>
              <a:rPr lang="pt-BR" dirty="0" smtClean="0"/>
              <a:t>coordena diferentes </a:t>
            </a:r>
            <a:r>
              <a:rPr lang="pt-BR" dirty="0"/>
              <a:t>funções por mediação </a:t>
            </a:r>
            <a:r>
              <a:rPr lang="pt-BR" dirty="0" smtClean="0"/>
              <a:t>química, porém é um mecanismo </a:t>
            </a:r>
            <a:r>
              <a:rPr lang="pt-BR" dirty="0"/>
              <a:t>lento, funcionando por variação de </a:t>
            </a:r>
            <a:r>
              <a:rPr lang="pt-BR" dirty="0" smtClean="0"/>
              <a:t>concentração; 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 S.N. transmite </a:t>
            </a:r>
            <a:r>
              <a:rPr lang="pt-BR" dirty="0"/>
              <a:t>sinais </a:t>
            </a:r>
            <a:r>
              <a:rPr lang="pt-BR" dirty="0" smtClean="0"/>
              <a:t>rapidamente sendo superior </a:t>
            </a:r>
            <a:r>
              <a:rPr lang="pt-BR" dirty="0"/>
              <a:t>em velocidade e </a:t>
            </a:r>
            <a:r>
              <a:rPr lang="pt-BR" dirty="0" smtClean="0"/>
              <a:t>seletividade e as células </a:t>
            </a:r>
            <a:r>
              <a:rPr lang="pt-BR" dirty="0"/>
              <a:t>nervosas </a:t>
            </a:r>
            <a:r>
              <a:rPr lang="pt-BR" dirty="0" smtClean="0"/>
              <a:t>captam/recebem e dão instruções por </a:t>
            </a:r>
            <a:r>
              <a:rPr lang="pt-BR" dirty="0"/>
              <a:t>meio de impulsos elétricos, conduzidos por caminhos específicos.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50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345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798150"/>
            <a:ext cx="12083143" cy="29074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•Os </a:t>
            </a:r>
            <a:r>
              <a:rPr lang="pt-BR" dirty="0"/>
              <a:t>neurotransmissores </a:t>
            </a:r>
            <a:r>
              <a:rPr lang="pt-BR" dirty="0" smtClean="0"/>
              <a:t>(substâncias </a:t>
            </a:r>
            <a:r>
              <a:rPr lang="pt-BR" dirty="0"/>
              <a:t>químicas liberadas no organismo através dos </a:t>
            </a:r>
            <a:r>
              <a:rPr lang="pt-BR" dirty="0" smtClean="0"/>
              <a:t>neurônios), envolvem todo </a:t>
            </a:r>
            <a:r>
              <a:rPr lang="pt-BR" dirty="0"/>
              <a:t>o </a:t>
            </a:r>
            <a:r>
              <a:rPr lang="pt-BR" dirty="0" smtClean="0"/>
              <a:t>S. N. e a ação das </a:t>
            </a:r>
            <a:r>
              <a:rPr lang="pt-BR" dirty="0"/>
              <a:t>substâncias </a:t>
            </a:r>
            <a:r>
              <a:rPr lang="pt-BR" dirty="0" smtClean="0"/>
              <a:t>liberadas, </a:t>
            </a:r>
            <a:r>
              <a:rPr lang="pt-BR" dirty="0"/>
              <a:t>atuam de forma direta com o bem-estar, provocando distintas formas de reação do excesso ou falta de algumas </a:t>
            </a:r>
            <a:r>
              <a:rPr lang="pt-BR" dirty="0" smtClean="0"/>
              <a:t>delas;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• As </a:t>
            </a:r>
            <a:r>
              <a:rPr lang="pt-BR" dirty="0" smtClean="0"/>
              <a:t>substancias mais citadas/vistas </a:t>
            </a:r>
            <a:r>
              <a:rPr lang="pt-BR" dirty="0"/>
              <a:t>em pesquisas cientificas são: Serotonina, Dopamina, Noradrenalina, Adrenalina e </a:t>
            </a:r>
            <a:r>
              <a:rPr lang="pt-BR" dirty="0" smtClean="0"/>
              <a:t>Oxitocina;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633260" y="-270646"/>
            <a:ext cx="8816622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10.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ASPECTOS BIOQUÍMICOS DO S.N.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51</a:t>
            </a:fld>
            <a:endParaRPr lang="pt-BR"/>
          </a:p>
        </p:txBody>
      </p:sp>
      <p:pic>
        <p:nvPicPr>
          <p:cNvPr id="7" name="Espaço Reservado para Conteúdo 3" descr="http://4.bp.blogspot.com/-N3PRY62oUuo/VFThFjiOIOI/AAAAAAAAAgk/nGPHt5aSYd4/s1600/10177236_739449069443111_4940729877514567352_n.png">
            <a:hlinkClick r:id="rId2"/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912" y="3578578"/>
            <a:ext cx="5521155" cy="3142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4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2545" y="1025565"/>
            <a:ext cx="118739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202122"/>
                </a:solidFill>
              </a:rPr>
              <a:t>• O </a:t>
            </a:r>
            <a:r>
              <a:rPr lang="pt-BR" sz="2400" dirty="0" smtClean="0">
                <a:solidFill>
                  <a:srgbClr val="0070C0"/>
                </a:solidFill>
              </a:rPr>
              <a:t>Sistema Nervoso Autônomo </a:t>
            </a:r>
            <a:r>
              <a:rPr lang="pt-BR" sz="2400" dirty="0" smtClean="0">
                <a:solidFill>
                  <a:srgbClr val="202122"/>
                </a:solidFill>
              </a:rPr>
              <a:t>– S.N.A./sistema nervoso </a:t>
            </a:r>
            <a:r>
              <a:rPr lang="pt-BR" sz="2400" dirty="0" smtClean="0">
                <a:solidFill>
                  <a:srgbClr val="0070C0"/>
                </a:solidFill>
              </a:rPr>
              <a:t>neurovegetativo/visceral</a:t>
            </a:r>
            <a:r>
              <a:rPr lang="pt-BR" sz="2400" dirty="0" smtClean="0">
                <a:solidFill>
                  <a:srgbClr val="202122"/>
                </a:solidFill>
              </a:rPr>
              <a:t>,  é a parte do sistema nervoso relacionada ao </a:t>
            </a:r>
            <a:r>
              <a:rPr lang="pt-BR" sz="2400" dirty="0" smtClean="0">
                <a:solidFill>
                  <a:srgbClr val="0070C0"/>
                </a:solidFill>
              </a:rPr>
              <a:t>controle vegetativo </a:t>
            </a:r>
            <a:r>
              <a:rPr lang="pt-BR" sz="2400" dirty="0" smtClean="0">
                <a:solidFill>
                  <a:srgbClr val="202122"/>
                </a:solidFill>
              </a:rPr>
              <a:t>como: 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0070C0"/>
                </a:solidFill>
              </a:rPr>
              <a:t>respiração</a:t>
            </a:r>
            <a:r>
              <a:rPr lang="pt-BR" sz="2400" dirty="0" smtClean="0">
                <a:solidFill>
                  <a:srgbClr val="202122"/>
                </a:solidFill>
              </a:rPr>
              <a:t>, 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202122"/>
                </a:solidFill>
              </a:rPr>
              <a:t>circulação </a:t>
            </a:r>
            <a:r>
              <a:rPr lang="pt-BR" sz="2400" dirty="0" smtClean="0">
                <a:solidFill>
                  <a:srgbClr val="0070C0"/>
                </a:solidFill>
              </a:rPr>
              <a:t>sanguínea</a:t>
            </a:r>
            <a:r>
              <a:rPr lang="pt-BR" sz="2400" dirty="0" smtClean="0">
                <a:solidFill>
                  <a:srgbClr val="202122"/>
                </a:solidFill>
              </a:rPr>
              <a:t>, 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202122"/>
                </a:solidFill>
              </a:rPr>
              <a:t>controle da </a:t>
            </a:r>
            <a:r>
              <a:rPr lang="pt-BR" sz="2400" dirty="0" smtClean="0">
                <a:solidFill>
                  <a:srgbClr val="0070C0"/>
                </a:solidFill>
              </a:rPr>
              <a:t>digestão e temperatura corporal</a:t>
            </a:r>
            <a:r>
              <a:rPr lang="pt-BR" sz="2400" dirty="0" smtClean="0">
                <a:solidFill>
                  <a:srgbClr val="202122"/>
                </a:solidFill>
              </a:rPr>
              <a:t>, (não se restringindo somente a essas funções);</a:t>
            </a:r>
          </a:p>
          <a:p>
            <a:endParaRPr lang="pt-BR" sz="2400" dirty="0" smtClean="0">
              <a:solidFill>
                <a:srgbClr val="202122"/>
              </a:solidFill>
            </a:endParaRPr>
          </a:p>
          <a:p>
            <a:r>
              <a:rPr lang="pt-BR" sz="2400" dirty="0">
                <a:solidFill>
                  <a:srgbClr val="202122"/>
                </a:solidFill>
              </a:rPr>
              <a:t>• </a:t>
            </a:r>
            <a:r>
              <a:rPr lang="pt-BR" sz="2400" dirty="0" smtClean="0">
                <a:solidFill>
                  <a:srgbClr val="202122"/>
                </a:solidFill>
              </a:rPr>
              <a:t>É responsável pelo </a:t>
            </a:r>
            <a:r>
              <a:rPr lang="pt-BR" sz="2400" dirty="0" smtClean="0">
                <a:solidFill>
                  <a:srgbClr val="0070C0"/>
                </a:solidFill>
              </a:rPr>
              <a:t>comportamento automático </a:t>
            </a:r>
            <a:r>
              <a:rPr lang="pt-BR" sz="2400" dirty="0" smtClean="0">
                <a:solidFill>
                  <a:srgbClr val="202122"/>
                </a:solidFill>
              </a:rPr>
              <a:t>do corpo frente as </a:t>
            </a:r>
            <a:r>
              <a:rPr lang="pt-BR" sz="2400" dirty="0" smtClean="0">
                <a:solidFill>
                  <a:srgbClr val="0070C0"/>
                </a:solidFill>
              </a:rPr>
              <a:t>modificações do ambiente</a:t>
            </a:r>
            <a:r>
              <a:rPr lang="pt-BR" sz="2400" dirty="0" smtClean="0">
                <a:solidFill>
                  <a:srgbClr val="202122"/>
                </a:solidFill>
              </a:rPr>
              <a:t>  como: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202122"/>
                </a:solidFill>
              </a:rPr>
              <a:t>queda de temperatura e </a:t>
            </a:r>
            <a:r>
              <a:rPr lang="pt-BR" sz="2400" dirty="0" smtClean="0">
                <a:solidFill>
                  <a:srgbClr val="0070C0"/>
                </a:solidFill>
              </a:rPr>
              <a:t>ação do musculo </a:t>
            </a:r>
            <a:r>
              <a:rPr lang="pt-BR" sz="2400" dirty="0" smtClean="0">
                <a:solidFill>
                  <a:srgbClr val="202122"/>
                </a:solidFill>
              </a:rPr>
              <a:t>pilo-eretor, que arrepia pelos e corpo treme para gerar calor), 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202122"/>
                </a:solidFill>
              </a:rPr>
              <a:t>situação de </a:t>
            </a:r>
            <a:r>
              <a:rPr lang="pt-BR" sz="2400" dirty="0" smtClean="0">
                <a:solidFill>
                  <a:srgbClr val="0070C0"/>
                </a:solidFill>
              </a:rPr>
              <a:t>fuga</a:t>
            </a:r>
            <a:r>
              <a:rPr lang="pt-BR" sz="2400" dirty="0" smtClean="0">
                <a:solidFill>
                  <a:srgbClr val="202122"/>
                </a:solidFill>
              </a:rPr>
              <a:t>, e contração da pupila, sangue voltado p musculatura esquelética, produção de moléculas-adrenalina, diminuição </a:t>
            </a:r>
            <a:r>
              <a:rPr lang="pt-BR" sz="2400" dirty="0" smtClean="0">
                <a:solidFill>
                  <a:srgbClr val="0070C0"/>
                </a:solidFill>
              </a:rPr>
              <a:t>movimentos peristálticos</a:t>
            </a:r>
            <a:r>
              <a:rPr lang="pt-BR" sz="2400" dirty="0" smtClean="0">
                <a:solidFill>
                  <a:srgbClr val="202122"/>
                </a:solidFill>
              </a:rPr>
              <a:t>, etc. visando  manter a </a:t>
            </a:r>
            <a:r>
              <a:rPr lang="pt-BR" sz="2400" dirty="0" smtClean="0">
                <a:solidFill>
                  <a:srgbClr val="0070C0"/>
                </a:solidFill>
              </a:rPr>
              <a:t>homeostasia</a:t>
            </a:r>
            <a:r>
              <a:rPr lang="pt-BR" sz="2400" dirty="0" smtClean="0">
                <a:solidFill>
                  <a:srgbClr val="202122"/>
                </a:solidFill>
              </a:rPr>
              <a:t>, o que possibilitou a </a:t>
            </a:r>
            <a:r>
              <a:rPr lang="pt-BR" sz="2400" dirty="0" smtClean="0">
                <a:solidFill>
                  <a:srgbClr val="0070C0"/>
                </a:solidFill>
              </a:rPr>
              <a:t>sobrevivência das espécies.</a:t>
            </a:r>
          </a:p>
          <a:p>
            <a:endParaRPr lang="pt-BR" sz="2400" b="1" dirty="0">
              <a:solidFill>
                <a:srgbClr val="202122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101755" y="0"/>
            <a:ext cx="6784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11. </a:t>
            </a: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INTRODUÇÃO AO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6400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90073" y="1658730"/>
            <a:ext cx="116283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• O </a:t>
            </a:r>
            <a:r>
              <a:rPr lang="pt-BR" sz="2400" dirty="0"/>
              <a:t>sistema nervoso autônomo </a:t>
            </a:r>
            <a:r>
              <a:rPr lang="pt-BR" sz="2400" dirty="0" smtClean="0"/>
              <a:t>– S.N.A. </a:t>
            </a:r>
            <a:r>
              <a:rPr lang="pt-BR" sz="2400" b="1" dirty="0">
                <a:solidFill>
                  <a:srgbClr val="0070C0"/>
                </a:solidFill>
              </a:rPr>
              <a:t>regula </a:t>
            </a:r>
            <a:r>
              <a:rPr lang="pt-BR" sz="2400" b="1" dirty="0" smtClean="0">
                <a:solidFill>
                  <a:srgbClr val="0070C0"/>
                </a:solidFill>
              </a:rPr>
              <a:t>processos fisiológicos </a:t>
            </a:r>
            <a:r>
              <a:rPr lang="pt-BR" sz="2400" dirty="0" smtClean="0"/>
              <a:t>de maneira </a:t>
            </a:r>
            <a:r>
              <a:rPr lang="pt-BR" sz="2400" b="1" dirty="0" smtClean="0">
                <a:solidFill>
                  <a:srgbClr val="0070C0"/>
                </a:solidFill>
              </a:rPr>
              <a:t>inconsciente</a:t>
            </a:r>
            <a:r>
              <a:rPr lang="pt-BR" sz="2400" dirty="0" smtClean="0"/>
              <a:t>/autonomamente;</a:t>
            </a:r>
          </a:p>
          <a:p>
            <a:endParaRPr lang="pt-BR" sz="2400" dirty="0" smtClean="0"/>
          </a:p>
          <a:p>
            <a:r>
              <a:rPr lang="pt-BR" sz="2400" dirty="0"/>
              <a:t>• Distúrbios S.N.A. induzem </a:t>
            </a:r>
            <a:r>
              <a:rPr lang="pt-BR" sz="2400" b="1" dirty="0">
                <a:solidFill>
                  <a:srgbClr val="0070C0"/>
                </a:solidFill>
              </a:rPr>
              <a:t>insuficiência autonômica</a:t>
            </a:r>
            <a:r>
              <a:rPr lang="pt-BR" sz="2400" dirty="0"/>
              <a:t>, afetam </a:t>
            </a:r>
            <a:r>
              <a:rPr lang="pt-BR" sz="2400" b="1" dirty="0">
                <a:solidFill>
                  <a:srgbClr val="0070C0"/>
                </a:solidFill>
              </a:rPr>
              <a:t>qualquer sistema </a:t>
            </a:r>
            <a:r>
              <a:rPr lang="pt-BR" sz="2400" dirty="0"/>
              <a:t>do </a:t>
            </a:r>
            <a:r>
              <a:rPr lang="pt-BR" sz="2400" dirty="0" smtClean="0"/>
              <a:t>corpo;</a:t>
            </a:r>
          </a:p>
          <a:p>
            <a:endParaRPr lang="pt-BR" sz="2400" dirty="0"/>
          </a:p>
          <a:p>
            <a:r>
              <a:rPr lang="pt-BR" sz="2400" dirty="0" smtClean="0"/>
              <a:t>• </a:t>
            </a:r>
            <a:r>
              <a:rPr lang="pt-BR" sz="2400" dirty="0"/>
              <a:t>As 2 principais divisões </a:t>
            </a:r>
            <a:r>
              <a:rPr lang="pt-BR" sz="2400" dirty="0" smtClean="0"/>
              <a:t>são </a:t>
            </a:r>
            <a:r>
              <a:rPr lang="pt-BR" sz="2400" b="1" dirty="0" smtClean="0">
                <a:solidFill>
                  <a:srgbClr val="0070C0"/>
                </a:solidFill>
              </a:rPr>
              <a:t>Sistema Simpático e Sistema Parassimpático.</a:t>
            </a:r>
          </a:p>
          <a:p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2210937" y="0"/>
            <a:ext cx="6675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11. </a:t>
            </a: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INTRODUÇÃO AO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116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4462" y="1854985"/>
            <a:ext cx="1158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• </a:t>
            </a:r>
            <a:r>
              <a:rPr lang="pt-BR" sz="2400" dirty="0" smtClean="0"/>
              <a:t>Os S.N. Simpático e Parassimpático </a:t>
            </a:r>
            <a:r>
              <a:rPr lang="pt-BR" sz="2400" dirty="0" smtClean="0">
                <a:solidFill>
                  <a:srgbClr val="0070C0"/>
                </a:solidFill>
              </a:rPr>
              <a:t>controlam a maioria dos órgãos </a:t>
            </a:r>
            <a:r>
              <a:rPr lang="pt-BR" sz="2400" dirty="0" smtClean="0"/>
              <a:t>recebendo influência fisiológica de ambos em </a:t>
            </a:r>
            <a:r>
              <a:rPr lang="pt-BR" sz="2400" dirty="0" smtClean="0">
                <a:solidFill>
                  <a:srgbClr val="0070C0"/>
                </a:solidFill>
              </a:rPr>
              <a:t>funções antagônicas </a:t>
            </a:r>
            <a:r>
              <a:rPr lang="pt-BR" sz="2400" dirty="0" smtClean="0"/>
              <a:t>(</a:t>
            </a:r>
            <a:r>
              <a:rPr lang="pt-BR" sz="2400" dirty="0" err="1" smtClean="0"/>
              <a:t>Ex</a:t>
            </a:r>
            <a:r>
              <a:rPr lang="pt-BR" sz="2400" dirty="0" smtClean="0"/>
              <a:t>: </a:t>
            </a:r>
            <a:r>
              <a:rPr lang="pt-BR" sz="2400" dirty="0" err="1" smtClean="0">
                <a:solidFill>
                  <a:srgbClr val="000000"/>
                </a:solidFill>
              </a:rPr>
              <a:t>aferências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>
                <a:solidFill>
                  <a:srgbClr val="000000"/>
                </a:solidFill>
              </a:rPr>
              <a:t>simpáticas aumentam a frequência cardíaca e as parassimpáticas </a:t>
            </a:r>
            <a:r>
              <a:rPr lang="pt-BR" sz="2400" dirty="0" smtClean="0">
                <a:solidFill>
                  <a:srgbClr val="000000"/>
                </a:solidFill>
              </a:rPr>
              <a:t>as </a:t>
            </a:r>
            <a:r>
              <a:rPr lang="pt-BR" sz="2400" dirty="0">
                <a:solidFill>
                  <a:srgbClr val="000000"/>
                </a:solidFill>
              </a:rPr>
              <a:t>diminuem</a:t>
            </a:r>
            <a:r>
              <a:rPr lang="pt-BR" sz="2400" dirty="0" smtClean="0">
                <a:solidFill>
                  <a:srgbClr val="000000"/>
                </a:solidFill>
              </a:rPr>
              <a:t>);</a:t>
            </a:r>
            <a:endParaRPr lang="pt-BR" sz="2400" dirty="0">
              <a:solidFill>
                <a:srgbClr val="000000"/>
              </a:solidFill>
            </a:endParaRPr>
          </a:p>
          <a:p>
            <a:pPr algn="just"/>
            <a:endParaRPr lang="pt-BR" sz="2400" dirty="0">
              <a:solidFill>
                <a:srgbClr val="000000"/>
              </a:solidFill>
            </a:endParaRPr>
          </a:p>
          <a:p>
            <a:pPr algn="just"/>
            <a:r>
              <a:rPr lang="pt-BR" sz="2400" dirty="0"/>
              <a:t>• </a:t>
            </a:r>
            <a:r>
              <a:rPr lang="pt-BR" sz="2400" dirty="0" smtClean="0"/>
              <a:t>O S.N. </a:t>
            </a:r>
            <a:r>
              <a:rPr lang="pt-BR" sz="2400" dirty="0" smtClean="0">
                <a:solidFill>
                  <a:srgbClr val="0070C0"/>
                </a:solidFill>
              </a:rPr>
              <a:t>Simpático é </a:t>
            </a:r>
            <a:r>
              <a:rPr lang="pt-BR" sz="2400" dirty="0" err="1" smtClean="0">
                <a:solidFill>
                  <a:srgbClr val="0070C0"/>
                </a:solidFill>
              </a:rPr>
              <a:t>catabólico</a:t>
            </a:r>
            <a:r>
              <a:rPr lang="pt-BR" sz="2400" dirty="0" smtClean="0">
                <a:solidFill>
                  <a:srgbClr val="000000"/>
                </a:solidFill>
              </a:rPr>
              <a:t>, ativa respostas </a:t>
            </a:r>
            <a:r>
              <a:rPr lang="pt-BR" sz="2400" dirty="0">
                <a:solidFill>
                  <a:srgbClr val="000000"/>
                </a:solidFill>
              </a:rPr>
              <a:t>de </a:t>
            </a:r>
            <a:r>
              <a:rPr lang="pt-BR" sz="2400" dirty="0" smtClean="0">
                <a:solidFill>
                  <a:srgbClr val="0070C0"/>
                </a:solidFill>
              </a:rPr>
              <a:t>luta/fuga</a:t>
            </a:r>
            <a:r>
              <a:rPr lang="pt-BR" sz="2400" dirty="0" smtClean="0">
                <a:solidFill>
                  <a:srgbClr val="000000"/>
                </a:solidFill>
              </a:rPr>
              <a:t>;</a:t>
            </a:r>
          </a:p>
          <a:p>
            <a:pPr algn="just"/>
            <a:endParaRPr lang="pt-BR" sz="2400" dirty="0" smtClean="0">
              <a:solidFill>
                <a:srgbClr val="000000"/>
              </a:solidFill>
            </a:endParaRPr>
          </a:p>
          <a:p>
            <a:pPr algn="just"/>
            <a:r>
              <a:rPr lang="pt-BR" sz="2400" dirty="0"/>
              <a:t>• </a:t>
            </a:r>
            <a:r>
              <a:rPr lang="pt-BR" sz="2400" dirty="0" smtClean="0">
                <a:solidFill>
                  <a:srgbClr val="000000"/>
                </a:solidFill>
              </a:rPr>
              <a:t>O</a:t>
            </a:r>
            <a:r>
              <a:rPr lang="pt-BR" sz="2400" dirty="0">
                <a:solidFill>
                  <a:srgbClr val="000000"/>
                </a:solidFill>
              </a:rPr>
              <a:t> </a:t>
            </a:r>
            <a:r>
              <a:rPr lang="pt-BR" sz="2400" dirty="0" smtClean="0">
                <a:solidFill>
                  <a:srgbClr val="000000"/>
                </a:solidFill>
              </a:rPr>
              <a:t>S.N. </a:t>
            </a:r>
            <a:r>
              <a:rPr lang="pt-BR" sz="2400" dirty="0" smtClean="0">
                <a:solidFill>
                  <a:srgbClr val="0070C0"/>
                </a:solidFill>
              </a:rPr>
              <a:t>Parassimpático</a:t>
            </a:r>
            <a:r>
              <a:rPr lang="pt-BR" sz="2400" dirty="0">
                <a:solidFill>
                  <a:srgbClr val="0070C0"/>
                </a:solidFill>
              </a:rPr>
              <a:t> é </a:t>
            </a:r>
            <a:r>
              <a:rPr lang="pt-BR" sz="2400" dirty="0" smtClean="0">
                <a:solidFill>
                  <a:srgbClr val="0070C0"/>
                </a:solidFill>
              </a:rPr>
              <a:t>anabólico</a:t>
            </a:r>
            <a:r>
              <a:rPr lang="pt-BR" sz="2400" dirty="0" smtClean="0">
                <a:solidFill>
                  <a:srgbClr val="000000"/>
                </a:solidFill>
              </a:rPr>
              <a:t>, conserva </a:t>
            </a:r>
            <a:r>
              <a:rPr lang="pt-BR" sz="2400" dirty="0">
                <a:solidFill>
                  <a:srgbClr val="000000"/>
                </a:solidFill>
              </a:rPr>
              <a:t>e </a:t>
            </a:r>
            <a:r>
              <a:rPr lang="pt-BR" sz="2400" dirty="0" smtClean="0">
                <a:solidFill>
                  <a:srgbClr val="0070C0"/>
                </a:solidFill>
              </a:rPr>
              <a:t>restaura</a:t>
            </a:r>
            <a:r>
              <a:rPr lang="pt-BR" sz="2400" dirty="0" smtClean="0">
                <a:solidFill>
                  <a:srgbClr val="000000"/>
                </a:solidFill>
              </a:rPr>
              <a:t>. </a:t>
            </a: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497540" y="269631"/>
            <a:ext cx="6400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11. </a:t>
            </a: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INTRODUÇÃO AO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9458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791667"/>
            <a:ext cx="118069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400" dirty="0"/>
              <a:t>• O </a:t>
            </a:r>
            <a:r>
              <a:rPr lang="pt-BR" sz="2400" dirty="0" smtClean="0"/>
              <a:t>S.N.A. </a:t>
            </a:r>
            <a:r>
              <a:rPr lang="pt-BR" sz="2400" dirty="0" smtClean="0">
                <a:solidFill>
                  <a:srgbClr val="0070C0"/>
                </a:solidFill>
              </a:rPr>
              <a:t>atua junto ao sistema </a:t>
            </a:r>
            <a:r>
              <a:rPr lang="pt-BR" sz="2400" dirty="0">
                <a:solidFill>
                  <a:srgbClr val="0070C0"/>
                </a:solidFill>
              </a:rPr>
              <a:t>endócrino</a:t>
            </a:r>
            <a:r>
              <a:rPr lang="pt-BR" sz="2400" dirty="0"/>
              <a:t>, </a:t>
            </a:r>
            <a:r>
              <a:rPr lang="pt-BR" sz="2400" dirty="0" smtClean="0"/>
              <a:t>coordenando/controlando/sincronizando atividade visceral, por isso é </a:t>
            </a:r>
            <a:r>
              <a:rPr lang="pt-BR" sz="2400" dirty="0"/>
              <a:t>um dos principais mecanismos </a:t>
            </a:r>
            <a:r>
              <a:rPr lang="pt-BR" sz="2400" dirty="0" smtClean="0"/>
              <a:t>de </a:t>
            </a:r>
            <a:r>
              <a:rPr lang="pt-BR" sz="2400" dirty="0" smtClean="0">
                <a:solidFill>
                  <a:srgbClr val="0070C0"/>
                </a:solidFill>
              </a:rPr>
              <a:t>equilíbrio corporal/homeostase</a:t>
            </a:r>
            <a:r>
              <a:rPr lang="pt-BR" sz="2400" dirty="0" smtClean="0"/>
              <a:t>;</a:t>
            </a:r>
          </a:p>
          <a:p>
            <a:pPr algn="just" fontAlgn="base"/>
            <a:endParaRPr lang="pt-BR" sz="2400" dirty="0"/>
          </a:p>
          <a:p>
            <a:pPr algn="just" fontAlgn="base"/>
            <a:r>
              <a:rPr lang="pt-BR" sz="2400" dirty="0"/>
              <a:t>• </a:t>
            </a:r>
            <a:r>
              <a:rPr lang="pt-BR" sz="2400" dirty="0" smtClean="0"/>
              <a:t>O S.N.A. </a:t>
            </a:r>
            <a:r>
              <a:rPr lang="pt-BR" sz="2400" dirty="0" smtClean="0">
                <a:solidFill>
                  <a:srgbClr val="0070C0"/>
                </a:solidFill>
              </a:rPr>
              <a:t>age </a:t>
            </a:r>
            <a:r>
              <a:rPr lang="pt-BR" sz="2400" dirty="0">
                <a:solidFill>
                  <a:srgbClr val="0070C0"/>
                </a:solidFill>
              </a:rPr>
              <a:t>independente da vontade do </a:t>
            </a:r>
            <a:r>
              <a:rPr lang="pt-BR" sz="2400" dirty="0" smtClean="0">
                <a:solidFill>
                  <a:srgbClr val="0070C0"/>
                </a:solidFill>
              </a:rPr>
              <a:t>indivíduo</a:t>
            </a:r>
            <a:r>
              <a:rPr lang="pt-BR" sz="2400" dirty="0" smtClean="0"/>
              <a:t>, “</a:t>
            </a:r>
            <a:r>
              <a:rPr lang="pt-BR" sz="2400" dirty="0"/>
              <a:t>funciona sozinho</a:t>
            </a:r>
            <a:r>
              <a:rPr lang="pt-BR" sz="2400" dirty="0" smtClean="0"/>
              <a:t>”;</a:t>
            </a:r>
          </a:p>
          <a:p>
            <a:pPr algn="just" fontAlgn="base"/>
            <a:endParaRPr lang="pt-BR" sz="2400" dirty="0"/>
          </a:p>
          <a:p>
            <a:pPr algn="just" fontAlgn="base"/>
            <a:r>
              <a:rPr lang="pt-BR" sz="2400" dirty="0"/>
              <a:t>• </a:t>
            </a:r>
            <a:r>
              <a:rPr lang="pt-BR" sz="2400" dirty="0" smtClean="0"/>
              <a:t>As </a:t>
            </a:r>
            <a:r>
              <a:rPr lang="pt-BR" sz="2400" dirty="0">
                <a:solidFill>
                  <a:srgbClr val="0070C0"/>
                </a:solidFill>
              </a:rPr>
              <a:t>fibras</a:t>
            </a:r>
            <a:r>
              <a:rPr lang="pt-BR" sz="2400" dirty="0"/>
              <a:t> </a:t>
            </a:r>
            <a:r>
              <a:rPr lang="pt-BR" sz="2400" dirty="0" smtClean="0"/>
              <a:t>eferentes/motoras </a:t>
            </a:r>
            <a:r>
              <a:rPr lang="pt-BR" sz="2400" dirty="0"/>
              <a:t>viscerais </a:t>
            </a:r>
            <a:r>
              <a:rPr lang="pt-BR" sz="2400" dirty="0" smtClean="0"/>
              <a:t>são </a:t>
            </a:r>
            <a:r>
              <a:rPr lang="pt-BR" sz="2400" dirty="0"/>
              <a:t>acompanhadas por fibras </a:t>
            </a:r>
            <a:r>
              <a:rPr lang="pt-BR" sz="2400" dirty="0" smtClean="0"/>
              <a:t>aferentes/sensoriais viscerais e possuem papel importante no </a:t>
            </a:r>
            <a:r>
              <a:rPr lang="pt-BR" sz="2400" dirty="0">
                <a:solidFill>
                  <a:srgbClr val="0070C0"/>
                </a:solidFill>
              </a:rPr>
              <a:t>controle da função </a:t>
            </a:r>
            <a:r>
              <a:rPr lang="pt-BR" sz="2400" dirty="0" smtClean="0">
                <a:solidFill>
                  <a:srgbClr val="0070C0"/>
                </a:solidFill>
              </a:rPr>
              <a:t>visceral </a:t>
            </a:r>
            <a:r>
              <a:rPr lang="pt-BR" sz="2400" dirty="0" smtClean="0"/>
              <a:t>fornecendo informações sobre </a:t>
            </a:r>
            <a:r>
              <a:rPr lang="pt-BR" sz="2400" dirty="0"/>
              <a:t>o </a:t>
            </a:r>
            <a:r>
              <a:rPr lang="pt-BR" sz="2400" dirty="0">
                <a:solidFill>
                  <a:srgbClr val="0070C0"/>
                </a:solidFill>
              </a:rPr>
              <a:t>ambiente interno do corpo</a:t>
            </a:r>
            <a:r>
              <a:rPr lang="pt-BR" sz="2400" dirty="0"/>
              <a:t>. </a:t>
            </a:r>
            <a:endParaRPr lang="pt-BR" sz="2400" b="0" i="0" dirty="0">
              <a:effectLst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637692" y="0"/>
            <a:ext cx="6482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11. </a:t>
            </a: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INTRODUÇÃO AO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732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8466" y="1047320"/>
            <a:ext cx="118835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u="sng" dirty="0">
                <a:solidFill>
                  <a:srgbClr val="FF0000"/>
                </a:solidFill>
              </a:rPr>
              <a:t>• </a:t>
            </a:r>
            <a:r>
              <a:rPr lang="pt-BR" sz="2400" b="1" u="sng" dirty="0" smtClean="0">
                <a:solidFill>
                  <a:srgbClr val="FF0000"/>
                </a:solidFill>
              </a:rPr>
              <a:t>Processos controlados pelo S.N.A.</a:t>
            </a:r>
          </a:p>
          <a:p>
            <a:pPr algn="just"/>
            <a:r>
              <a:rPr lang="pt-BR" sz="2400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r>
              <a:rPr lang="pt-BR" sz="2400" dirty="0" smtClean="0">
                <a:solidFill>
                  <a:srgbClr val="000000"/>
                </a:solidFill>
              </a:rPr>
              <a:t>-   frequência cardíaca/respiratória, </a:t>
            </a: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temperatura </a:t>
            </a:r>
            <a:r>
              <a:rPr lang="pt-BR" sz="2400" dirty="0">
                <a:solidFill>
                  <a:srgbClr val="000000"/>
                </a:solidFill>
              </a:rPr>
              <a:t>corporal, 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peso</a:t>
            </a:r>
            <a:r>
              <a:rPr lang="pt-BR" sz="2400" dirty="0">
                <a:solidFill>
                  <a:srgbClr val="000000"/>
                </a:solidFill>
              </a:rPr>
              <a:t>, 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digestão</a:t>
            </a:r>
            <a:r>
              <a:rPr lang="pt-BR" sz="2400" dirty="0">
                <a:solidFill>
                  <a:srgbClr val="000000"/>
                </a:solidFill>
              </a:rPr>
              <a:t>, 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metabolismo</a:t>
            </a:r>
            <a:r>
              <a:rPr lang="pt-BR" sz="2400" dirty="0">
                <a:solidFill>
                  <a:srgbClr val="000000"/>
                </a:solidFill>
              </a:rPr>
              <a:t>, 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equilíbrio </a:t>
            </a:r>
            <a:r>
              <a:rPr lang="pt-BR" sz="2400" dirty="0">
                <a:solidFill>
                  <a:srgbClr val="000000"/>
                </a:solidFill>
              </a:rPr>
              <a:t>hidroeletrolítico, 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sudorese</a:t>
            </a:r>
            <a:r>
              <a:rPr lang="pt-BR" sz="2400" dirty="0">
                <a:solidFill>
                  <a:srgbClr val="000000"/>
                </a:solidFill>
              </a:rPr>
              <a:t>, 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micção</a:t>
            </a:r>
            <a:r>
              <a:rPr lang="pt-BR" sz="2400" dirty="0">
                <a:solidFill>
                  <a:srgbClr val="000000"/>
                </a:solidFill>
              </a:rPr>
              <a:t>, 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evacuação</a:t>
            </a:r>
            <a:r>
              <a:rPr lang="pt-BR" sz="2400" dirty="0">
                <a:solidFill>
                  <a:srgbClr val="000000"/>
                </a:solidFill>
              </a:rPr>
              <a:t>, 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resposta </a:t>
            </a:r>
            <a:r>
              <a:rPr lang="pt-BR" sz="2400" dirty="0">
                <a:solidFill>
                  <a:srgbClr val="000000"/>
                </a:solidFill>
              </a:rPr>
              <a:t>sexual 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e </a:t>
            </a:r>
            <a:r>
              <a:rPr lang="pt-BR" sz="2400" dirty="0">
                <a:solidFill>
                  <a:srgbClr val="000000"/>
                </a:solidFill>
              </a:rPr>
              <a:t>outros processos. </a:t>
            </a:r>
            <a:endParaRPr lang="pt-BR" sz="2400" dirty="0" smtClean="0">
              <a:solidFill>
                <a:srgbClr val="000000"/>
              </a:solidFill>
            </a:endParaRPr>
          </a:p>
          <a:p>
            <a:pPr algn="just"/>
            <a:endParaRPr lang="pt-BR" sz="2400" dirty="0" smtClean="0">
              <a:solidFill>
                <a:srgbClr val="00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45910" y="0"/>
            <a:ext cx="9383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11.1 </a:t>
            </a: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ATUAÇÃO FISIOLÓGICA DO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161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6437" y="1018566"/>
            <a:ext cx="1160059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400" b="1" u="sng" dirty="0">
                <a:solidFill>
                  <a:srgbClr val="FF0000"/>
                </a:solidFill>
              </a:rPr>
              <a:t>Sistema Simpático</a:t>
            </a:r>
          </a:p>
          <a:p>
            <a:pPr algn="just" fontAlgn="base"/>
            <a:r>
              <a:rPr lang="pt-BR" sz="2400" dirty="0" smtClean="0"/>
              <a:t>Os </a:t>
            </a:r>
            <a:r>
              <a:rPr lang="pt-BR" sz="2400" dirty="0"/>
              <a:t>gânglios do Sistema Nervoso Autônomo Simpático saem da coluna entre a última vértebra cervical e a segunda lombar. Este sistema inerva </a:t>
            </a:r>
            <a:r>
              <a:rPr lang="pt-BR" sz="2400" dirty="0">
                <a:hlinkClick r:id="rId2"/>
              </a:rPr>
              <a:t>todas as vísceras</a:t>
            </a:r>
            <a:r>
              <a:rPr lang="pt-BR" sz="2400" dirty="0"/>
              <a:t> do corpo. Ele prepara o organismo para “lutar ou fugir</a:t>
            </a:r>
            <a:r>
              <a:rPr lang="pt-BR" sz="2400" dirty="0" smtClean="0"/>
              <a:t>”:</a:t>
            </a:r>
            <a:endParaRPr lang="pt-BR" sz="2400" dirty="0"/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70C0"/>
                </a:solidFill>
              </a:rPr>
              <a:t>Dilata</a:t>
            </a:r>
            <a:r>
              <a:rPr lang="pt-BR" sz="2400" dirty="0"/>
              <a:t> a Pupila para Aumentar o </a:t>
            </a:r>
            <a:r>
              <a:rPr lang="pt-BR" sz="2400" dirty="0">
                <a:solidFill>
                  <a:srgbClr val="0070C0"/>
                </a:solidFill>
              </a:rPr>
              <a:t>Campo Visual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400" dirty="0"/>
              <a:t>Aumenta o </a:t>
            </a:r>
            <a:r>
              <a:rPr lang="pt-BR" sz="2400" dirty="0">
                <a:solidFill>
                  <a:srgbClr val="0070C0"/>
                </a:solidFill>
              </a:rPr>
              <a:t>Batimento Cardíaco </a:t>
            </a:r>
            <a:r>
              <a:rPr lang="pt-BR" sz="2400" dirty="0"/>
              <a:t>e a Pressão Arterial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400" dirty="0"/>
              <a:t>Manda Sangue para os </a:t>
            </a:r>
            <a:r>
              <a:rPr lang="pt-BR" sz="2400" dirty="0">
                <a:solidFill>
                  <a:srgbClr val="0070C0"/>
                </a:solidFill>
              </a:rPr>
              <a:t>Músculos Esqueléticos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400" dirty="0"/>
              <a:t>Mobiliza e Disponibiliza </a:t>
            </a:r>
            <a:r>
              <a:rPr lang="pt-BR" sz="2400" dirty="0">
                <a:solidFill>
                  <a:srgbClr val="0070C0"/>
                </a:solidFill>
              </a:rPr>
              <a:t>Energia Extra </a:t>
            </a:r>
            <a:r>
              <a:rPr lang="pt-BR" sz="2400" dirty="0"/>
              <a:t>para os Músculos </a:t>
            </a:r>
            <a:r>
              <a:rPr lang="pt-BR" sz="2400" dirty="0" smtClean="0">
                <a:solidFill>
                  <a:srgbClr val="0070C0"/>
                </a:solidFill>
              </a:rPr>
              <a:t>Efetores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400" b="1" u="sng" dirty="0">
                <a:solidFill>
                  <a:srgbClr val="FF0000"/>
                </a:solidFill>
              </a:rPr>
              <a:t>Sistema </a:t>
            </a:r>
            <a:r>
              <a:rPr lang="pt-BR" sz="2400" b="1" u="sng" dirty="0" smtClean="0">
                <a:solidFill>
                  <a:srgbClr val="FF0000"/>
                </a:solidFill>
              </a:rPr>
              <a:t>Parassimpático</a:t>
            </a:r>
          </a:p>
          <a:p>
            <a:pPr algn="just" fontAlgn="base"/>
            <a:r>
              <a:rPr lang="pt-BR" sz="2400" dirty="0"/>
              <a:t>Os gânglios do Sistema Nervoso Autônomo parassimpático saem da ...... Ele prepara o organismo para </a:t>
            </a:r>
            <a:r>
              <a:rPr lang="pt-BR" sz="2400" dirty="0">
                <a:solidFill>
                  <a:srgbClr val="0070C0"/>
                </a:solidFill>
              </a:rPr>
              <a:t>“repouso e recuperação</a:t>
            </a:r>
            <a:r>
              <a:rPr lang="pt-BR" sz="2400" dirty="0"/>
              <a:t>....”: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70C0"/>
                </a:solidFill>
              </a:rPr>
              <a:t>Relaxa</a:t>
            </a:r>
            <a:r>
              <a:rPr lang="pt-BR" sz="2400" dirty="0"/>
              <a:t> a Pupila para Aumentar o Campo Visual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70C0"/>
                </a:solidFill>
              </a:rPr>
              <a:t>Diminui</a:t>
            </a:r>
            <a:r>
              <a:rPr lang="pt-BR" sz="2400" dirty="0"/>
              <a:t> o Batimento Cardíaco e a Pressão Arterial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pt-BR" sz="2400" b="1" u="sng" dirty="0">
              <a:solidFill>
                <a:srgbClr val="FF0000"/>
              </a:solidFill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982639" y="187569"/>
            <a:ext cx="8981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11.1 </a:t>
            </a: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ATUAÇÃO FISIOLÓGICA DO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2818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2688" y="872417"/>
            <a:ext cx="117082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 smtClean="0">
                <a:solidFill>
                  <a:srgbClr val="FF0000"/>
                </a:solidFill>
              </a:rPr>
              <a:t>Sobre o S.N.A. sabemos que:</a:t>
            </a:r>
          </a:p>
          <a:p>
            <a:endParaRPr lang="pt-BR" sz="2400" dirty="0">
              <a:solidFill>
                <a:srgbClr val="202122"/>
              </a:solidFill>
            </a:endParaRPr>
          </a:p>
          <a:p>
            <a:r>
              <a:rPr lang="pt-BR" sz="2400" dirty="0" smtClean="0">
                <a:solidFill>
                  <a:srgbClr val="202122"/>
                </a:solidFill>
              </a:rPr>
              <a:t>• Atua nas </a:t>
            </a:r>
            <a:r>
              <a:rPr lang="pt-BR" sz="2400" dirty="0" smtClean="0">
                <a:solidFill>
                  <a:srgbClr val="0070C0"/>
                </a:solidFill>
              </a:rPr>
              <a:t>respostas automáticas/reflexas</a:t>
            </a:r>
            <a:r>
              <a:rPr lang="pt-BR" sz="2400" dirty="0" smtClean="0">
                <a:solidFill>
                  <a:srgbClr val="202122"/>
                </a:solidFill>
              </a:rPr>
              <a:t>, controlando a musculatura lisa (</a:t>
            </a:r>
            <a:r>
              <a:rPr lang="pt-BR" sz="2400" dirty="0" err="1" smtClean="0">
                <a:solidFill>
                  <a:srgbClr val="202122"/>
                </a:solidFill>
              </a:rPr>
              <a:t>Ex</a:t>
            </a:r>
            <a:r>
              <a:rPr lang="pt-BR" sz="2400" dirty="0" smtClean="0">
                <a:solidFill>
                  <a:srgbClr val="202122"/>
                </a:solidFill>
              </a:rPr>
              <a:t>: glândulas exócrinas  e musculatura cardíaca)</a:t>
            </a:r>
          </a:p>
          <a:p>
            <a:endParaRPr lang="pt-BR" sz="2400" dirty="0" smtClean="0">
              <a:solidFill>
                <a:srgbClr val="202122"/>
              </a:solidFill>
            </a:endParaRPr>
          </a:p>
          <a:p>
            <a:r>
              <a:rPr lang="pt-BR" sz="2400" dirty="0" smtClean="0">
                <a:solidFill>
                  <a:srgbClr val="202122"/>
                </a:solidFill>
              </a:rPr>
              <a:t>• Controla o aumento da </a:t>
            </a:r>
            <a:r>
              <a:rPr lang="pt-BR" sz="2400" dirty="0" smtClean="0">
                <a:solidFill>
                  <a:srgbClr val="0070C0"/>
                </a:solidFill>
              </a:rPr>
              <a:t>pressão arterial</a:t>
            </a:r>
            <a:r>
              <a:rPr lang="pt-BR" sz="2400" dirty="0" smtClean="0">
                <a:solidFill>
                  <a:srgbClr val="202122"/>
                </a:solidFill>
              </a:rPr>
              <a:t>, frequência respiratória, movimentos </a:t>
            </a:r>
            <a:r>
              <a:rPr lang="pt-BR" sz="2400" dirty="0" smtClean="0">
                <a:solidFill>
                  <a:srgbClr val="0070C0"/>
                </a:solidFill>
              </a:rPr>
              <a:t>peristálticos</a:t>
            </a:r>
            <a:r>
              <a:rPr lang="pt-BR" sz="2400" dirty="0" smtClean="0">
                <a:solidFill>
                  <a:srgbClr val="202122"/>
                </a:solidFill>
              </a:rPr>
              <a:t> e </a:t>
            </a:r>
            <a:r>
              <a:rPr lang="pt-BR" sz="2400" dirty="0" smtClean="0">
                <a:solidFill>
                  <a:srgbClr val="0070C0"/>
                </a:solidFill>
              </a:rPr>
              <a:t>excreção</a:t>
            </a:r>
            <a:r>
              <a:rPr lang="pt-BR" sz="2400" dirty="0" smtClean="0">
                <a:solidFill>
                  <a:srgbClr val="202122"/>
                </a:solidFill>
              </a:rPr>
              <a:t> de algumas </a:t>
            </a:r>
            <a:r>
              <a:rPr lang="pt-BR" sz="2400" dirty="0" smtClean="0">
                <a:solidFill>
                  <a:srgbClr val="0070C0"/>
                </a:solidFill>
              </a:rPr>
              <a:t>substâncias</a:t>
            </a:r>
            <a:r>
              <a:rPr lang="pt-BR" sz="2400" dirty="0" smtClean="0">
                <a:solidFill>
                  <a:srgbClr val="202122"/>
                </a:solidFill>
              </a:rPr>
              <a:t>;</a:t>
            </a:r>
          </a:p>
          <a:p>
            <a:endParaRPr lang="pt-BR" sz="2400" dirty="0">
              <a:solidFill>
                <a:srgbClr val="202122"/>
              </a:solidFill>
            </a:endParaRPr>
          </a:p>
          <a:p>
            <a:r>
              <a:rPr lang="pt-BR" sz="2400" dirty="0" smtClean="0">
                <a:solidFill>
                  <a:srgbClr val="202122"/>
                </a:solidFill>
              </a:rPr>
              <a:t>• Apesar de autônomo, </a:t>
            </a:r>
            <a:r>
              <a:rPr lang="pt-BR" sz="2400" dirty="0" smtClean="0">
                <a:solidFill>
                  <a:srgbClr val="0070C0"/>
                </a:solidFill>
              </a:rPr>
              <a:t>não é independente do restante do Sistema Nervoso</a:t>
            </a:r>
            <a:r>
              <a:rPr lang="pt-BR" sz="2400" dirty="0" smtClean="0">
                <a:solidFill>
                  <a:srgbClr val="202122"/>
                </a:solidFill>
              </a:rPr>
              <a:t>, (é interligado com o </a:t>
            </a:r>
            <a:r>
              <a:rPr lang="pt-BR" sz="2400" dirty="0" smtClean="0">
                <a:solidFill>
                  <a:srgbClr val="0070C0"/>
                </a:solidFill>
              </a:rPr>
              <a:t>Hipotálamo</a:t>
            </a:r>
            <a:r>
              <a:rPr lang="pt-BR" sz="2400" dirty="0" smtClean="0">
                <a:solidFill>
                  <a:srgbClr val="202122"/>
                </a:solidFill>
              </a:rPr>
              <a:t>, que coordena a resposta comportamental e </a:t>
            </a:r>
            <a:r>
              <a:rPr lang="pt-BR" sz="2400" dirty="0" smtClean="0">
                <a:solidFill>
                  <a:srgbClr val="0070C0"/>
                </a:solidFill>
              </a:rPr>
              <a:t>mantém a homeostasia</a:t>
            </a:r>
            <a:r>
              <a:rPr lang="pt-BR" sz="2400" dirty="0" smtClean="0">
                <a:solidFill>
                  <a:srgbClr val="202122"/>
                </a:solidFill>
              </a:rPr>
              <a:t>);</a:t>
            </a:r>
          </a:p>
          <a:p>
            <a:endParaRPr lang="pt-BR" sz="2400" dirty="0">
              <a:solidFill>
                <a:srgbClr val="202122"/>
              </a:solidFill>
            </a:endParaRPr>
          </a:p>
          <a:p>
            <a:r>
              <a:rPr lang="pt-BR" sz="2400" dirty="0" smtClean="0">
                <a:solidFill>
                  <a:srgbClr val="202122"/>
                </a:solidFill>
              </a:rPr>
              <a:t>• É composto por um conjunto de </a:t>
            </a:r>
            <a:r>
              <a:rPr lang="pt-BR" sz="2400" dirty="0" smtClean="0">
                <a:solidFill>
                  <a:srgbClr val="0070C0"/>
                </a:solidFill>
              </a:rPr>
              <a:t>neurônios localizados na medula e no tronco encefálico</a:t>
            </a:r>
            <a:r>
              <a:rPr lang="pt-BR" sz="2400" dirty="0" smtClean="0">
                <a:solidFill>
                  <a:srgbClr val="202122"/>
                </a:solidFill>
              </a:rPr>
              <a:t>;</a:t>
            </a:r>
          </a:p>
          <a:p>
            <a:endParaRPr lang="pt-BR" sz="2400" dirty="0">
              <a:solidFill>
                <a:srgbClr val="202122"/>
              </a:solidFill>
            </a:endParaRPr>
          </a:p>
          <a:p>
            <a:r>
              <a:rPr lang="pt-BR" sz="2400" dirty="0" smtClean="0">
                <a:solidFill>
                  <a:srgbClr val="202122"/>
                </a:solidFill>
              </a:rPr>
              <a:t>• Através dos gânglios periféricos, </a:t>
            </a:r>
            <a:r>
              <a:rPr lang="pt-BR" sz="2400" dirty="0" smtClean="0">
                <a:solidFill>
                  <a:srgbClr val="0070C0"/>
                </a:solidFill>
              </a:rPr>
              <a:t>coordena atividades</a:t>
            </a:r>
            <a:r>
              <a:rPr lang="pt-BR" sz="2400" dirty="0" smtClean="0">
                <a:solidFill>
                  <a:srgbClr val="202122"/>
                </a:solidFill>
              </a:rPr>
              <a:t> da </a:t>
            </a:r>
            <a:r>
              <a:rPr lang="pt-BR" sz="2400" dirty="0" smtClean="0">
                <a:solidFill>
                  <a:srgbClr val="0070C0"/>
                </a:solidFill>
              </a:rPr>
              <a:t>musculatura lisa </a:t>
            </a:r>
            <a:r>
              <a:rPr lang="pt-BR" sz="2400" dirty="0" smtClean="0">
                <a:solidFill>
                  <a:srgbClr val="202122"/>
                </a:solidFill>
              </a:rPr>
              <a:t>e de muitas </a:t>
            </a:r>
            <a:r>
              <a:rPr lang="pt-BR" sz="2400" dirty="0" smtClean="0">
                <a:solidFill>
                  <a:srgbClr val="0070C0"/>
                </a:solidFill>
              </a:rPr>
              <a:t>glândulas exócrinas</a:t>
            </a:r>
            <a:r>
              <a:rPr lang="pt-BR" sz="2400" dirty="0" smtClean="0">
                <a:solidFill>
                  <a:srgbClr val="202122"/>
                </a:solidFill>
              </a:rPr>
              <a:t>.</a:t>
            </a:r>
            <a:endParaRPr lang="pt-BR" sz="2400" b="0" i="0" dirty="0">
              <a:solidFill>
                <a:srgbClr val="202122"/>
              </a:solidFill>
              <a:effectLst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92072" y="-117231"/>
            <a:ext cx="897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11.1 </a:t>
            </a: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ATUAÇÃO FISIOLÓGICA DO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146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2783" y="1323366"/>
            <a:ext cx="118092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 smtClean="0">
                <a:solidFill>
                  <a:srgbClr val="FF0000"/>
                </a:solidFill>
              </a:rPr>
              <a:t>Controla agindo sobre: </a:t>
            </a:r>
          </a:p>
          <a:p>
            <a:endParaRPr lang="pt-BR" sz="2400" b="1" u="sng" dirty="0" smtClean="0">
              <a:solidFill>
                <a:srgbClr val="FF0000"/>
              </a:solidFill>
            </a:endParaRPr>
          </a:p>
          <a:p>
            <a:r>
              <a:rPr lang="pt-BR" sz="2400" dirty="0" smtClean="0">
                <a:solidFill>
                  <a:srgbClr val="222222"/>
                </a:solidFill>
              </a:rPr>
              <a:t>PA</a:t>
            </a:r>
            <a:r>
              <a:rPr lang="pt-BR" sz="2400" dirty="0">
                <a:solidFill>
                  <a:srgbClr val="222222"/>
                </a:solidFill>
              </a:rPr>
              <a:t>, </a:t>
            </a:r>
            <a:r>
              <a:rPr lang="pt-BR" sz="2400" dirty="0" smtClean="0">
                <a:solidFill>
                  <a:srgbClr val="222222"/>
                </a:solidFill>
              </a:rPr>
              <a:t>Frequência </a:t>
            </a:r>
            <a:r>
              <a:rPr lang="pt-BR" sz="2400" dirty="0">
                <a:solidFill>
                  <a:srgbClr val="222222"/>
                </a:solidFill>
              </a:rPr>
              <a:t>cardíaca, </a:t>
            </a:r>
            <a:r>
              <a:rPr lang="pt-BR" sz="2400" dirty="0" smtClean="0">
                <a:solidFill>
                  <a:srgbClr val="0070C0"/>
                </a:solidFill>
              </a:rPr>
              <a:t>Temperatura </a:t>
            </a:r>
            <a:r>
              <a:rPr lang="pt-BR" sz="2400" dirty="0">
                <a:solidFill>
                  <a:srgbClr val="0070C0"/>
                </a:solidFill>
              </a:rPr>
              <a:t>corporal</a:t>
            </a:r>
            <a:r>
              <a:rPr lang="pt-BR" sz="2400" dirty="0">
                <a:solidFill>
                  <a:srgbClr val="222222"/>
                </a:solidFill>
              </a:rPr>
              <a:t>, </a:t>
            </a:r>
            <a:r>
              <a:rPr lang="pt-BR" sz="2400" dirty="0" smtClean="0">
                <a:solidFill>
                  <a:srgbClr val="222222"/>
                </a:solidFill>
              </a:rPr>
              <a:t>Peso</a:t>
            </a:r>
            <a:r>
              <a:rPr lang="pt-BR" sz="2400" dirty="0">
                <a:solidFill>
                  <a:srgbClr val="222222"/>
                </a:solidFill>
              </a:rPr>
              <a:t>, </a:t>
            </a:r>
            <a:r>
              <a:rPr lang="pt-BR" sz="2400" dirty="0" smtClean="0">
                <a:solidFill>
                  <a:srgbClr val="222222"/>
                </a:solidFill>
              </a:rPr>
              <a:t>Digestão</a:t>
            </a:r>
            <a:r>
              <a:rPr lang="pt-BR" sz="2400" dirty="0">
                <a:solidFill>
                  <a:srgbClr val="222222"/>
                </a:solidFill>
              </a:rPr>
              <a:t>, </a:t>
            </a:r>
            <a:r>
              <a:rPr lang="pt-BR" sz="2400" dirty="0" smtClean="0">
                <a:solidFill>
                  <a:srgbClr val="0070C0"/>
                </a:solidFill>
              </a:rPr>
              <a:t>Metabolismo</a:t>
            </a:r>
            <a:r>
              <a:rPr lang="pt-BR" sz="2400" dirty="0">
                <a:solidFill>
                  <a:srgbClr val="222222"/>
                </a:solidFill>
              </a:rPr>
              <a:t>, </a:t>
            </a:r>
            <a:r>
              <a:rPr lang="pt-BR" sz="2400" dirty="0" smtClean="0">
                <a:solidFill>
                  <a:srgbClr val="222222"/>
                </a:solidFill>
              </a:rPr>
              <a:t>Equilíbrio hidroeletrolítico</a:t>
            </a:r>
            <a:r>
              <a:rPr lang="pt-BR" sz="2400" dirty="0">
                <a:solidFill>
                  <a:srgbClr val="222222"/>
                </a:solidFill>
              </a:rPr>
              <a:t>, </a:t>
            </a:r>
            <a:r>
              <a:rPr lang="pt-BR" sz="2400" dirty="0" smtClean="0">
                <a:solidFill>
                  <a:srgbClr val="222222"/>
                </a:solidFill>
              </a:rPr>
              <a:t>Sudorese</a:t>
            </a:r>
            <a:r>
              <a:rPr lang="pt-BR" sz="2400" dirty="0">
                <a:solidFill>
                  <a:srgbClr val="222222"/>
                </a:solidFill>
              </a:rPr>
              <a:t>, </a:t>
            </a:r>
            <a:r>
              <a:rPr lang="pt-BR" sz="2400" dirty="0" smtClean="0">
                <a:solidFill>
                  <a:srgbClr val="0070C0"/>
                </a:solidFill>
              </a:rPr>
              <a:t>Micção</a:t>
            </a:r>
            <a:r>
              <a:rPr lang="pt-BR" sz="2400" dirty="0">
                <a:solidFill>
                  <a:srgbClr val="222222"/>
                </a:solidFill>
              </a:rPr>
              <a:t>, </a:t>
            </a:r>
            <a:r>
              <a:rPr lang="pt-BR" sz="2400" dirty="0" smtClean="0">
                <a:solidFill>
                  <a:srgbClr val="222222"/>
                </a:solidFill>
              </a:rPr>
              <a:t>Evacuação</a:t>
            </a:r>
            <a:r>
              <a:rPr lang="pt-BR" sz="2400" dirty="0">
                <a:solidFill>
                  <a:srgbClr val="222222"/>
                </a:solidFill>
              </a:rPr>
              <a:t>, </a:t>
            </a:r>
            <a:r>
              <a:rPr lang="pt-BR" sz="2400" dirty="0" smtClean="0">
                <a:solidFill>
                  <a:srgbClr val="222222"/>
                </a:solidFill>
              </a:rPr>
              <a:t>Resposta </a:t>
            </a:r>
            <a:r>
              <a:rPr lang="pt-BR" sz="2400" dirty="0">
                <a:solidFill>
                  <a:srgbClr val="222222"/>
                </a:solidFill>
              </a:rPr>
              <a:t>sexual </a:t>
            </a:r>
            <a:r>
              <a:rPr lang="pt-BR" sz="2400" dirty="0" smtClean="0">
                <a:solidFill>
                  <a:srgbClr val="222222"/>
                </a:solidFill>
              </a:rPr>
              <a:t>etc.</a:t>
            </a:r>
          </a:p>
          <a:p>
            <a:endParaRPr lang="pt-BR" sz="2400" dirty="0">
              <a:solidFill>
                <a:srgbClr val="222222"/>
              </a:solidFill>
            </a:endParaRPr>
          </a:p>
          <a:p>
            <a:r>
              <a:rPr lang="pt-BR" sz="2400" dirty="0" smtClean="0">
                <a:solidFill>
                  <a:srgbClr val="222222"/>
                </a:solidFill>
              </a:rPr>
              <a:t>• Diversos órgãos </a:t>
            </a:r>
            <a:r>
              <a:rPr lang="pt-BR" sz="2400" dirty="0">
                <a:solidFill>
                  <a:srgbClr val="222222"/>
                </a:solidFill>
              </a:rPr>
              <a:t>são </a:t>
            </a:r>
            <a:r>
              <a:rPr lang="pt-BR" sz="2400" dirty="0">
                <a:solidFill>
                  <a:srgbClr val="0070C0"/>
                </a:solidFill>
              </a:rPr>
              <a:t>controlados </a:t>
            </a:r>
            <a:r>
              <a:rPr lang="pt-BR" sz="2400" dirty="0" smtClean="0">
                <a:solidFill>
                  <a:srgbClr val="0070C0"/>
                </a:solidFill>
              </a:rPr>
              <a:t>pelo </a:t>
            </a:r>
            <a:r>
              <a:rPr lang="pt-BR" sz="2400" dirty="0">
                <a:solidFill>
                  <a:srgbClr val="0070C0"/>
                </a:solidFill>
              </a:rPr>
              <a:t>sistema simpático ou pelo parassimpático</a:t>
            </a:r>
            <a:r>
              <a:rPr lang="pt-BR" sz="2400" dirty="0">
                <a:solidFill>
                  <a:srgbClr val="222222"/>
                </a:solidFill>
              </a:rPr>
              <a:t>, </a:t>
            </a:r>
            <a:r>
              <a:rPr lang="pt-BR" sz="2400" dirty="0" smtClean="0">
                <a:solidFill>
                  <a:srgbClr val="222222"/>
                </a:solidFill>
              </a:rPr>
              <a:t>apesar disso são </a:t>
            </a:r>
            <a:r>
              <a:rPr lang="pt-BR" sz="2400" dirty="0" smtClean="0">
                <a:solidFill>
                  <a:srgbClr val="0070C0"/>
                </a:solidFill>
              </a:rPr>
              <a:t>sistemas antagônicos </a:t>
            </a:r>
            <a:r>
              <a:rPr lang="pt-BR" sz="2400" dirty="0" smtClean="0">
                <a:solidFill>
                  <a:srgbClr val="222222"/>
                </a:solidFill>
              </a:rPr>
              <a:t>(um aumenta  a frequência cardíaca o outro diminui);</a:t>
            </a:r>
          </a:p>
          <a:p>
            <a:endParaRPr lang="pt-BR" sz="2400" dirty="0" smtClean="0">
              <a:solidFill>
                <a:srgbClr val="222222"/>
              </a:solidFill>
            </a:endParaRPr>
          </a:p>
          <a:p>
            <a:r>
              <a:rPr lang="pt-BR" sz="2400" dirty="0">
                <a:solidFill>
                  <a:srgbClr val="222222"/>
                </a:solidFill>
              </a:rPr>
              <a:t>• </a:t>
            </a:r>
            <a:r>
              <a:rPr lang="pt-BR" sz="2400" dirty="0" smtClean="0">
                <a:solidFill>
                  <a:srgbClr val="222222"/>
                </a:solidFill>
              </a:rPr>
              <a:t>O S.N. </a:t>
            </a:r>
            <a:r>
              <a:rPr lang="pt-BR" sz="2400" dirty="0" smtClean="0">
                <a:solidFill>
                  <a:srgbClr val="0070C0"/>
                </a:solidFill>
              </a:rPr>
              <a:t>Simpático é </a:t>
            </a:r>
            <a:r>
              <a:rPr lang="pt-BR" sz="2400" dirty="0" err="1" smtClean="0">
                <a:solidFill>
                  <a:srgbClr val="0070C0"/>
                </a:solidFill>
              </a:rPr>
              <a:t>catabólico</a:t>
            </a:r>
            <a:r>
              <a:rPr lang="pt-BR" sz="2400" dirty="0" smtClean="0">
                <a:solidFill>
                  <a:srgbClr val="222222"/>
                </a:solidFill>
              </a:rPr>
              <a:t>, ativa as expostas de </a:t>
            </a:r>
            <a:r>
              <a:rPr lang="pt-BR" sz="2400" dirty="0" smtClean="0">
                <a:solidFill>
                  <a:srgbClr val="0070C0"/>
                </a:solidFill>
              </a:rPr>
              <a:t>luta e fuga</a:t>
            </a:r>
            <a:r>
              <a:rPr lang="pt-BR" sz="2400" dirty="0" smtClean="0">
                <a:solidFill>
                  <a:srgbClr val="222222"/>
                </a:solidFill>
              </a:rPr>
              <a:t>;</a:t>
            </a:r>
          </a:p>
          <a:p>
            <a:endParaRPr lang="pt-BR" sz="2400" dirty="0" smtClean="0">
              <a:solidFill>
                <a:srgbClr val="222222"/>
              </a:solidFill>
            </a:endParaRPr>
          </a:p>
          <a:p>
            <a:r>
              <a:rPr lang="pt-BR" sz="2400" dirty="0">
                <a:solidFill>
                  <a:srgbClr val="222222"/>
                </a:solidFill>
              </a:rPr>
              <a:t>• O </a:t>
            </a:r>
            <a:r>
              <a:rPr lang="pt-BR" sz="2400" dirty="0" smtClean="0">
                <a:solidFill>
                  <a:srgbClr val="222222"/>
                </a:solidFill>
              </a:rPr>
              <a:t>S.N. </a:t>
            </a:r>
            <a:r>
              <a:rPr lang="pt-BR" sz="2400" dirty="0" smtClean="0">
                <a:solidFill>
                  <a:srgbClr val="0070C0"/>
                </a:solidFill>
              </a:rPr>
              <a:t>Parassimpático é anabólico</a:t>
            </a:r>
            <a:r>
              <a:rPr lang="pt-BR" sz="2400" dirty="0" smtClean="0">
                <a:solidFill>
                  <a:srgbClr val="222222"/>
                </a:solidFill>
              </a:rPr>
              <a:t>, conserva e </a:t>
            </a:r>
            <a:r>
              <a:rPr lang="pt-BR" sz="2400" dirty="0" smtClean="0">
                <a:solidFill>
                  <a:srgbClr val="0070C0"/>
                </a:solidFill>
              </a:rPr>
              <a:t>restaura</a:t>
            </a:r>
            <a:r>
              <a:rPr lang="pt-BR" sz="2400" dirty="0" smtClean="0">
                <a:solidFill>
                  <a:srgbClr val="222222"/>
                </a:solidFill>
              </a:rPr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60060" y="0"/>
            <a:ext cx="8956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11.1 </a:t>
            </a: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ATUAÇÃO FISIOLÓGICA DO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833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9863" y="1182060"/>
            <a:ext cx="11909778" cy="261090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 </a:t>
            </a:r>
            <a:r>
              <a:rPr lang="pt-BR" dirty="0"/>
              <a:t>encéfalo é o centro da razão e </a:t>
            </a:r>
            <a:r>
              <a:rPr lang="pt-BR" dirty="0" smtClean="0"/>
              <a:t>inteligência (cognição</a:t>
            </a:r>
            <a:r>
              <a:rPr lang="pt-BR" dirty="0"/>
              <a:t>, percepção, atenção, memória e </a:t>
            </a:r>
            <a:r>
              <a:rPr lang="pt-BR" dirty="0" smtClean="0"/>
              <a:t>emoção);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É </a:t>
            </a:r>
            <a:r>
              <a:rPr lang="pt-BR" dirty="0"/>
              <a:t>responsável pelo controle da postura e </a:t>
            </a:r>
            <a:r>
              <a:rPr lang="pt-BR" dirty="0" smtClean="0"/>
              <a:t>movimentos, permitindo o </a:t>
            </a:r>
            <a:r>
              <a:rPr lang="pt-BR" dirty="0"/>
              <a:t>aprendizado </a:t>
            </a:r>
            <a:r>
              <a:rPr lang="pt-BR" dirty="0" smtClean="0"/>
              <a:t>cognitivo/motor além de outras </a:t>
            </a:r>
            <a:r>
              <a:rPr lang="pt-BR" dirty="0"/>
              <a:t>funções </a:t>
            </a:r>
            <a:r>
              <a:rPr lang="pt-BR" dirty="0" smtClean="0"/>
              <a:t>automáticas (vigília</a:t>
            </a:r>
            <a:r>
              <a:rPr lang="pt-BR" dirty="0"/>
              <a:t>, marcha, e funções homeostáticas como frequência cardíaca, pressão sanguínea e temperatura </a:t>
            </a:r>
            <a:r>
              <a:rPr lang="pt-BR" dirty="0" smtClean="0"/>
              <a:t>corporal).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6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332332" y="3662705"/>
            <a:ext cx="388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err="1" smtClean="0"/>
              <a:t>Encephalon</a:t>
            </a:r>
            <a:r>
              <a:rPr lang="pt-BR" dirty="0" smtClean="0"/>
              <a:t> = grego “dentro da cabeça”</a:t>
            </a:r>
            <a:endParaRPr lang="pt-BR" dirty="0"/>
          </a:p>
        </p:txBody>
      </p:sp>
      <p:pic>
        <p:nvPicPr>
          <p:cNvPr id="2050" name="Picture 2" descr="https://only-journal.com/wp-content/uploads/2013/12/coloured-b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332" y="4041422"/>
            <a:ext cx="4019196" cy="267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076153" y="-95977"/>
            <a:ext cx="99971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1.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INTRODUÇÃO AO SISTEMA NERVOSO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72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5846" y="1022646"/>
            <a:ext cx="116996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>
                <a:solidFill>
                  <a:srgbClr val="FF0000"/>
                </a:solidFill>
              </a:rPr>
              <a:t>S.N.A e neurotransmissores: </a:t>
            </a:r>
            <a:endParaRPr lang="pt-BR" sz="2400" b="1" u="sng" dirty="0" smtClean="0">
              <a:solidFill>
                <a:srgbClr val="FF0000"/>
              </a:solidFill>
            </a:endParaRPr>
          </a:p>
          <a:p>
            <a:endParaRPr lang="pt-BR" sz="2400" b="1" u="sng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222222"/>
                </a:solidFill>
              </a:rPr>
              <a:t>Acetilcolina:</a:t>
            </a:r>
            <a:r>
              <a:rPr lang="pt-BR" sz="2400" dirty="0">
                <a:solidFill>
                  <a:srgbClr val="222222"/>
                </a:solidFill>
              </a:rPr>
              <a:t> as </a:t>
            </a:r>
            <a:r>
              <a:rPr lang="pt-BR" sz="2400" dirty="0">
                <a:solidFill>
                  <a:srgbClr val="0070C0"/>
                </a:solidFill>
              </a:rPr>
              <a:t>fibras colinérgicas secretam acetilcolina </a:t>
            </a:r>
            <a:r>
              <a:rPr lang="pt-BR" sz="2400" dirty="0">
                <a:solidFill>
                  <a:srgbClr val="222222"/>
                </a:solidFill>
              </a:rPr>
              <a:t>e incluem todas as fibras </a:t>
            </a:r>
            <a:r>
              <a:rPr lang="pt-BR" sz="2400" dirty="0" err="1">
                <a:solidFill>
                  <a:srgbClr val="222222"/>
                </a:solidFill>
              </a:rPr>
              <a:t>pré</a:t>
            </a:r>
            <a:r>
              <a:rPr lang="pt-BR" sz="2400" dirty="0">
                <a:solidFill>
                  <a:srgbClr val="222222"/>
                </a:solidFill>
              </a:rPr>
              <a:t>-ganglionares e fibras parassimpáticas pós-ganglionares</a:t>
            </a:r>
            <a:r>
              <a:rPr lang="pt-BR" sz="2400" dirty="0" smtClean="0">
                <a:solidFill>
                  <a:srgbClr val="222222"/>
                </a:solidFill>
              </a:rPr>
              <a:t>;</a:t>
            </a:r>
          </a:p>
          <a:p>
            <a:endParaRPr lang="pt-BR" sz="2400" dirty="0">
              <a:solidFill>
                <a:srgbClr val="22222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 err="1">
                <a:solidFill>
                  <a:srgbClr val="222222"/>
                </a:solidFill>
              </a:rPr>
              <a:t>Norepinefrina</a:t>
            </a:r>
            <a:r>
              <a:rPr lang="pt-BR" sz="2400" b="1" dirty="0">
                <a:solidFill>
                  <a:srgbClr val="222222"/>
                </a:solidFill>
              </a:rPr>
              <a:t> :</a:t>
            </a:r>
            <a:r>
              <a:rPr lang="pt-BR" sz="2400" dirty="0">
                <a:solidFill>
                  <a:srgbClr val="222222"/>
                </a:solidFill>
              </a:rPr>
              <a:t> as </a:t>
            </a:r>
            <a:r>
              <a:rPr lang="pt-BR" sz="2400" dirty="0">
                <a:solidFill>
                  <a:srgbClr val="0070C0"/>
                </a:solidFill>
              </a:rPr>
              <a:t>fibras adrenérgicas secretam </a:t>
            </a:r>
            <a:r>
              <a:rPr lang="pt-BR" sz="2400" dirty="0" err="1">
                <a:solidFill>
                  <a:srgbClr val="0070C0"/>
                </a:solidFill>
              </a:rPr>
              <a:t>norepinefrina</a:t>
            </a:r>
            <a:r>
              <a:rPr lang="pt-BR" sz="2400" dirty="0">
                <a:solidFill>
                  <a:srgbClr val="222222"/>
                </a:solidFill>
              </a:rPr>
              <a:t> e incluem a maioria das fibras pós-ganglionares </a:t>
            </a:r>
            <a:r>
              <a:rPr lang="pt-BR" sz="2400" dirty="0" smtClean="0">
                <a:solidFill>
                  <a:srgbClr val="222222"/>
                </a:solidFill>
              </a:rPr>
              <a:t>simpáticas</a:t>
            </a:r>
            <a:r>
              <a:rPr lang="pt-BR" sz="2400" dirty="0">
                <a:solidFill>
                  <a:srgbClr val="222222"/>
                </a:solidFill>
              </a:rPr>
              <a:t>;</a:t>
            </a:r>
            <a:endParaRPr lang="pt-BR" sz="2400" dirty="0" smtClean="0">
              <a:solidFill>
                <a:srgbClr val="222222"/>
              </a:solidFill>
            </a:endParaRPr>
          </a:p>
          <a:p>
            <a:endParaRPr lang="pt-BR" sz="2400" dirty="0">
              <a:solidFill>
                <a:srgbClr val="22222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222222"/>
                </a:solidFill>
              </a:rPr>
              <a:t> Existem </a:t>
            </a:r>
            <a:r>
              <a:rPr lang="pt-BR" sz="2400" dirty="0">
                <a:solidFill>
                  <a:srgbClr val="0070C0"/>
                </a:solidFill>
              </a:rPr>
              <a:t>diferentes tipos de receptores </a:t>
            </a:r>
            <a:r>
              <a:rPr lang="pt-BR" sz="2400" dirty="0">
                <a:solidFill>
                  <a:srgbClr val="222222"/>
                </a:solidFill>
              </a:rPr>
              <a:t>adrenérgicos e colinérgicos que </a:t>
            </a:r>
            <a:r>
              <a:rPr lang="pt-BR" sz="2400" dirty="0">
                <a:solidFill>
                  <a:srgbClr val="0070C0"/>
                </a:solidFill>
              </a:rPr>
              <a:t>variam</a:t>
            </a:r>
            <a:r>
              <a:rPr lang="pt-BR" sz="2400" dirty="0">
                <a:solidFill>
                  <a:srgbClr val="222222"/>
                </a:solidFill>
              </a:rPr>
              <a:t> de acordo com a </a:t>
            </a:r>
            <a:r>
              <a:rPr lang="pt-BR" sz="2400" dirty="0">
                <a:solidFill>
                  <a:srgbClr val="0070C0"/>
                </a:solidFill>
              </a:rPr>
              <a:t>localização</a:t>
            </a:r>
            <a:r>
              <a:rPr lang="pt-BR" sz="2400" dirty="0">
                <a:solidFill>
                  <a:srgbClr val="222222"/>
                </a:solidFill>
              </a:rPr>
              <a:t> destes.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19116" y="0"/>
            <a:ext cx="8997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11.1 </a:t>
            </a: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ATUAÇÃO FISIOLÓGICA DO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5390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9064" y="995120"/>
            <a:ext cx="1151823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• O S.N.A. age no </a:t>
            </a:r>
            <a:r>
              <a:rPr lang="pt-BR" sz="2400" dirty="0" smtClean="0">
                <a:solidFill>
                  <a:srgbClr val="0070C0"/>
                </a:solidFill>
              </a:rPr>
              <a:t>aumento da frequência cardíaca</a:t>
            </a:r>
            <a:r>
              <a:rPr lang="pt-BR" sz="2400" dirty="0" smtClean="0"/>
              <a:t>, (</a:t>
            </a:r>
            <a:r>
              <a:rPr lang="pt-BR" sz="2400" dirty="0" err="1" smtClean="0"/>
              <a:t>Ex</a:t>
            </a:r>
            <a:r>
              <a:rPr lang="pt-BR" sz="2400" dirty="0" smtClean="0"/>
              <a:t>: quando </a:t>
            </a:r>
            <a:r>
              <a:rPr lang="pt-BR" sz="2400" dirty="0"/>
              <a:t>se depara com um predador, o corpo aumenta a frequência cardíaca e a respiração, </a:t>
            </a:r>
            <a:r>
              <a:rPr lang="pt-BR" sz="2400" dirty="0">
                <a:solidFill>
                  <a:srgbClr val="0070C0"/>
                </a:solidFill>
              </a:rPr>
              <a:t>reduz </a:t>
            </a:r>
            <a:r>
              <a:rPr lang="pt-BR" sz="2400" dirty="0" smtClean="0">
                <a:solidFill>
                  <a:srgbClr val="0070C0"/>
                </a:solidFill>
              </a:rPr>
              <a:t>secreções </a:t>
            </a:r>
            <a:r>
              <a:rPr lang="pt-BR" sz="2400" dirty="0">
                <a:solidFill>
                  <a:srgbClr val="0070C0"/>
                </a:solidFill>
              </a:rPr>
              <a:t>digestivas</a:t>
            </a:r>
            <a:r>
              <a:rPr lang="pt-BR" sz="2400" dirty="0"/>
              <a:t>, </a:t>
            </a:r>
            <a:r>
              <a:rPr lang="pt-BR" sz="2400" dirty="0" smtClean="0"/>
              <a:t>desvia </a:t>
            </a:r>
            <a:r>
              <a:rPr lang="pt-BR" sz="2400" dirty="0"/>
              <a:t>o sangue para os músculos esqueléticos, </a:t>
            </a:r>
            <a:r>
              <a:rPr lang="pt-BR" sz="2400" dirty="0" smtClean="0"/>
              <a:t>permite que </a:t>
            </a:r>
            <a:r>
              <a:rPr lang="pt-BR" sz="2400" dirty="0"/>
              <a:t>o corpo </a:t>
            </a:r>
            <a:r>
              <a:rPr lang="pt-BR" sz="2400" dirty="0">
                <a:solidFill>
                  <a:srgbClr val="0070C0"/>
                </a:solidFill>
              </a:rPr>
              <a:t>combata</a:t>
            </a:r>
            <a:r>
              <a:rPr lang="pt-BR" sz="2400" dirty="0"/>
              <a:t> fisicamente o </a:t>
            </a:r>
            <a:r>
              <a:rPr lang="pt-BR" sz="2400" dirty="0" smtClean="0">
                <a:solidFill>
                  <a:srgbClr val="0070C0"/>
                </a:solidFill>
              </a:rPr>
              <a:t>desafio</a:t>
            </a:r>
            <a:r>
              <a:rPr lang="pt-BR" sz="2400" dirty="0" smtClean="0"/>
              <a:t>);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• Ocorre o </a:t>
            </a:r>
            <a:r>
              <a:rPr lang="pt-BR" sz="2400" dirty="0" smtClean="0">
                <a:solidFill>
                  <a:srgbClr val="0070C0"/>
                </a:solidFill>
              </a:rPr>
              <a:t>arrepio</a:t>
            </a:r>
            <a:r>
              <a:rPr lang="pt-BR" sz="2400" dirty="0" smtClean="0"/>
              <a:t>/eriçamento </a:t>
            </a:r>
            <a:r>
              <a:rPr lang="pt-BR" sz="2400" dirty="0"/>
              <a:t>dos pelos </a:t>
            </a:r>
            <a:r>
              <a:rPr lang="pt-BR" sz="2400" dirty="0" smtClean="0"/>
              <a:t>(</a:t>
            </a:r>
            <a:r>
              <a:rPr lang="pt-BR" sz="2400" dirty="0" smtClean="0">
                <a:solidFill>
                  <a:srgbClr val="0070C0"/>
                </a:solidFill>
              </a:rPr>
              <a:t>conserva o calor </a:t>
            </a:r>
            <a:r>
              <a:rPr lang="pt-BR" sz="2400" dirty="0" smtClean="0"/>
              <a:t>corporal), denominado </a:t>
            </a:r>
            <a:r>
              <a:rPr lang="pt-BR" sz="2400" dirty="0" smtClean="0">
                <a:solidFill>
                  <a:srgbClr val="0070C0"/>
                </a:solidFill>
              </a:rPr>
              <a:t>pilo ereção</a:t>
            </a:r>
            <a:r>
              <a:rPr lang="pt-BR" sz="2400" dirty="0" smtClean="0"/>
              <a:t>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/>
              <a:t>• O </a:t>
            </a:r>
            <a:r>
              <a:rPr lang="pt-BR" sz="2400" dirty="0" smtClean="0"/>
              <a:t>S.N.A. </a:t>
            </a:r>
            <a:r>
              <a:rPr lang="pt-BR" sz="2400" dirty="0" smtClean="0">
                <a:solidFill>
                  <a:srgbClr val="0070C0"/>
                </a:solidFill>
              </a:rPr>
              <a:t>Simpático</a:t>
            </a:r>
            <a:r>
              <a:rPr lang="pt-BR" sz="2400" dirty="0" smtClean="0"/>
              <a:t> </a:t>
            </a:r>
            <a:r>
              <a:rPr lang="pt-BR" sz="2400" dirty="0" smtClean="0">
                <a:solidFill>
                  <a:srgbClr val="0070C0"/>
                </a:solidFill>
              </a:rPr>
              <a:t>atua na fuga </a:t>
            </a:r>
            <a:r>
              <a:rPr lang="pt-BR" sz="2400" dirty="0" smtClean="0"/>
              <a:t>e quando a situação se acalma, o S.N</a:t>
            </a:r>
            <a:r>
              <a:rPr lang="pt-BR" sz="2400" dirty="0" smtClean="0">
                <a:solidFill>
                  <a:srgbClr val="0070C0"/>
                </a:solidFill>
              </a:rPr>
              <a:t>. Parassimpático restaura o corpo</a:t>
            </a:r>
            <a:r>
              <a:rPr lang="pt-BR" sz="2400" dirty="0" smtClean="0"/>
              <a:t> para o funcionamento normal, </a:t>
            </a:r>
            <a:r>
              <a:rPr lang="pt-BR" sz="2400" dirty="0" smtClean="0">
                <a:solidFill>
                  <a:srgbClr val="0070C0"/>
                </a:solidFill>
              </a:rPr>
              <a:t>retoma processos </a:t>
            </a:r>
            <a:r>
              <a:rPr lang="pt-BR" sz="2400" dirty="0" smtClean="0"/>
              <a:t>digestivos/excreção, reduz a pressão arterial e o ritmo cardíaco;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/>
              <a:t>• </a:t>
            </a:r>
            <a:r>
              <a:rPr lang="pt-BR" sz="2400" dirty="0" smtClean="0"/>
              <a:t>Esse controle </a:t>
            </a:r>
            <a:r>
              <a:rPr lang="pt-BR" sz="2400" dirty="0" smtClean="0">
                <a:solidFill>
                  <a:srgbClr val="0070C0"/>
                </a:solidFill>
              </a:rPr>
              <a:t>independente</a:t>
            </a:r>
            <a:r>
              <a:rPr lang="pt-BR" sz="2400" dirty="0" smtClean="0"/>
              <a:t> do ambiente </a:t>
            </a:r>
            <a:r>
              <a:rPr lang="pt-BR" sz="2400" dirty="0" smtClean="0">
                <a:solidFill>
                  <a:srgbClr val="0070C0"/>
                </a:solidFill>
              </a:rPr>
              <a:t>externo</a:t>
            </a:r>
            <a:r>
              <a:rPr lang="pt-BR" sz="2400" dirty="0" smtClean="0"/>
              <a:t>, está </a:t>
            </a:r>
            <a:r>
              <a:rPr lang="pt-BR" sz="2400" dirty="0" smtClean="0">
                <a:solidFill>
                  <a:srgbClr val="0070C0"/>
                </a:solidFill>
              </a:rPr>
              <a:t>sujeito a mudança</a:t>
            </a:r>
            <a:r>
              <a:rPr lang="pt-BR" sz="2400" dirty="0" smtClean="0"/>
              <a:t>, interagem com </a:t>
            </a:r>
            <a:r>
              <a:rPr lang="pt-BR" sz="2400" dirty="0" smtClean="0">
                <a:solidFill>
                  <a:srgbClr val="0070C0"/>
                </a:solidFill>
              </a:rPr>
              <a:t>sistema endócrino</a:t>
            </a:r>
            <a:r>
              <a:rPr lang="pt-BR" sz="2400" dirty="0" smtClean="0"/>
              <a:t>, </a:t>
            </a:r>
            <a:r>
              <a:rPr lang="pt-BR" sz="2400" dirty="0" smtClean="0">
                <a:solidFill>
                  <a:srgbClr val="0070C0"/>
                </a:solidFill>
              </a:rPr>
              <a:t>monitorando</a:t>
            </a:r>
            <a:r>
              <a:rPr lang="pt-BR" sz="2400" dirty="0" smtClean="0"/>
              <a:t> o ambiente interno/externo (</a:t>
            </a:r>
            <a:r>
              <a:rPr lang="pt-BR" sz="2400" dirty="0" smtClean="0">
                <a:solidFill>
                  <a:srgbClr val="0070C0"/>
                </a:solidFill>
              </a:rPr>
              <a:t>homeostasia</a:t>
            </a:r>
            <a:r>
              <a:rPr lang="pt-BR" sz="2400" dirty="0" smtClean="0"/>
              <a:t>).</a:t>
            </a:r>
          </a:p>
        </p:txBody>
      </p:sp>
      <p:sp>
        <p:nvSpPr>
          <p:cNvPr id="5" name="Retângulo 4"/>
          <p:cNvSpPr/>
          <p:nvPr/>
        </p:nvSpPr>
        <p:spPr>
          <a:xfrm>
            <a:off x="955343" y="0"/>
            <a:ext cx="9161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11.1 </a:t>
            </a: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ATUAÇÃO FISIOLÓGICA DO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9801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1696" y="1182690"/>
            <a:ext cx="117923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>
                <a:solidFill>
                  <a:srgbClr val="FF0000"/>
                </a:solidFill>
              </a:rPr>
              <a:t>Características </a:t>
            </a:r>
            <a:r>
              <a:rPr lang="pt-BR" sz="2400" b="1" u="sng" dirty="0" smtClean="0">
                <a:solidFill>
                  <a:srgbClr val="FF0000"/>
                </a:solidFill>
              </a:rPr>
              <a:t>funcionais e ação de drogas</a:t>
            </a:r>
          </a:p>
          <a:p>
            <a:endParaRPr lang="pt-BR" b="1" u="sng" dirty="0">
              <a:solidFill>
                <a:srgbClr val="FF0000"/>
              </a:solidFill>
            </a:endParaRPr>
          </a:p>
          <a:p>
            <a:r>
              <a:rPr lang="pt-BR" sz="2400" dirty="0" smtClean="0">
                <a:solidFill>
                  <a:srgbClr val="202122"/>
                </a:solidFill>
              </a:rPr>
              <a:t>• Glândulas </a:t>
            </a:r>
            <a:r>
              <a:rPr lang="pt-BR" sz="2400" dirty="0" smtClean="0">
                <a:solidFill>
                  <a:srgbClr val="0070C0"/>
                </a:solidFill>
              </a:rPr>
              <a:t>salivares</a:t>
            </a:r>
            <a:r>
              <a:rPr lang="pt-BR" sz="2400" dirty="0" smtClean="0">
                <a:solidFill>
                  <a:srgbClr val="202122"/>
                </a:solidFill>
              </a:rPr>
              <a:t>, coração pulmão </a:t>
            </a:r>
            <a:r>
              <a:rPr lang="pt-BR" sz="2400" dirty="0" smtClean="0">
                <a:solidFill>
                  <a:srgbClr val="0070C0"/>
                </a:solidFill>
              </a:rPr>
              <a:t>vísceras</a:t>
            </a:r>
            <a:r>
              <a:rPr lang="pt-BR" sz="2400" dirty="0" smtClean="0">
                <a:solidFill>
                  <a:srgbClr val="202122"/>
                </a:solidFill>
              </a:rPr>
              <a:t> abdominais/pélvicas e olhos, são </a:t>
            </a:r>
            <a:r>
              <a:rPr lang="pt-BR" sz="2400" dirty="0" smtClean="0">
                <a:solidFill>
                  <a:srgbClr val="0070C0"/>
                </a:solidFill>
              </a:rPr>
              <a:t>duplamente inervados </a:t>
            </a:r>
            <a:r>
              <a:rPr lang="pt-BR" sz="2400" dirty="0" smtClean="0">
                <a:solidFill>
                  <a:srgbClr val="202122"/>
                </a:solidFill>
              </a:rPr>
              <a:t>pelos sistemas nervoso </a:t>
            </a:r>
            <a:r>
              <a:rPr lang="pt-BR" sz="2400" dirty="0" smtClean="0">
                <a:solidFill>
                  <a:srgbClr val="0070C0"/>
                </a:solidFill>
              </a:rPr>
              <a:t>simpático e parassimpático</a:t>
            </a:r>
            <a:r>
              <a:rPr lang="pt-BR" sz="2400" dirty="0" smtClean="0">
                <a:solidFill>
                  <a:srgbClr val="202122"/>
                </a:solidFill>
              </a:rPr>
              <a:t>;</a:t>
            </a:r>
          </a:p>
          <a:p>
            <a:endParaRPr lang="pt-BR" sz="2400" dirty="0" smtClean="0">
              <a:solidFill>
                <a:srgbClr val="202122"/>
              </a:solidFill>
            </a:endParaRPr>
          </a:p>
          <a:p>
            <a:r>
              <a:rPr lang="pt-BR" sz="2400" dirty="0" smtClean="0">
                <a:solidFill>
                  <a:srgbClr val="202122"/>
                </a:solidFill>
              </a:rPr>
              <a:t>• Glândulas </a:t>
            </a:r>
            <a:r>
              <a:rPr lang="pt-BR" sz="2400" dirty="0" smtClean="0">
                <a:solidFill>
                  <a:srgbClr val="0070C0"/>
                </a:solidFill>
              </a:rPr>
              <a:t>sudoríparas</a:t>
            </a:r>
            <a:r>
              <a:rPr lang="pt-BR" sz="2400" dirty="0" smtClean="0">
                <a:solidFill>
                  <a:srgbClr val="202122"/>
                </a:solidFill>
              </a:rPr>
              <a:t>, medula suprarrenal, </a:t>
            </a:r>
            <a:r>
              <a:rPr lang="pt-BR" sz="2400" dirty="0" smtClean="0">
                <a:solidFill>
                  <a:srgbClr val="0070C0"/>
                </a:solidFill>
              </a:rPr>
              <a:t>músculos pilo-eretores </a:t>
            </a:r>
            <a:r>
              <a:rPr lang="pt-BR" sz="2400" dirty="0" smtClean="0">
                <a:solidFill>
                  <a:srgbClr val="202122"/>
                </a:solidFill>
              </a:rPr>
              <a:t>e muitos vasos sanguíneos são inervados </a:t>
            </a:r>
            <a:r>
              <a:rPr lang="pt-BR" sz="2400" dirty="0" smtClean="0">
                <a:solidFill>
                  <a:srgbClr val="0070C0"/>
                </a:solidFill>
              </a:rPr>
              <a:t>apenas pelo sistema simpático</a:t>
            </a:r>
            <a:r>
              <a:rPr lang="pt-BR" sz="2400" dirty="0" smtClean="0">
                <a:solidFill>
                  <a:srgbClr val="202122"/>
                </a:solidFill>
              </a:rPr>
              <a:t>; </a:t>
            </a:r>
          </a:p>
          <a:p>
            <a:endParaRPr lang="pt-BR" sz="2400" dirty="0">
              <a:solidFill>
                <a:srgbClr val="202122"/>
              </a:solidFill>
            </a:endParaRPr>
          </a:p>
          <a:p>
            <a:r>
              <a:rPr lang="pt-BR" sz="2400" dirty="0">
                <a:solidFill>
                  <a:srgbClr val="202122"/>
                </a:solidFill>
              </a:rPr>
              <a:t>• </a:t>
            </a:r>
            <a:r>
              <a:rPr lang="pt-BR" sz="2400" dirty="0" smtClean="0">
                <a:solidFill>
                  <a:srgbClr val="202122"/>
                </a:solidFill>
              </a:rPr>
              <a:t>É </a:t>
            </a:r>
            <a:r>
              <a:rPr lang="pt-BR" sz="2400" dirty="0" smtClean="0">
                <a:solidFill>
                  <a:srgbClr val="0070C0"/>
                </a:solidFill>
              </a:rPr>
              <a:t>essencial </a:t>
            </a:r>
            <a:r>
              <a:rPr lang="pt-BR" sz="2400" dirty="0" smtClean="0">
                <a:solidFill>
                  <a:srgbClr val="202122"/>
                </a:solidFill>
              </a:rPr>
              <a:t>entender como uma </a:t>
            </a:r>
            <a:r>
              <a:rPr lang="pt-BR" sz="2400" dirty="0" smtClean="0">
                <a:solidFill>
                  <a:srgbClr val="0070C0"/>
                </a:solidFill>
              </a:rPr>
              <a:t>droga atua </a:t>
            </a:r>
            <a:r>
              <a:rPr lang="pt-BR" sz="2400" dirty="0" smtClean="0">
                <a:solidFill>
                  <a:srgbClr val="202122"/>
                </a:solidFill>
              </a:rPr>
              <a:t>sobre determinado órgão e cada divisão do S.N.A., se a </a:t>
            </a:r>
            <a:r>
              <a:rPr lang="pt-BR" sz="2400" dirty="0" smtClean="0">
                <a:solidFill>
                  <a:srgbClr val="0070C0"/>
                </a:solidFill>
              </a:rPr>
              <a:t>inervação </a:t>
            </a:r>
            <a:r>
              <a:rPr lang="pt-BR" sz="2400" dirty="0" smtClean="0">
                <a:solidFill>
                  <a:srgbClr val="202122"/>
                </a:solidFill>
              </a:rPr>
              <a:t>desse órgão é </a:t>
            </a:r>
            <a:r>
              <a:rPr lang="pt-BR" sz="2400" dirty="0" smtClean="0">
                <a:solidFill>
                  <a:srgbClr val="0070C0"/>
                </a:solidFill>
              </a:rPr>
              <a:t>dupla ou única</a:t>
            </a:r>
            <a:r>
              <a:rPr lang="pt-BR" sz="2400" dirty="0" smtClean="0">
                <a:solidFill>
                  <a:srgbClr val="202122"/>
                </a:solidFill>
              </a:rPr>
              <a:t>, se dupla, qual dos sistemas é </a:t>
            </a:r>
            <a:r>
              <a:rPr lang="pt-BR" sz="2400" dirty="0" smtClean="0">
                <a:solidFill>
                  <a:srgbClr val="0070C0"/>
                </a:solidFill>
              </a:rPr>
              <a:t>predominante </a:t>
            </a:r>
            <a:r>
              <a:rPr lang="pt-BR" sz="2400" dirty="0" smtClean="0">
                <a:solidFill>
                  <a:srgbClr val="202122"/>
                </a:solidFill>
              </a:rPr>
              <a:t>nesse órgão, já que pode exercer influência, podendo ser dominante na </a:t>
            </a:r>
            <a:r>
              <a:rPr lang="pt-BR" sz="2400" dirty="0" smtClean="0">
                <a:solidFill>
                  <a:srgbClr val="0070C0"/>
                </a:solidFill>
              </a:rPr>
              <a:t>inervação intrínseca </a:t>
            </a:r>
            <a:r>
              <a:rPr lang="pt-BR" sz="2400" dirty="0" smtClean="0">
                <a:solidFill>
                  <a:srgbClr val="202122"/>
                </a:solidFill>
              </a:rPr>
              <a:t>de diversos </a:t>
            </a:r>
            <a:r>
              <a:rPr lang="pt-BR" sz="2400" dirty="0" smtClean="0">
                <a:solidFill>
                  <a:srgbClr val="0070C0"/>
                </a:solidFill>
              </a:rPr>
              <a:t>tecidos</a:t>
            </a:r>
            <a:r>
              <a:rPr lang="pt-BR" sz="2400" dirty="0" smtClean="0">
                <a:solidFill>
                  <a:srgbClr val="202122"/>
                </a:solidFill>
              </a:rPr>
              <a:t>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87355" y="0"/>
            <a:ext cx="8929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11.1 </a:t>
            </a: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ATUAÇÃO FISIOLÓGICA DO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033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7888" y="829656"/>
            <a:ext cx="1190343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202122"/>
                </a:solidFill>
              </a:rPr>
              <a:t>• </a:t>
            </a:r>
            <a:r>
              <a:rPr lang="pt-BR" sz="2400" dirty="0" smtClean="0">
                <a:solidFill>
                  <a:srgbClr val="0070C0"/>
                </a:solidFill>
              </a:rPr>
              <a:t>Neurônios </a:t>
            </a:r>
            <a:r>
              <a:rPr lang="pt-BR" sz="2400" dirty="0" err="1">
                <a:solidFill>
                  <a:srgbClr val="0070C0"/>
                </a:solidFill>
              </a:rPr>
              <a:t>pré</a:t>
            </a:r>
            <a:r>
              <a:rPr lang="pt-BR" sz="2400" dirty="0">
                <a:solidFill>
                  <a:srgbClr val="0070C0"/>
                </a:solidFill>
              </a:rPr>
              <a:t>-ganglionares </a:t>
            </a:r>
            <a:r>
              <a:rPr lang="pt-BR" sz="2400" dirty="0">
                <a:solidFill>
                  <a:srgbClr val="202122"/>
                </a:solidFill>
              </a:rPr>
              <a:t>do sistema </a:t>
            </a:r>
            <a:r>
              <a:rPr lang="pt-BR" sz="2400" dirty="0">
                <a:solidFill>
                  <a:srgbClr val="0070C0"/>
                </a:solidFill>
              </a:rPr>
              <a:t>simpático</a:t>
            </a:r>
            <a:r>
              <a:rPr lang="pt-BR" sz="2400" dirty="0">
                <a:solidFill>
                  <a:srgbClr val="202122"/>
                </a:solidFill>
              </a:rPr>
              <a:t> emergem dos segmentos </a:t>
            </a:r>
            <a:r>
              <a:rPr lang="pt-BR" sz="2400" dirty="0" err="1">
                <a:solidFill>
                  <a:srgbClr val="0070C0"/>
                </a:solidFill>
              </a:rPr>
              <a:t>tóraco</a:t>
            </a:r>
            <a:r>
              <a:rPr lang="pt-BR" sz="2400" dirty="0">
                <a:solidFill>
                  <a:srgbClr val="0070C0"/>
                </a:solidFill>
              </a:rPr>
              <a:t>-lombares</a:t>
            </a:r>
            <a:r>
              <a:rPr lang="pt-BR" sz="2400" dirty="0">
                <a:solidFill>
                  <a:srgbClr val="202122"/>
                </a:solidFill>
              </a:rPr>
              <a:t> (da região do peito e logo abaixo</a:t>
            </a:r>
            <a:r>
              <a:rPr lang="pt-BR" sz="2400" dirty="0" smtClean="0">
                <a:solidFill>
                  <a:srgbClr val="202122"/>
                </a:solidFill>
              </a:rPr>
              <a:t>);</a:t>
            </a:r>
          </a:p>
          <a:p>
            <a:endParaRPr lang="pt-BR" sz="2400" dirty="0" smtClean="0">
              <a:solidFill>
                <a:srgbClr val="202122"/>
              </a:solidFill>
            </a:endParaRPr>
          </a:p>
          <a:p>
            <a:r>
              <a:rPr lang="pt-BR" sz="2400" dirty="0">
                <a:solidFill>
                  <a:srgbClr val="202122"/>
                </a:solidFill>
              </a:rPr>
              <a:t>• </a:t>
            </a:r>
            <a:r>
              <a:rPr lang="pt-BR" sz="2400" dirty="0" smtClean="0">
                <a:solidFill>
                  <a:srgbClr val="202122"/>
                </a:solidFill>
              </a:rPr>
              <a:t>Neurônios do </a:t>
            </a:r>
            <a:r>
              <a:rPr lang="pt-BR" sz="2400" dirty="0">
                <a:solidFill>
                  <a:srgbClr val="0070C0"/>
                </a:solidFill>
              </a:rPr>
              <a:t>sistema parassimpático </a:t>
            </a:r>
            <a:r>
              <a:rPr lang="pt-BR" sz="2400" dirty="0">
                <a:solidFill>
                  <a:srgbClr val="202122"/>
                </a:solidFill>
              </a:rPr>
              <a:t>emergem dos </a:t>
            </a:r>
            <a:r>
              <a:rPr lang="pt-BR" sz="2400" dirty="0">
                <a:solidFill>
                  <a:srgbClr val="0070C0"/>
                </a:solidFill>
              </a:rPr>
              <a:t>segmentos </a:t>
            </a:r>
            <a:r>
              <a:rPr lang="pt-BR" sz="2400" dirty="0" err="1">
                <a:solidFill>
                  <a:srgbClr val="0070C0"/>
                </a:solidFill>
              </a:rPr>
              <a:t>céfalo</a:t>
            </a:r>
            <a:r>
              <a:rPr lang="pt-BR" sz="2400" dirty="0">
                <a:solidFill>
                  <a:srgbClr val="0070C0"/>
                </a:solidFill>
              </a:rPr>
              <a:t>-sacrais </a:t>
            </a:r>
            <a:r>
              <a:rPr lang="pt-BR" sz="2400" dirty="0">
                <a:solidFill>
                  <a:srgbClr val="202122"/>
                </a:solidFill>
              </a:rPr>
              <a:t>(da região da cabeça e logo acima dos glúteos</a:t>
            </a:r>
            <a:r>
              <a:rPr lang="pt-BR" sz="2400" dirty="0" smtClean="0">
                <a:solidFill>
                  <a:srgbClr val="202122"/>
                </a:solidFill>
              </a:rPr>
              <a:t>);</a:t>
            </a:r>
          </a:p>
          <a:p>
            <a:endParaRPr lang="pt-BR" sz="2400" dirty="0">
              <a:solidFill>
                <a:srgbClr val="202122"/>
              </a:solidFill>
            </a:endParaRPr>
          </a:p>
          <a:p>
            <a:r>
              <a:rPr lang="pt-BR" sz="2400" dirty="0">
                <a:solidFill>
                  <a:srgbClr val="202122"/>
                </a:solidFill>
              </a:rPr>
              <a:t>• Uma importante característica da </a:t>
            </a:r>
            <a:r>
              <a:rPr lang="pt-BR" sz="2400" dirty="0">
                <a:solidFill>
                  <a:srgbClr val="0070C0"/>
                </a:solidFill>
              </a:rPr>
              <a:t>inervação dos músculos pelo sistema nervoso autônomo </a:t>
            </a:r>
            <a:r>
              <a:rPr lang="pt-BR" sz="2400" dirty="0">
                <a:solidFill>
                  <a:srgbClr val="202122"/>
                </a:solidFill>
              </a:rPr>
              <a:t>é que </a:t>
            </a:r>
            <a:r>
              <a:rPr lang="pt-BR" sz="2400" dirty="0" smtClean="0">
                <a:solidFill>
                  <a:srgbClr val="202122"/>
                </a:solidFill>
              </a:rPr>
              <a:t>contrário </a:t>
            </a:r>
            <a:r>
              <a:rPr lang="pt-BR" sz="2400" dirty="0">
                <a:solidFill>
                  <a:srgbClr val="202122"/>
                </a:solidFill>
              </a:rPr>
              <a:t>da inervação somática, que apresenta regiões </a:t>
            </a:r>
            <a:r>
              <a:rPr lang="pt-BR" sz="2400" dirty="0" err="1">
                <a:solidFill>
                  <a:srgbClr val="202122"/>
                </a:solidFill>
              </a:rPr>
              <a:t>pré</a:t>
            </a:r>
            <a:r>
              <a:rPr lang="pt-BR" sz="2400" dirty="0">
                <a:solidFill>
                  <a:srgbClr val="202122"/>
                </a:solidFill>
              </a:rPr>
              <a:t> e pós sinápticas especializadas - suas terminações nervosas </a:t>
            </a:r>
            <a:r>
              <a:rPr lang="pt-BR" sz="2400" dirty="0">
                <a:solidFill>
                  <a:srgbClr val="0070C0"/>
                </a:solidFill>
              </a:rPr>
              <a:t>apresentam </a:t>
            </a:r>
            <a:r>
              <a:rPr lang="pt-BR" sz="2400" dirty="0" err="1">
                <a:solidFill>
                  <a:srgbClr val="0070C0"/>
                </a:solidFill>
              </a:rPr>
              <a:t>varicosidades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>
                <a:solidFill>
                  <a:srgbClr val="202122"/>
                </a:solidFill>
              </a:rPr>
              <a:t>onde o </a:t>
            </a:r>
            <a:r>
              <a:rPr lang="pt-BR" sz="2400" dirty="0">
                <a:solidFill>
                  <a:srgbClr val="0070C0"/>
                </a:solidFill>
              </a:rPr>
              <a:t>neurotransmissor </a:t>
            </a:r>
            <a:r>
              <a:rPr lang="pt-BR" sz="2400" dirty="0">
                <a:solidFill>
                  <a:srgbClr val="202122"/>
                </a:solidFill>
              </a:rPr>
              <a:t>vai se </a:t>
            </a:r>
            <a:r>
              <a:rPr lang="pt-BR" sz="2400" dirty="0">
                <a:solidFill>
                  <a:srgbClr val="0070C0"/>
                </a:solidFill>
              </a:rPr>
              <a:t>acumulando através de </a:t>
            </a:r>
            <a:r>
              <a:rPr lang="pt-BR" sz="2400" dirty="0" smtClean="0">
                <a:solidFill>
                  <a:srgbClr val="0070C0"/>
                </a:solidFill>
              </a:rPr>
              <a:t>vesículas</a:t>
            </a:r>
            <a:r>
              <a:rPr lang="pt-BR" sz="2400" dirty="0" smtClean="0">
                <a:solidFill>
                  <a:srgbClr val="202122"/>
                </a:solidFill>
              </a:rPr>
              <a:t>;</a:t>
            </a:r>
          </a:p>
          <a:p>
            <a:endParaRPr lang="pt-BR" sz="2400" dirty="0" smtClean="0">
              <a:solidFill>
                <a:srgbClr val="202122"/>
              </a:solidFill>
            </a:endParaRPr>
          </a:p>
          <a:p>
            <a:r>
              <a:rPr lang="pt-BR" sz="2400" dirty="0">
                <a:solidFill>
                  <a:srgbClr val="202122"/>
                </a:solidFill>
              </a:rPr>
              <a:t>• </a:t>
            </a:r>
            <a:r>
              <a:rPr lang="pt-BR" sz="2400" dirty="0" smtClean="0">
                <a:solidFill>
                  <a:srgbClr val="202122"/>
                </a:solidFill>
              </a:rPr>
              <a:t>A transmissão </a:t>
            </a:r>
            <a:r>
              <a:rPr lang="pt-BR" sz="2400" dirty="0">
                <a:solidFill>
                  <a:srgbClr val="202122"/>
                </a:solidFill>
              </a:rPr>
              <a:t>de </a:t>
            </a:r>
            <a:r>
              <a:rPr lang="pt-BR" sz="2400" dirty="0">
                <a:solidFill>
                  <a:srgbClr val="0070C0"/>
                </a:solidFill>
              </a:rPr>
              <a:t>sinais ocorre em vários pontos</a:t>
            </a:r>
            <a:r>
              <a:rPr lang="pt-BR" sz="2400" dirty="0">
                <a:solidFill>
                  <a:srgbClr val="202122"/>
                </a:solidFill>
              </a:rPr>
              <a:t>, através de </a:t>
            </a:r>
            <a:r>
              <a:rPr lang="pt-BR" sz="2400" dirty="0" smtClean="0">
                <a:solidFill>
                  <a:srgbClr val="0070C0"/>
                </a:solidFill>
              </a:rPr>
              <a:t>terminais </a:t>
            </a:r>
            <a:r>
              <a:rPr lang="pt-BR" sz="2400" dirty="0" err="1" smtClean="0">
                <a:solidFill>
                  <a:srgbClr val="0070C0"/>
                </a:solidFill>
              </a:rPr>
              <a:t>axonais</a:t>
            </a:r>
            <a:r>
              <a:rPr lang="pt-BR" sz="2400" dirty="0" smtClean="0">
                <a:solidFill>
                  <a:srgbClr val="202122"/>
                </a:solidFill>
              </a:rPr>
              <a:t>, </a:t>
            </a:r>
            <a:r>
              <a:rPr lang="pt-BR" sz="2400" dirty="0">
                <a:solidFill>
                  <a:srgbClr val="202122"/>
                </a:solidFill>
              </a:rPr>
              <a:t>e posteriormente se </a:t>
            </a:r>
            <a:r>
              <a:rPr lang="pt-BR" sz="2400" dirty="0">
                <a:solidFill>
                  <a:srgbClr val="0070C0"/>
                </a:solidFill>
              </a:rPr>
              <a:t>difunde no </a:t>
            </a:r>
            <a:r>
              <a:rPr lang="pt-BR" sz="2400" dirty="0" smtClean="0">
                <a:solidFill>
                  <a:srgbClr val="0070C0"/>
                </a:solidFill>
              </a:rPr>
              <a:t>tecido</a:t>
            </a:r>
            <a:r>
              <a:rPr lang="pt-BR" sz="2400" dirty="0" smtClean="0">
                <a:solidFill>
                  <a:srgbClr val="202122"/>
                </a:solidFill>
              </a:rPr>
              <a:t>;  </a:t>
            </a:r>
          </a:p>
          <a:p>
            <a:endParaRPr lang="pt-BR" sz="2400" dirty="0" smtClean="0">
              <a:solidFill>
                <a:srgbClr val="202122"/>
              </a:solidFill>
            </a:endParaRPr>
          </a:p>
          <a:p>
            <a:r>
              <a:rPr lang="pt-BR" sz="2400" dirty="0">
                <a:solidFill>
                  <a:srgbClr val="202122"/>
                </a:solidFill>
              </a:rPr>
              <a:t>• </a:t>
            </a:r>
            <a:r>
              <a:rPr lang="pt-BR" sz="2400" dirty="0" smtClean="0">
                <a:solidFill>
                  <a:srgbClr val="202122"/>
                </a:solidFill>
              </a:rPr>
              <a:t>As </a:t>
            </a:r>
            <a:r>
              <a:rPr lang="pt-BR" sz="2400" dirty="0">
                <a:solidFill>
                  <a:srgbClr val="202122"/>
                </a:solidFill>
              </a:rPr>
              <a:t>fibras nervosas dos sistemas </a:t>
            </a:r>
            <a:r>
              <a:rPr lang="pt-BR" sz="2400" dirty="0">
                <a:solidFill>
                  <a:srgbClr val="0070C0"/>
                </a:solidFill>
              </a:rPr>
              <a:t>simpáticos e parassimpáticos </a:t>
            </a:r>
            <a:r>
              <a:rPr lang="pt-BR" sz="2400" dirty="0">
                <a:solidFill>
                  <a:srgbClr val="202122"/>
                </a:solidFill>
              </a:rPr>
              <a:t>secretam dois </a:t>
            </a:r>
            <a:r>
              <a:rPr lang="pt-BR" sz="2400" dirty="0">
                <a:solidFill>
                  <a:srgbClr val="0070C0"/>
                </a:solidFill>
              </a:rPr>
              <a:t>neurotransmissores </a:t>
            </a:r>
            <a:r>
              <a:rPr lang="pt-BR" sz="2400" dirty="0">
                <a:solidFill>
                  <a:srgbClr val="202122"/>
                </a:solidFill>
              </a:rPr>
              <a:t>principais</a:t>
            </a:r>
            <a:r>
              <a:rPr lang="pt-BR" sz="2400" dirty="0" smtClean="0">
                <a:solidFill>
                  <a:srgbClr val="202122"/>
                </a:solidFill>
              </a:rPr>
              <a:t>: </a:t>
            </a:r>
            <a:r>
              <a:rPr lang="pt-BR" sz="2400" dirty="0" smtClean="0">
                <a:solidFill>
                  <a:srgbClr val="0070C0"/>
                </a:solidFill>
              </a:rPr>
              <a:t>Noradrenalina/Adrenalina e Acetilcolina</a:t>
            </a:r>
            <a:r>
              <a:rPr lang="pt-BR" sz="2400" dirty="0" smtClean="0">
                <a:solidFill>
                  <a:srgbClr val="202122"/>
                </a:solidFill>
              </a:rPr>
              <a:t>.</a:t>
            </a:r>
            <a:endParaRPr lang="pt-BR" sz="2400" b="0" i="0" dirty="0">
              <a:solidFill>
                <a:srgbClr val="202122"/>
              </a:solidFill>
              <a:effectLst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333767" y="0"/>
            <a:ext cx="6417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11.2 </a:t>
            </a: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ANATOMIA DO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871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3240" y="1220267"/>
            <a:ext cx="114498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 smtClean="0">
                <a:solidFill>
                  <a:srgbClr val="FF0000"/>
                </a:solidFill>
              </a:rPr>
              <a:t>S.N.A. - Receptores</a:t>
            </a:r>
          </a:p>
          <a:p>
            <a:endParaRPr lang="pt-BR" sz="2400" dirty="0" smtClean="0">
              <a:solidFill>
                <a:srgbClr val="202122"/>
              </a:solidFill>
            </a:endParaRPr>
          </a:p>
          <a:p>
            <a:r>
              <a:rPr lang="pt-BR" sz="2400" dirty="0" smtClean="0">
                <a:solidFill>
                  <a:srgbClr val="202122"/>
                </a:solidFill>
              </a:rPr>
              <a:t>• Fibras </a:t>
            </a:r>
            <a:r>
              <a:rPr lang="pt-BR" sz="2400" dirty="0">
                <a:solidFill>
                  <a:srgbClr val="202122"/>
                </a:solidFill>
              </a:rPr>
              <a:t>que secretam noradrenalina </a:t>
            </a:r>
            <a:r>
              <a:rPr lang="pt-BR" sz="2400" dirty="0" smtClean="0">
                <a:solidFill>
                  <a:srgbClr val="202122"/>
                </a:solidFill>
              </a:rPr>
              <a:t>ativam receptores adrenérgicos;</a:t>
            </a:r>
          </a:p>
          <a:p>
            <a:endParaRPr lang="pt-BR" sz="2400" dirty="0" smtClean="0">
              <a:solidFill>
                <a:srgbClr val="202122"/>
              </a:solidFill>
            </a:endParaRPr>
          </a:p>
          <a:p>
            <a:r>
              <a:rPr lang="pt-BR" sz="2400" dirty="0">
                <a:solidFill>
                  <a:srgbClr val="202122"/>
                </a:solidFill>
              </a:rPr>
              <a:t>• </a:t>
            </a:r>
            <a:r>
              <a:rPr lang="pt-BR" sz="2400" dirty="0" smtClean="0">
                <a:solidFill>
                  <a:srgbClr val="202122"/>
                </a:solidFill>
              </a:rPr>
              <a:t>Fibras que secretam acetilcolina ativam receptores colinérgicos;</a:t>
            </a:r>
          </a:p>
          <a:p>
            <a:r>
              <a:rPr lang="pt-BR" sz="2400" dirty="0" smtClean="0">
                <a:solidFill>
                  <a:srgbClr val="202122"/>
                </a:solidFill>
              </a:rPr>
              <a:t> </a:t>
            </a:r>
          </a:p>
          <a:p>
            <a:r>
              <a:rPr lang="pt-BR" sz="2400" dirty="0">
                <a:solidFill>
                  <a:srgbClr val="202122"/>
                </a:solidFill>
              </a:rPr>
              <a:t>• Neurônios </a:t>
            </a:r>
            <a:r>
              <a:rPr lang="pt-BR" sz="2400" dirty="0" err="1" smtClean="0">
                <a:solidFill>
                  <a:srgbClr val="202122"/>
                </a:solidFill>
              </a:rPr>
              <a:t>pre</a:t>
            </a:r>
            <a:r>
              <a:rPr lang="pt-BR" sz="2400" dirty="0" smtClean="0">
                <a:solidFill>
                  <a:srgbClr val="202122"/>
                </a:solidFill>
              </a:rPr>
              <a:t>-ganglionares são colinérgicos e neurônios pós-ganglionares simpáticos são colinérgicos (</a:t>
            </a:r>
            <a:r>
              <a:rPr lang="pt-BR" sz="2400" dirty="0" err="1" smtClean="0">
                <a:solidFill>
                  <a:srgbClr val="202122"/>
                </a:solidFill>
              </a:rPr>
              <a:t>Ex</a:t>
            </a:r>
            <a:r>
              <a:rPr lang="pt-BR" sz="2400" dirty="0" smtClean="0">
                <a:solidFill>
                  <a:srgbClr val="202122"/>
                </a:solidFill>
              </a:rPr>
              <a:t>: neurônios que enervam vasos que irrigam tecido muscular).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606722" y="0"/>
            <a:ext cx="6144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11.2 </a:t>
            </a: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ANATOMIA DO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4919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3500" y="1037907"/>
            <a:ext cx="117443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222222"/>
                </a:solidFill>
              </a:rPr>
              <a:t>• O S.N.A. </a:t>
            </a:r>
            <a:r>
              <a:rPr lang="pt-BR" sz="2400" dirty="0">
                <a:solidFill>
                  <a:srgbClr val="0070C0"/>
                </a:solidFill>
              </a:rPr>
              <a:t>recebe informações </a:t>
            </a:r>
            <a:r>
              <a:rPr lang="pt-BR" sz="2400" dirty="0">
                <a:solidFill>
                  <a:srgbClr val="222222"/>
                </a:solidFill>
              </a:rPr>
              <a:t>de partes do </a:t>
            </a:r>
            <a:r>
              <a:rPr lang="pt-BR" sz="2400" dirty="0" smtClean="0">
                <a:solidFill>
                  <a:srgbClr val="222222"/>
                </a:solidFill>
              </a:rPr>
              <a:t>S.N.C. </a:t>
            </a:r>
            <a:r>
              <a:rPr lang="pt-BR" sz="2400" dirty="0">
                <a:solidFill>
                  <a:srgbClr val="222222"/>
                </a:solidFill>
              </a:rPr>
              <a:t>(hipotálamo, núcleos do trato solitário, formação reticular, tonsilas, hipocampo e córtex olfatório), </a:t>
            </a:r>
            <a:r>
              <a:rPr lang="pt-BR" sz="2400" dirty="0" smtClean="0">
                <a:solidFill>
                  <a:srgbClr val="0070C0"/>
                </a:solidFill>
              </a:rPr>
              <a:t>processa </a:t>
            </a:r>
            <a:r>
              <a:rPr lang="pt-BR" sz="2400" dirty="0">
                <a:solidFill>
                  <a:srgbClr val="0070C0"/>
                </a:solidFill>
              </a:rPr>
              <a:t>e integra estímulos </a:t>
            </a:r>
            <a:r>
              <a:rPr lang="pt-BR" sz="2400" dirty="0">
                <a:solidFill>
                  <a:srgbClr val="222222"/>
                </a:solidFill>
              </a:rPr>
              <a:t>do corpo e do ambiente </a:t>
            </a:r>
            <a:r>
              <a:rPr lang="pt-BR" sz="2400" dirty="0" smtClean="0">
                <a:solidFill>
                  <a:srgbClr val="0070C0"/>
                </a:solidFill>
              </a:rPr>
              <a:t>externo</a:t>
            </a:r>
            <a:r>
              <a:rPr lang="pt-BR" sz="2400" dirty="0" smtClean="0">
                <a:solidFill>
                  <a:srgbClr val="222222"/>
                </a:solidFill>
              </a:rPr>
              <a:t>;</a:t>
            </a:r>
          </a:p>
          <a:p>
            <a:endParaRPr lang="pt-BR" sz="2400" dirty="0">
              <a:solidFill>
                <a:srgbClr val="222222"/>
              </a:solidFill>
            </a:endParaRPr>
          </a:p>
          <a:p>
            <a:r>
              <a:rPr lang="pt-BR" sz="2400" dirty="0">
                <a:solidFill>
                  <a:srgbClr val="222222"/>
                </a:solidFill>
              </a:rPr>
              <a:t>• Os sistemas </a:t>
            </a:r>
            <a:r>
              <a:rPr lang="pt-BR" sz="2400" dirty="0">
                <a:solidFill>
                  <a:srgbClr val="0070C0"/>
                </a:solidFill>
              </a:rPr>
              <a:t>simpático e parassimpático </a:t>
            </a:r>
            <a:r>
              <a:rPr lang="pt-BR" sz="2400" dirty="0">
                <a:solidFill>
                  <a:srgbClr val="222222"/>
                </a:solidFill>
              </a:rPr>
              <a:t>consistem, cada um, em </a:t>
            </a:r>
            <a:r>
              <a:rPr lang="pt-BR" sz="2400" dirty="0">
                <a:solidFill>
                  <a:srgbClr val="0070C0"/>
                </a:solidFill>
              </a:rPr>
              <a:t>2 conjuntos de corpos neuronais</a:t>
            </a:r>
            <a:r>
              <a:rPr lang="pt-BR" sz="2400" dirty="0" smtClean="0">
                <a:solidFill>
                  <a:srgbClr val="222222"/>
                </a:solidFill>
              </a:rPr>
              <a:t>:</a:t>
            </a:r>
          </a:p>
          <a:p>
            <a:endParaRPr lang="pt-BR" sz="2400" dirty="0">
              <a:solidFill>
                <a:srgbClr val="222222"/>
              </a:solidFill>
            </a:endParaRPr>
          </a:p>
          <a:p>
            <a:r>
              <a:rPr lang="pt-BR" sz="2400" dirty="0" smtClean="0">
                <a:solidFill>
                  <a:srgbClr val="222222"/>
                </a:solidFill>
              </a:rPr>
              <a:t>- </a:t>
            </a:r>
            <a:r>
              <a:rPr lang="pt-BR" sz="2400" dirty="0" err="1" smtClean="0">
                <a:solidFill>
                  <a:srgbClr val="0070C0"/>
                </a:solidFill>
              </a:rPr>
              <a:t>Pré</a:t>
            </a:r>
            <a:r>
              <a:rPr lang="pt-BR" sz="2400" dirty="0" smtClean="0">
                <a:solidFill>
                  <a:srgbClr val="0070C0"/>
                </a:solidFill>
              </a:rPr>
              <a:t>-ganglionar</a:t>
            </a:r>
            <a:r>
              <a:rPr lang="pt-BR" sz="2400" dirty="0">
                <a:solidFill>
                  <a:srgbClr val="222222"/>
                </a:solidFill>
              </a:rPr>
              <a:t>: </a:t>
            </a:r>
            <a:r>
              <a:rPr lang="pt-BR" sz="2400" dirty="0" smtClean="0">
                <a:solidFill>
                  <a:srgbClr val="222222"/>
                </a:solidFill>
              </a:rPr>
              <a:t>situado </a:t>
            </a:r>
            <a:r>
              <a:rPr lang="pt-BR" sz="2400" dirty="0">
                <a:solidFill>
                  <a:srgbClr val="222222"/>
                </a:solidFill>
              </a:rPr>
              <a:t>no SNC </a:t>
            </a:r>
            <a:r>
              <a:rPr lang="pt-BR" sz="2400" dirty="0" smtClean="0">
                <a:solidFill>
                  <a:srgbClr val="222222"/>
                </a:solidFill>
              </a:rPr>
              <a:t>possui conexões </a:t>
            </a:r>
            <a:r>
              <a:rPr lang="pt-BR" sz="2400" dirty="0">
                <a:solidFill>
                  <a:srgbClr val="222222"/>
                </a:solidFill>
              </a:rPr>
              <a:t>com </a:t>
            </a:r>
            <a:r>
              <a:rPr lang="pt-BR" sz="2400" dirty="0" smtClean="0">
                <a:solidFill>
                  <a:srgbClr val="222222"/>
                </a:solidFill>
              </a:rPr>
              <a:t>outro </a:t>
            </a:r>
            <a:r>
              <a:rPr lang="pt-BR" sz="2400" dirty="0">
                <a:solidFill>
                  <a:srgbClr val="222222"/>
                </a:solidFill>
              </a:rPr>
              <a:t>conjunto situado nos gânglios fora do SNC.</a:t>
            </a:r>
          </a:p>
          <a:p>
            <a:r>
              <a:rPr lang="pt-BR" sz="2400" dirty="0" smtClean="0">
                <a:solidFill>
                  <a:srgbClr val="222222"/>
                </a:solidFill>
              </a:rPr>
              <a:t>- </a:t>
            </a:r>
            <a:r>
              <a:rPr lang="pt-BR" sz="2400" dirty="0" smtClean="0">
                <a:solidFill>
                  <a:srgbClr val="0070C0"/>
                </a:solidFill>
              </a:rPr>
              <a:t>Pós-ganglionar</a:t>
            </a:r>
            <a:r>
              <a:rPr lang="pt-BR" sz="2400" dirty="0">
                <a:solidFill>
                  <a:srgbClr val="222222"/>
                </a:solidFill>
              </a:rPr>
              <a:t>: </a:t>
            </a:r>
            <a:r>
              <a:rPr lang="pt-BR" sz="2400" dirty="0" smtClean="0">
                <a:solidFill>
                  <a:srgbClr val="222222"/>
                </a:solidFill>
              </a:rPr>
              <a:t>tem </a:t>
            </a:r>
            <a:r>
              <a:rPr lang="pt-BR" sz="2400" dirty="0">
                <a:solidFill>
                  <a:srgbClr val="222222"/>
                </a:solidFill>
              </a:rPr>
              <a:t>fibras eferentes que vão dos gânglios aos órgãos efetores </a:t>
            </a:r>
            <a:r>
              <a:rPr lang="pt-BR" sz="2400" dirty="0" smtClean="0">
                <a:solidFill>
                  <a:srgbClr val="222222"/>
                </a:solidFill>
              </a:rPr>
              <a:t>do S.N.A. </a:t>
            </a:r>
            <a:endParaRPr lang="pt-BR" sz="2400" b="0" i="0" u="none" strike="noStrike" dirty="0">
              <a:solidFill>
                <a:srgbClr val="222222"/>
              </a:solidFill>
              <a:effectLst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93075" y="0"/>
            <a:ext cx="6158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11.2 </a:t>
            </a: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ANATOMIA DO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72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7231" y="830997"/>
            <a:ext cx="118631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u="sng" dirty="0" smtClean="0">
                <a:solidFill>
                  <a:srgbClr val="FF0000"/>
                </a:solidFill>
              </a:rPr>
              <a:t>Divisão anatômica do S.N. Simpático e S.N. Parassimpático:</a:t>
            </a:r>
          </a:p>
          <a:p>
            <a:pPr algn="just"/>
            <a:endParaRPr lang="pt-BR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pt-BR" sz="2400" dirty="0" smtClean="0"/>
              <a:t>• O S.N. </a:t>
            </a:r>
            <a:r>
              <a:rPr lang="pt-BR" sz="2400" dirty="0" smtClean="0">
                <a:solidFill>
                  <a:srgbClr val="0070C0"/>
                </a:solidFill>
              </a:rPr>
              <a:t>simpático origina desde </a:t>
            </a:r>
            <a:r>
              <a:rPr lang="pt-BR" sz="2400" dirty="0">
                <a:solidFill>
                  <a:srgbClr val="0070C0"/>
                </a:solidFill>
              </a:rPr>
              <a:t>T1 até L2 ou </a:t>
            </a:r>
            <a:r>
              <a:rPr lang="pt-BR" sz="2400" dirty="0" smtClean="0">
                <a:solidFill>
                  <a:srgbClr val="0070C0"/>
                </a:solidFill>
              </a:rPr>
              <a:t>L3 </a:t>
            </a:r>
            <a:r>
              <a:rPr lang="pt-BR" sz="2400" dirty="0" smtClean="0"/>
              <a:t>e sua principal </a:t>
            </a:r>
            <a:r>
              <a:rPr lang="pt-BR" sz="2400" dirty="0"/>
              <a:t>característica é a formação de </a:t>
            </a:r>
            <a:r>
              <a:rPr lang="pt-BR" sz="2400" dirty="0">
                <a:solidFill>
                  <a:srgbClr val="0070C0"/>
                </a:solidFill>
              </a:rPr>
              <a:t>gânglios </a:t>
            </a:r>
            <a:r>
              <a:rPr lang="pt-BR" sz="2400" dirty="0" err="1">
                <a:solidFill>
                  <a:srgbClr val="0070C0"/>
                </a:solidFill>
              </a:rPr>
              <a:t>paravertebrais</a:t>
            </a:r>
            <a:r>
              <a:rPr lang="pt-BR" sz="2400" dirty="0">
                <a:solidFill>
                  <a:srgbClr val="0070C0"/>
                </a:solidFill>
              </a:rPr>
              <a:t> e </a:t>
            </a:r>
            <a:r>
              <a:rPr lang="pt-BR" sz="2400" dirty="0" smtClean="0">
                <a:solidFill>
                  <a:srgbClr val="0070C0"/>
                </a:solidFill>
              </a:rPr>
              <a:t>pré-vertebrais</a:t>
            </a:r>
            <a:r>
              <a:rPr lang="pt-BR" sz="2400" dirty="0" smtClean="0"/>
              <a:t>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/>
              <a:t>• </a:t>
            </a:r>
            <a:r>
              <a:rPr lang="pt-BR" sz="2400" dirty="0" smtClean="0"/>
              <a:t>Desses </a:t>
            </a:r>
            <a:r>
              <a:rPr lang="pt-BR" sz="2400" dirty="0"/>
              <a:t>gânglios, onde se situam os corpos celulares dos neurônios, saem às </a:t>
            </a:r>
            <a:r>
              <a:rPr lang="pt-BR" sz="2400" dirty="0">
                <a:solidFill>
                  <a:srgbClr val="0070C0"/>
                </a:solidFill>
              </a:rPr>
              <a:t>fibras nervosas </a:t>
            </a:r>
            <a:r>
              <a:rPr lang="pt-BR" sz="2400" dirty="0"/>
              <a:t>que inervam as estruturas viscerais, órgãos e tecidos, </a:t>
            </a:r>
            <a:r>
              <a:rPr lang="pt-BR" sz="2400" dirty="0">
                <a:solidFill>
                  <a:srgbClr val="0070C0"/>
                </a:solidFill>
              </a:rPr>
              <a:t>regulando o funcionamento</a:t>
            </a:r>
            <a:r>
              <a:rPr lang="pt-BR" sz="2400" dirty="0"/>
              <a:t> respiratório, circulatório, digestivo, </a:t>
            </a:r>
            <a:r>
              <a:rPr lang="pt-BR" sz="2400" dirty="0">
                <a:solidFill>
                  <a:srgbClr val="0070C0"/>
                </a:solidFill>
              </a:rPr>
              <a:t>metabólico</a:t>
            </a:r>
            <a:r>
              <a:rPr lang="pt-BR" sz="2400" dirty="0"/>
              <a:t>, controlando a pressão arterial, a temperatura corporal, etc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• </a:t>
            </a:r>
            <a:r>
              <a:rPr lang="pt-BR" sz="2400" dirty="0" smtClean="0"/>
              <a:t>O S.N. </a:t>
            </a:r>
            <a:r>
              <a:rPr lang="pt-BR" sz="2400" dirty="0" smtClean="0">
                <a:solidFill>
                  <a:srgbClr val="0070C0"/>
                </a:solidFill>
              </a:rPr>
              <a:t>parassimpático origina </a:t>
            </a:r>
            <a:r>
              <a:rPr lang="pt-BR" sz="2400" dirty="0">
                <a:solidFill>
                  <a:srgbClr val="0070C0"/>
                </a:solidFill>
              </a:rPr>
              <a:t>nos pares de nervos cranianos III </a:t>
            </a:r>
            <a:r>
              <a:rPr lang="pt-BR" sz="2400" dirty="0"/>
              <a:t>(</a:t>
            </a:r>
            <a:r>
              <a:rPr lang="pt-BR" sz="2400" dirty="0" err="1"/>
              <a:t>oculomotor</a:t>
            </a:r>
            <a:r>
              <a:rPr lang="pt-BR" sz="2400" dirty="0"/>
              <a:t>), VII (facial), IX (glossofaríngeo) e X (vago), além dos segmentos nervosos de S2, S3 e </a:t>
            </a:r>
            <a:r>
              <a:rPr lang="pt-BR" sz="2400" dirty="0" smtClean="0"/>
              <a:t>S4;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/>
              <a:t>• Os </a:t>
            </a:r>
            <a:r>
              <a:rPr lang="pt-BR" sz="2400" dirty="0">
                <a:solidFill>
                  <a:srgbClr val="0070C0"/>
                </a:solidFill>
              </a:rPr>
              <a:t>três primeiros pares de nervos cranianos </a:t>
            </a:r>
            <a:r>
              <a:rPr lang="pt-BR" sz="2400" dirty="0"/>
              <a:t>(III, VII e IX), dirigem suas fibras nervosas para vários </a:t>
            </a:r>
            <a:r>
              <a:rPr lang="pt-BR" sz="2400" dirty="0">
                <a:solidFill>
                  <a:srgbClr val="0070C0"/>
                </a:solidFill>
              </a:rPr>
              <a:t>segmentos da cabeça</a:t>
            </a:r>
            <a:r>
              <a:rPr lang="pt-BR" sz="2400" dirty="0"/>
              <a:t>, enquanto os pares nervosos sacrais inervam o cólon descendente, o reto, a bexiga e os </a:t>
            </a:r>
            <a:r>
              <a:rPr lang="pt-BR" sz="2400" dirty="0">
                <a:solidFill>
                  <a:srgbClr val="0070C0"/>
                </a:solidFill>
              </a:rPr>
              <a:t>órgãos reprodutores</a:t>
            </a:r>
            <a:r>
              <a:rPr lang="pt-BR" sz="2400" dirty="0"/>
              <a:t>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456597" y="0"/>
            <a:ext cx="6294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11.2 </a:t>
            </a: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ANATOMIA DO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182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07" y="830997"/>
            <a:ext cx="8533143" cy="583375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620370" y="0"/>
            <a:ext cx="61309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11.2 </a:t>
            </a: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ANATOMIA DO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816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062" y="1069287"/>
            <a:ext cx="74458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• O </a:t>
            </a:r>
            <a:r>
              <a:rPr lang="pt-BR" sz="2400" dirty="0"/>
              <a:t>SNA </a:t>
            </a:r>
            <a:r>
              <a:rPr lang="pt-BR" sz="2400" dirty="0">
                <a:solidFill>
                  <a:srgbClr val="0070C0"/>
                </a:solidFill>
              </a:rPr>
              <a:t>recebe informações de partes do SNC</a:t>
            </a:r>
            <a:r>
              <a:rPr lang="pt-BR" sz="2400" dirty="0"/>
              <a:t>, </a:t>
            </a:r>
            <a:r>
              <a:rPr lang="pt-BR" sz="2400" dirty="0" smtClean="0"/>
              <a:t>que processa </a:t>
            </a:r>
            <a:r>
              <a:rPr lang="pt-BR" sz="2400" dirty="0"/>
              <a:t>e </a:t>
            </a:r>
            <a:r>
              <a:rPr lang="pt-BR" sz="2400" dirty="0">
                <a:solidFill>
                  <a:srgbClr val="0070C0"/>
                </a:solidFill>
              </a:rPr>
              <a:t>integra estímulos</a:t>
            </a:r>
            <a:r>
              <a:rPr lang="pt-BR" sz="2400" dirty="0"/>
              <a:t> do corpo e do ambiente </a:t>
            </a:r>
            <a:r>
              <a:rPr lang="pt-BR" sz="2400" dirty="0" smtClean="0"/>
              <a:t>externo;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Essas </a:t>
            </a:r>
            <a:r>
              <a:rPr lang="pt-BR" sz="2400" dirty="0"/>
              <a:t>partes incluem o </a:t>
            </a:r>
            <a:r>
              <a:rPr lang="pt-BR" sz="2400" dirty="0">
                <a:solidFill>
                  <a:srgbClr val="0070C0"/>
                </a:solidFill>
              </a:rPr>
              <a:t>hipotálamo</a:t>
            </a:r>
            <a:r>
              <a:rPr lang="pt-BR" sz="2400" dirty="0"/>
              <a:t>, núcleos do trato solitário, formação reticular, tonsilas, </a:t>
            </a:r>
            <a:r>
              <a:rPr lang="pt-BR" sz="2400" dirty="0">
                <a:solidFill>
                  <a:srgbClr val="0070C0"/>
                </a:solidFill>
              </a:rPr>
              <a:t>hipocampo </a:t>
            </a:r>
            <a:r>
              <a:rPr lang="pt-BR" sz="2400" dirty="0"/>
              <a:t>e córtex </a:t>
            </a:r>
            <a:r>
              <a:rPr lang="pt-BR" sz="2400" dirty="0" smtClean="0"/>
              <a:t>olfatório;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/>
              <a:t>• Os sistemas simpático e parassimpático consistem, cada um, em </a:t>
            </a:r>
            <a:r>
              <a:rPr lang="pt-BR" sz="2400" dirty="0">
                <a:solidFill>
                  <a:srgbClr val="0070C0"/>
                </a:solidFill>
              </a:rPr>
              <a:t>2 conjuntos</a:t>
            </a:r>
            <a:r>
              <a:rPr lang="pt-BR" sz="2400" dirty="0"/>
              <a:t> de corpos </a:t>
            </a:r>
            <a:r>
              <a:rPr lang="pt-BR" sz="2400" dirty="0">
                <a:solidFill>
                  <a:srgbClr val="0070C0"/>
                </a:solidFill>
              </a:rPr>
              <a:t>neuronais</a:t>
            </a:r>
            <a:r>
              <a:rPr lang="pt-BR" sz="2400" dirty="0" smtClean="0"/>
              <a:t>:</a:t>
            </a:r>
          </a:p>
          <a:p>
            <a:pPr algn="just"/>
            <a:r>
              <a:rPr lang="pt-BR" sz="2400" dirty="0" smtClean="0"/>
              <a:t>- </a:t>
            </a:r>
            <a:r>
              <a:rPr lang="pt-BR" sz="2400" dirty="0" err="1" smtClean="0">
                <a:solidFill>
                  <a:srgbClr val="0070C0"/>
                </a:solidFill>
              </a:rPr>
              <a:t>Pré</a:t>
            </a:r>
            <a:r>
              <a:rPr lang="pt-BR" sz="2400" dirty="0" smtClean="0">
                <a:solidFill>
                  <a:srgbClr val="0070C0"/>
                </a:solidFill>
              </a:rPr>
              <a:t>-ganglionar</a:t>
            </a:r>
            <a:r>
              <a:rPr lang="pt-BR" sz="2400" dirty="0"/>
              <a:t>: </a:t>
            </a:r>
            <a:r>
              <a:rPr lang="pt-BR" sz="2400" dirty="0" smtClean="0"/>
              <a:t>conjunto </a:t>
            </a:r>
            <a:r>
              <a:rPr lang="pt-BR" sz="2400" dirty="0" smtClean="0">
                <a:solidFill>
                  <a:srgbClr val="0070C0"/>
                </a:solidFill>
              </a:rPr>
              <a:t>situado </a:t>
            </a:r>
            <a:r>
              <a:rPr lang="pt-BR" sz="2400" dirty="0">
                <a:solidFill>
                  <a:srgbClr val="0070C0"/>
                </a:solidFill>
              </a:rPr>
              <a:t>no SNC </a:t>
            </a:r>
            <a:r>
              <a:rPr lang="pt-BR" sz="2400" dirty="0" smtClean="0"/>
              <a:t>tem conexões </a:t>
            </a:r>
            <a:r>
              <a:rPr lang="pt-BR" sz="2400" dirty="0"/>
              <a:t>com </a:t>
            </a:r>
            <a:r>
              <a:rPr lang="pt-BR" sz="2400" dirty="0" smtClean="0"/>
              <a:t>outro </a:t>
            </a:r>
            <a:r>
              <a:rPr lang="pt-BR" sz="2400" dirty="0"/>
              <a:t>conjunto </a:t>
            </a:r>
            <a:r>
              <a:rPr lang="pt-BR" sz="2400" dirty="0">
                <a:solidFill>
                  <a:srgbClr val="0070C0"/>
                </a:solidFill>
              </a:rPr>
              <a:t>situado nos gânglios fora do </a:t>
            </a:r>
            <a:r>
              <a:rPr lang="pt-BR" sz="2400" dirty="0" smtClean="0">
                <a:solidFill>
                  <a:srgbClr val="0070C0"/>
                </a:solidFill>
              </a:rPr>
              <a:t>SNC</a:t>
            </a:r>
            <a:r>
              <a:rPr lang="pt-BR" sz="2400" dirty="0"/>
              <a:t>;</a:t>
            </a:r>
            <a:endParaRPr lang="pt-BR" sz="2400" dirty="0" smtClean="0"/>
          </a:p>
          <a:p>
            <a:pPr algn="just"/>
            <a:r>
              <a:rPr lang="pt-BR" sz="2400" dirty="0" smtClean="0"/>
              <a:t>- </a:t>
            </a:r>
            <a:r>
              <a:rPr lang="pt-BR" sz="2400" dirty="0" smtClean="0">
                <a:solidFill>
                  <a:srgbClr val="0070C0"/>
                </a:solidFill>
              </a:rPr>
              <a:t>Pós-ganglionar</a:t>
            </a:r>
            <a:r>
              <a:rPr lang="pt-BR" sz="2400" dirty="0"/>
              <a:t>: </a:t>
            </a:r>
            <a:r>
              <a:rPr lang="pt-BR" sz="2400" dirty="0" smtClean="0"/>
              <a:t>conjunto </a:t>
            </a:r>
            <a:r>
              <a:rPr lang="pt-BR" sz="2400" dirty="0"/>
              <a:t>tem fibras eferentes que vão dos </a:t>
            </a:r>
            <a:r>
              <a:rPr lang="pt-BR" sz="2400" dirty="0">
                <a:solidFill>
                  <a:srgbClr val="0070C0"/>
                </a:solidFill>
              </a:rPr>
              <a:t>gânglios aos órgãos </a:t>
            </a:r>
            <a:r>
              <a:rPr lang="pt-BR" sz="2400" dirty="0" smtClean="0">
                <a:solidFill>
                  <a:srgbClr val="0070C0"/>
                </a:solidFill>
              </a:rPr>
              <a:t>efetores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91" y="472225"/>
            <a:ext cx="4495263" cy="624259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433016" y="-36795"/>
            <a:ext cx="6298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11.2 </a:t>
            </a: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ANATOMIA DO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8122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3888" y="1265876"/>
            <a:ext cx="117501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Etiologia de insuficiências autonômicas:</a:t>
            </a:r>
          </a:p>
          <a:p>
            <a:endParaRPr lang="pt-BR" sz="2400" b="1" dirty="0" smtClean="0">
              <a:solidFill>
                <a:srgbClr val="FF0000"/>
              </a:solidFill>
            </a:endParaRPr>
          </a:p>
          <a:p>
            <a:r>
              <a:rPr lang="pt-BR" sz="2400" dirty="0" smtClean="0">
                <a:solidFill>
                  <a:srgbClr val="222222"/>
                </a:solidFill>
              </a:rPr>
              <a:t>Doenças </a:t>
            </a:r>
            <a:r>
              <a:rPr lang="pt-BR" sz="2400" dirty="0">
                <a:solidFill>
                  <a:srgbClr val="222222"/>
                </a:solidFill>
              </a:rPr>
              <a:t>que causam insuficiência autonômica </a:t>
            </a:r>
            <a:r>
              <a:rPr lang="pt-BR" sz="2400" dirty="0">
                <a:solidFill>
                  <a:srgbClr val="0070C0"/>
                </a:solidFill>
              </a:rPr>
              <a:t>podem se originar </a:t>
            </a:r>
            <a:r>
              <a:rPr lang="pt-BR" sz="2400" dirty="0">
                <a:solidFill>
                  <a:srgbClr val="222222"/>
                </a:solidFill>
              </a:rPr>
              <a:t>no SNP ou </a:t>
            </a:r>
            <a:r>
              <a:rPr lang="pt-BR" sz="2400" dirty="0" smtClean="0">
                <a:solidFill>
                  <a:srgbClr val="222222"/>
                </a:solidFill>
              </a:rPr>
              <a:t>SNC, podendo ser </a:t>
            </a:r>
            <a:r>
              <a:rPr lang="pt-BR" sz="2400" dirty="0">
                <a:solidFill>
                  <a:srgbClr val="222222"/>
                </a:solidFill>
              </a:rPr>
              <a:t>primárias ou secundárias a </a:t>
            </a:r>
            <a:r>
              <a:rPr lang="pt-BR" sz="2400" dirty="0">
                <a:solidFill>
                  <a:srgbClr val="0070C0"/>
                </a:solidFill>
              </a:rPr>
              <a:t>outras doenças</a:t>
            </a:r>
            <a:r>
              <a:rPr lang="pt-BR" sz="2400" dirty="0">
                <a:solidFill>
                  <a:srgbClr val="222222"/>
                </a:solidFill>
              </a:rPr>
              <a:t>.</a:t>
            </a:r>
          </a:p>
          <a:p>
            <a:r>
              <a:rPr lang="pt-BR" sz="2400" dirty="0">
                <a:solidFill>
                  <a:srgbClr val="222222"/>
                </a:solidFill>
              </a:rPr>
              <a:t>As </a:t>
            </a:r>
            <a:r>
              <a:rPr lang="pt-BR" sz="2400" dirty="0">
                <a:solidFill>
                  <a:srgbClr val="0070C0"/>
                </a:solidFill>
              </a:rPr>
              <a:t>causas mais comuns</a:t>
            </a:r>
            <a:r>
              <a:rPr lang="pt-BR" sz="2400" dirty="0">
                <a:solidFill>
                  <a:srgbClr val="222222"/>
                </a:solidFill>
              </a:rPr>
              <a:t> de insuficiência autonômica </a:t>
            </a:r>
            <a:r>
              <a:rPr lang="pt-BR" sz="2400" dirty="0" smtClean="0">
                <a:solidFill>
                  <a:srgbClr val="222222"/>
                </a:solidFill>
              </a:rPr>
              <a:t>incluem: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222222"/>
                </a:solidFill>
              </a:rPr>
              <a:t>Neuropatias periféricas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0070C0"/>
                </a:solidFill>
              </a:rPr>
              <a:t>Envelhecimento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222222"/>
                </a:solidFill>
              </a:rPr>
              <a:t>Parkinson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0070C0"/>
                </a:solidFill>
              </a:rPr>
              <a:t>Neuropatia autoimune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222222"/>
                </a:solidFill>
              </a:rPr>
              <a:t>Atrofia </a:t>
            </a:r>
            <a:r>
              <a:rPr lang="pt-BR" sz="2400" dirty="0" err="1" smtClean="0">
                <a:solidFill>
                  <a:srgbClr val="222222"/>
                </a:solidFill>
              </a:rPr>
              <a:t>multissistêmica</a:t>
            </a:r>
            <a:endParaRPr lang="pt-BR" sz="2400" dirty="0" smtClean="0">
              <a:solidFill>
                <a:srgbClr val="222222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0070C0"/>
                </a:solidFill>
              </a:rPr>
              <a:t>Insuficiência </a:t>
            </a:r>
            <a:r>
              <a:rPr lang="pt-BR" sz="2400" dirty="0" smtClean="0">
                <a:solidFill>
                  <a:srgbClr val="222222"/>
                </a:solidFill>
              </a:rPr>
              <a:t>autonômica pura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222222"/>
                </a:solidFill>
              </a:rPr>
              <a:t>Doenças da medula espinal 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0070C0"/>
                </a:solidFill>
              </a:rPr>
              <a:t>Fármacos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222222"/>
                </a:solidFill>
              </a:rPr>
              <a:t>Doenças de junção neuromuscular </a:t>
            </a:r>
            <a:endParaRPr lang="pt-BR" sz="2400" b="0" i="0" dirty="0">
              <a:solidFill>
                <a:srgbClr val="222222"/>
              </a:solidFill>
              <a:effectLst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951630" y="0"/>
            <a:ext cx="8364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11.3 </a:t>
            </a: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INSUFICIÊNCIA AUTONÔMICA 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24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61112" y="1108661"/>
            <a:ext cx="8929688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b="1" dirty="0">
                <a:cs typeface="Tahoma" pitchFamily="34" charset="0"/>
              </a:rPr>
              <a:t>Sistema nervoso central (SNC)</a:t>
            </a:r>
          </a:p>
          <a:p>
            <a:pPr marL="342900" indent="-342900" algn="just">
              <a:defRPr/>
            </a:pPr>
            <a:endParaRPr lang="pt-BR" sz="2400" b="1" dirty="0"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2400" b="1" dirty="0">
                <a:cs typeface="Tahoma" pitchFamily="34" charset="0"/>
              </a:rPr>
              <a:t>	</a:t>
            </a:r>
            <a:r>
              <a:rPr lang="pt-BR" sz="2400" b="1" dirty="0" smtClean="0">
                <a:cs typeface="Tahoma" pitchFamily="34" charset="0"/>
              </a:rPr>
              <a:t>Encéfalo</a:t>
            </a:r>
            <a:endParaRPr lang="pt-BR" sz="2400" b="1" dirty="0">
              <a:cs typeface="Tahoma" pitchFamily="34" charset="0"/>
            </a:endParaRPr>
          </a:p>
          <a:p>
            <a:pPr marL="800100" lvl="1" indent="-342900" algn="just">
              <a:buFont typeface="Wingdings" pitchFamily="2" charset="2"/>
              <a:buChar char="§"/>
              <a:defRPr/>
            </a:pPr>
            <a:r>
              <a:rPr lang="pt-BR" sz="2400" dirty="0">
                <a:cs typeface="Tahoma" pitchFamily="34" charset="0"/>
              </a:rPr>
              <a:t>Possui cerca de 1,4 kg nos adultos</a:t>
            </a:r>
          </a:p>
          <a:p>
            <a:pPr marL="800100" lvl="1" indent="-342900" algn="just">
              <a:buFont typeface="Wingdings" pitchFamily="2" charset="2"/>
              <a:buChar char="§"/>
              <a:defRPr/>
            </a:pPr>
            <a:r>
              <a:rPr lang="pt-BR" sz="2400" dirty="0">
                <a:cs typeface="Tahoma" pitchFamily="34" charset="0"/>
              </a:rPr>
              <a:t>Está localizado na caixa craniana</a:t>
            </a:r>
          </a:p>
          <a:p>
            <a:pPr marL="800100" lvl="1" indent="-342900" algn="just">
              <a:buFont typeface="Wingdings" pitchFamily="2" charset="2"/>
              <a:buChar char="§"/>
              <a:defRPr/>
            </a:pPr>
            <a:r>
              <a:rPr lang="pt-BR" sz="2400" dirty="0">
                <a:cs typeface="Tahoma" pitchFamily="34" charset="0"/>
              </a:rPr>
              <a:t>Dividido em 3 partes: cérebro, cerebelo e tronco encefálico</a:t>
            </a:r>
          </a:p>
          <a:p>
            <a:pPr algn="just">
              <a:defRPr/>
            </a:pPr>
            <a:endParaRPr lang="pt-BR" sz="2400" b="1" dirty="0">
              <a:solidFill>
                <a:schemeClr val="accent1">
                  <a:lumMod val="50000"/>
                </a:schemeClr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2400" dirty="0">
                <a:cs typeface="Tahoma" pitchFamily="34" charset="0"/>
              </a:rPr>
              <a:t>	</a:t>
            </a:r>
          </a:p>
          <a:p>
            <a:pPr marL="342900" indent="-342900" algn="just">
              <a:defRPr/>
            </a:pPr>
            <a:r>
              <a:rPr lang="pt-BR" sz="2400" dirty="0">
                <a:cs typeface="Tahoma" pitchFamily="34" charset="0"/>
              </a:rPr>
              <a:t>	</a:t>
            </a:r>
            <a:endParaRPr lang="pt-BR" sz="24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marL="800100" lvl="1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sz="2400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sz="2400" dirty="0">
              <a:cs typeface="Tahoma" pitchFamily="34" charset="0"/>
            </a:endParaRPr>
          </a:p>
        </p:txBody>
      </p:sp>
      <p:pic>
        <p:nvPicPr>
          <p:cNvPr id="4101" name="Imagem 13" descr="02_jpge2e82fc2-8ba5-4cf4-96c5-8084d9359543Lar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5" y="3370263"/>
            <a:ext cx="34417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CaixaDeTexto 14"/>
          <p:cNvSpPr txBox="1">
            <a:spLocks noChangeArrowheads="1"/>
          </p:cNvSpPr>
          <p:nvPr/>
        </p:nvSpPr>
        <p:spPr bwMode="auto">
          <a:xfrm>
            <a:off x="5086351" y="3370263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/>
              <a:t>Encéfalo</a:t>
            </a:r>
          </a:p>
        </p:txBody>
      </p:sp>
      <p:sp>
        <p:nvSpPr>
          <p:cNvPr id="4103" name="CaixaDeTexto 15"/>
          <p:cNvSpPr txBox="1">
            <a:spLocks noChangeArrowheads="1"/>
          </p:cNvSpPr>
          <p:nvPr/>
        </p:nvSpPr>
        <p:spPr bwMode="auto">
          <a:xfrm>
            <a:off x="7739063" y="4214814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cérebro</a:t>
            </a:r>
          </a:p>
        </p:txBody>
      </p:sp>
      <p:sp>
        <p:nvSpPr>
          <p:cNvPr id="4104" name="CaixaDeTexto 16"/>
          <p:cNvSpPr txBox="1">
            <a:spLocks noChangeArrowheads="1"/>
          </p:cNvSpPr>
          <p:nvPr/>
        </p:nvSpPr>
        <p:spPr bwMode="auto">
          <a:xfrm>
            <a:off x="7881938" y="5643564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cerebelo</a:t>
            </a:r>
          </a:p>
        </p:txBody>
      </p:sp>
      <p:sp>
        <p:nvSpPr>
          <p:cNvPr id="4105" name="CaixaDeTexto 17"/>
          <p:cNvSpPr txBox="1">
            <a:spLocks noChangeArrowheads="1"/>
          </p:cNvSpPr>
          <p:nvPr/>
        </p:nvSpPr>
        <p:spPr bwMode="auto">
          <a:xfrm>
            <a:off x="7881938" y="6286500"/>
            <a:ext cx="192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Tronco encefálico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7167564" y="4429125"/>
            <a:ext cx="642937" cy="1588"/>
          </a:xfrm>
          <a:prstGeom prst="line">
            <a:avLst/>
          </a:prstGeom>
          <a:ln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7024688" y="5857875"/>
            <a:ext cx="857250" cy="1588"/>
          </a:xfrm>
          <a:prstGeom prst="line">
            <a:avLst/>
          </a:prstGeom>
          <a:ln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6238876" y="6286501"/>
            <a:ext cx="1643063" cy="214313"/>
          </a:xfrm>
          <a:prstGeom prst="line">
            <a:avLst/>
          </a:prstGeom>
          <a:ln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ítulo 1"/>
          <p:cNvSpPr txBox="1">
            <a:spLocks/>
          </p:cNvSpPr>
          <p:nvPr/>
        </p:nvSpPr>
        <p:spPr>
          <a:xfrm>
            <a:off x="1490209" y="0"/>
            <a:ext cx="9997199" cy="979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2. COMPOSIÇÃO DO SISTEMA NERVOSO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99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26711" y="1137139"/>
            <a:ext cx="94331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Tx/>
              <a:defRPr/>
            </a:pPr>
            <a:r>
              <a:rPr lang="pt-BR" altLang="en-US" sz="2400" b="1" i="1" dirty="0" smtClean="0">
                <a:solidFill>
                  <a:srgbClr val="FF0000"/>
                </a:solidFill>
              </a:rPr>
              <a:t>Referências – Parte I</a:t>
            </a:r>
          </a:p>
          <a:p>
            <a:pPr algn="just">
              <a:spcBef>
                <a:spcPct val="0"/>
              </a:spcBef>
              <a:buClrTx/>
              <a:defRPr/>
            </a:pPr>
            <a:endParaRPr lang="pt-BR" altLang="en-US" sz="2400" b="1" i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400" dirty="0" smtClean="0"/>
              <a:t>Douglas </a:t>
            </a:r>
            <a:r>
              <a:rPr lang="pt-BR" sz="2400" dirty="0" err="1"/>
              <a:t>Wilkin</a:t>
            </a:r>
            <a:r>
              <a:rPr lang="pt-BR" sz="2400" dirty="0"/>
              <a:t>, </a:t>
            </a:r>
            <a:r>
              <a:rPr lang="pt-BR" sz="2400" dirty="0" smtClean="0"/>
              <a:t>Jean </a:t>
            </a:r>
            <a:r>
              <a:rPr lang="pt-BR" sz="2400" dirty="0" err="1" smtClean="0"/>
              <a:t>Brainard</a:t>
            </a:r>
            <a:r>
              <a:rPr lang="pt-BR" sz="2400" dirty="0" smtClean="0"/>
              <a:t>. </a:t>
            </a:r>
            <a:r>
              <a:rPr lang="pt-BR" sz="2400" dirty="0" err="1"/>
              <a:t>Human</a:t>
            </a:r>
            <a:r>
              <a:rPr lang="pt-BR" sz="2400" dirty="0"/>
              <a:t> </a:t>
            </a:r>
            <a:r>
              <a:rPr lang="pt-BR" sz="2400" dirty="0" err="1" smtClean="0"/>
              <a:t>Biology</a:t>
            </a:r>
            <a:r>
              <a:rPr lang="pt-BR" sz="2400" dirty="0" smtClean="0"/>
              <a:t>.</a:t>
            </a:r>
            <a:r>
              <a:rPr lang="pt-BR" sz="2400" dirty="0"/>
              <a:t> </a:t>
            </a:r>
            <a:r>
              <a:rPr lang="pt-BR" sz="2400" dirty="0" err="1"/>
              <a:t>November</a:t>
            </a:r>
            <a:r>
              <a:rPr lang="pt-BR" sz="2400" dirty="0"/>
              <a:t> 7, </a:t>
            </a:r>
            <a:r>
              <a:rPr lang="pt-BR" sz="2400" dirty="0" smtClean="0"/>
              <a:t>2015. </a:t>
            </a:r>
            <a:r>
              <a:rPr lang="pt-BR" sz="2400" dirty="0" smtClean="0">
                <a:hlinkClick r:id="rId2"/>
              </a:rPr>
              <a:t>www.ck12.org</a:t>
            </a:r>
            <a:r>
              <a:rPr lang="pt-BR" sz="2400" dirty="0" smtClean="0"/>
              <a:t>.</a:t>
            </a:r>
          </a:p>
          <a:p>
            <a:endParaRPr lang="pt-BR" sz="2400" dirty="0" smtClean="0"/>
          </a:p>
          <a:p>
            <a:pPr marL="285750" indent="-285750">
              <a:buFontTx/>
              <a:buChar char="-"/>
            </a:pPr>
            <a:r>
              <a:rPr lang="pt-BR" sz="2400" dirty="0" err="1" smtClean="0"/>
              <a:t>Guyton</a:t>
            </a:r>
            <a:r>
              <a:rPr lang="pt-BR" sz="2400" dirty="0" smtClean="0"/>
              <a:t> e Hall. Tratado de Fisiologia Médica. 12. Ed. </a:t>
            </a:r>
            <a:r>
              <a:rPr lang="pt-BR" sz="2400" dirty="0" err="1" smtClean="0"/>
              <a:t>Elsevier</a:t>
            </a:r>
            <a:r>
              <a:rPr lang="pt-BR" sz="2400" dirty="0" smtClean="0"/>
              <a:t>, </a:t>
            </a:r>
            <a:r>
              <a:rPr lang="pt-BR" sz="2400" smtClean="0"/>
              <a:t>2011.</a:t>
            </a:r>
          </a:p>
          <a:p>
            <a:endParaRPr lang="pt-BR" sz="2400" dirty="0" smtClean="0"/>
          </a:p>
          <a:p>
            <a:pPr marL="285750" indent="-285750">
              <a:buFontTx/>
              <a:buChar char="-"/>
            </a:pPr>
            <a:r>
              <a:rPr lang="pt-BR" sz="2400" dirty="0" smtClean="0"/>
              <a:t>Berne e Levy. Fisiologia. 7. Ed. </a:t>
            </a:r>
            <a:r>
              <a:rPr lang="pt-BR" sz="2400" dirty="0" err="1" smtClean="0"/>
              <a:t>Elsevier</a:t>
            </a:r>
            <a:r>
              <a:rPr lang="pt-BR" sz="2400" dirty="0" smtClean="0"/>
              <a:t>, 2018.</a:t>
            </a:r>
          </a:p>
        </p:txBody>
      </p:sp>
    </p:spTree>
    <p:extLst>
      <p:ext uri="{BB962C8B-B14F-4D97-AF65-F5344CB8AC3E}">
        <p14:creationId xmlns:p14="http://schemas.microsoft.com/office/powerpoint/2010/main" val="30689272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3753" y="1825626"/>
            <a:ext cx="11416553" cy="5224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sz="2400" dirty="0" smtClean="0"/>
              <a:t>Interatividade: </a:t>
            </a:r>
            <a:r>
              <a:rPr lang="pt-BR" sz="2400" dirty="0">
                <a:hlinkClick r:id="rId2"/>
              </a:rPr>
              <a:t>https://</a:t>
            </a:r>
            <a:r>
              <a:rPr lang="pt-BR" sz="2400" dirty="0" smtClean="0">
                <a:hlinkClick r:id="rId2"/>
              </a:rPr>
              <a:t>study.com/academy/lesson/nervous-system.html</a:t>
            </a:r>
            <a:endParaRPr lang="pt-BR" sz="2400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sz="2400" dirty="0" smtClean="0">
                <a:hlinkClick r:id="rId3"/>
              </a:rPr>
              <a:t>https</a:t>
            </a:r>
            <a:r>
              <a:rPr lang="pt-BR" sz="2400" dirty="0">
                <a:hlinkClick r:id="rId3"/>
              </a:rPr>
              <a:t>://www.hopkinsmedicine.org/research/conditions/peripheral-nerve-research</a:t>
            </a:r>
            <a:endParaRPr lang="pt-BR" sz="2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/>
              <a:t>- Contato: elidamarnunes@usp.br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002279" y="99513"/>
            <a:ext cx="5745481" cy="1325563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i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FINALIZAÇÃO</a:t>
            </a:r>
            <a:endParaRPr lang="pt-BR" sz="5400" b="1" i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6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4802" y="1228299"/>
            <a:ext cx="11795760" cy="1862805"/>
          </a:xfrm>
        </p:spPr>
        <p:txBody>
          <a:bodyPr>
            <a:noAutofit/>
          </a:bodyPr>
          <a:lstStyle/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 </a:t>
            </a:r>
            <a:r>
              <a:rPr lang="pt-BR" dirty="0"/>
              <a:t>cérebro participa de uma série de atividades, </a:t>
            </a:r>
            <a:r>
              <a:rPr lang="pt-BR" dirty="0" smtClean="0"/>
              <a:t>interpretando as </a:t>
            </a:r>
            <a:r>
              <a:rPr lang="pt-BR" dirty="0"/>
              <a:t>informações recebidas das estruturas sensoriais e </a:t>
            </a:r>
            <a:r>
              <a:rPr lang="pt-BR" dirty="0" smtClean="0"/>
              <a:t>controlando a </a:t>
            </a:r>
            <a:r>
              <a:rPr lang="pt-BR" dirty="0"/>
              <a:t>atividade motora </a:t>
            </a:r>
            <a:r>
              <a:rPr lang="pt-BR" dirty="0" smtClean="0"/>
              <a:t>voluntária; bem com o controle de atividades vegetativas (</a:t>
            </a:r>
            <a:r>
              <a:rPr lang="pt-BR" dirty="0" err="1" smtClean="0"/>
              <a:t>Ex</a:t>
            </a:r>
            <a:r>
              <a:rPr lang="pt-BR" dirty="0" smtClean="0"/>
              <a:t>: fome</a:t>
            </a:r>
            <a:r>
              <a:rPr lang="pt-BR" dirty="0"/>
              <a:t>, </a:t>
            </a:r>
            <a:r>
              <a:rPr lang="pt-BR" dirty="0" smtClean="0"/>
              <a:t>sede </a:t>
            </a:r>
            <a:r>
              <a:rPr lang="pt-BR" dirty="0"/>
              <a:t>e </a:t>
            </a:r>
            <a:r>
              <a:rPr lang="pt-BR" dirty="0" smtClean="0"/>
              <a:t>controle </a:t>
            </a:r>
            <a:r>
              <a:rPr lang="pt-BR" dirty="0"/>
              <a:t>da </a:t>
            </a:r>
            <a:r>
              <a:rPr lang="pt-BR" dirty="0" smtClean="0"/>
              <a:t>temperatura);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O Encéfalo tem funções </a:t>
            </a:r>
            <a:r>
              <a:rPr lang="pt-BR" dirty="0" smtClean="0"/>
              <a:t>semelhantes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a </a:t>
            </a:r>
            <a:r>
              <a:rPr lang="pt-BR" dirty="0"/>
              <a:t>de um computador com </a:t>
            </a:r>
            <a:r>
              <a:rPr lang="pt-BR" dirty="0" smtClean="0"/>
              <a:t>processamento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lógico </a:t>
            </a:r>
            <a:r>
              <a:rPr lang="pt-BR" dirty="0"/>
              <a:t>e com desenvolvimento </a:t>
            </a:r>
            <a:r>
              <a:rPr lang="pt-BR" dirty="0" smtClean="0"/>
              <a:t>complexo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(</a:t>
            </a:r>
            <a:r>
              <a:rPr lang="pt-BR" dirty="0"/>
              <a:t>aprendizado, autoconsciência, emoção e </a:t>
            </a:r>
            <a:endParaRPr lang="pt-BR" dirty="0" smtClean="0"/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criatividade). </a:t>
            </a:r>
            <a:endParaRPr lang="pt-BR" dirty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8</a:t>
            </a:fld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5547" y="0"/>
            <a:ext cx="107667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pt-BR" sz="4800" b="1" dirty="0" smtClean="0">
                <a:solidFill>
                  <a:srgbClr val="FF0000"/>
                </a:solidFill>
                <a:latin typeface="+mn-lt"/>
              </a:rPr>
              <a:t>COMPOSIÇÃO DO SISTEMA NERVOSO</a:t>
            </a:r>
            <a:endParaRPr lang="pt-BR" sz="4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1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229" y="2755231"/>
            <a:ext cx="5528333" cy="3480803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9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69630" y="954332"/>
            <a:ext cx="8929688" cy="7232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Sistema nervoso central (SNC)</a:t>
            </a:r>
          </a:p>
          <a:p>
            <a:pPr marL="342900" indent="-342900" algn="just"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pt-BR" b="1" dirty="0" smtClean="0">
                <a:cs typeface="Tahoma" pitchFamily="34" charset="0"/>
              </a:rPr>
              <a:t>Encéfalo: Cérebro: </a:t>
            </a:r>
          </a:p>
          <a:p>
            <a:pPr marL="1714500" lvl="3" indent="-342900" algn="just">
              <a:buFont typeface="Wingdings" pitchFamily="2" charset="2"/>
              <a:buChar char="§"/>
              <a:defRPr/>
            </a:pPr>
            <a:r>
              <a:rPr lang="pt-BR" dirty="0">
                <a:cs typeface="Tahoma" pitchFamily="34" charset="0"/>
              </a:rPr>
              <a:t>Constitui </a:t>
            </a:r>
            <a:r>
              <a:rPr lang="pt-BR" dirty="0" smtClean="0">
                <a:cs typeface="Tahoma" pitchFamily="34" charset="0"/>
              </a:rPr>
              <a:t>de </a:t>
            </a:r>
            <a:r>
              <a:rPr lang="pt-BR" dirty="0">
                <a:cs typeface="Tahoma" pitchFamily="34" charset="0"/>
              </a:rPr>
              <a:t>90% da massa encefálica</a:t>
            </a:r>
          </a:p>
          <a:p>
            <a:pPr marL="1714500" lvl="3" indent="-342900" algn="just">
              <a:buFont typeface="Wingdings" pitchFamily="2" charset="2"/>
              <a:buChar char="§"/>
              <a:defRPr/>
            </a:pPr>
            <a:r>
              <a:rPr lang="pt-BR" dirty="0" smtClean="0">
                <a:cs typeface="Tahoma" pitchFamily="34" charset="0"/>
              </a:rPr>
              <a:t>Superfície pregueada </a:t>
            </a:r>
            <a:r>
              <a:rPr lang="pt-BR" dirty="0">
                <a:cs typeface="Tahoma" pitchFamily="34" charset="0"/>
              </a:rPr>
              <a:t>(aumento da superfície)</a:t>
            </a:r>
          </a:p>
          <a:p>
            <a:pPr marL="1714500" lvl="3" indent="-342900" algn="just">
              <a:buFont typeface="Wingdings" pitchFamily="2" charset="2"/>
              <a:buChar char="§"/>
              <a:defRPr/>
            </a:pPr>
            <a:r>
              <a:rPr lang="pt-BR" dirty="0">
                <a:cs typeface="Tahoma" pitchFamily="34" charset="0"/>
              </a:rPr>
              <a:t>Dividido em </a:t>
            </a:r>
            <a:r>
              <a:rPr lang="pt-BR" dirty="0" smtClean="0">
                <a:cs typeface="Tahoma" pitchFamily="34" charset="0"/>
              </a:rPr>
              <a:t>hemisférios </a:t>
            </a:r>
            <a:r>
              <a:rPr lang="pt-BR" dirty="0">
                <a:cs typeface="Tahoma" pitchFamily="34" charset="0"/>
              </a:rPr>
              <a:t>(esquerdo e </a:t>
            </a:r>
            <a:r>
              <a:rPr lang="pt-BR" dirty="0" smtClean="0">
                <a:cs typeface="Tahoma" pitchFamily="34" charset="0"/>
              </a:rPr>
              <a:t>direito)</a:t>
            </a:r>
          </a:p>
          <a:p>
            <a:pPr lvl="3" algn="just">
              <a:defRPr/>
            </a:pPr>
            <a:endParaRPr lang="pt-BR" b="1" dirty="0">
              <a:cs typeface="Tahoma" pitchFamily="34" charset="0"/>
            </a:endParaRPr>
          </a:p>
          <a:p>
            <a:pPr lvl="3" algn="just">
              <a:defRPr/>
            </a:pPr>
            <a:endParaRPr lang="pt-BR" b="1" dirty="0" smtClean="0">
              <a:cs typeface="Tahoma" pitchFamily="34" charset="0"/>
            </a:endParaRPr>
          </a:p>
          <a:p>
            <a:pPr lvl="3" algn="just">
              <a:defRPr/>
            </a:pPr>
            <a:r>
              <a:rPr lang="pt-BR" b="1" dirty="0" smtClean="0">
                <a:cs typeface="Tahoma" pitchFamily="34" charset="0"/>
              </a:rPr>
              <a:t>Funções do Cérebro</a:t>
            </a:r>
            <a:endParaRPr lang="pt-BR" b="1" dirty="0">
              <a:cs typeface="Tahoma" pitchFamily="34" charset="0"/>
            </a:endParaRP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dirty="0" smtClean="0">
                <a:cs typeface="Tahoma" pitchFamily="34" charset="0"/>
              </a:rPr>
              <a:t>Sensações</a:t>
            </a:r>
            <a:endParaRPr lang="pt-BR" dirty="0">
              <a:cs typeface="Tahoma" pitchFamily="34" charset="0"/>
            </a:endParaRP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dirty="0">
                <a:cs typeface="Tahoma" pitchFamily="34" charset="0"/>
              </a:rPr>
              <a:t>Atos conscientes e voluntários (movimentos)</a:t>
            </a: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dirty="0">
                <a:cs typeface="Tahoma" pitchFamily="34" charset="0"/>
              </a:rPr>
              <a:t>Pensamento</a:t>
            </a: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dirty="0">
                <a:cs typeface="Tahoma" pitchFamily="34" charset="0"/>
              </a:rPr>
              <a:t>Memória</a:t>
            </a: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dirty="0">
                <a:cs typeface="Tahoma" pitchFamily="34" charset="0"/>
              </a:rPr>
              <a:t>Inteligência</a:t>
            </a: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dirty="0">
                <a:cs typeface="Tahoma" pitchFamily="34" charset="0"/>
              </a:rPr>
              <a:t>Aprendizagem </a:t>
            </a: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dirty="0">
                <a:cs typeface="Tahoma" pitchFamily="34" charset="0"/>
              </a:rPr>
              <a:t>Sentidos</a:t>
            </a: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dirty="0">
                <a:cs typeface="Tahoma" pitchFamily="34" charset="0"/>
              </a:rPr>
              <a:t>Equilíbrio</a:t>
            </a: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endParaRPr lang="pt-BR" dirty="0">
              <a:cs typeface="Tahoma" pitchFamily="34" charset="0"/>
            </a:endParaRPr>
          </a:p>
          <a:p>
            <a:pPr marL="1714500" lvl="3" indent="-342900" algn="just">
              <a:buFont typeface="Wingdings" pitchFamily="2" charset="2"/>
              <a:buChar char="§"/>
              <a:defRPr/>
            </a:pPr>
            <a:endParaRPr lang="pt-BR" dirty="0"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dirty="0">
                <a:cs typeface="Tahoma" pitchFamily="34" charset="0"/>
              </a:rPr>
              <a:t>	</a:t>
            </a:r>
          </a:p>
          <a:p>
            <a:pPr marL="342900" indent="-342900" algn="just">
              <a:defRPr/>
            </a:pPr>
            <a:r>
              <a:rPr lang="pt-BR" sz="1400" dirty="0"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800100" lvl="1" indent="-342900" algn="just"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</p:txBody>
      </p:sp>
      <p:pic>
        <p:nvPicPr>
          <p:cNvPr id="6149" name="Imagem 9" descr="cerebr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685" y="4009292"/>
            <a:ext cx="3329678" cy="267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olegiosaofrancisco.com.br/alfa/corpo-humano-sistema-nervoso/imagens/sistema-nervoso-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685" y="954332"/>
            <a:ext cx="2859677" cy="265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90209" y="0"/>
            <a:ext cx="9997199" cy="979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2. COMPOSIÇÃO DO SISTEMA NERVOSO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360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6375</TotalTime>
  <Words>4048</Words>
  <Application>Microsoft Office PowerPoint</Application>
  <PresentationFormat>Widescreen</PresentationFormat>
  <Paragraphs>644</Paragraphs>
  <Slides>71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71</vt:i4>
      </vt:variant>
    </vt:vector>
  </HeadingPairs>
  <TitlesOfParts>
    <vt:vector size="81" baseType="lpstr">
      <vt:lpstr>Microsoft YaHei</vt:lpstr>
      <vt:lpstr>Arial</vt:lpstr>
      <vt:lpstr>Calibri</vt:lpstr>
      <vt:lpstr>Calibri Light</vt:lpstr>
      <vt:lpstr>Comic Sans MS</vt:lpstr>
      <vt:lpstr>Courier New</vt:lpstr>
      <vt:lpstr>Tahoma</vt:lpstr>
      <vt:lpstr>Times New Roman</vt:lpstr>
      <vt:lpstr>Wingdings</vt:lpstr>
      <vt:lpstr>Tema do Office</vt:lpstr>
      <vt:lpstr>Apresentação do PowerPoint</vt:lpstr>
      <vt:lpstr>ROTEIRO-CONTEÚDO</vt:lpstr>
      <vt:lpstr>1. INTRODUÇÃO AO SISTEMA NERVOSO</vt:lpstr>
      <vt:lpstr>1. INTRODUÇÃO AO SISTEMA NERVOSO</vt:lpstr>
      <vt:lpstr>• Podemos dizer que o S.N. é o coordenador das informações, enviando informações como entrada sensorial e recebendo instruções como saída motora para músculos e glândulas;  • O encéfalo consiste em: tronco encefálico, cerebelo, e cérebro.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3. FUNCIONAMENTO DO SISTEMA NERVOSO</vt:lpstr>
      <vt:lpstr>4. TRANSMISSÃO DA INFORMAÇÃO: comunicações </vt:lpstr>
      <vt:lpstr>4. TRANSMISSÃO DA INFORMAÇÃO: comunicações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6. IMPULSO NERVOSO </vt:lpstr>
      <vt:lpstr>6. IMPULSO NERVOSO </vt:lpstr>
      <vt:lpstr> • O S.N. originado a partir do ectoderma (folheto embrionário), é formado por neurônios, células da glia e reduzida quantidade de substâncias intracelulares; • Atuando coordenando diferentes órgãos/sistemas, armazenando informações, captando sensações e efetuando reações por mecanismos hormonais e motores.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8. DANOS À MEDULA</vt:lpstr>
      <vt:lpstr>8. DANOS À MEDULA</vt:lpstr>
      <vt:lpstr>9. PROTEÇÃO DO SISTEMA NERVOSO</vt:lpstr>
      <vt:lpstr>9. PROTEÇÃO DO SISTEMA NERVOSO</vt:lpstr>
      <vt:lpstr>10. ASPECTOS BIOQUÍMICOS DO S.N.  </vt:lpstr>
      <vt:lpstr>10. ASPECTOS BIOQUÍMICOS DO S.N.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Nervoso – Aspectos Fisiológicos e Bioquímicos</dc:title>
  <dc:creator>Elida</dc:creator>
  <cp:lastModifiedBy>Elida</cp:lastModifiedBy>
  <cp:revision>572</cp:revision>
  <dcterms:created xsi:type="dcterms:W3CDTF">2020-05-05T11:29:18Z</dcterms:created>
  <dcterms:modified xsi:type="dcterms:W3CDTF">2020-08-27T19:46:28Z</dcterms:modified>
</cp:coreProperties>
</file>