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BC848-BCB6-4F54-A5E7-40AB50F60DDF}" type="datetimeFigureOut">
              <a:rPr lang="pt-BR" smtClean="0"/>
              <a:t>18/9/2017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919DE-F6BA-4526-BE66-C4307C62D2D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ESTADO DE DIREITO FRANCÊS</a:t>
            </a:r>
            <a:br>
              <a:rPr lang="pt-BR" dirty="0" smtClean="0"/>
            </a:br>
            <a:r>
              <a:rPr lang="pt-BR" dirty="0" smtClean="0"/>
              <a:t>ÉTAT  DE  DROIT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Antecedentes Teóricos; Revolução Francesa; Declaração direitos do Homem e do Cidadão; Direitos Mulher Cidadã; Constituições Francesas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sz="3800" dirty="0" smtClean="0"/>
              <a:t>ANTECEDENTES TEÓRICOS</a:t>
            </a:r>
          </a:p>
          <a:p>
            <a:endParaRPr lang="pt-BR" sz="3800" dirty="0" smtClean="0"/>
          </a:p>
          <a:p>
            <a:r>
              <a:rPr lang="pt-BR" sz="3800" dirty="0" smtClean="0"/>
              <a:t>Iluminismo = “se não é Deus quem define a posição social, a estrutura atual não precisa ser eterna e o homem pode alterá-la”</a:t>
            </a:r>
          </a:p>
          <a:p>
            <a:r>
              <a:rPr lang="pt-BR" sz="3800" dirty="0" smtClean="0"/>
              <a:t>Mosaico Libertário: John Locke (liberdades); Isaac Newton (concepções científicas); </a:t>
            </a:r>
            <a:r>
              <a:rPr lang="pt-BR" sz="3800" dirty="0" err="1" smtClean="0"/>
              <a:t>Imannuel</a:t>
            </a:r>
            <a:r>
              <a:rPr lang="pt-BR" sz="3800" dirty="0" smtClean="0"/>
              <a:t> Kant (dignidade da pessoa); Montesquieu (funções do poder);</a:t>
            </a:r>
          </a:p>
          <a:p>
            <a:r>
              <a:rPr lang="pt-BR" sz="3800" dirty="0" smtClean="0"/>
              <a:t>Denis Diderot,  Jean Le Rond D’</a:t>
            </a:r>
            <a:r>
              <a:rPr lang="pt-BR" sz="3800" dirty="0" err="1" smtClean="0"/>
              <a:t>Alember</a:t>
            </a:r>
            <a:r>
              <a:rPr lang="pt-BR" sz="3800" dirty="0"/>
              <a:t> </a:t>
            </a:r>
            <a:r>
              <a:rPr lang="pt-BR" sz="3800" dirty="0" smtClean="0"/>
              <a:t>(Enciclopédia = dicionário ciências/artes/ofícios)</a:t>
            </a:r>
          </a:p>
          <a:p>
            <a:r>
              <a:rPr lang="pt-BR" sz="3800" dirty="0" smtClean="0"/>
              <a:t>Marie Jean Antoine Nicolas </a:t>
            </a:r>
            <a:r>
              <a:rPr lang="pt-BR" sz="3800" dirty="0" err="1" smtClean="0"/>
              <a:t>Caritas</a:t>
            </a:r>
            <a:r>
              <a:rPr lang="pt-BR" sz="3800" dirty="0" smtClean="0"/>
              <a:t> </a:t>
            </a:r>
            <a:r>
              <a:rPr lang="pt-BR" sz="3800" dirty="0" err="1" smtClean="0"/>
              <a:t>Condorcet</a:t>
            </a:r>
            <a:r>
              <a:rPr lang="pt-BR" sz="3800" dirty="0" smtClean="0"/>
              <a:t> (“ sob a mais livre das constituições, um povo ignorante é sempre escravo”</a:t>
            </a:r>
          </a:p>
          <a:p>
            <a:r>
              <a:rPr lang="pt-BR" sz="3800" dirty="0" smtClean="0"/>
              <a:t>François-Marie </a:t>
            </a:r>
            <a:r>
              <a:rPr lang="pt-BR" sz="3800" dirty="0" err="1" smtClean="0"/>
              <a:t>Arouet</a:t>
            </a:r>
            <a:r>
              <a:rPr lang="pt-BR" sz="3800" dirty="0" smtClean="0"/>
              <a:t> – Voltaire (Cartas Filosóficas)</a:t>
            </a:r>
          </a:p>
          <a:p>
            <a:r>
              <a:rPr lang="pt-BR" sz="3800" dirty="0" smtClean="0"/>
              <a:t>Jean Jacques Rousseau – Discurso sobre a </a:t>
            </a:r>
            <a:r>
              <a:rPr lang="pt-BR" sz="3800" dirty="0" err="1" smtClean="0"/>
              <a:t>origm</a:t>
            </a:r>
            <a:r>
              <a:rPr lang="pt-BR" sz="3800" dirty="0" smtClean="0"/>
              <a:t> da desigualdade entre mos homens; Do Contrato social; Emilio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Convocação dos Estado Gerais em 1789 por Luiz XVI três </a:t>
            </a:r>
            <a:r>
              <a:rPr lang="pt-BR" dirty="0" err="1" smtClean="0"/>
              <a:t>estamentos</a:t>
            </a:r>
            <a:r>
              <a:rPr lang="pt-BR" dirty="0" smtClean="0"/>
              <a:t> = nobreza/clero/povo </a:t>
            </a:r>
            <a:r>
              <a:rPr lang="pt-BR" dirty="0"/>
              <a:t>(</a:t>
            </a:r>
            <a:r>
              <a:rPr lang="pt-BR" dirty="0" smtClean="0"/>
              <a:t> não convocados desde 1614 )</a:t>
            </a:r>
          </a:p>
          <a:p>
            <a:r>
              <a:rPr lang="pt-BR" dirty="0" smtClean="0"/>
              <a:t>Crise financeira – Ministro Fazenda </a:t>
            </a:r>
            <a:r>
              <a:rPr lang="pt-BR" dirty="0" err="1" smtClean="0"/>
              <a:t>Necker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Deficit</a:t>
            </a:r>
            <a:r>
              <a:rPr lang="pt-BR" dirty="0" smtClean="0"/>
              <a:t> orçamentário superior a 56 milhões libras – povo convocado a pagar</a:t>
            </a:r>
          </a:p>
          <a:p>
            <a:r>
              <a:rPr lang="pt-BR" dirty="0" smtClean="0"/>
              <a:t>Assembléia = 1.154delegados </a:t>
            </a:r>
          </a:p>
          <a:p>
            <a:r>
              <a:rPr lang="pt-BR" dirty="0" smtClean="0"/>
              <a:t>Assembléia Nacional transformada em Assembléia Constituinte  </a:t>
            </a:r>
          </a:p>
          <a:p>
            <a:r>
              <a:rPr lang="pt-BR" dirty="0" smtClean="0"/>
              <a:t>(  VER Castilho, Ricardo _ Direitos Humanos, S Paulo: Saraiva, 2010, p. 61 e </a:t>
            </a:r>
            <a:r>
              <a:rPr lang="pt-BR" dirty="0" err="1" smtClean="0"/>
              <a:t>segs</a:t>
            </a:r>
            <a:r>
              <a:rPr lang="pt-BR" dirty="0" smtClean="0"/>
              <a:t> )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Declaração de Direitos do Homem </a:t>
            </a:r>
            <a:br>
              <a:rPr lang="pt-BR" dirty="0" smtClean="0"/>
            </a:br>
            <a:r>
              <a:rPr lang="pt-BR" dirty="0" smtClean="0"/>
              <a:t>e do Cidadão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Destaques:</a:t>
            </a:r>
          </a:p>
          <a:p>
            <a:r>
              <a:rPr lang="pt-BR" dirty="0" smtClean="0"/>
              <a:t>Art. 1º  Liberdade/Igualdade </a:t>
            </a:r>
          </a:p>
          <a:p>
            <a:r>
              <a:rPr lang="pt-BR" dirty="0" smtClean="0"/>
              <a:t>Art. 2º -  Finalidade Social  </a:t>
            </a:r>
          </a:p>
          <a:p>
            <a:r>
              <a:rPr lang="pt-BR" dirty="0" err="1" smtClean="0"/>
              <a:t>Arts</a:t>
            </a:r>
            <a:r>
              <a:rPr lang="pt-BR" dirty="0" smtClean="0"/>
              <a:t>. 5º e 6º - Legalidade</a:t>
            </a:r>
          </a:p>
          <a:p>
            <a:r>
              <a:rPr lang="pt-BR" dirty="0" err="1" smtClean="0"/>
              <a:t>Arts</a:t>
            </a:r>
            <a:r>
              <a:rPr lang="pt-BR" dirty="0" smtClean="0"/>
              <a:t>. 7º; 8º - devido processo legal</a:t>
            </a:r>
          </a:p>
          <a:p>
            <a:r>
              <a:rPr lang="pt-BR" dirty="0" smtClean="0"/>
              <a:t>Art. 9º presunção de inocência</a:t>
            </a:r>
          </a:p>
          <a:p>
            <a:r>
              <a:rPr lang="pt-BR" dirty="0" smtClean="0"/>
              <a:t>Art. 13; 14 – transparência ativa e passiva</a:t>
            </a:r>
          </a:p>
          <a:p>
            <a:r>
              <a:rPr lang="pt-BR" dirty="0" smtClean="0"/>
              <a:t>Art. 16 – decisão política fundamental = constituição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Manifesto Os Direitos da Mulher</a:t>
            </a:r>
            <a:br>
              <a:rPr lang="pt-BR" dirty="0" smtClean="0"/>
            </a:br>
            <a:r>
              <a:rPr lang="pt-BR" dirty="0" smtClean="0"/>
              <a:t> e da Cidadã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1791 – Declaração dos Direitos da Mulher e da Cidadã -  Marie </a:t>
            </a:r>
            <a:r>
              <a:rPr lang="pt-BR" dirty="0" err="1" smtClean="0"/>
              <a:t>Gouze</a:t>
            </a:r>
            <a:r>
              <a:rPr lang="pt-BR" dirty="0" smtClean="0"/>
              <a:t> </a:t>
            </a:r>
            <a:r>
              <a:rPr lang="pt-BR" dirty="0" err="1" smtClean="0"/>
              <a:t>Olympe</a:t>
            </a:r>
            <a:r>
              <a:rPr lang="pt-BR" dirty="0" smtClean="0"/>
              <a:t> de </a:t>
            </a:r>
            <a:r>
              <a:rPr lang="pt-BR" dirty="0" err="1" smtClean="0"/>
              <a:t>Gouges</a:t>
            </a:r>
            <a:endParaRPr lang="pt-BR" dirty="0" smtClean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“se a mulher tinha o direito de subir ao cadafalso, devia também ter o direito de subir à tribuna”</a:t>
            </a:r>
          </a:p>
          <a:p>
            <a:pPr>
              <a:buNone/>
            </a:pPr>
            <a:r>
              <a:rPr lang="pt-BR" dirty="0" smtClean="0"/>
              <a:t>“se homens e mulheres compartilhavam a reprodução, deviam também compartilhar o papel de políticos”</a:t>
            </a:r>
          </a:p>
          <a:p>
            <a:pPr>
              <a:buNone/>
            </a:pPr>
            <a:r>
              <a:rPr lang="pt-BR" dirty="0" smtClean="0"/>
              <a:t>Condenada à morte em 1793  </a:t>
            </a:r>
          </a:p>
          <a:p>
            <a:pPr>
              <a:buNone/>
            </a:pPr>
            <a:r>
              <a:rPr lang="pt-BR" dirty="0" smtClean="0"/>
              <a:t>( VER  Castilho, op.cit.  e Dallari, Dalmo – Os Direitos da Mulher e da Cidadã, S </a:t>
            </a:r>
            <a:r>
              <a:rPr lang="pt-BR" dirty="0"/>
              <a:t>P</a:t>
            </a:r>
            <a:r>
              <a:rPr lang="pt-BR" dirty="0" smtClean="0"/>
              <a:t>aulo:</a:t>
            </a:r>
            <a:r>
              <a:rPr lang="pt-BR" dirty="0" err="1" smtClean="0"/>
              <a:t>Saravia</a:t>
            </a:r>
            <a:r>
              <a:rPr lang="pt-BR" dirty="0" smtClean="0"/>
              <a:t>, 2016 )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Constituições Francesas</a:t>
            </a:r>
            <a:br>
              <a:rPr lang="pt-BR" dirty="0" smtClean="0"/>
            </a:br>
            <a:r>
              <a:rPr lang="pt-BR" dirty="0" smtClean="0"/>
              <a:t>VIDE  Pinto Ferreira, op.cit., p. 100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1791  -  influência universal – soberania nacional ( Abade </a:t>
            </a:r>
            <a:r>
              <a:rPr lang="pt-BR" dirty="0" err="1" smtClean="0"/>
              <a:t>Seyes</a:t>
            </a:r>
            <a:r>
              <a:rPr lang="pt-BR" dirty="0" smtClean="0"/>
              <a:t> )</a:t>
            </a:r>
          </a:p>
          <a:p>
            <a:r>
              <a:rPr lang="pt-BR" dirty="0" smtClean="0"/>
              <a:t>Proclamação da República em 1792 </a:t>
            </a:r>
          </a:p>
          <a:p>
            <a:r>
              <a:rPr lang="pt-BR" dirty="0" smtClean="0"/>
              <a:t>1793 -  mecanismos de democracia direta</a:t>
            </a:r>
          </a:p>
          <a:p>
            <a:r>
              <a:rPr lang="pt-BR" dirty="0" smtClean="0"/>
              <a:t>1795 – regime diretorial  - 5 membros – cada um ocupava a presidência por três meses</a:t>
            </a:r>
          </a:p>
          <a:p>
            <a:r>
              <a:rPr lang="pt-BR" dirty="0" smtClean="0"/>
              <a:t>1799 - Golpe de Estado –  Bonaparte constituição consular -  </a:t>
            </a:r>
            <a:r>
              <a:rPr lang="pt-BR" dirty="0" err="1" smtClean="0"/>
              <a:t>Assembleia</a:t>
            </a:r>
            <a:r>
              <a:rPr lang="pt-BR" dirty="0" smtClean="0"/>
              <a:t> (conselho de estado/</a:t>
            </a:r>
            <a:r>
              <a:rPr lang="pt-BR" dirty="0" err="1" smtClean="0"/>
              <a:t>tribunato</a:t>
            </a:r>
            <a:r>
              <a:rPr lang="pt-BR" dirty="0" smtClean="0"/>
              <a:t>/corpo legislativo)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Senado conservador =  oitenta membros vitalícios = controle constitucionalidade</a:t>
            </a:r>
          </a:p>
          <a:p>
            <a:r>
              <a:rPr lang="pt-BR" dirty="0" smtClean="0"/>
              <a:t>1804 – Bonaparte = imperador = ratificação por plebiscito</a:t>
            </a:r>
          </a:p>
          <a:p>
            <a:r>
              <a:rPr lang="pt-BR" dirty="0" smtClean="0"/>
              <a:t>1806 – Código Civil = influências liberais</a:t>
            </a:r>
          </a:p>
          <a:p>
            <a:r>
              <a:rPr lang="pt-BR" dirty="0" smtClean="0"/>
              <a:t>1814 -  monarquia parlamentarista</a:t>
            </a:r>
          </a:p>
          <a:p>
            <a:r>
              <a:rPr lang="pt-BR" dirty="0" smtClean="0"/>
              <a:t>1830 -  revisou a anterior/aprimoramentos</a:t>
            </a:r>
          </a:p>
          <a:p>
            <a:r>
              <a:rPr lang="pt-BR" dirty="0" smtClean="0"/>
              <a:t>1848 -  Revolução contra absolutismo de Luís Felipe – Ideais socialistas – República Presidencialista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1852 – Receios do socialismo = retrocesso às instituições do consulado – Governo Absoluto de Napoleão III -  Criticado pelos liberais</a:t>
            </a:r>
          </a:p>
          <a:p>
            <a:r>
              <a:rPr lang="pt-BR" dirty="0" smtClean="0"/>
              <a:t>1870 -  republica parlamentarista – aprovada por </a:t>
            </a:r>
            <a:r>
              <a:rPr lang="pt-BR" dirty="0" err="1" smtClean="0"/>
              <a:t>blebiscito</a:t>
            </a:r>
            <a:endParaRPr lang="pt-BR" dirty="0" smtClean="0"/>
          </a:p>
          <a:p>
            <a:r>
              <a:rPr lang="pt-BR" dirty="0" smtClean="0"/>
              <a:t>- Derrota guerra com a </a:t>
            </a:r>
            <a:r>
              <a:rPr lang="pt-BR" dirty="0" err="1" smtClean="0"/>
              <a:t>Prussia</a:t>
            </a:r>
            <a:r>
              <a:rPr lang="pt-BR" dirty="0" smtClean="0"/>
              <a:t> </a:t>
            </a:r>
          </a:p>
          <a:p>
            <a:r>
              <a:rPr lang="pt-BR" dirty="0" smtClean="0"/>
              <a:t>1871 – Comuna de Paris </a:t>
            </a:r>
          </a:p>
          <a:p>
            <a:r>
              <a:rPr lang="pt-BR" dirty="0" smtClean="0"/>
              <a:t>1875 – Republica parlamentarista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1946 – Reconstrução – Após guerra – Governo Charles De Gaulle – Republica Presidencialista, mas presidente com atribuições políticas</a:t>
            </a:r>
          </a:p>
          <a:p>
            <a:pPr>
              <a:buNone/>
            </a:pPr>
            <a:r>
              <a:rPr lang="pt-BR" dirty="0" smtClean="0"/>
              <a:t>1958 –  República Parlamentarista – controle da constitucionalidade – preâmbulo com referências à Declaração de 1789 e à Constituição de 1946</a:t>
            </a:r>
          </a:p>
          <a:p>
            <a:pPr>
              <a:buNone/>
            </a:pPr>
            <a:r>
              <a:rPr lang="pt-BR" dirty="0" smtClean="0"/>
              <a:t>VIDE </a:t>
            </a:r>
          </a:p>
          <a:p>
            <a:pPr>
              <a:buNone/>
            </a:pPr>
            <a:r>
              <a:rPr lang="pt-BR" dirty="0" smtClean="0"/>
              <a:t>ZOLO, op.cit. P. 338 e segs.  e  RANIERI, op. cit., </a:t>
            </a:r>
            <a:r>
              <a:rPr lang="pt-BR" dirty="0"/>
              <a:t>p</a:t>
            </a:r>
            <a:r>
              <a:rPr lang="pt-BR" dirty="0" smtClean="0"/>
              <a:t>. 231 e segs</a:t>
            </a:r>
            <a:r>
              <a:rPr lang="pt-BR" dirty="0"/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572</Words>
  <Application>Microsoft Office PowerPoint</Application>
  <PresentationFormat>Apresentação na tela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ESTADO DE DIREITO FRANCÊS ÉTAT  DE  DROIT</vt:lpstr>
      <vt:lpstr>Slide 2</vt:lpstr>
      <vt:lpstr>Slide 3</vt:lpstr>
      <vt:lpstr>Declaração de Direitos do Homem  e do Cidadão</vt:lpstr>
      <vt:lpstr>Manifesto Os Direitos da Mulher  e da Cidadã</vt:lpstr>
      <vt:lpstr>Constituições Francesas VIDE  Pinto Ferreira, op.cit., p. 100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DIREITO FRANCÊS ÉTAT  DE  DROIT</dc:title>
  <dc:creator>eunice.a</dc:creator>
  <cp:lastModifiedBy>eunice.a</cp:lastModifiedBy>
  <cp:revision>32</cp:revision>
  <dcterms:created xsi:type="dcterms:W3CDTF">2017-09-18T12:17:40Z</dcterms:created>
  <dcterms:modified xsi:type="dcterms:W3CDTF">2017-09-18T15:41:02Z</dcterms:modified>
</cp:coreProperties>
</file>