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169" r:id="rId1"/>
  </p:sldMasterIdLst>
  <p:notesMasterIdLst>
    <p:notesMasterId r:id="rId29"/>
  </p:notesMasterIdLst>
  <p:handoutMasterIdLst>
    <p:handoutMasterId r:id="rId30"/>
  </p:handoutMasterIdLst>
  <p:sldIdLst>
    <p:sldId id="256" r:id="rId2"/>
    <p:sldId id="349" r:id="rId3"/>
    <p:sldId id="350" r:id="rId4"/>
    <p:sldId id="351" r:id="rId5"/>
    <p:sldId id="352" r:id="rId6"/>
    <p:sldId id="353" r:id="rId7"/>
    <p:sldId id="310" r:id="rId8"/>
    <p:sldId id="313" r:id="rId9"/>
    <p:sldId id="317" r:id="rId10"/>
    <p:sldId id="345" r:id="rId11"/>
    <p:sldId id="346" r:id="rId12"/>
    <p:sldId id="347" r:id="rId13"/>
    <p:sldId id="326" r:id="rId14"/>
    <p:sldId id="331" r:id="rId15"/>
    <p:sldId id="325" r:id="rId16"/>
    <p:sldId id="319" r:id="rId17"/>
    <p:sldId id="348" r:id="rId18"/>
    <p:sldId id="332" r:id="rId19"/>
    <p:sldId id="333" r:id="rId20"/>
    <p:sldId id="334" r:id="rId21"/>
    <p:sldId id="335" r:id="rId22"/>
    <p:sldId id="336" r:id="rId23"/>
    <p:sldId id="337" r:id="rId24"/>
    <p:sldId id="339" r:id="rId25"/>
    <p:sldId id="340" r:id="rId26"/>
    <p:sldId id="329" r:id="rId27"/>
    <p:sldId id="294" r:id="rId28"/>
  </p:sldIdLst>
  <p:sldSz cx="12192000" cy="6858000"/>
  <p:notesSz cx="9928225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U" initials="H" lastIdx="18" clrIdx="0">
    <p:extLst>
      <p:ext uri="{19B8F6BF-5375-455C-9EA6-DF929625EA0E}">
        <p15:presenceInfo xmlns:p15="http://schemas.microsoft.com/office/powerpoint/2012/main" userId="HU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Estilo Claro 2 - Ênfase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15" autoAdjust="0"/>
    <p:restoredTop sz="94707" autoAdjust="0"/>
  </p:normalViewPr>
  <p:slideViewPr>
    <p:cSldViewPr snapToGrid="0">
      <p:cViewPr varScale="1">
        <p:scale>
          <a:sx n="70" d="100"/>
          <a:sy n="70" d="100"/>
        </p:scale>
        <p:origin x="77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3312" cy="34129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5622597" y="0"/>
            <a:ext cx="4303312" cy="34129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320FDD-73A4-49BE-A6F6-6F56808E50CA}" type="datetimeFigureOut">
              <a:rPr lang="pt-BR" smtClean="0"/>
              <a:pPr/>
              <a:t>06/02/2018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2" y="6456379"/>
            <a:ext cx="4303312" cy="34129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5622597" y="6456379"/>
            <a:ext cx="4303312" cy="34129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FEAA50-D48D-45FF-9ADA-6996EC1B7C2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76964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3713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F5FDA5-E524-4666-B996-D4D932BE42A2}" type="datetimeFigureOut">
              <a:rPr lang="pt-BR" smtClean="0"/>
              <a:pPr/>
              <a:t>06/02/2018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49313"/>
            <a:ext cx="4076700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992188" y="3271838"/>
            <a:ext cx="7943850" cy="267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3713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0872DC-83E4-4ECC-8CCA-AE9C3050AD4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3429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EE87-EBD5-4F12-A48A-63ACA297AC8F}" type="datetimeFigureOut">
              <a:rPr lang="en-US" smtClean="0"/>
              <a:pPr/>
              <a:t>2/6/2018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pPr/>
              <a:t>2/6/2018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1785600" y="274643"/>
            <a:ext cx="36576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12800" y="274643"/>
            <a:ext cx="107696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pPr/>
              <a:t>2/6/2018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pPr/>
              <a:t>2/6/2018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pPr/>
              <a:t>2/6/2018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12800" y="1600204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229600" y="1600204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pPr/>
              <a:t>2/6/2018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pPr/>
              <a:t>2/6/2018</a:t>
            </a:fld>
            <a:endParaRPr lang="en-US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pPr/>
              <a:t>2/6/2018</a:t>
            </a:fld>
            <a:endParaRPr lang="en-US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pPr/>
              <a:t>2/6/2018</a:t>
            </a:fld>
            <a:endParaRPr lang="en-US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6733" y="273054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pPr/>
              <a:t>2/6/2018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pPr/>
              <a:t>2/6/2018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600204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98CD5-6C1E-4009-B41F-6DF62E31D3BE}" type="datetimeFigureOut">
              <a:rPr lang="en-US" smtClean="0"/>
              <a:pPr/>
              <a:t>2/6/2018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0" r:id="rId1"/>
    <p:sldLayoutId id="2147484171" r:id="rId2"/>
    <p:sldLayoutId id="2147484172" r:id="rId3"/>
    <p:sldLayoutId id="2147484173" r:id="rId4"/>
    <p:sldLayoutId id="2147484174" r:id="rId5"/>
    <p:sldLayoutId id="2147484175" r:id="rId6"/>
    <p:sldLayoutId id="2147484176" r:id="rId7"/>
    <p:sldLayoutId id="2147484177" r:id="rId8"/>
    <p:sldLayoutId id="2147484178" r:id="rId9"/>
    <p:sldLayoutId id="2147484179" r:id="rId10"/>
    <p:sldLayoutId id="214748418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rasil.gov.br/saude/2015/05/ans-amplia-ressarcimento-ao-sus-por-meio-de-procedimentos-de-alta-e-media-complexidade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oglobo.globo.com/economia/defesa-do-consumidor/despesas-assistenciais-da-saude-suplementar-atingem-50-bilhoes-em-2016-19345017" TargetMode="External"/><Relationship Id="rId2" Type="http://schemas.openxmlformats.org/officeDocument/2006/relationships/hyperlink" Target="http://agenciabrasil.ebc.com.br/geral/noticia/2016-05/planos-de-saude-perdem-13-milhao-de-clientes-em-um-ano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ns.gov.br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24119" y="2064769"/>
            <a:ext cx="5716682" cy="1169803"/>
          </a:xfrm>
        </p:spPr>
        <p:txBody>
          <a:bodyPr/>
          <a:lstStyle/>
          <a:p>
            <a:r>
              <a:rPr lang="pt-BR" sz="5000" dirty="0" smtClean="0">
                <a:solidFill>
                  <a:schemeClr val="tx1"/>
                </a:solidFill>
              </a:rPr>
              <a:t>Saúde Suplementar</a:t>
            </a:r>
            <a:endParaRPr lang="pt-BR" sz="5000" dirty="0">
              <a:solidFill>
                <a:schemeClr val="tx1"/>
              </a:solidFill>
            </a:endParaRPr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>
          <a:xfrm>
            <a:off x="8288486" y="5783748"/>
            <a:ext cx="3672425" cy="867697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pt-BR" dirty="0" smtClean="0">
                <a:solidFill>
                  <a:schemeClr val="tx1"/>
                </a:solidFill>
              </a:rPr>
              <a:t>Prof. </a:t>
            </a:r>
            <a:r>
              <a:rPr lang="pt-BR" dirty="0" err="1" smtClean="0">
                <a:solidFill>
                  <a:schemeClr val="tx1"/>
                </a:solidFill>
              </a:rPr>
              <a:t>Altacílio</a:t>
            </a:r>
            <a:r>
              <a:rPr lang="pt-BR" dirty="0" smtClean="0">
                <a:solidFill>
                  <a:schemeClr val="tx1"/>
                </a:solidFill>
              </a:rPr>
              <a:t> Nunes</a:t>
            </a:r>
          </a:p>
          <a:p>
            <a:pPr algn="l"/>
            <a:r>
              <a:rPr lang="pt-BR" dirty="0" smtClean="0">
                <a:solidFill>
                  <a:schemeClr val="tx1"/>
                </a:solidFill>
              </a:rPr>
              <a:t>           FMRP/USP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82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 txBox="1">
            <a:spLocks noChangeArrowheads="1"/>
          </p:cNvSpPr>
          <p:nvPr/>
        </p:nvSpPr>
        <p:spPr>
          <a:xfrm>
            <a:off x="309716" y="283690"/>
            <a:ext cx="11400503" cy="611711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lIns="91418" tIns="45709" rIns="91418" bIns="45709"/>
          <a:lstStyle/>
          <a:p>
            <a:pPr marL="274320" marR="0" lvl="0" indent="-27432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pt-BR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Anos 40 e 50</a:t>
            </a:r>
            <a:r>
              <a:rPr kumimoji="0" lang="pt-BR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Empresas Privadas, Cassi, Patronal</a:t>
            </a:r>
          </a:p>
          <a:p>
            <a:pPr marL="274320" marR="0" lvl="0" indent="-27432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pt-BR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Anos 60</a:t>
            </a:r>
            <a:r>
              <a:rPr kumimoji="0" lang="pt-BR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Medicinas de Grupo, Estatais, Unimed’s</a:t>
            </a:r>
          </a:p>
          <a:p>
            <a:pPr marL="274320" marR="0" lvl="0" indent="-27432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pt-BR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1976</a:t>
            </a:r>
            <a:r>
              <a:rPr kumimoji="0" lang="pt-BR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Normatização do Seguro Saúde</a:t>
            </a:r>
          </a:p>
          <a:p>
            <a:pPr marL="274320" marR="0" lvl="0" indent="-27432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pt-BR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1980</a:t>
            </a:r>
            <a:r>
              <a:rPr kumimoji="0" lang="pt-BR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18 milhões de usuários</a:t>
            </a:r>
          </a:p>
          <a:p>
            <a:pPr marL="274320" marR="0" lvl="0" indent="-27432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pt-BR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1990</a:t>
            </a:r>
            <a:r>
              <a:rPr kumimoji="0" lang="pt-BR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Comercialização planos individuais</a:t>
            </a:r>
          </a:p>
          <a:p>
            <a:pPr marL="274320" marR="0" lvl="0" indent="-27432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pt-BR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1991</a:t>
            </a:r>
            <a:r>
              <a:rPr kumimoji="0" lang="pt-BR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Código de Defesa do Consumidor</a:t>
            </a:r>
          </a:p>
          <a:p>
            <a:pPr marL="274320" marR="0" lvl="0" indent="-27432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pt-BR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1994</a:t>
            </a:r>
            <a:r>
              <a:rPr kumimoji="0" lang="pt-BR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Plano Real -    poder de compra      Hospitais Filantrópicos/ Empresas Médicas </a:t>
            </a:r>
          </a:p>
          <a:p>
            <a:pPr marL="274320" marR="0" lvl="0" indent="-27432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pt-BR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1998</a:t>
            </a:r>
            <a:r>
              <a:rPr kumimoji="0" lang="pt-BR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Lei 9656 </a:t>
            </a:r>
          </a:p>
          <a:p>
            <a:pPr marL="274320" marR="0" lvl="0" indent="-27432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pt-BR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2000</a:t>
            </a:r>
            <a:r>
              <a:rPr kumimoji="0" lang="pt-BR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Lei 9961 cria a ANS 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8089" y="439394"/>
            <a:ext cx="10058400" cy="783435"/>
          </a:xfrm>
        </p:spPr>
        <p:txBody>
          <a:bodyPr>
            <a:normAutofit/>
          </a:bodyPr>
          <a:lstStyle/>
          <a:p>
            <a:pPr algn="ctr"/>
            <a:r>
              <a:rPr lang="pt-BR" sz="3600" dirty="0" smtClean="0"/>
              <a:t>Agência Nacional de Saúde Suplementar - ANS</a:t>
            </a:r>
            <a:endParaRPr lang="pt-BR" sz="36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5577701"/>
              </p:ext>
            </p:extLst>
          </p:nvPr>
        </p:nvGraphicFramePr>
        <p:xfrm>
          <a:off x="1143000" y="1406525"/>
          <a:ext cx="10058400" cy="4713204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5029200"/>
                <a:gridCol w="5029200"/>
              </a:tblGrid>
              <a:tr h="404836">
                <a:tc gridSpan="2"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A ANS regula o setor suplementar:</a:t>
                      </a:r>
                      <a:endParaRPr lang="pt-BR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1297694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Orientando a entrada e a saída das empresas. Apesar de não emitir concessões, ela “autoriza, ou não, o funcionamento das mesmas”</a:t>
                      </a:r>
                      <a:endParaRPr lang="pt-BR" dirty="0"/>
                    </a:p>
                  </a:txBody>
                  <a:tcPr anchor="ctr"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Cobrando o cumprimento dos contratos, isto é, o cumprimento da Lei, na prestação dos serviços pelas operadoras de planos de saúde e fiscalizando as operadoras, ativamente e reativamente</a:t>
                      </a:r>
                      <a:endParaRPr lang="pt-BR" dirty="0"/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98758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Exigindo garantias financeiras</a:t>
                      </a:r>
                      <a:endParaRPr lang="pt-BR" dirty="0"/>
                    </a:p>
                  </a:txBody>
                  <a:tcPr anchor="ctr"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Regulando os aspectos fortemente vinculados à assistência</a:t>
                      </a:r>
                      <a:endParaRPr lang="pt-BR" dirty="0"/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98758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Intervindo no mercado, caso haja desequilíbrio econômico ou assistencial (prestação de serviços)</a:t>
                      </a:r>
                      <a:endParaRPr lang="pt-BR" dirty="0"/>
                    </a:p>
                  </a:txBody>
                  <a:tcPr anchor="ctr"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Induzindo a competitividade</a:t>
                      </a:r>
                      <a:endParaRPr lang="pt-BR" dirty="0"/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98758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Garantindo a prestação dos serviços aos beneficiários, caso as operadoras saiam do mercado</a:t>
                      </a:r>
                      <a:endParaRPr lang="pt-BR" dirty="0"/>
                    </a:p>
                  </a:txBody>
                  <a:tcPr anchor="ctr"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Exigindo que o setor informe dados dos beneficiários, econômico financeiro, epidemiológicos e assistenciais</a:t>
                      </a:r>
                      <a:endParaRPr lang="pt-BR" dirty="0"/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98758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Não regulando preços, só controlando parte dos reajustes</a:t>
                      </a:r>
                      <a:endParaRPr lang="pt-BR" dirty="0"/>
                    </a:p>
                  </a:txBody>
                  <a:tcPr anchor="ctr"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251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6800" y="288642"/>
            <a:ext cx="10058400" cy="783435"/>
          </a:xfrm>
        </p:spPr>
        <p:txBody>
          <a:bodyPr>
            <a:normAutofit/>
          </a:bodyPr>
          <a:lstStyle/>
          <a:p>
            <a:pPr algn="ctr"/>
            <a:r>
              <a:rPr lang="pt-BR" sz="3600" b="1" dirty="0" smtClean="0"/>
              <a:t>Agência Nacional de Saúde Suplementar - ANS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5975" y="1093159"/>
            <a:ext cx="11680722" cy="5233899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sz="2000" dirty="0" smtClean="0"/>
              <a:t>Formas de regulação:</a:t>
            </a:r>
          </a:p>
          <a:p>
            <a:pPr algn="just">
              <a:lnSpc>
                <a:spcPct val="150000"/>
              </a:lnSpc>
              <a:buClr>
                <a:schemeClr val="accent6">
                  <a:lumMod val="75000"/>
                </a:schemeClr>
              </a:buClr>
              <a:buSzPct val="70000"/>
              <a:buFont typeface="Wingdings" panose="05000000000000000000" pitchFamily="2" charset="2"/>
              <a:buChar char="Ø"/>
            </a:pPr>
            <a:r>
              <a:rPr lang="pt-BR" sz="2000" dirty="0" smtClean="0">
                <a:solidFill>
                  <a:srgbClr val="FF0000"/>
                </a:solidFill>
              </a:rPr>
              <a:t>Regulação </a:t>
            </a:r>
            <a:r>
              <a:rPr lang="pt-BR" sz="2000" dirty="0" err="1" smtClean="0">
                <a:solidFill>
                  <a:srgbClr val="FF0000"/>
                </a:solidFill>
              </a:rPr>
              <a:t>consumerista</a:t>
            </a:r>
            <a:r>
              <a:rPr lang="pt-BR" sz="2000" dirty="0" smtClean="0">
                <a:solidFill>
                  <a:srgbClr val="FF0000"/>
                </a:solidFill>
              </a:rPr>
              <a:t> </a:t>
            </a:r>
            <a:r>
              <a:rPr lang="pt-BR" sz="2000" dirty="0" smtClean="0"/>
              <a:t>– baseadas na relação de consumo </a:t>
            </a:r>
            <a:r>
              <a:rPr lang="pt-BR" sz="2000" dirty="0"/>
              <a:t>e no Código de Defesa do Consumidor - CDC, Lei Nº 8.078/90. </a:t>
            </a:r>
          </a:p>
          <a:p>
            <a:pPr algn="just">
              <a:lnSpc>
                <a:spcPct val="150000"/>
              </a:lnSpc>
              <a:buClr>
                <a:schemeClr val="accent6">
                  <a:lumMod val="75000"/>
                </a:schemeClr>
              </a:buClr>
              <a:buSzPct val="70000"/>
              <a:buFont typeface="Wingdings" panose="05000000000000000000" pitchFamily="2" charset="2"/>
              <a:buChar char="Ø"/>
            </a:pPr>
            <a:r>
              <a:rPr lang="pt-BR" sz="2000" dirty="0" smtClean="0">
                <a:solidFill>
                  <a:srgbClr val="FF0000"/>
                </a:solidFill>
              </a:rPr>
              <a:t>Regulação </a:t>
            </a:r>
            <a:r>
              <a:rPr lang="pt-BR" sz="2000" dirty="0">
                <a:solidFill>
                  <a:srgbClr val="FF0000"/>
                </a:solidFill>
              </a:rPr>
              <a:t>assistencial </a:t>
            </a:r>
            <a:r>
              <a:rPr lang="pt-BR" sz="2000" dirty="0"/>
              <a:t>– </a:t>
            </a:r>
            <a:r>
              <a:rPr lang="pt-BR" sz="2000" dirty="0" smtClean="0"/>
              <a:t>ações </a:t>
            </a:r>
            <a:r>
              <a:rPr lang="pt-BR" sz="2000" dirty="0"/>
              <a:t>regulatórias que influenciam e definem o </a:t>
            </a:r>
            <a:r>
              <a:rPr lang="pt-BR" sz="2000" dirty="0" smtClean="0"/>
              <a:t>modelo </a:t>
            </a:r>
            <a:r>
              <a:rPr lang="pt-BR" sz="2000" dirty="0"/>
              <a:t>assistencial da atenção à saúde prestada. </a:t>
            </a:r>
          </a:p>
          <a:p>
            <a:pPr algn="just">
              <a:lnSpc>
                <a:spcPct val="150000"/>
              </a:lnSpc>
              <a:buClr>
                <a:schemeClr val="accent6">
                  <a:lumMod val="75000"/>
                </a:schemeClr>
              </a:buClr>
              <a:buSzPct val="70000"/>
              <a:buFont typeface="Wingdings" panose="05000000000000000000" pitchFamily="2" charset="2"/>
              <a:buChar char="Ø"/>
            </a:pPr>
            <a:r>
              <a:rPr lang="pt-BR" sz="2000" dirty="0" smtClean="0">
                <a:solidFill>
                  <a:srgbClr val="FF0000"/>
                </a:solidFill>
              </a:rPr>
              <a:t>Regulação </a:t>
            </a:r>
            <a:r>
              <a:rPr lang="pt-BR" sz="2000" dirty="0">
                <a:solidFill>
                  <a:srgbClr val="FF0000"/>
                </a:solidFill>
              </a:rPr>
              <a:t>da qualidade </a:t>
            </a:r>
            <a:r>
              <a:rPr lang="pt-BR" sz="2000" dirty="0" smtClean="0"/>
              <a:t>– baseada </a:t>
            </a:r>
            <a:r>
              <a:rPr lang="pt-BR" sz="2000" dirty="0"/>
              <a:t>na análise dos indicadores da </a:t>
            </a:r>
            <a:r>
              <a:rPr lang="pt-BR" sz="2000" dirty="0" smtClean="0"/>
              <a:t>operadora </a:t>
            </a:r>
            <a:r>
              <a:rPr lang="pt-BR" sz="2000" dirty="0"/>
              <a:t>e implementados através do Programa de Qualificação da Saúde </a:t>
            </a:r>
            <a:r>
              <a:rPr lang="pt-BR" sz="2000" dirty="0" smtClean="0"/>
              <a:t>Suplementar</a:t>
            </a:r>
            <a:r>
              <a:rPr lang="pt-BR" sz="2000" dirty="0"/>
              <a:t>. </a:t>
            </a:r>
            <a:endParaRPr lang="pt-BR" sz="2000" dirty="0" smtClean="0"/>
          </a:p>
          <a:p>
            <a:pPr algn="just">
              <a:lnSpc>
                <a:spcPct val="150000"/>
              </a:lnSpc>
              <a:buClr>
                <a:schemeClr val="accent6">
                  <a:lumMod val="75000"/>
                </a:schemeClr>
              </a:buClr>
              <a:buSzPct val="70000"/>
              <a:buFont typeface="Wingdings" panose="05000000000000000000" pitchFamily="2" charset="2"/>
              <a:buChar char="Ø"/>
            </a:pPr>
            <a:r>
              <a:rPr lang="pt-BR" sz="2000" dirty="0" smtClean="0">
                <a:solidFill>
                  <a:srgbClr val="FF0000"/>
                </a:solidFill>
              </a:rPr>
              <a:t>Regulação Administrativa</a:t>
            </a:r>
            <a:r>
              <a:rPr lang="pt-BR" sz="2000" dirty="0" smtClean="0"/>
              <a:t>;</a:t>
            </a:r>
          </a:p>
          <a:p>
            <a:pPr algn="just">
              <a:lnSpc>
                <a:spcPct val="150000"/>
              </a:lnSpc>
              <a:buClr>
                <a:schemeClr val="accent6">
                  <a:lumMod val="75000"/>
                </a:schemeClr>
              </a:buClr>
              <a:buSzPct val="70000"/>
              <a:buFont typeface="Wingdings" panose="05000000000000000000" pitchFamily="2" charset="2"/>
              <a:buChar char="Ø"/>
            </a:pPr>
            <a:r>
              <a:rPr lang="pt-BR" sz="2000" dirty="0" smtClean="0">
                <a:solidFill>
                  <a:srgbClr val="FF0000"/>
                </a:solidFill>
              </a:rPr>
              <a:t>Regulação Econômica </a:t>
            </a:r>
            <a:r>
              <a:rPr lang="pt-BR" sz="2000" dirty="0" smtClean="0"/>
              <a:t>– limitando a liberdade das operadores estabelecer preços;</a:t>
            </a:r>
          </a:p>
          <a:p>
            <a:pPr algn="just">
              <a:lnSpc>
                <a:spcPct val="150000"/>
              </a:lnSpc>
              <a:buClr>
                <a:schemeClr val="accent6">
                  <a:lumMod val="75000"/>
                </a:schemeClr>
              </a:buClr>
              <a:buSzPct val="70000"/>
              <a:buFont typeface="Wingdings" panose="05000000000000000000" pitchFamily="2" charset="2"/>
              <a:buChar char="Ø"/>
            </a:pPr>
            <a:r>
              <a:rPr lang="pt-BR" sz="2000" dirty="0" smtClean="0">
                <a:solidFill>
                  <a:srgbClr val="FF0000"/>
                </a:solidFill>
              </a:rPr>
              <a:t>Regulação Social</a:t>
            </a:r>
            <a:r>
              <a:rPr lang="pt-BR" sz="2000" dirty="0" smtClean="0"/>
              <a:t>.</a:t>
            </a:r>
          </a:p>
          <a:p>
            <a:pPr algn="just">
              <a:lnSpc>
                <a:spcPct val="150000"/>
              </a:lnSpc>
              <a:buClr>
                <a:schemeClr val="accent6">
                  <a:lumMod val="75000"/>
                </a:schemeClr>
              </a:buClr>
              <a:buSzPct val="70000"/>
              <a:buFont typeface="Wingdings" panose="05000000000000000000" pitchFamily="2" charset="2"/>
              <a:buChar char="Ø"/>
            </a:pPr>
            <a:endParaRPr lang="pt-BR" sz="2000" dirty="0" smtClean="0"/>
          </a:p>
          <a:p>
            <a:pPr algn="just">
              <a:lnSpc>
                <a:spcPct val="150000"/>
              </a:lnSpc>
              <a:buClr>
                <a:schemeClr val="accent6">
                  <a:lumMod val="75000"/>
                </a:schemeClr>
              </a:buClr>
              <a:buSzPct val="70000"/>
              <a:buFont typeface="Wingdings" panose="05000000000000000000" pitchFamily="2" charset="2"/>
              <a:buChar char="Ø"/>
            </a:pPr>
            <a:endParaRPr lang="pt-BR" sz="2000" dirty="0"/>
          </a:p>
          <a:p>
            <a:pPr marL="0" indent="0">
              <a:lnSpc>
                <a:spcPct val="150000"/>
              </a:lnSpc>
              <a:buNone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89153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0723" y="32777"/>
            <a:ext cx="11488993" cy="6633493"/>
          </a:xfrm>
        </p:spPr>
        <p:txBody>
          <a:bodyPr>
            <a:noAutofit/>
          </a:bodyPr>
          <a:lstStyle/>
          <a:p>
            <a:pPr marL="0" indent="0">
              <a:lnSpc>
                <a:spcPct val="220000"/>
              </a:lnSpc>
              <a:buNone/>
            </a:pPr>
            <a:r>
              <a:rPr lang="pt-BR" sz="2000" b="1" dirty="0" smtClean="0"/>
              <a:t>ANS</a:t>
            </a:r>
          </a:p>
          <a:p>
            <a:pPr>
              <a:lnSpc>
                <a:spcPct val="220000"/>
              </a:lnSpc>
              <a:buClr>
                <a:schemeClr val="accent6">
                  <a:lumMod val="75000"/>
                </a:schemeClr>
              </a:buClr>
              <a:buSzPct val="70000"/>
              <a:buFont typeface="Wingdings" pitchFamily="2" charset="2"/>
              <a:buChar char="ü"/>
            </a:pPr>
            <a:r>
              <a:rPr lang="pt-BR" sz="2000" dirty="0" smtClean="0"/>
              <a:t>Diálogo entre os sujeitos à atividade regulatória;</a:t>
            </a:r>
          </a:p>
          <a:p>
            <a:pPr>
              <a:lnSpc>
                <a:spcPct val="220000"/>
              </a:lnSpc>
              <a:buClr>
                <a:schemeClr val="accent6">
                  <a:lumMod val="75000"/>
                </a:schemeClr>
              </a:buClr>
              <a:buSzPct val="70000"/>
              <a:buFont typeface="Wingdings" pitchFamily="2" charset="2"/>
              <a:buChar char="ü"/>
            </a:pPr>
            <a:r>
              <a:rPr lang="pt-BR" sz="2000" dirty="0" smtClean="0"/>
              <a:t>Equilíbrio no setor regulado;</a:t>
            </a:r>
          </a:p>
          <a:p>
            <a:pPr>
              <a:lnSpc>
                <a:spcPct val="220000"/>
              </a:lnSpc>
              <a:buClr>
                <a:schemeClr val="accent6">
                  <a:lumMod val="75000"/>
                </a:schemeClr>
              </a:buClr>
              <a:buSzPct val="70000"/>
              <a:buFont typeface="Wingdings" pitchFamily="2" charset="2"/>
              <a:buChar char="ü"/>
            </a:pPr>
            <a:r>
              <a:rPr lang="pt-BR" sz="2000" dirty="0" smtClean="0"/>
              <a:t>Especialização das agências;</a:t>
            </a:r>
          </a:p>
          <a:p>
            <a:pPr>
              <a:lnSpc>
                <a:spcPct val="220000"/>
              </a:lnSpc>
              <a:buClr>
                <a:schemeClr val="accent6">
                  <a:lumMod val="75000"/>
                </a:schemeClr>
              </a:buClr>
              <a:buSzPct val="70000"/>
              <a:buFont typeface="Wingdings" pitchFamily="2" charset="2"/>
              <a:buChar char="ü"/>
            </a:pPr>
            <a:r>
              <a:rPr lang="pt-BR" sz="2000" dirty="0" smtClean="0"/>
              <a:t>Neutralidade política;</a:t>
            </a:r>
          </a:p>
          <a:p>
            <a:pPr>
              <a:lnSpc>
                <a:spcPct val="220000"/>
              </a:lnSpc>
              <a:buClr>
                <a:schemeClr val="accent6">
                  <a:lumMod val="75000"/>
                </a:schemeClr>
              </a:buClr>
              <a:buSzPct val="70000"/>
              <a:buFont typeface="Wingdings" pitchFamily="2" charset="2"/>
              <a:buChar char="ü"/>
            </a:pPr>
            <a:r>
              <a:rPr lang="pt-BR" sz="2000" dirty="0" smtClean="0"/>
              <a:t>Autoridade;</a:t>
            </a:r>
          </a:p>
          <a:p>
            <a:pPr>
              <a:lnSpc>
                <a:spcPct val="220000"/>
              </a:lnSpc>
              <a:buClr>
                <a:schemeClr val="accent6">
                  <a:lumMod val="75000"/>
                </a:schemeClr>
              </a:buClr>
              <a:buSzPct val="70000"/>
              <a:buFont typeface="Wingdings" pitchFamily="2" charset="2"/>
              <a:buChar char="ü"/>
            </a:pPr>
            <a:r>
              <a:rPr lang="pt-BR" sz="2000" dirty="0" smtClean="0"/>
              <a:t>Capacidade técnica das agências</a:t>
            </a:r>
          </a:p>
          <a:p>
            <a:pPr>
              <a:lnSpc>
                <a:spcPct val="220000"/>
              </a:lnSpc>
              <a:buClr>
                <a:schemeClr val="accent6">
                  <a:lumMod val="75000"/>
                </a:schemeClr>
              </a:buClr>
              <a:buSzPct val="70000"/>
              <a:buFont typeface="Wingdings" pitchFamily="2" charset="2"/>
              <a:buChar char="ü"/>
            </a:pPr>
            <a:r>
              <a:rPr lang="pt-BR" sz="2000" dirty="0" smtClean="0"/>
              <a:t>Independência e autonomia;</a:t>
            </a:r>
          </a:p>
          <a:p>
            <a:pPr>
              <a:lnSpc>
                <a:spcPct val="220000"/>
              </a:lnSpc>
              <a:buClr>
                <a:schemeClr val="accent6">
                  <a:lumMod val="75000"/>
                </a:schemeClr>
              </a:buClr>
              <a:buSzPct val="70000"/>
              <a:buFont typeface="Wingdings" pitchFamily="2" charset="2"/>
              <a:buChar char="ü"/>
            </a:pPr>
            <a:r>
              <a:rPr lang="pt-BR" sz="2000" dirty="0" smtClean="0"/>
              <a:t>Controle pelo tribunal de contas.</a:t>
            </a:r>
          </a:p>
          <a:p>
            <a:pPr marL="0" indent="0">
              <a:lnSpc>
                <a:spcPct val="220000"/>
              </a:lnSpc>
              <a:buNone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89009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0722" y="339213"/>
            <a:ext cx="11636477" cy="5680587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BR" sz="2000" b="1" dirty="0"/>
              <a:t>Cobertura assistencial do plano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000" dirty="0" smtClean="0"/>
              <a:t>Conjunto </a:t>
            </a:r>
            <a:r>
              <a:rPr lang="pt-BR" sz="2000" dirty="0"/>
              <a:t>de direitos (tratamentos, serviços e procedimentos médicos, </a:t>
            </a:r>
            <a:r>
              <a:rPr lang="pt-BR" sz="2000" dirty="0" smtClean="0"/>
              <a:t>hospitalares, </a:t>
            </a:r>
            <a:r>
              <a:rPr lang="pt-BR" sz="2000" dirty="0" err="1" smtClean="0"/>
              <a:t>etc</a:t>
            </a:r>
            <a:r>
              <a:rPr lang="pt-BR" sz="2000" dirty="0" smtClean="0"/>
              <a:t>), do beneficiário </a:t>
            </a:r>
            <a:r>
              <a:rPr lang="pt-BR" sz="2000" dirty="0"/>
              <a:t>a partir da contratação. </a:t>
            </a:r>
            <a:r>
              <a:rPr lang="pt-BR" sz="2000" dirty="0" smtClean="0"/>
              <a:t>Tipos </a:t>
            </a:r>
            <a:r>
              <a:rPr lang="pt-BR" sz="2000" dirty="0"/>
              <a:t>de </a:t>
            </a:r>
            <a:r>
              <a:rPr lang="pt-BR" sz="2000" dirty="0" smtClean="0"/>
              <a:t>cobertura: </a:t>
            </a:r>
            <a:r>
              <a:rPr lang="pt-BR" sz="2000" dirty="0"/>
              <a:t>ambulatorial, hospitalar com obstetrícia, hospitalar sem obstetrícia e odontológico</a:t>
            </a:r>
            <a:r>
              <a:rPr lang="pt-BR" sz="2000" dirty="0" smtClean="0"/>
              <a:t>.</a:t>
            </a:r>
            <a:endParaRPr lang="pt-BR" sz="2000" u="sng" dirty="0"/>
          </a:p>
          <a:p>
            <a:pPr marL="0" indent="0" algn="ctr">
              <a:lnSpc>
                <a:spcPct val="150000"/>
              </a:lnSpc>
              <a:buNone/>
            </a:pPr>
            <a:endParaRPr lang="pt-BR" sz="2000" u="sng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pt-BR" sz="2000" b="1" dirty="0" smtClean="0"/>
              <a:t>Formas de contratação de planos de saúde</a:t>
            </a:r>
          </a:p>
          <a:p>
            <a:pPr algn="just">
              <a:lnSpc>
                <a:spcPct val="150000"/>
              </a:lnSpc>
              <a:buClr>
                <a:schemeClr val="accent6">
                  <a:lumMod val="75000"/>
                </a:schemeClr>
              </a:buClr>
              <a:buSzPct val="70000"/>
              <a:buFont typeface="Wingdings" pitchFamily="2" charset="2"/>
              <a:buChar char="ü"/>
            </a:pPr>
            <a:r>
              <a:rPr lang="pt-BR" sz="2000" dirty="0" smtClean="0"/>
              <a:t>Plano individual/familiar → Contratação e feita diretamente com a operadora que vende planos;</a:t>
            </a:r>
          </a:p>
          <a:p>
            <a:pPr algn="just">
              <a:lnSpc>
                <a:spcPct val="150000"/>
              </a:lnSpc>
              <a:buClr>
                <a:schemeClr val="accent6">
                  <a:lumMod val="75000"/>
                </a:schemeClr>
              </a:buClr>
              <a:buSzPct val="70000"/>
              <a:buFont typeface="Wingdings" pitchFamily="2" charset="2"/>
              <a:buChar char="ü"/>
            </a:pPr>
            <a:r>
              <a:rPr lang="pt-BR" sz="2000" dirty="0" smtClean="0"/>
              <a:t>Plano coletivo empresarial → A contratação é feita via empresa e a assistência prestada ao indivíduo com vínculo empregatício ou estatutário;</a:t>
            </a:r>
          </a:p>
          <a:p>
            <a:pPr algn="just">
              <a:lnSpc>
                <a:spcPct val="150000"/>
              </a:lnSpc>
              <a:buClr>
                <a:schemeClr val="accent6">
                  <a:lumMod val="75000"/>
                </a:schemeClr>
              </a:buClr>
              <a:buSzPct val="70000"/>
              <a:buFont typeface="Wingdings" pitchFamily="2" charset="2"/>
              <a:buChar char="ü"/>
            </a:pPr>
            <a:r>
              <a:rPr lang="pt-BR" sz="2000" dirty="0" smtClean="0"/>
              <a:t>Plano coletivo por adesão → Contratado por pessoa jurídica de caráter profissional , classista ou setorial , como conselhos, sindicatos e associações e assistência prestada aos seus participantes.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3580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6800" y="185406"/>
            <a:ext cx="10058400" cy="783435"/>
          </a:xfrm>
        </p:spPr>
        <p:txBody>
          <a:bodyPr>
            <a:normAutofit/>
          </a:bodyPr>
          <a:lstStyle/>
          <a:p>
            <a:pPr algn="ctr"/>
            <a:r>
              <a:rPr lang="pt-BR" sz="3600" b="1" dirty="0" smtClean="0"/>
              <a:t>ANS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8488" y="943459"/>
            <a:ext cx="11857703" cy="5678567"/>
          </a:xfrm>
        </p:spPr>
        <p:txBody>
          <a:bodyPr>
            <a:noAutofit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pt-BR" sz="1800" b="1" dirty="0" smtClean="0"/>
              <a:t>Ressarcimento ao SUS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pt-BR" sz="1800" dirty="0" smtClean="0"/>
              <a:t>	Regulamentado </a:t>
            </a:r>
            <a:r>
              <a:rPr lang="pt-BR" sz="1800" dirty="0"/>
              <a:t>pelas normas da </a:t>
            </a:r>
            <a:r>
              <a:rPr lang="pt-BR" sz="1800" dirty="0" smtClean="0"/>
              <a:t>ANS:  </a:t>
            </a:r>
            <a:r>
              <a:rPr lang="pt-BR" sz="1800" dirty="0"/>
              <a:t>obrigação legal das operadoras de planos privados de assistência à saúde de restituir as despesas do </a:t>
            </a:r>
            <a:r>
              <a:rPr lang="pt-BR" sz="1800" dirty="0" smtClean="0"/>
              <a:t>SUS no </a:t>
            </a:r>
            <a:r>
              <a:rPr lang="pt-BR" sz="1800" dirty="0"/>
              <a:t>eventual atendimento de seus beneficiários que estejam cobertos </a:t>
            </a:r>
            <a:r>
              <a:rPr lang="pt-BR" sz="1800" dirty="0" smtClean="0"/>
              <a:t>por planos e seguros de saúde.  </a:t>
            </a:r>
            <a:r>
              <a:rPr lang="pt-BR" sz="1800" dirty="0"/>
              <a:t>P</a:t>
            </a:r>
            <a:r>
              <a:rPr lang="pt-BR" sz="1800" dirty="0" smtClean="0"/>
              <a:t>onto mais precário de interlocução entre a ANS e o SUS.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pt-BR" sz="1800" dirty="0" smtClean="0"/>
              <a:t>	</a:t>
            </a:r>
            <a:r>
              <a:rPr lang="pt-BR" sz="1800" dirty="0"/>
              <a:t>P</a:t>
            </a:r>
            <a:r>
              <a:rPr lang="pt-BR" sz="1800" dirty="0" smtClean="0"/>
              <a:t>agamentos efetuados para a ANS, repassados ao Fundo Nacional de Saúde (FNS) e dirigidos à instituição que prestou o atendimento.  ANS identifica o paciente atendido pelo sistema público e cruza as informações desse paciente com seus banco de dados, cujo cadastro de usuários é abastecido pelos planos de saúde. 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pt-BR" sz="1800" dirty="0" smtClean="0"/>
              <a:t>A partir da identificação de um usuário com plano de saúde que tenha sido atendido no SUS, a ANS notifica a operadora sobre os valores que devem ser ressarcidos e dá início a um processo administrativo em que a operadora poderá apresentar defesa e contestar a cobrança.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pt-BR" sz="1800" dirty="0" smtClean="0"/>
              <a:t>Maio de 2015: </a:t>
            </a:r>
            <a:r>
              <a:rPr lang="pt-BR" sz="1800" dirty="0" smtClean="0">
                <a:hlinkClick r:id="rId2"/>
              </a:rPr>
              <a:t>http</a:t>
            </a:r>
            <a:r>
              <a:rPr lang="pt-BR" sz="1800" dirty="0">
                <a:hlinkClick r:id="rId2"/>
              </a:rPr>
              <a:t>://www.brasil.gov.br/saude/2015/05/ans-amplia-ressarcimento-ao-sus-por-meio-de-procedimentos-de-alta-e-media-complexidade</a:t>
            </a:r>
            <a:endParaRPr lang="pt-BR" sz="1800" dirty="0"/>
          </a:p>
          <a:p>
            <a:pPr marL="0" indent="0" algn="just">
              <a:lnSpc>
                <a:spcPct val="160000"/>
              </a:lnSpc>
              <a:buNone/>
            </a:pPr>
            <a:endParaRPr lang="pt-BR" sz="1800" dirty="0" smtClean="0"/>
          </a:p>
        </p:txBody>
      </p:sp>
    </p:spTree>
    <p:extLst>
      <p:ext uri="{BB962C8B-B14F-4D97-AF65-F5344CB8AC3E}">
        <p14:creationId xmlns:p14="http://schemas.microsoft.com/office/powerpoint/2010/main" val="361872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6800" y="394944"/>
            <a:ext cx="10058400" cy="783435"/>
          </a:xfrm>
        </p:spPr>
        <p:txBody>
          <a:bodyPr>
            <a:normAutofit/>
          </a:bodyPr>
          <a:lstStyle/>
          <a:p>
            <a:pPr algn="ctr"/>
            <a:r>
              <a:rPr lang="pt-BR" sz="3600" dirty="0" smtClean="0"/>
              <a:t>Situação Atual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23950" y="1311184"/>
            <a:ext cx="10058400" cy="43053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pt-BR" b="1" dirty="0" smtClean="0"/>
              <a:t>Beneficiários de planos privados de assistência à saúde (Brasil 2000-2016)</a:t>
            </a:r>
          </a:p>
          <a:p>
            <a:pPr marL="0" indent="0" algn="ctr">
              <a:buNone/>
            </a:pPr>
            <a:endParaRPr lang="pt-BR" u="sng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135" y="1946955"/>
            <a:ext cx="9969910" cy="44243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981375" y="6378220"/>
            <a:ext cx="6121400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altLang="pt-BR" sz="1000" dirty="0" smtClean="0">
                <a:solidFill>
                  <a:srgbClr val="000000"/>
                </a:solidFill>
                <a:latin typeface="+mj-lt"/>
              </a:rPr>
              <a:t>Fonte: SIB/ANS/MS - 03/2016</a:t>
            </a:r>
            <a:endParaRPr lang="pt-BR" altLang="pt-BR" sz="1100" dirty="0" smtClean="0">
              <a:solidFill>
                <a:srgbClr val="0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1674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6800" y="394944"/>
            <a:ext cx="10058400" cy="783435"/>
          </a:xfrm>
        </p:spPr>
        <p:txBody>
          <a:bodyPr>
            <a:normAutofit/>
          </a:bodyPr>
          <a:lstStyle/>
          <a:p>
            <a:pPr algn="ctr"/>
            <a:r>
              <a:rPr lang="pt-BR" sz="3600" dirty="0" smtClean="0"/>
              <a:t>Situação Atual</a:t>
            </a:r>
            <a:endParaRPr lang="pt-BR" sz="360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1121228" y="1373777"/>
            <a:ext cx="10058400" cy="39319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dirty="0" smtClean="0"/>
              <a:t>→ Plano Assistência Médica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→ Plano Exclusivamente Odontológico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→ Todas as Segmentações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2525" y="2139901"/>
            <a:ext cx="9086850" cy="542925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2050" y="3709212"/>
            <a:ext cx="9105900" cy="533400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9200" y="5210005"/>
            <a:ext cx="9105900" cy="54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75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6800" y="394944"/>
            <a:ext cx="10058400" cy="783435"/>
          </a:xfrm>
        </p:spPr>
        <p:txBody>
          <a:bodyPr>
            <a:normAutofit/>
          </a:bodyPr>
          <a:lstStyle/>
          <a:p>
            <a:pPr algn="ctr"/>
            <a:r>
              <a:rPr lang="pt-BR" sz="3600" dirty="0" smtClean="0"/>
              <a:t>Situação Atual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23950" y="1045720"/>
            <a:ext cx="10058400" cy="430530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pt-BR" b="1" dirty="0" smtClean="0"/>
              <a:t>Beneficiários de assistência médica por tipo de contratação do plano (Brasil 2000-2016)</a:t>
            </a:r>
          </a:p>
          <a:p>
            <a:pPr marL="0" indent="0" algn="ctr">
              <a:buNone/>
            </a:pPr>
            <a:endParaRPr lang="pt-BR" u="sng" dirty="0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275729" y="6439066"/>
            <a:ext cx="6121400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altLang="pt-BR" sz="1000" dirty="0" smtClean="0">
                <a:solidFill>
                  <a:srgbClr val="000000"/>
                </a:solidFill>
                <a:latin typeface="+mj-lt"/>
              </a:rPr>
              <a:t>Fonte: SIB/ANS/MS - 03/2016</a:t>
            </a:r>
            <a:endParaRPr lang="pt-BR" altLang="pt-BR" sz="1100" dirty="0" smtClean="0">
              <a:solidFill>
                <a:srgbClr val="000000"/>
              </a:solidFill>
              <a:latin typeface="+mj-lt"/>
            </a:endParaRPr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653" y="1690687"/>
            <a:ext cx="9306232" cy="4680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tângulo 3"/>
          <p:cNvSpPr>
            <a:spLocks noChangeArrowheads="1"/>
          </p:cNvSpPr>
          <p:nvPr/>
        </p:nvSpPr>
        <p:spPr bwMode="auto">
          <a:xfrm>
            <a:off x="10417856" y="1776547"/>
            <a:ext cx="985157" cy="646331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pt-BR" altLang="pt-BR" sz="1800" b="1" dirty="0" smtClean="0">
                <a:solidFill>
                  <a:srgbClr val="006E89"/>
                </a:solidFill>
                <a:latin typeface="+mn-lt"/>
                <a:cs typeface="Arial" charset="0"/>
              </a:rPr>
              <a:t>66% do total</a:t>
            </a:r>
            <a:endParaRPr lang="pt-BR" altLang="pt-BR" sz="1400" b="1" dirty="0" smtClean="0">
              <a:solidFill>
                <a:srgbClr val="006E89"/>
              </a:solidFill>
              <a:latin typeface="+mn-lt"/>
              <a:cs typeface="Arial" charset="0"/>
            </a:endParaRPr>
          </a:p>
        </p:txBody>
      </p:sp>
      <p:cxnSp>
        <p:nvCxnSpPr>
          <p:cNvPr id="8" name="Conector de seta reta 7"/>
          <p:cNvCxnSpPr/>
          <p:nvPr/>
        </p:nvCxnSpPr>
        <p:spPr>
          <a:xfrm>
            <a:off x="9949770" y="2099713"/>
            <a:ext cx="468086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423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6800" y="394944"/>
            <a:ext cx="10058400" cy="783435"/>
          </a:xfrm>
        </p:spPr>
        <p:txBody>
          <a:bodyPr>
            <a:normAutofit/>
          </a:bodyPr>
          <a:lstStyle/>
          <a:p>
            <a:pPr algn="ctr"/>
            <a:r>
              <a:rPr lang="pt-BR" sz="3600" dirty="0" smtClean="0"/>
              <a:t>Situação Atual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23950" y="1311184"/>
            <a:ext cx="10058400" cy="430530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pt-BR" b="1" dirty="0" smtClean="0"/>
              <a:t>Beneficiários de assistência médica por segmentação assistencial do plano (Brasil março/2016)</a:t>
            </a:r>
          </a:p>
          <a:p>
            <a:pPr marL="0" indent="0" algn="ctr">
              <a:buNone/>
            </a:pPr>
            <a:endParaRPr lang="pt-BR" b="1" dirty="0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700557" y="6468562"/>
            <a:ext cx="6121400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altLang="pt-BR" sz="1000" dirty="0" smtClean="0">
                <a:solidFill>
                  <a:srgbClr val="000000"/>
                </a:solidFill>
                <a:latin typeface="+mj-lt"/>
              </a:rPr>
              <a:t>Fonte: SIB/ANS/MS - 03/2016</a:t>
            </a:r>
            <a:endParaRPr lang="pt-BR" altLang="pt-BR" sz="1100" dirty="0" smtClean="0">
              <a:solidFill>
                <a:srgbClr val="000000"/>
              </a:solidFill>
              <a:latin typeface="+mj-lt"/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3140" y="2442949"/>
            <a:ext cx="8270544" cy="3944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939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Situações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9433" y="1310186"/>
            <a:ext cx="11423175" cy="4815982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pt-BR" sz="2000" dirty="0" smtClean="0"/>
              <a:t>1. D. Maria, 48 anos (sem relatos de doenças pré-existentes) procurou operador de saúde X para fazer um plano de saúde individual!</a:t>
            </a:r>
          </a:p>
          <a:p>
            <a:pPr>
              <a:lnSpc>
                <a:spcPct val="200000"/>
              </a:lnSpc>
            </a:pPr>
            <a:r>
              <a:rPr lang="pt-BR" sz="2000" dirty="0" smtClean="0"/>
              <a:t>2. D. Glória, 48 anos </a:t>
            </a:r>
            <a:r>
              <a:rPr lang="pt-BR" sz="2000" dirty="0"/>
              <a:t>(sem relatos de doenças pré-existentes)</a:t>
            </a:r>
            <a:r>
              <a:rPr lang="pt-BR" sz="2000" dirty="0" smtClean="0"/>
              <a:t> trabalha em uma grande empresa, admitida neste emprego há 15 dias. A empresa oferece plano de saúde aos empregados, condicionado a um desconto de 1% no salário/mês, mais 1% por dependente. </a:t>
            </a:r>
          </a:p>
          <a:p>
            <a:pPr>
              <a:lnSpc>
                <a:spcPct val="200000"/>
              </a:lnSpc>
            </a:pPr>
            <a:r>
              <a:rPr lang="pt-BR" sz="2000" dirty="0" smtClean="0"/>
              <a:t>3. D. Lúcia, 48 anos </a:t>
            </a:r>
            <a:r>
              <a:rPr lang="pt-BR" sz="2000" dirty="0"/>
              <a:t>(sem relatos de doenças pré-existentes) </a:t>
            </a:r>
            <a:r>
              <a:rPr lang="pt-BR" sz="2000" dirty="0" smtClean="0"/>
              <a:t>é associada a um sindicato de professores. Aos associados é oferecida a adesão a um plano de saúde com preços apólice subsiada pelo sindicato.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42554586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6800" y="173724"/>
            <a:ext cx="10058400" cy="783435"/>
          </a:xfrm>
        </p:spPr>
        <p:txBody>
          <a:bodyPr>
            <a:normAutofit/>
          </a:bodyPr>
          <a:lstStyle/>
          <a:p>
            <a:pPr algn="ctr"/>
            <a:r>
              <a:rPr lang="pt-BR" sz="3600" dirty="0" smtClean="0"/>
              <a:t>Situação Atual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23950" y="898240"/>
            <a:ext cx="10058400" cy="430530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pt-BR" b="1" dirty="0" smtClean="0"/>
              <a:t>Beneficiários de planos exclusivamente odontológicos por tipo de contratação (Brasil 2000-2016)</a:t>
            </a:r>
          </a:p>
          <a:p>
            <a:pPr marL="0" indent="0" algn="ctr">
              <a:buNone/>
            </a:pPr>
            <a:endParaRPr lang="pt-BR" b="1" dirty="0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813621" y="6351802"/>
            <a:ext cx="6121400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altLang="pt-BR" sz="1000" dirty="0" smtClean="0">
                <a:solidFill>
                  <a:srgbClr val="000000"/>
                </a:solidFill>
                <a:latin typeface="+mj-lt"/>
              </a:rPr>
              <a:t>Fonte: SIB/ANS/MS - 03/2016</a:t>
            </a:r>
            <a:endParaRPr lang="pt-BR" altLang="pt-BR" sz="1100" dirty="0" smtClean="0">
              <a:solidFill>
                <a:srgbClr val="000000"/>
              </a:solidFill>
              <a:latin typeface="+mj-lt"/>
            </a:endParaRPr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677" y="1386348"/>
            <a:ext cx="10456607" cy="47784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604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6800" y="85236"/>
            <a:ext cx="10058400" cy="783435"/>
          </a:xfrm>
        </p:spPr>
        <p:txBody>
          <a:bodyPr>
            <a:normAutofit/>
          </a:bodyPr>
          <a:lstStyle/>
          <a:p>
            <a:pPr algn="ctr"/>
            <a:r>
              <a:rPr lang="pt-BR" sz="3600" dirty="0" smtClean="0"/>
              <a:t>Situação Atual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23950" y="795004"/>
            <a:ext cx="10058400" cy="430530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pt-BR" b="1" dirty="0" smtClean="0"/>
              <a:t>Taxa de cobertura dos planos privados de assistência médica por UF (Brasil março/2016)</a:t>
            </a:r>
          </a:p>
          <a:p>
            <a:pPr marL="0" indent="0" algn="ctr">
              <a:buNone/>
            </a:pPr>
            <a:endParaRPr lang="pt-BR" b="1" dirty="0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456425" y="6477784"/>
            <a:ext cx="6121400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altLang="pt-BR" sz="1000" dirty="0" smtClean="0">
                <a:solidFill>
                  <a:srgbClr val="000000"/>
                </a:solidFill>
                <a:latin typeface="+mj-lt"/>
              </a:rPr>
              <a:t>Fonte: SIB/ANS/MS - 03/2016</a:t>
            </a:r>
            <a:endParaRPr lang="pt-BR" altLang="pt-BR" sz="1100" dirty="0" smtClean="0">
              <a:solidFill>
                <a:srgbClr val="000000"/>
              </a:solidFill>
              <a:latin typeface="+mj-lt"/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0027" y="1209368"/>
            <a:ext cx="7521676" cy="51766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750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6800" y="144228"/>
            <a:ext cx="10058400" cy="783435"/>
          </a:xfrm>
        </p:spPr>
        <p:txBody>
          <a:bodyPr>
            <a:normAutofit/>
          </a:bodyPr>
          <a:lstStyle/>
          <a:p>
            <a:pPr algn="ctr"/>
            <a:r>
              <a:rPr lang="pt-BR" sz="3600" dirty="0" smtClean="0"/>
              <a:t>Situação Atual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23950" y="824500"/>
            <a:ext cx="10058400" cy="430530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pt-BR" b="1" dirty="0" smtClean="0"/>
              <a:t>Pirâmide etária dos beneficiários de planos privados de assistência médica (Brasil março/2016)</a:t>
            </a:r>
          </a:p>
          <a:p>
            <a:pPr marL="0" indent="0" algn="ctr">
              <a:buNone/>
            </a:pPr>
            <a:endParaRPr lang="pt-BR" b="1" dirty="0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2459289" y="6507280"/>
            <a:ext cx="6121400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altLang="pt-BR" sz="1000" dirty="0" smtClean="0">
                <a:solidFill>
                  <a:srgbClr val="000000"/>
                </a:solidFill>
                <a:latin typeface="+mj-lt"/>
              </a:rPr>
              <a:t>Fonte: SIB/ANS/MS - 03/2016</a:t>
            </a:r>
            <a:endParaRPr lang="pt-BR" altLang="pt-BR" sz="1100" dirty="0" smtClean="0">
              <a:solidFill>
                <a:srgbClr val="000000"/>
              </a:solidFill>
              <a:latin typeface="+mj-lt"/>
            </a:endParaRPr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2981" y="1283111"/>
            <a:ext cx="6813754" cy="5117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837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6800" y="99984"/>
            <a:ext cx="10058400" cy="783435"/>
          </a:xfrm>
        </p:spPr>
        <p:txBody>
          <a:bodyPr>
            <a:normAutofit/>
          </a:bodyPr>
          <a:lstStyle/>
          <a:p>
            <a:pPr algn="ctr"/>
            <a:r>
              <a:rPr lang="pt-BR" sz="3600" dirty="0" smtClean="0"/>
              <a:t>Situação Atual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23950" y="780256"/>
            <a:ext cx="10058400" cy="43053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pt-BR" b="1" dirty="0" smtClean="0"/>
              <a:t>Evolução do registro de operadoras (Brasil 1999-2016)</a:t>
            </a:r>
          </a:p>
          <a:p>
            <a:pPr marL="0" indent="0" algn="ctr">
              <a:buNone/>
            </a:pPr>
            <a:endParaRPr lang="pt-BR" b="1" dirty="0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221645" y="6502360"/>
            <a:ext cx="6121400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altLang="pt-BR" sz="1000" dirty="0" smtClean="0">
                <a:solidFill>
                  <a:srgbClr val="000000"/>
                </a:solidFill>
                <a:latin typeface="+mj-lt"/>
              </a:rPr>
              <a:t>Fonte: SIB/ANS/MS - 03/2016</a:t>
            </a:r>
            <a:endParaRPr lang="pt-BR" altLang="pt-BR" sz="1100" dirty="0" smtClean="0">
              <a:solidFill>
                <a:srgbClr val="000000"/>
              </a:solidFill>
              <a:latin typeface="+mj-lt"/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381" y="1209368"/>
            <a:ext cx="9999406" cy="5191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2686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6800" y="173724"/>
            <a:ext cx="10058400" cy="783435"/>
          </a:xfrm>
        </p:spPr>
        <p:txBody>
          <a:bodyPr>
            <a:normAutofit/>
          </a:bodyPr>
          <a:lstStyle/>
          <a:p>
            <a:pPr algn="ctr"/>
            <a:r>
              <a:rPr lang="pt-BR" sz="3600" b="1" dirty="0" smtClean="0"/>
              <a:t>Situação Atual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23950" y="912988"/>
            <a:ext cx="10058400" cy="43053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pt-BR" b="1" dirty="0" smtClean="0"/>
              <a:t>Reclamações (Brasil consolidado 2015 e 2016)</a:t>
            </a:r>
          </a:p>
          <a:p>
            <a:pPr marL="0" indent="0" algn="ctr">
              <a:buNone/>
            </a:pPr>
            <a:endParaRPr lang="pt-BR" b="1" dirty="0"/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9329" y="1838324"/>
            <a:ext cx="7816645" cy="4488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tângulo 3"/>
          <p:cNvSpPr>
            <a:spLocks noChangeArrowheads="1"/>
          </p:cNvSpPr>
          <p:nvPr/>
        </p:nvSpPr>
        <p:spPr bwMode="auto">
          <a:xfrm>
            <a:off x="221227" y="2583528"/>
            <a:ext cx="3598606" cy="138499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pt-BR" altLang="pt-BR" sz="1800" b="1" dirty="0" smtClean="0">
                <a:solidFill>
                  <a:srgbClr val="006E89"/>
                </a:solidFill>
                <a:latin typeface="+mn-lt"/>
                <a:cs typeface="Arial" charset="0"/>
              </a:rPr>
              <a:t>Total de reclamações</a:t>
            </a:r>
            <a:r>
              <a:rPr lang="pt-BR" altLang="pt-BR" sz="1800" b="1" dirty="0">
                <a:solidFill>
                  <a:srgbClr val="006E89"/>
                </a:solidFill>
                <a:latin typeface="+mn-lt"/>
                <a:cs typeface="Arial" charset="0"/>
              </a:rPr>
              <a:t> </a:t>
            </a:r>
            <a:r>
              <a:rPr lang="pt-BR" altLang="pt-BR" sz="1800" b="1" dirty="0" smtClean="0">
                <a:solidFill>
                  <a:srgbClr val="006E89"/>
                </a:solidFill>
                <a:latin typeface="+mn-lt"/>
                <a:cs typeface="Arial" charset="0"/>
              </a:rPr>
              <a:t>2016:</a:t>
            </a:r>
            <a:br>
              <a:rPr lang="pt-BR" altLang="pt-BR" sz="1800" b="1" dirty="0" smtClean="0">
                <a:solidFill>
                  <a:srgbClr val="006E89"/>
                </a:solidFill>
                <a:latin typeface="+mn-lt"/>
                <a:cs typeface="Arial" charset="0"/>
              </a:rPr>
            </a:br>
            <a:r>
              <a:rPr lang="pt-BR" altLang="pt-BR" sz="3600" b="1" dirty="0" smtClean="0">
                <a:solidFill>
                  <a:srgbClr val="006E89"/>
                </a:solidFill>
                <a:latin typeface="+mn-lt"/>
                <a:cs typeface="Arial" charset="0"/>
              </a:rPr>
              <a:t>22.396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pt-BR" altLang="pt-BR" sz="1400" b="1" dirty="0" smtClean="0">
              <a:solidFill>
                <a:srgbClr val="006E89"/>
              </a:solidFill>
              <a:latin typeface="+mn-lt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pt-BR" altLang="pt-BR" sz="1400" b="1" dirty="0" smtClean="0">
                <a:solidFill>
                  <a:srgbClr val="006E89"/>
                </a:solidFill>
                <a:latin typeface="+mn-lt"/>
                <a:cs typeface="Arial" charset="0"/>
              </a:rPr>
              <a:t>Aumento de 3,56%</a:t>
            </a:r>
            <a:r>
              <a:rPr lang="pt-BR" altLang="pt-BR" sz="1600" b="1" dirty="0" smtClean="0">
                <a:solidFill>
                  <a:srgbClr val="006E89"/>
                </a:solidFill>
                <a:latin typeface="+mn-lt"/>
                <a:cs typeface="Arial" charset="0"/>
              </a:rPr>
              <a:t> </a:t>
            </a:r>
            <a:r>
              <a:rPr lang="pt-BR" altLang="pt-BR" sz="1400" b="1" dirty="0" smtClean="0">
                <a:solidFill>
                  <a:srgbClr val="006E89"/>
                </a:solidFill>
                <a:latin typeface="+mn-lt"/>
                <a:cs typeface="Arial" charset="0"/>
              </a:rPr>
              <a:t>em relação a 2015.</a:t>
            </a:r>
          </a:p>
        </p:txBody>
      </p:sp>
      <p:sp>
        <p:nvSpPr>
          <p:cNvPr id="9" name="Retângulo 1"/>
          <p:cNvSpPr>
            <a:spLocks noChangeArrowheads="1"/>
          </p:cNvSpPr>
          <p:nvPr/>
        </p:nvSpPr>
        <p:spPr bwMode="auto">
          <a:xfrm>
            <a:off x="1951038" y="5592763"/>
            <a:ext cx="142699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pt-BR" altLang="pt-BR" sz="1000" dirty="0" smtClean="0">
                <a:solidFill>
                  <a:schemeClr val="bg2">
                    <a:lumMod val="10000"/>
                  </a:schemeClr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Fonte: </a:t>
            </a:r>
            <a:r>
              <a:rPr lang="pt-BR" altLang="pt-BR" sz="1000" dirty="0" err="1" smtClean="0">
                <a:solidFill>
                  <a:schemeClr val="bg2">
                    <a:lumMod val="10000"/>
                  </a:schemeClr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Tabnet</a:t>
            </a:r>
            <a:r>
              <a:rPr lang="pt-BR" altLang="pt-BR" sz="1000" dirty="0" smtClean="0">
                <a:solidFill>
                  <a:schemeClr val="bg2">
                    <a:lumMod val="10000"/>
                  </a:schemeClr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/ANS/MS </a:t>
            </a:r>
            <a:endParaRPr lang="pt-BR" altLang="pt-BR" sz="1000" dirty="0">
              <a:solidFill>
                <a:schemeClr val="bg2">
                  <a:lumMod val="10000"/>
                </a:schemeClr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defRPr/>
            </a:pPr>
            <a:endParaRPr lang="pt-BR" altLang="pt-BR" sz="1000" dirty="0" smtClean="0">
              <a:solidFill>
                <a:schemeClr val="bg2">
                  <a:lumMod val="10000"/>
                </a:schemeClr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429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6800" y="394944"/>
            <a:ext cx="10058400" cy="783435"/>
          </a:xfrm>
        </p:spPr>
        <p:txBody>
          <a:bodyPr>
            <a:normAutofit/>
          </a:bodyPr>
          <a:lstStyle/>
          <a:p>
            <a:pPr algn="ctr"/>
            <a:r>
              <a:rPr lang="pt-BR" sz="3600" b="1" dirty="0" smtClean="0"/>
              <a:t>Situação Atual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23950" y="1311184"/>
            <a:ext cx="10058400" cy="43053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pt-BR" b="1" dirty="0" smtClean="0"/>
              <a:t>Perfil de reclamações por tema (Brasil  2016)</a:t>
            </a:r>
          </a:p>
          <a:p>
            <a:pPr marL="0" indent="0" algn="ctr">
              <a:buNone/>
            </a:pPr>
            <a:endParaRPr lang="pt-BR" b="1" dirty="0"/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6688" y="1819275"/>
            <a:ext cx="6983002" cy="4625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tângulo 1"/>
          <p:cNvSpPr>
            <a:spLocks noChangeArrowheads="1"/>
          </p:cNvSpPr>
          <p:nvPr/>
        </p:nvSpPr>
        <p:spPr bwMode="auto">
          <a:xfrm>
            <a:off x="2388630" y="6389215"/>
            <a:ext cx="2729066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pt-BR" altLang="pt-BR" sz="1000" dirty="0" smtClean="0">
                <a:solidFill>
                  <a:schemeClr val="bg2">
                    <a:lumMod val="10000"/>
                  </a:schemeClr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Fonte: </a:t>
            </a:r>
            <a:r>
              <a:rPr lang="pt-BR" altLang="pt-BR" sz="1000" dirty="0" err="1" smtClean="0">
                <a:solidFill>
                  <a:schemeClr val="bg2">
                    <a:lumMod val="10000"/>
                  </a:schemeClr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Tabnet</a:t>
            </a:r>
            <a:r>
              <a:rPr lang="pt-BR" altLang="pt-BR" sz="1000" dirty="0" smtClean="0">
                <a:solidFill>
                  <a:schemeClr val="bg2">
                    <a:lumMod val="10000"/>
                  </a:schemeClr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/ANS/MS</a:t>
            </a:r>
          </a:p>
          <a:p>
            <a:pPr eaLnBrk="1" hangingPunct="1">
              <a:defRPr/>
            </a:pPr>
            <a:endParaRPr lang="pt-BR" altLang="pt-BR" sz="1000" dirty="0">
              <a:solidFill>
                <a:schemeClr val="bg2">
                  <a:lumMod val="10000"/>
                </a:schemeClr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302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6800" y="244398"/>
            <a:ext cx="10058400" cy="783435"/>
          </a:xfrm>
        </p:spPr>
        <p:txBody>
          <a:bodyPr>
            <a:normAutofit/>
          </a:bodyPr>
          <a:lstStyle/>
          <a:p>
            <a:pPr algn="ctr"/>
            <a:r>
              <a:rPr lang="pt-BR" sz="3600" dirty="0" smtClean="0"/>
              <a:t>Situação Atual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5969" y="1165130"/>
            <a:ext cx="11783960" cy="5397902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BR" sz="2000" dirty="0" smtClean="0"/>
              <a:t>Maio de 2016</a:t>
            </a:r>
          </a:p>
          <a:p>
            <a:pPr marL="0" indent="0" algn="ctr">
              <a:lnSpc>
                <a:spcPct val="150000"/>
              </a:lnSpc>
              <a:buNone/>
            </a:pPr>
            <a:endParaRPr lang="pt-BR" sz="2000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000" dirty="0" smtClean="0"/>
              <a:t>Planos de saúde perdem 1,3 milhão de clientes em um ano, sendo o segmento mais afetado o de planos coletivos empresariais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000" dirty="0">
                <a:hlinkClick r:id="rId2"/>
              </a:rPr>
              <a:t>http://</a:t>
            </a:r>
            <a:r>
              <a:rPr lang="pt-BR" sz="2000" dirty="0" smtClean="0">
                <a:hlinkClick r:id="rId2"/>
              </a:rPr>
              <a:t>agenciabrasil.ebc.com.br/geral/noticia/2016-05/planos-de-saude-perdem-13-milhao-de-clientes-em-um-ano</a:t>
            </a:r>
            <a:endParaRPr lang="pt-BR" sz="20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pt-BR" sz="2000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000" dirty="0" smtClean="0"/>
              <a:t>Despesas assistenciais da saúde suplementar no Brasil atingem R$50 bilhões. É a maior cifra já gasta nos primeiros cinco meses de um ano pelas operadoras de planos.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000" dirty="0">
                <a:hlinkClick r:id="rId3"/>
              </a:rPr>
              <a:t>http://</a:t>
            </a:r>
            <a:r>
              <a:rPr lang="pt-BR" sz="2000" dirty="0" smtClean="0">
                <a:hlinkClick r:id="rId3"/>
              </a:rPr>
              <a:t>oglobo.globo.com/economia/defesa-do-consumidor/despesas-assistenciais-da-saude-suplementar-atingem-50-bilhoes-em-2016-19345017</a:t>
            </a:r>
            <a:endParaRPr lang="pt-BR" sz="2000" dirty="0" smtClean="0"/>
          </a:p>
          <a:p>
            <a:pPr marL="0" indent="0">
              <a:lnSpc>
                <a:spcPct val="150000"/>
              </a:lnSpc>
              <a:buNone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70655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1349499" y="564240"/>
            <a:ext cx="9342752" cy="922716"/>
          </a:xfrm>
        </p:spPr>
        <p:txBody>
          <a:bodyPr>
            <a:normAutofit/>
          </a:bodyPr>
          <a:lstStyle/>
          <a:p>
            <a:pPr algn="l"/>
            <a:r>
              <a:rPr lang="pt-BR" sz="2800" dirty="0" smtClean="0"/>
              <a:t>Referências</a:t>
            </a:r>
            <a:endParaRPr lang="pt-BR" sz="2800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230086" y="1454039"/>
            <a:ext cx="10058400" cy="4607541"/>
          </a:xfrm>
        </p:spPr>
        <p:txBody>
          <a:bodyPr>
            <a:noAutofit/>
          </a:bodyPr>
          <a:lstStyle/>
          <a:p>
            <a:pPr marL="0" indent="0">
              <a:lnSpc>
                <a:spcPct val="220000"/>
              </a:lnSpc>
              <a:buNone/>
            </a:pPr>
            <a:r>
              <a:rPr lang="pt-BR" sz="2400" dirty="0"/>
              <a:t>CONASS – </a:t>
            </a:r>
            <a:r>
              <a:rPr lang="pt-BR" sz="2400" b="1" dirty="0"/>
              <a:t>Saúde </a:t>
            </a:r>
            <a:r>
              <a:rPr lang="pt-BR" sz="2400" b="1" dirty="0" smtClean="0"/>
              <a:t>Suplementar</a:t>
            </a:r>
            <a:r>
              <a:rPr lang="pt-BR" sz="2400" dirty="0"/>
              <a:t>. </a:t>
            </a:r>
            <a:r>
              <a:rPr lang="pt-BR" sz="2400" dirty="0" err="1"/>
              <a:t>Bsb</a:t>
            </a:r>
            <a:r>
              <a:rPr lang="pt-BR" sz="2400" dirty="0"/>
              <a:t>, CONASS, 2007 (</a:t>
            </a:r>
            <a:r>
              <a:rPr lang="pt-BR" sz="2400" dirty="0" err="1"/>
              <a:t>vol</a:t>
            </a:r>
            <a:r>
              <a:rPr lang="pt-BR" sz="2400" dirty="0"/>
              <a:t> 11</a:t>
            </a:r>
            <a:r>
              <a:rPr lang="pt-BR" sz="2400" dirty="0" smtClean="0"/>
              <a:t>).</a:t>
            </a:r>
          </a:p>
          <a:p>
            <a:pPr marL="0" indent="0">
              <a:lnSpc>
                <a:spcPct val="220000"/>
              </a:lnSpc>
              <a:buNone/>
            </a:pPr>
            <a:r>
              <a:rPr lang="pt-BR" sz="2400" dirty="0" smtClean="0"/>
              <a:t>SANTOS, F. P. </a:t>
            </a:r>
            <a:r>
              <a:rPr lang="pt-BR" sz="2400" b="1" dirty="0" smtClean="0"/>
              <a:t>Saúde Suplementar – Impactos e desafios da regulação.</a:t>
            </a:r>
          </a:p>
          <a:p>
            <a:pPr marL="0" indent="0">
              <a:lnSpc>
                <a:spcPct val="220000"/>
              </a:lnSpc>
              <a:buNone/>
            </a:pPr>
            <a:r>
              <a:rPr lang="pt-BR" sz="2400" dirty="0" smtClean="0">
                <a:hlinkClick r:id="rId2"/>
              </a:rPr>
              <a:t>http</a:t>
            </a:r>
            <a:r>
              <a:rPr lang="pt-BR" sz="2400" dirty="0">
                <a:hlinkClick r:id="rId2"/>
              </a:rPr>
              <a:t>://</a:t>
            </a:r>
            <a:r>
              <a:rPr lang="pt-BR" sz="2400" dirty="0" smtClean="0">
                <a:hlinkClick r:id="rId2"/>
              </a:rPr>
              <a:t>www.ans.gov.br/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37201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Situações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7546" y="1310185"/>
            <a:ext cx="11559653" cy="5022375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pt-BR" sz="2800" dirty="0" smtClean="0"/>
              <a:t>1. D. Maria, 48 anos (sem relatos de doenças pré-existentes) procurou operador de saúde X para fazer um plano de saúde individual! 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pt-BR" sz="2800" b="1" dirty="0" smtClean="0">
                <a:solidFill>
                  <a:srgbClr val="FF0000"/>
                </a:solidFill>
              </a:rPr>
              <a:t>Resultado:</a:t>
            </a:r>
            <a:r>
              <a:rPr lang="pt-BR" sz="2800" dirty="0" smtClean="0"/>
              <a:t> o plano X recusou a proposta da D. Maria, alegando que não trabalha com planos individuais. Ela procurou outra operadora que aceitou. Valor da apólice mensal = R$ 1.546,00.</a:t>
            </a:r>
          </a:p>
        </p:txBody>
      </p:sp>
    </p:spTree>
    <p:extLst>
      <p:ext uri="{BB962C8B-B14F-4D97-AF65-F5344CB8AC3E}">
        <p14:creationId xmlns:p14="http://schemas.microsoft.com/office/powerpoint/2010/main" val="1134129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600" y="204716"/>
            <a:ext cx="10972800" cy="5921451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pt-BR" dirty="0"/>
              <a:t>2. D. Glória, 48 anos (sem relatos de doenças pré-existentes) trabalha em uma grande empresa, admitida neste emprego há 15 dias. A empresa oferece plano de saúde aos empregados, condicionado a um desconto de 1% no salário/mês, mais 1% por dependente. </a:t>
            </a:r>
            <a:endParaRPr lang="pt-BR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pt-BR" b="1" dirty="0" smtClean="0">
                <a:solidFill>
                  <a:srgbClr val="FF0000"/>
                </a:solidFill>
              </a:rPr>
              <a:t>Resultado: </a:t>
            </a:r>
            <a:r>
              <a:rPr lang="pt-BR" dirty="0" smtClean="0"/>
              <a:t>D. Glória é segurada do plano e incluiu também seus dois filhos e o marido, portanto, mensalmente há um desconto de 4% do seu salário.</a:t>
            </a:r>
            <a:endParaRPr lang="pt-BR" dirty="0"/>
          </a:p>
          <a:p>
            <a:pPr>
              <a:lnSpc>
                <a:spcPct val="150000"/>
              </a:lnSpc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07973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600" y="477672"/>
            <a:ext cx="10972800" cy="564849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200000"/>
              </a:lnSpc>
            </a:pPr>
            <a:r>
              <a:rPr lang="pt-BR" dirty="0"/>
              <a:t>3. D. Lúcia, 48 anos (sem relatos de doenças pré-existentes) é associada a um sindicato de professores. Aos associados é oferecida a adesão a um plano de saúde com preços apólice subsiada pelo sindicato.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pt-BR" dirty="0" smtClean="0">
                <a:solidFill>
                  <a:srgbClr val="FF0000"/>
                </a:solidFill>
              </a:rPr>
              <a:t>Resultado:</a:t>
            </a:r>
            <a:r>
              <a:rPr lang="pt-BR" dirty="0" smtClean="0"/>
              <a:t> D. Lúcia aderiu ao plano e paga uma apólice mensal de R$ 348,00, a cobertura de seu plano é idêntica ao de  D. Maria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71175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5472" y="212021"/>
            <a:ext cx="11577483" cy="6380509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BR" sz="2000" b="1" dirty="0" smtClean="0"/>
              <a:t>Beneficiários</a:t>
            </a:r>
            <a:endParaRPr lang="pt-BR" sz="2000" b="1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000" dirty="0" smtClean="0"/>
              <a:t>Refere-se ao vínculo a planos de saúde, podendo existir mais de um vínculo para um mesmo indivíduo - uma pessoa física pode estar vinculada a mais de um plano de saúde.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sz="2000" b="1" dirty="0" smtClean="0"/>
              <a:t>Operadoras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000" dirty="0" smtClean="0"/>
              <a:t>Pessoa jurídica constituída sob a modalidade de sociedade civil ou comercial, cooperativa, ou entidade de autogestão, autorizada, a partir de registro na ANS, a comercializar planos privados de assistência à saúde.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sz="2000" b="1" dirty="0" smtClean="0"/>
              <a:t>Carência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000" dirty="0" smtClean="0"/>
              <a:t>Período de tempo que o beneficiário terá que esperar para utilizar o plano de saúde em determinado procedimento após a contratação. Prazos máximos: urgência e emergência 24 horas; parto a partir da 38ª semana de gravidez (parto antes desse prazo é tratado como procedimento de urgência); consultas, exames, internações, cirurgias 180 dias; doenças e lesões preexistentes 24 meses.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000" b="1" dirty="0" smtClean="0"/>
              <a:t>Seleção adversa </a:t>
            </a:r>
            <a:r>
              <a:rPr lang="pt-BR" sz="2000" dirty="0" smtClean="0"/>
              <a:t>– inclusão de usuário com grande potencial de uso dos serviços.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000" b="1" dirty="0" smtClean="0"/>
              <a:t>Risco moral -   </a:t>
            </a:r>
            <a:r>
              <a:rPr lang="pt-BR" sz="2000" dirty="0" smtClean="0"/>
              <a:t>contratação por noção clara de utilização futura do plano. </a:t>
            </a:r>
          </a:p>
        </p:txBody>
      </p:sp>
    </p:spTree>
    <p:extLst>
      <p:ext uri="{BB962C8B-B14F-4D97-AF65-F5344CB8AC3E}">
        <p14:creationId xmlns:p14="http://schemas.microsoft.com/office/powerpoint/2010/main" val="27841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4466" y="693174"/>
            <a:ext cx="11503740" cy="5633877"/>
          </a:xfrm>
        </p:spPr>
        <p:txBody>
          <a:bodyPr>
            <a:noAutofit/>
          </a:bodyPr>
          <a:lstStyle/>
          <a:p>
            <a:pPr marL="0" indent="0" algn="just">
              <a:lnSpc>
                <a:spcPct val="160000"/>
              </a:lnSpc>
              <a:buNone/>
            </a:pPr>
            <a:r>
              <a:rPr lang="pt-BR" sz="2400" b="1" dirty="0" smtClean="0"/>
              <a:t>Sistema suplementar</a:t>
            </a:r>
            <a:r>
              <a:rPr lang="pt-BR" sz="2400" dirty="0" smtClean="0"/>
              <a:t>: serviços </a:t>
            </a:r>
            <a:r>
              <a:rPr lang="pt-BR" sz="2400" dirty="0"/>
              <a:t>prestados por seguradoras especializadas em s</a:t>
            </a:r>
            <a:r>
              <a:rPr lang="pt-BR" sz="2400" dirty="0">
                <a:solidFill>
                  <a:srgbClr val="FF0000"/>
                </a:solidFill>
              </a:rPr>
              <a:t>eguros-saúde</a:t>
            </a:r>
            <a:r>
              <a:rPr lang="pt-BR" sz="2400" dirty="0"/>
              <a:t>, empresas de </a:t>
            </a:r>
            <a:r>
              <a:rPr lang="pt-BR" sz="2400" dirty="0">
                <a:solidFill>
                  <a:srgbClr val="FF0000"/>
                </a:solidFill>
              </a:rPr>
              <a:t>medicina de </a:t>
            </a:r>
            <a:r>
              <a:rPr lang="pt-BR" sz="2400" dirty="0" smtClean="0">
                <a:solidFill>
                  <a:srgbClr val="FF0000"/>
                </a:solidFill>
              </a:rPr>
              <a:t>grupo</a:t>
            </a:r>
            <a:r>
              <a:rPr lang="pt-BR" sz="2400" dirty="0" smtClean="0"/>
              <a:t>, </a:t>
            </a:r>
            <a:r>
              <a:rPr lang="pt-BR" sz="2400" dirty="0">
                <a:solidFill>
                  <a:srgbClr val="FF0000"/>
                </a:solidFill>
              </a:rPr>
              <a:t>cooperativas</a:t>
            </a:r>
            <a:r>
              <a:rPr lang="pt-BR" sz="2400" dirty="0"/>
              <a:t> (especializadas em planos médico-hospitalares e/ou odontológicos), </a:t>
            </a:r>
            <a:r>
              <a:rPr lang="pt-BR" sz="2400" dirty="0">
                <a:solidFill>
                  <a:srgbClr val="FF0000"/>
                </a:solidFill>
              </a:rPr>
              <a:t>entidades filantrópicas</a:t>
            </a:r>
            <a:r>
              <a:rPr lang="pt-BR" sz="2400" dirty="0"/>
              <a:t>, </a:t>
            </a:r>
            <a:r>
              <a:rPr lang="pt-BR" sz="2400" dirty="0">
                <a:solidFill>
                  <a:srgbClr val="FF0000"/>
                </a:solidFill>
              </a:rPr>
              <a:t>companhias de autogestão e administradoras</a:t>
            </a:r>
            <a:r>
              <a:rPr lang="pt-BR" sz="2400" dirty="0" smtClean="0">
                <a:solidFill>
                  <a:srgbClr val="FF0000"/>
                </a:solidFill>
              </a:rPr>
              <a:t>.</a:t>
            </a:r>
          </a:p>
          <a:p>
            <a:pPr marL="0" indent="0" algn="just">
              <a:lnSpc>
                <a:spcPct val="160000"/>
              </a:lnSpc>
              <a:buNone/>
            </a:pPr>
            <a:endParaRPr lang="pt-BR" sz="2400" dirty="0"/>
          </a:p>
          <a:p>
            <a:pPr marL="0" indent="0" algn="just">
              <a:lnSpc>
                <a:spcPct val="160000"/>
              </a:lnSpc>
              <a:buNone/>
            </a:pPr>
            <a:r>
              <a:rPr lang="pt-BR" sz="2400" b="1" dirty="0" smtClean="0"/>
              <a:t>Operadoras: </a:t>
            </a:r>
            <a:r>
              <a:rPr lang="pt-BR" sz="2400" dirty="0"/>
              <a:t>compram </a:t>
            </a:r>
            <a:r>
              <a:rPr lang="pt-BR" sz="2400" dirty="0" smtClean="0">
                <a:solidFill>
                  <a:srgbClr val="FF0000"/>
                </a:solidFill>
              </a:rPr>
              <a:t>serviços de prestadores </a:t>
            </a:r>
            <a:r>
              <a:rPr lang="pt-BR" sz="2400" dirty="0" smtClean="0"/>
              <a:t>(</a:t>
            </a:r>
            <a:r>
              <a:rPr lang="pt-BR" sz="2400" dirty="0"/>
              <a:t>médicos, laboratórios, clínicas, hospitais etc.) </a:t>
            </a:r>
            <a:r>
              <a:rPr lang="pt-BR" sz="2400" dirty="0" smtClean="0"/>
              <a:t>serviços - consultas</a:t>
            </a:r>
            <a:r>
              <a:rPr lang="pt-BR" sz="2400" dirty="0"/>
              <a:t>, exames, internações, cirurgias, tratamentos, entre outros. </a:t>
            </a:r>
            <a:r>
              <a:rPr lang="pt-BR" sz="2400" dirty="0" smtClean="0"/>
              <a:t>Dispõem </a:t>
            </a:r>
            <a:r>
              <a:rPr lang="pt-BR" sz="2400" dirty="0"/>
              <a:t>de </a:t>
            </a:r>
            <a:r>
              <a:rPr lang="pt-BR" sz="2400" dirty="0">
                <a:solidFill>
                  <a:srgbClr val="FF0000"/>
                </a:solidFill>
              </a:rPr>
              <a:t>carteira de clientes </a:t>
            </a:r>
            <a:r>
              <a:rPr lang="pt-BR" sz="2400" dirty="0"/>
              <a:t>(conveniados ou segurados), que, a partir de contratos, </a:t>
            </a:r>
            <a:r>
              <a:rPr lang="pt-BR" sz="2400" dirty="0">
                <a:solidFill>
                  <a:srgbClr val="FF0000"/>
                </a:solidFill>
              </a:rPr>
              <a:t>remuneram as operadoras de planos e seguros-saúde por meio de mensalidades</a:t>
            </a:r>
            <a:r>
              <a:rPr lang="pt-BR" sz="2000" dirty="0"/>
              <a:t>.</a:t>
            </a:r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385907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0723" y="412951"/>
            <a:ext cx="11606979" cy="620907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sz="2400" b="1" dirty="0" smtClean="0"/>
              <a:t>Regulação</a:t>
            </a:r>
            <a:r>
              <a:rPr lang="pt-BR" sz="2400" dirty="0" smtClean="0"/>
              <a:t>: conjunto de medidas e ações de normatização, controle e fiscalização do Estado perante os mercados privados, de forma a alcançar vantagens.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BR" sz="2400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400" b="1" dirty="0" smtClean="0"/>
              <a:t>Agências reguladoras</a:t>
            </a:r>
            <a:r>
              <a:rPr lang="pt-BR" sz="2400" dirty="0" smtClean="0"/>
              <a:t>: </a:t>
            </a:r>
            <a:r>
              <a:rPr lang="pt-BR" sz="2400" dirty="0"/>
              <a:t>minimizar a incerteza regulatória, que pode reduzir a confiança do investidor e </a:t>
            </a:r>
            <a:r>
              <a:rPr lang="pt-BR" sz="2400" dirty="0" smtClean="0"/>
              <a:t>projetar-se </a:t>
            </a:r>
            <a:r>
              <a:rPr lang="pt-BR" sz="2400" dirty="0"/>
              <a:t>como um administrador imparcial e autônomo dos agentes do mercado. </a:t>
            </a:r>
            <a:endParaRPr lang="pt-BR" sz="24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pt-BR" sz="2400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400" b="1" dirty="0" smtClean="0"/>
              <a:t>Agências reguladoras </a:t>
            </a:r>
            <a:r>
              <a:rPr lang="pt-BR" sz="2400" dirty="0" smtClean="0"/>
              <a:t>-  decisões </a:t>
            </a:r>
            <a:r>
              <a:rPr lang="pt-BR" sz="2400" dirty="0"/>
              <a:t>controladas pelo Poder Judiciário e certa subordinação ao Poder Legislativo e Poder Executivo</a:t>
            </a:r>
            <a:r>
              <a:rPr lang="pt-BR" sz="2400" dirty="0" smtClean="0"/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02023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idx="1"/>
          </p:nvPr>
        </p:nvSpPr>
        <p:spPr bwMode="auto">
          <a:xfrm>
            <a:off x="923725" y="117989"/>
            <a:ext cx="4739655" cy="650365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 eaLnBrk="1" hangingPunct="1">
              <a:lnSpc>
                <a:spcPct val="150000"/>
              </a:lnSpc>
              <a:buNone/>
            </a:pPr>
            <a:r>
              <a:rPr lang="pt-BR" altLang="pt-BR" sz="2000" b="1" dirty="0" smtClean="0">
                <a:latin typeface="+mn-lt"/>
              </a:rPr>
              <a:t>SETOR PÚBLICO</a:t>
            </a:r>
          </a:p>
          <a:p>
            <a:pPr marL="0" indent="0" algn="ctr" eaLnBrk="1" hangingPunct="1">
              <a:lnSpc>
                <a:spcPct val="150000"/>
              </a:lnSpc>
              <a:buNone/>
            </a:pPr>
            <a:r>
              <a:rPr lang="pt-BR" altLang="pt-BR" sz="2000" u="sng" dirty="0" smtClean="0">
                <a:latin typeface="+mn-lt"/>
              </a:rPr>
              <a:t>SUS</a:t>
            </a:r>
          </a:p>
          <a:p>
            <a:pPr marL="0" indent="0" algn="ctr" eaLnBrk="1" hangingPunct="1">
              <a:lnSpc>
                <a:spcPct val="150000"/>
              </a:lnSpc>
              <a:buNone/>
            </a:pPr>
            <a:r>
              <a:rPr lang="pt-BR" altLang="pt-BR" sz="2000" dirty="0">
                <a:latin typeface="+mn-lt"/>
              </a:rPr>
              <a:t>U</a:t>
            </a:r>
            <a:r>
              <a:rPr lang="pt-BR" altLang="pt-BR" sz="2000" dirty="0" smtClean="0">
                <a:latin typeface="+mn-lt"/>
              </a:rPr>
              <a:t>niversalidade, integralidade e equidade;</a:t>
            </a:r>
          </a:p>
          <a:p>
            <a:pPr marL="0" indent="0" algn="ctr" eaLnBrk="1" hangingPunct="1">
              <a:lnSpc>
                <a:spcPct val="150000"/>
              </a:lnSpc>
              <a:buNone/>
            </a:pPr>
            <a:r>
              <a:rPr lang="pt-BR" altLang="pt-BR" sz="2000" dirty="0" smtClean="0">
                <a:latin typeface="+mn-lt"/>
              </a:rPr>
              <a:t>Sem contribuição direta;</a:t>
            </a:r>
          </a:p>
          <a:p>
            <a:pPr marL="0" indent="0" algn="ctr" eaLnBrk="1" hangingPunct="1">
              <a:lnSpc>
                <a:spcPct val="150000"/>
              </a:lnSpc>
              <a:buNone/>
            </a:pPr>
            <a:r>
              <a:rPr lang="pt-BR" altLang="pt-BR" sz="2000" dirty="0" smtClean="0">
                <a:latin typeface="+mn-lt"/>
              </a:rPr>
              <a:t>Realiza campanhas de prevenção e educativas em saúde;</a:t>
            </a:r>
          </a:p>
          <a:p>
            <a:pPr marL="0" indent="0" algn="ctr" eaLnBrk="1" hangingPunct="1">
              <a:lnSpc>
                <a:spcPct val="150000"/>
              </a:lnSpc>
              <a:buNone/>
            </a:pPr>
            <a:r>
              <a:rPr lang="pt-BR" altLang="pt-BR" sz="2000" dirty="0" smtClean="0">
                <a:latin typeface="+mn-lt"/>
              </a:rPr>
              <a:t>Totalmente independente ao vínculo empregatício.</a:t>
            </a:r>
          </a:p>
          <a:p>
            <a:pPr marL="0" indent="0" algn="ctr" eaLnBrk="1" hangingPunct="1">
              <a:lnSpc>
                <a:spcPct val="150000"/>
              </a:lnSpc>
              <a:buNone/>
            </a:pPr>
            <a:r>
              <a:rPr lang="pt-BR" altLang="pt-BR" sz="2000" u="sng" dirty="0" smtClean="0">
                <a:latin typeface="+mn-lt"/>
              </a:rPr>
              <a:t>SAÚDE COMPLEMENTAR</a:t>
            </a:r>
          </a:p>
          <a:p>
            <a:pPr marL="0" indent="0" algn="ctr" eaLnBrk="1" hangingPunct="1">
              <a:lnSpc>
                <a:spcPct val="150000"/>
              </a:lnSpc>
              <a:buNone/>
            </a:pPr>
            <a:r>
              <a:rPr lang="pt-BR" altLang="pt-BR" sz="2000" dirty="0" smtClean="0">
                <a:latin typeface="+mn-lt"/>
              </a:rPr>
              <a:t>Participação complementar das instituições privadas, através de contrato de direito publico ou convênio.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5713598" y="3032961"/>
            <a:ext cx="10431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/>
              <a:t>X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014068" y="103243"/>
            <a:ext cx="4171004" cy="676890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200000"/>
              </a:lnSpc>
            </a:pPr>
            <a:r>
              <a:rPr lang="pt-BR" altLang="pt-BR" sz="2000" b="1" dirty="0" smtClean="0">
                <a:latin typeface="+mn-lt"/>
              </a:rPr>
              <a:t>SETOR PRIVADO</a:t>
            </a:r>
          </a:p>
          <a:p>
            <a:pPr algn="ctr" eaLnBrk="1" hangingPunct="1">
              <a:lnSpc>
                <a:spcPct val="200000"/>
              </a:lnSpc>
            </a:pPr>
            <a:r>
              <a:rPr lang="pt-BR" altLang="pt-BR" sz="2000" u="sng" dirty="0" smtClean="0">
                <a:latin typeface="+mn-lt"/>
              </a:rPr>
              <a:t>SAÚDE SUPLEMENTAR</a:t>
            </a:r>
          </a:p>
          <a:p>
            <a:pPr algn="ctr" eaLnBrk="1" hangingPunct="1">
              <a:lnSpc>
                <a:spcPct val="200000"/>
              </a:lnSpc>
            </a:pPr>
            <a:r>
              <a:rPr lang="pt-BR" altLang="pt-BR" sz="2000" dirty="0" smtClean="0">
                <a:latin typeface="+mn-lt"/>
              </a:rPr>
              <a:t>Direito apenas aos contribuintes (adesão aos planos);</a:t>
            </a:r>
          </a:p>
          <a:p>
            <a:pPr algn="ctr" eaLnBrk="1" hangingPunct="1">
              <a:lnSpc>
                <a:spcPct val="200000"/>
              </a:lnSpc>
            </a:pPr>
            <a:r>
              <a:rPr lang="pt-BR" altLang="pt-BR" sz="2000" dirty="0" smtClean="0">
                <a:latin typeface="+mn-lt"/>
              </a:rPr>
              <a:t>Visa o lucro;</a:t>
            </a:r>
          </a:p>
          <a:p>
            <a:pPr algn="ctr" eaLnBrk="1" hangingPunct="1">
              <a:lnSpc>
                <a:spcPct val="200000"/>
              </a:lnSpc>
            </a:pPr>
            <a:r>
              <a:rPr lang="pt-BR" altLang="pt-BR" sz="2000" dirty="0" smtClean="0">
                <a:latin typeface="+mn-lt"/>
              </a:rPr>
              <a:t>Serviços disponibilizados de acordo com o valor pago;</a:t>
            </a:r>
          </a:p>
          <a:p>
            <a:pPr algn="ctr" eaLnBrk="1" hangingPunct="1">
              <a:lnSpc>
                <a:spcPct val="200000"/>
              </a:lnSpc>
            </a:pPr>
            <a:r>
              <a:rPr lang="pt-BR" altLang="pt-BR" sz="2000" dirty="0" smtClean="0">
                <a:latin typeface="+mn-lt"/>
              </a:rPr>
              <a:t>Valor pago depende da idade, doenças preexistentes e outros fatores;</a:t>
            </a:r>
          </a:p>
          <a:p>
            <a:pPr algn="ctr" eaLnBrk="1" hangingPunct="1">
              <a:lnSpc>
                <a:spcPct val="200000"/>
              </a:lnSpc>
            </a:pPr>
            <a:r>
              <a:rPr lang="pt-BR" altLang="pt-BR" sz="2000" dirty="0" smtClean="0">
                <a:latin typeface="+mn-lt"/>
              </a:rPr>
              <a:t>Sem vínculo ao fator prevenção.</a:t>
            </a:r>
            <a:endParaRPr lang="pt-BR" altLang="pt-BR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4422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4564</TotalTime>
  <Words>1517</Words>
  <Application>Microsoft Office PowerPoint</Application>
  <PresentationFormat>Widescreen</PresentationFormat>
  <Paragraphs>148</Paragraphs>
  <Slides>27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34" baseType="lpstr">
      <vt:lpstr>MS PGothic</vt:lpstr>
      <vt:lpstr>Arial</vt:lpstr>
      <vt:lpstr>Calibri</vt:lpstr>
      <vt:lpstr>Verdana</vt:lpstr>
      <vt:lpstr>Wingdings</vt:lpstr>
      <vt:lpstr>Wingdings 2</vt:lpstr>
      <vt:lpstr>Tema do Office</vt:lpstr>
      <vt:lpstr>Saúde Suplementar</vt:lpstr>
      <vt:lpstr>Situações</vt:lpstr>
      <vt:lpstr>Situações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Agência Nacional de Saúde Suplementar - ANS</vt:lpstr>
      <vt:lpstr>Agência Nacional de Saúde Suplementar - ANS</vt:lpstr>
      <vt:lpstr>Apresentação do PowerPoint</vt:lpstr>
      <vt:lpstr>Apresentação do PowerPoint</vt:lpstr>
      <vt:lpstr>ANS</vt:lpstr>
      <vt:lpstr>Situação Atual</vt:lpstr>
      <vt:lpstr>Situação Atual</vt:lpstr>
      <vt:lpstr>Situação Atual</vt:lpstr>
      <vt:lpstr>Situação Atual</vt:lpstr>
      <vt:lpstr>Situação Atual</vt:lpstr>
      <vt:lpstr>Situação Atual</vt:lpstr>
      <vt:lpstr>Situação Atual</vt:lpstr>
      <vt:lpstr>Situação Atual</vt:lpstr>
      <vt:lpstr>Situação Atual</vt:lpstr>
      <vt:lpstr>Situação Atual</vt:lpstr>
      <vt:lpstr>Situação Atual</vt:lpstr>
      <vt:lpstr>Referências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Altacílio A. Nunes</dc:creator>
  <cp:lastModifiedBy>Altacílio Nunes</cp:lastModifiedBy>
  <cp:revision>316</cp:revision>
  <cp:lastPrinted>2015-12-15T09:54:40Z</cp:lastPrinted>
  <dcterms:created xsi:type="dcterms:W3CDTF">2015-11-04T14:52:25Z</dcterms:created>
  <dcterms:modified xsi:type="dcterms:W3CDTF">2018-02-06T14:22:36Z</dcterms:modified>
</cp:coreProperties>
</file>