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05" r:id="rId3"/>
    <p:sldId id="303" r:id="rId4"/>
    <p:sldId id="344" r:id="rId5"/>
    <p:sldId id="306" r:id="rId6"/>
    <p:sldId id="300" r:id="rId7"/>
    <p:sldId id="301" r:id="rId8"/>
    <p:sldId id="293" r:id="rId9"/>
    <p:sldId id="297" r:id="rId10"/>
    <p:sldId id="298" r:id="rId11"/>
    <p:sldId id="302" r:id="rId12"/>
    <p:sldId id="304" r:id="rId13"/>
    <p:sldId id="299" r:id="rId14"/>
    <p:sldId id="307" r:id="rId15"/>
    <p:sldId id="308" r:id="rId16"/>
    <p:sldId id="309" r:id="rId17"/>
    <p:sldId id="310" r:id="rId18"/>
    <p:sldId id="290" r:id="rId19"/>
    <p:sldId id="267" r:id="rId20"/>
    <p:sldId id="311" r:id="rId21"/>
    <p:sldId id="284" r:id="rId22"/>
    <p:sldId id="312" r:id="rId23"/>
    <p:sldId id="313" r:id="rId24"/>
    <p:sldId id="285" r:id="rId25"/>
    <p:sldId id="314" r:id="rId26"/>
    <p:sldId id="280" r:id="rId27"/>
    <p:sldId id="315" r:id="rId28"/>
    <p:sldId id="316" r:id="rId29"/>
    <p:sldId id="286" r:id="rId30"/>
    <p:sldId id="317" r:id="rId31"/>
    <p:sldId id="318" r:id="rId32"/>
    <p:sldId id="320" r:id="rId33"/>
    <p:sldId id="287" r:id="rId34"/>
    <p:sldId id="343" r:id="rId35"/>
    <p:sldId id="321" r:id="rId36"/>
    <p:sldId id="319" r:id="rId37"/>
    <p:sldId id="323" r:id="rId38"/>
    <p:sldId id="350" r:id="rId39"/>
    <p:sldId id="345" r:id="rId40"/>
    <p:sldId id="322" r:id="rId41"/>
    <p:sldId id="266" r:id="rId42"/>
    <p:sldId id="326" r:id="rId43"/>
    <p:sldId id="328" r:id="rId44"/>
    <p:sldId id="327" r:id="rId45"/>
    <p:sldId id="330" r:id="rId46"/>
    <p:sldId id="346" r:id="rId47"/>
    <p:sldId id="348" r:id="rId48"/>
    <p:sldId id="349" r:id="rId49"/>
    <p:sldId id="324" r:id="rId50"/>
    <p:sldId id="329" r:id="rId51"/>
    <p:sldId id="331" r:id="rId52"/>
    <p:sldId id="332" r:id="rId53"/>
    <p:sldId id="278" r:id="rId54"/>
    <p:sldId id="333" r:id="rId55"/>
    <p:sldId id="334" r:id="rId56"/>
    <p:sldId id="335" r:id="rId57"/>
    <p:sldId id="336" r:id="rId58"/>
    <p:sldId id="338" r:id="rId59"/>
    <p:sldId id="342" r:id="rId60"/>
    <p:sldId id="339" r:id="rId61"/>
    <p:sldId id="291" r:id="rId62"/>
    <p:sldId id="292" r:id="rId63"/>
    <p:sldId id="340" r:id="rId64"/>
    <p:sldId id="295" r:id="rId65"/>
    <p:sldId id="352" r:id="rId66"/>
    <p:sldId id="353" r:id="rId67"/>
    <p:sldId id="296" r:id="rId68"/>
    <p:sldId id="354" r:id="rId69"/>
    <p:sldId id="341" r:id="rId70"/>
    <p:sldId id="337" r:id="rId7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5C2ABF-D0F3-4475-975E-2627C9737E9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2D59FFF-24B3-4580-AD9D-5AB162091F75}">
      <dgm:prSet custT="1"/>
      <dgm:spPr/>
      <dgm:t>
        <a:bodyPr/>
        <a:lstStyle/>
        <a:p>
          <a:pPr algn="l"/>
          <a:r>
            <a:rPr lang="en-US" sz="1800" dirty="0" err="1">
              <a:effectLst>
                <a:outerShdw blurRad="38100" dist="38100" dir="2700000" algn="tl">
                  <a:srgbClr val="000000">
                    <a:alpha val="43137"/>
                  </a:srgbClr>
                </a:outerShdw>
              </a:effectLst>
            </a:rPr>
            <a:t>Padrão</a:t>
          </a:r>
          <a:r>
            <a:rPr lang="en-US" sz="1800" dirty="0">
              <a:effectLst>
                <a:outerShdw blurRad="38100" dist="38100" dir="2700000" algn="tl">
                  <a:srgbClr val="000000">
                    <a:alpha val="43137"/>
                  </a:srgbClr>
                </a:outerShdw>
              </a:effectLst>
            </a:rPr>
            <a:t> de </a:t>
          </a:r>
          <a:r>
            <a:rPr lang="en-US" sz="1800" dirty="0" err="1">
              <a:effectLst>
                <a:outerShdw blurRad="38100" dist="38100" dir="2700000" algn="tl">
                  <a:srgbClr val="000000">
                    <a:alpha val="43137"/>
                  </a:srgbClr>
                </a:outerShdw>
              </a:effectLst>
            </a:rPr>
            <a:t>deslocamento</a:t>
          </a:r>
          <a:r>
            <a:rPr lang="en-US" sz="1800" dirty="0">
              <a:effectLst>
                <a:outerShdw blurRad="38100" dist="38100" dir="2700000" algn="tl">
                  <a:srgbClr val="000000">
                    <a:alpha val="43137"/>
                  </a:srgbClr>
                </a:outerShdw>
              </a:effectLst>
            </a:rPr>
            <a:t> do laser </a:t>
          </a:r>
          <a:r>
            <a:rPr lang="en-US" sz="1800" dirty="0" err="1"/>
            <a:t>ao</a:t>
          </a:r>
          <a:r>
            <a:rPr lang="en-US" sz="1800" dirty="0"/>
            <a:t> </a:t>
          </a:r>
          <a:r>
            <a:rPr lang="en-US" sz="1800" dirty="0" err="1"/>
            <a:t>longo</a:t>
          </a:r>
          <a:r>
            <a:rPr lang="en-US" sz="1800" dirty="0"/>
            <a:t> das </a:t>
          </a:r>
          <a:r>
            <a:rPr lang="en-US" sz="1800" dirty="0" err="1"/>
            <a:t>sucessivas</a:t>
          </a:r>
          <a:endParaRPr lang="en-US" sz="1800" i="1" dirty="0"/>
        </a:p>
      </dgm:t>
    </dgm:pt>
    <dgm:pt modelId="{916D8D3F-B40E-42E7-84DE-CB1315BB8374}" type="parTrans" cxnId="{647EAA5F-11A5-4E23-B5A3-8DA8FAF1AA06}">
      <dgm:prSet/>
      <dgm:spPr/>
      <dgm:t>
        <a:bodyPr/>
        <a:lstStyle/>
        <a:p>
          <a:endParaRPr lang="en-US"/>
        </a:p>
      </dgm:t>
    </dgm:pt>
    <dgm:pt modelId="{9FD83AF4-8BA0-4B9F-9A15-91C5C1A4C144}" type="sibTrans" cxnId="{647EAA5F-11A5-4E23-B5A3-8DA8FAF1AA06}">
      <dgm:prSet/>
      <dgm:spPr/>
      <dgm:t>
        <a:bodyPr/>
        <a:lstStyle/>
        <a:p>
          <a:endParaRPr lang="en-US"/>
        </a:p>
      </dgm:t>
    </dgm:pt>
    <dgm:pt modelId="{8F06B16D-C327-46EB-B0EF-91030A521CD3}">
      <dgm:prSet/>
      <dgm:spPr/>
      <dgm:t>
        <a:bodyPr/>
        <a:lstStyle/>
        <a:p>
          <a:pPr algn="l"/>
          <a:r>
            <a:rPr lang="en-US" sz="1800" i="1" dirty="0" err="1"/>
            <a:t>Camadas</a:t>
          </a:r>
          <a:endParaRPr lang="en-US" sz="1800" i="1" dirty="0"/>
        </a:p>
      </dgm:t>
    </dgm:pt>
    <dgm:pt modelId="{F5A03DE5-445A-4907-8143-6ABE38A680D2}" type="parTrans" cxnId="{07676696-3DD2-406F-926F-CBDADE5DC3E7}">
      <dgm:prSet/>
      <dgm:spPr/>
      <dgm:t>
        <a:bodyPr/>
        <a:lstStyle/>
        <a:p>
          <a:endParaRPr lang="en-US"/>
        </a:p>
      </dgm:t>
    </dgm:pt>
    <dgm:pt modelId="{747DB9E5-3435-411F-9723-7A94611C1F5B}" type="sibTrans" cxnId="{07676696-3DD2-406F-926F-CBDADE5DC3E7}">
      <dgm:prSet/>
      <dgm:spPr/>
      <dgm:t>
        <a:bodyPr/>
        <a:lstStyle/>
        <a:p>
          <a:endParaRPr lang="en-US"/>
        </a:p>
      </dgm:t>
    </dgm:pt>
    <dgm:pt modelId="{11CFD032-3751-420F-9C4A-2CEBE794C851}">
      <dgm:prSet/>
      <dgm:spPr/>
      <dgm:t>
        <a:bodyPr/>
        <a:lstStyle/>
        <a:p>
          <a:pPr algn="l"/>
          <a:r>
            <a:rPr lang="en-US" sz="1800" i="1" dirty="0" err="1"/>
            <a:t>Trilhas</a:t>
          </a:r>
          <a:endParaRPr lang="en-US" sz="1800" i="1" dirty="0"/>
        </a:p>
      </dgm:t>
    </dgm:pt>
    <dgm:pt modelId="{FF78C34D-DA38-4FD3-B05E-8980B2F929C7}" type="parTrans" cxnId="{24B8D789-372E-4930-BE02-0AE26D1B75A0}">
      <dgm:prSet/>
      <dgm:spPr/>
      <dgm:t>
        <a:bodyPr/>
        <a:lstStyle/>
        <a:p>
          <a:endParaRPr lang="en-US"/>
        </a:p>
      </dgm:t>
    </dgm:pt>
    <dgm:pt modelId="{75D80C21-E6B9-4CEE-B6AD-FDC58DFF91C5}" type="sibTrans" cxnId="{24B8D789-372E-4930-BE02-0AE26D1B75A0}">
      <dgm:prSet/>
      <dgm:spPr/>
      <dgm:t>
        <a:bodyPr/>
        <a:lstStyle/>
        <a:p>
          <a:endParaRPr lang="en-US"/>
        </a:p>
      </dgm:t>
    </dgm:pt>
    <dgm:pt modelId="{DF3BDACF-C4C8-4AD3-95EE-F93808B05C1A}" type="pres">
      <dgm:prSet presAssocID="{BB5C2ABF-D0F3-4475-975E-2627C9737E95}" presName="Name0" presStyleCnt="0">
        <dgm:presLayoutVars>
          <dgm:dir/>
          <dgm:resizeHandles val="exact"/>
        </dgm:presLayoutVars>
      </dgm:prSet>
      <dgm:spPr/>
    </dgm:pt>
    <dgm:pt modelId="{C0DD4178-0E12-4EE8-84B4-7EF1C383E541}" type="pres">
      <dgm:prSet presAssocID="{F2D59FFF-24B3-4580-AD9D-5AB162091F75}" presName="composite" presStyleCnt="0"/>
      <dgm:spPr/>
    </dgm:pt>
    <dgm:pt modelId="{16565467-23CA-4796-AD85-F83837B69A19}" type="pres">
      <dgm:prSet presAssocID="{F2D59FFF-24B3-4580-AD9D-5AB162091F75}" presName="rect1" presStyleLbl="trAlignAcc1" presStyleIdx="0" presStyleCnt="1" custScaleY="102894">
        <dgm:presLayoutVars>
          <dgm:bulletEnabled val="1"/>
        </dgm:presLayoutVars>
      </dgm:prSet>
      <dgm:spPr/>
    </dgm:pt>
    <dgm:pt modelId="{0732389B-309A-4EB8-877C-E26F2F5A8F84}" type="pres">
      <dgm:prSet presAssocID="{F2D59FFF-24B3-4580-AD9D-5AB162091F75}" presName="rect2" presStyleLbl="fgImgPlace1" presStyleIdx="0" presStyleCnt="1" custScaleY="70981" custLinFactNeighborY="-10487"/>
      <dgm:spPr/>
    </dgm:pt>
  </dgm:ptLst>
  <dgm:cxnLst>
    <dgm:cxn modelId="{88E72A24-5480-4966-A36B-A7B67577D5F6}" type="presOf" srcId="{F2D59FFF-24B3-4580-AD9D-5AB162091F75}" destId="{16565467-23CA-4796-AD85-F83837B69A19}" srcOrd="0" destOrd="0" presId="urn:microsoft.com/office/officeart/2008/layout/PictureStrips"/>
    <dgm:cxn modelId="{AD3CA12C-4891-4E01-B424-991C7BF508E5}" type="presOf" srcId="{11CFD032-3751-420F-9C4A-2CEBE794C851}" destId="{16565467-23CA-4796-AD85-F83837B69A19}" srcOrd="0" destOrd="2" presId="urn:microsoft.com/office/officeart/2008/layout/PictureStrips"/>
    <dgm:cxn modelId="{647EAA5F-11A5-4E23-B5A3-8DA8FAF1AA06}" srcId="{BB5C2ABF-D0F3-4475-975E-2627C9737E95}" destId="{F2D59FFF-24B3-4580-AD9D-5AB162091F75}" srcOrd="0" destOrd="0" parTransId="{916D8D3F-B40E-42E7-84DE-CB1315BB8374}" sibTransId="{9FD83AF4-8BA0-4B9F-9A15-91C5C1A4C144}"/>
    <dgm:cxn modelId="{24B8D789-372E-4930-BE02-0AE26D1B75A0}" srcId="{F2D59FFF-24B3-4580-AD9D-5AB162091F75}" destId="{11CFD032-3751-420F-9C4A-2CEBE794C851}" srcOrd="1" destOrd="0" parTransId="{FF78C34D-DA38-4FD3-B05E-8980B2F929C7}" sibTransId="{75D80C21-E6B9-4CEE-B6AD-FDC58DFF91C5}"/>
    <dgm:cxn modelId="{07676696-3DD2-406F-926F-CBDADE5DC3E7}" srcId="{F2D59FFF-24B3-4580-AD9D-5AB162091F75}" destId="{8F06B16D-C327-46EB-B0EF-91030A521CD3}" srcOrd="0" destOrd="0" parTransId="{F5A03DE5-445A-4907-8143-6ABE38A680D2}" sibTransId="{747DB9E5-3435-411F-9723-7A94611C1F5B}"/>
    <dgm:cxn modelId="{AC89B1EF-891E-408B-86BB-0324ECBB0198}" type="presOf" srcId="{8F06B16D-C327-46EB-B0EF-91030A521CD3}" destId="{16565467-23CA-4796-AD85-F83837B69A19}" srcOrd="0" destOrd="1" presId="urn:microsoft.com/office/officeart/2008/layout/PictureStrips"/>
    <dgm:cxn modelId="{1F6E87FA-3A1F-4057-AD60-D15CD2D8050B}" type="presOf" srcId="{BB5C2ABF-D0F3-4475-975E-2627C9737E95}" destId="{DF3BDACF-C4C8-4AD3-95EE-F93808B05C1A}" srcOrd="0" destOrd="0" presId="urn:microsoft.com/office/officeart/2008/layout/PictureStrips"/>
    <dgm:cxn modelId="{7B5B5FBF-FD49-4E41-A6DA-7E926F8F4072}" type="presParOf" srcId="{DF3BDACF-C4C8-4AD3-95EE-F93808B05C1A}" destId="{C0DD4178-0E12-4EE8-84B4-7EF1C383E541}" srcOrd="0" destOrd="0" presId="urn:microsoft.com/office/officeart/2008/layout/PictureStrips"/>
    <dgm:cxn modelId="{706A2106-23CB-4902-8B43-5A748CF0338A}" type="presParOf" srcId="{C0DD4178-0E12-4EE8-84B4-7EF1C383E541}" destId="{16565467-23CA-4796-AD85-F83837B69A19}" srcOrd="0" destOrd="0" presId="urn:microsoft.com/office/officeart/2008/layout/PictureStrips"/>
    <dgm:cxn modelId="{9859E6A6-D971-41FC-9F62-4366830D3C6C}" type="presParOf" srcId="{C0DD4178-0E12-4EE8-84B4-7EF1C383E541}" destId="{0732389B-309A-4EB8-877C-E26F2F5A8F84}"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5C2ABF-D0F3-4475-975E-2627C9737E9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2D59FFF-24B3-4580-AD9D-5AB162091F75}">
      <dgm:prSet custT="1"/>
      <dgm:spPr/>
      <dgm:t>
        <a:bodyPr/>
        <a:lstStyle/>
        <a:p>
          <a:pPr algn="l"/>
          <a:r>
            <a:rPr lang="en-US" sz="1800" dirty="0" err="1">
              <a:effectLst>
                <a:outerShdw blurRad="38100" dist="38100" dir="2700000" algn="tl">
                  <a:srgbClr val="000000">
                    <a:alpha val="43137"/>
                  </a:srgbClr>
                </a:outerShdw>
              </a:effectLst>
            </a:rPr>
            <a:t>Influencia</a:t>
          </a:r>
          <a:r>
            <a:rPr lang="en-US" sz="1800" dirty="0">
              <a:effectLst>
                <a:outerShdw blurRad="38100" dist="38100" dir="2700000" algn="tl">
                  <a:srgbClr val="000000">
                    <a:alpha val="43137"/>
                  </a:srgbClr>
                </a:outerShdw>
              </a:effectLst>
            </a:rPr>
            <a:t> a </a:t>
          </a:r>
          <a:r>
            <a:rPr lang="en-US" sz="1800" i="1" dirty="0" err="1">
              <a:effectLst>
                <a:outerShdw blurRad="38100" dist="38100" dir="2700000" algn="tl">
                  <a:srgbClr val="000000">
                    <a:alpha val="43137"/>
                  </a:srgbClr>
                </a:outerShdw>
              </a:effectLst>
            </a:rPr>
            <a:t>história</a:t>
          </a:r>
          <a:r>
            <a:rPr lang="en-US" sz="1800" i="1" dirty="0">
              <a:effectLst>
                <a:outerShdw blurRad="38100" dist="38100" dir="2700000" algn="tl">
                  <a:srgbClr val="000000">
                    <a:alpha val="43137"/>
                  </a:srgbClr>
                </a:outerShdw>
              </a:effectLst>
            </a:rPr>
            <a:t> </a:t>
          </a:r>
          <a:r>
            <a:rPr lang="en-US" sz="1800" i="1" dirty="0" err="1">
              <a:effectLst>
                <a:outerShdw blurRad="38100" dist="38100" dir="2700000" algn="tl">
                  <a:srgbClr val="000000">
                    <a:alpha val="43137"/>
                  </a:srgbClr>
                </a:outerShdw>
              </a:effectLst>
            </a:rPr>
            <a:t>térmica</a:t>
          </a:r>
        </a:p>
        <a:p>
          <a:pPr algn="l"/>
          <a:endParaRPr lang="en-US" sz="1800" i="1" dirty="0">
            <a:effectLst>
              <a:outerShdw blurRad="38100" dist="38100" dir="2700000" algn="tl">
                <a:srgbClr val="000000">
                  <a:alpha val="43137"/>
                </a:srgbClr>
              </a:outerShdw>
            </a:effectLst>
          </a:endParaRPr>
        </a:p>
        <a:p>
          <a:pPr algn="l"/>
          <a:r>
            <a:rPr lang="en-US" sz="1800" i="0" dirty="0" err="1">
              <a:effectLst>
                <a:outerShdw blurRad="38100" dist="38100" dir="2700000" algn="tl">
                  <a:srgbClr val="000000">
                    <a:alpha val="43137"/>
                  </a:srgbClr>
                </a:outerShdw>
              </a:effectLst>
            </a:rPr>
            <a:t>Restringe</a:t>
          </a:r>
          <a:r>
            <a:rPr lang="en-US" sz="1800" i="0" dirty="0">
              <a:effectLst>
                <a:outerShdw blurRad="38100" dist="38100" dir="2700000" algn="tl">
                  <a:srgbClr val="000000">
                    <a:alpha val="43137"/>
                  </a:srgbClr>
                </a:outerShdw>
              </a:effectLst>
            </a:rPr>
            <a:t> </a:t>
          </a:r>
          <a:r>
            <a:rPr lang="en-US" sz="1800" i="0" dirty="0" err="1">
              <a:effectLst>
                <a:outerShdw blurRad="38100" dist="38100" dir="2700000" algn="tl">
                  <a:srgbClr val="000000">
                    <a:alpha val="43137"/>
                  </a:srgbClr>
                </a:outerShdw>
              </a:effectLst>
            </a:rPr>
            <a:t>geometrias</a:t>
          </a:r>
          <a:endParaRPr lang="en-US" sz="1800" i="0" dirty="0">
            <a:effectLst>
              <a:outerShdw blurRad="38100" dist="38100" dir="2700000" algn="tl">
                <a:srgbClr val="000000">
                  <a:alpha val="43137"/>
                </a:srgbClr>
              </a:outerShdw>
            </a:effectLst>
          </a:endParaRPr>
        </a:p>
      </dgm:t>
    </dgm:pt>
    <dgm:pt modelId="{916D8D3F-B40E-42E7-84DE-CB1315BB8374}" type="parTrans" cxnId="{647EAA5F-11A5-4E23-B5A3-8DA8FAF1AA06}">
      <dgm:prSet/>
      <dgm:spPr/>
      <dgm:t>
        <a:bodyPr/>
        <a:lstStyle/>
        <a:p>
          <a:endParaRPr lang="en-US"/>
        </a:p>
      </dgm:t>
    </dgm:pt>
    <dgm:pt modelId="{9FD83AF4-8BA0-4B9F-9A15-91C5C1A4C144}" type="sibTrans" cxnId="{647EAA5F-11A5-4E23-B5A3-8DA8FAF1AA06}">
      <dgm:prSet/>
      <dgm:spPr/>
      <dgm:t>
        <a:bodyPr/>
        <a:lstStyle/>
        <a:p>
          <a:endParaRPr lang="en-US"/>
        </a:p>
      </dgm:t>
    </dgm:pt>
    <dgm:pt modelId="{DF3BDACF-C4C8-4AD3-95EE-F93808B05C1A}" type="pres">
      <dgm:prSet presAssocID="{BB5C2ABF-D0F3-4475-975E-2627C9737E95}" presName="Name0" presStyleCnt="0">
        <dgm:presLayoutVars>
          <dgm:dir/>
          <dgm:resizeHandles val="exact"/>
        </dgm:presLayoutVars>
      </dgm:prSet>
      <dgm:spPr/>
    </dgm:pt>
    <dgm:pt modelId="{C0DD4178-0E12-4EE8-84B4-7EF1C383E541}" type="pres">
      <dgm:prSet presAssocID="{F2D59FFF-24B3-4580-AD9D-5AB162091F75}" presName="composite" presStyleCnt="0"/>
      <dgm:spPr/>
    </dgm:pt>
    <dgm:pt modelId="{16565467-23CA-4796-AD85-F83837B69A19}" type="pres">
      <dgm:prSet presAssocID="{F2D59FFF-24B3-4580-AD9D-5AB162091F75}" presName="rect1" presStyleLbl="trAlignAcc1" presStyleIdx="0" presStyleCnt="1" custScaleY="102894">
        <dgm:presLayoutVars>
          <dgm:bulletEnabled val="1"/>
        </dgm:presLayoutVars>
      </dgm:prSet>
      <dgm:spPr/>
    </dgm:pt>
    <dgm:pt modelId="{0732389B-309A-4EB8-877C-E26F2F5A8F84}" type="pres">
      <dgm:prSet presAssocID="{F2D59FFF-24B3-4580-AD9D-5AB162091F75}" presName="rect2" presStyleLbl="fgImgPlace1" presStyleIdx="0" presStyleCnt="1" custScaleY="70981" custLinFactNeighborY="-10487"/>
      <dgm:spPr/>
    </dgm:pt>
  </dgm:ptLst>
  <dgm:cxnLst>
    <dgm:cxn modelId="{88E72A24-5480-4966-A36B-A7B67577D5F6}" type="presOf" srcId="{F2D59FFF-24B3-4580-AD9D-5AB162091F75}" destId="{16565467-23CA-4796-AD85-F83837B69A19}" srcOrd="0" destOrd="0" presId="urn:microsoft.com/office/officeart/2008/layout/PictureStrips"/>
    <dgm:cxn modelId="{647EAA5F-11A5-4E23-B5A3-8DA8FAF1AA06}" srcId="{BB5C2ABF-D0F3-4475-975E-2627C9737E95}" destId="{F2D59FFF-24B3-4580-AD9D-5AB162091F75}" srcOrd="0" destOrd="0" parTransId="{916D8D3F-B40E-42E7-84DE-CB1315BB8374}" sibTransId="{9FD83AF4-8BA0-4B9F-9A15-91C5C1A4C144}"/>
    <dgm:cxn modelId="{1F6E87FA-3A1F-4057-AD60-D15CD2D8050B}" type="presOf" srcId="{BB5C2ABF-D0F3-4475-975E-2627C9737E95}" destId="{DF3BDACF-C4C8-4AD3-95EE-F93808B05C1A}" srcOrd="0" destOrd="0" presId="urn:microsoft.com/office/officeart/2008/layout/PictureStrips"/>
    <dgm:cxn modelId="{7B5B5FBF-FD49-4E41-A6DA-7E926F8F4072}" type="presParOf" srcId="{DF3BDACF-C4C8-4AD3-95EE-F93808B05C1A}" destId="{C0DD4178-0E12-4EE8-84B4-7EF1C383E541}" srcOrd="0" destOrd="0" presId="urn:microsoft.com/office/officeart/2008/layout/PictureStrips"/>
    <dgm:cxn modelId="{706A2106-23CB-4902-8B43-5A748CF0338A}" type="presParOf" srcId="{C0DD4178-0E12-4EE8-84B4-7EF1C383E541}" destId="{16565467-23CA-4796-AD85-F83837B69A19}" srcOrd="0" destOrd="0" presId="urn:microsoft.com/office/officeart/2008/layout/PictureStrips"/>
    <dgm:cxn modelId="{9859E6A6-D971-41FC-9F62-4366830D3C6C}" type="presParOf" srcId="{C0DD4178-0E12-4EE8-84B4-7EF1C383E541}" destId="{0732389B-309A-4EB8-877C-E26F2F5A8F84}" srcOrd="1" destOrd="0" presId="urn:microsoft.com/office/officeart/2008/layout/PictureStrip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5467-23CA-4796-AD85-F83837B69A19}">
      <dsp:nvSpPr>
        <dsp:cNvPr id="0" name=""/>
        <dsp:cNvSpPr/>
      </dsp:nvSpPr>
      <dsp:spPr>
        <a:xfrm>
          <a:off x="174098" y="222050"/>
          <a:ext cx="4178359" cy="1343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4419"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err="1">
              <a:effectLst>
                <a:outerShdw blurRad="38100" dist="38100" dir="2700000" algn="tl">
                  <a:srgbClr val="000000">
                    <a:alpha val="43137"/>
                  </a:srgbClr>
                </a:outerShdw>
              </a:effectLst>
            </a:rPr>
            <a:t>Padrão</a:t>
          </a:r>
          <a:r>
            <a:rPr lang="en-US" sz="1800" kern="1200" dirty="0">
              <a:effectLst>
                <a:outerShdw blurRad="38100" dist="38100" dir="2700000" algn="tl">
                  <a:srgbClr val="000000">
                    <a:alpha val="43137"/>
                  </a:srgbClr>
                </a:outerShdw>
              </a:effectLst>
            </a:rPr>
            <a:t> de </a:t>
          </a:r>
          <a:r>
            <a:rPr lang="en-US" sz="1800" kern="1200" dirty="0" err="1">
              <a:effectLst>
                <a:outerShdw blurRad="38100" dist="38100" dir="2700000" algn="tl">
                  <a:srgbClr val="000000">
                    <a:alpha val="43137"/>
                  </a:srgbClr>
                </a:outerShdw>
              </a:effectLst>
            </a:rPr>
            <a:t>deslocamento</a:t>
          </a:r>
          <a:r>
            <a:rPr lang="en-US" sz="1800" kern="1200" dirty="0">
              <a:effectLst>
                <a:outerShdw blurRad="38100" dist="38100" dir="2700000" algn="tl">
                  <a:srgbClr val="000000">
                    <a:alpha val="43137"/>
                  </a:srgbClr>
                </a:outerShdw>
              </a:effectLst>
            </a:rPr>
            <a:t> do laser </a:t>
          </a:r>
          <a:r>
            <a:rPr lang="en-US" sz="1800" kern="1200" dirty="0" err="1"/>
            <a:t>ao</a:t>
          </a:r>
          <a:r>
            <a:rPr lang="en-US" sz="1800" kern="1200" dirty="0"/>
            <a:t> </a:t>
          </a:r>
          <a:r>
            <a:rPr lang="en-US" sz="1800" kern="1200" dirty="0" err="1"/>
            <a:t>longo</a:t>
          </a:r>
          <a:r>
            <a:rPr lang="en-US" sz="1800" kern="1200" dirty="0"/>
            <a:t> das </a:t>
          </a:r>
          <a:r>
            <a:rPr lang="en-US" sz="1800" kern="1200" dirty="0" err="1"/>
            <a:t>sucessivas</a:t>
          </a:r>
          <a:endParaRPr lang="en-US" sz="1800" i="1" kern="1200" dirty="0"/>
        </a:p>
        <a:p>
          <a:pPr marL="171450" lvl="1" indent="-171450" algn="l" defTabSz="800100">
            <a:lnSpc>
              <a:spcPct val="90000"/>
            </a:lnSpc>
            <a:spcBef>
              <a:spcPct val="0"/>
            </a:spcBef>
            <a:spcAft>
              <a:spcPct val="15000"/>
            </a:spcAft>
            <a:buChar char="•"/>
          </a:pPr>
          <a:r>
            <a:rPr lang="en-US" sz="1800" i="1" kern="1200" dirty="0" err="1"/>
            <a:t>Camadas</a:t>
          </a:r>
          <a:endParaRPr lang="en-US" sz="1800" i="1" kern="1200" dirty="0"/>
        </a:p>
        <a:p>
          <a:pPr marL="171450" lvl="1" indent="-171450" algn="l" defTabSz="800100">
            <a:lnSpc>
              <a:spcPct val="90000"/>
            </a:lnSpc>
            <a:spcBef>
              <a:spcPct val="0"/>
            </a:spcBef>
            <a:spcAft>
              <a:spcPct val="15000"/>
            </a:spcAft>
            <a:buChar char="•"/>
          </a:pPr>
          <a:r>
            <a:rPr lang="en-US" sz="1800" i="1" kern="1200" dirty="0" err="1"/>
            <a:t>Trilhas</a:t>
          </a:r>
          <a:endParaRPr lang="en-US" sz="1800" i="1" kern="1200" dirty="0"/>
        </a:p>
      </dsp:txBody>
      <dsp:txXfrm>
        <a:off x="174098" y="222050"/>
        <a:ext cx="4178359" cy="1343525"/>
      </dsp:txXfrm>
    </dsp:sp>
    <dsp:sp modelId="{0732389B-309A-4EB8-877C-E26F2F5A8F84}">
      <dsp:nvSpPr>
        <dsp:cNvPr id="0" name=""/>
        <dsp:cNvSpPr/>
      </dsp:nvSpPr>
      <dsp:spPr>
        <a:xfrm>
          <a:off x="0" y="107487"/>
          <a:ext cx="914016" cy="97316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5467-23CA-4796-AD85-F83837B69A19}">
      <dsp:nvSpPr>
        <dsp:cNvPr id="0" name=""/>
        <dsp:cNvSpPr/>
      </dsp:nvSpPr>
      <dsp:spPr>
        <a:xfrm>
          <a:off x="174098" y="222050"/>
          <a:ext cx="4178359" cy="13435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441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effectLst>
                <a:outerShdw blurRad="38100" dist="38100" dir="2700000" algn="tl">
                  <a:srgbClr val="000000">
                    <a:alpha val="43137"/>
                  </a:srgbClr>
                </a:outerShdw>
              </a:effectLst>
            </a:rPr>
            <a:t>Influencia</a:t>
          </a:r>
          <a:r>
            <a:rPr lang="en-US" sz="1800" kern="1200" dirty="0">
              <a:effectLst>
                <a:outerShdw blurRad="38100" dist="38100" dir="2700000" algn="tl">
                  <a:srgbClr val="000000">
                    <a:alpha val="43137"/>
                  </a:srgbClr>
                </a:outerShdw>
              </a:effectLst>
            </a:rPr>
            <a:t> a </a:t>
          </a:r>
          <a:r>
            <a:rPr lang="en-US" sz="1800" i="1" kern="1200" dirty="0" err="1">
              <a:effectLst>
                <a:outerShdw blurRad="38100" dist="38100" dir="2700000" algn="tl">
                  <a:srgbClr val="000000">
                    <a:alpha val="43137"/>
                  </a:srgbClr>
                </a:outerShdw>
              </a:effectLst>
            </a:rPr>
            <a:t>história</a:t>
          </a:r>
          <a:r>
            <a:rPr lang="en-US" sz="1800" i="1" kern="1200" dirty="0">
              <a:effectLst>
                <a:outerShdw blurRad="38100" dist="38100" dir="2700000" algn="tl">
                  <a:srgbClr val="000000">
                    <a:alpha val="43137"/>
                  </a:srgbClr>
                </a:outerShdw>
              </a:effectLst>
            </a:rPr>
            <a:t> </a:t>
          </a:r>
          <a:r>
            <a:rPr lang="en-US" sz="1800" i="1" kern="1200" dirty="0" err="1">
              <a:effectLst>
                <a:outerShdw blurRad="38100" dist="38100" dir="2700000" algn="tl">
                  <a:srgbClr val="000000">
                    <a:alpha val="43137"/>
                  </a:srgbClr>
                </a:outerShdw>
              </a:effectLst>
            </a:rPr>
            <a:t>térmica</a:t>
          </a:r>
        </a:p>
        <a:p>
          <a:pPr marL="0" lvl="0" indent="0" algn="l" defTabSz="800100">
            <a:lnSpc>
              <a:spcPct val="90000"/>
            </a:lnSpc>
            <a:spcBef>
              <a:spcPct val="0"/>
            </a:spcBef>
            <a:spcAft>
              <a:spcPct val="35000"/>
            </a:spcAft>
            <a:buNone/>
          </a:pPr>
          <a:endParaRPr lang="en-US" sz="1800" i="1" kern="1200" dirty="0">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en-US" sz="1800" i="0" kern="1200" dirty="0" err="1">
              <a:effectLst>
                <a:outerShdw blurRad="38100" dist="38100" dir="2700000" algn="tl">
                  <a:srgbClr val="000000">
                    <a:alpha val="43137"/>
                  </a:srgbClr>
                </a:outerShdw>
              </a:effectLst>
            </a:rPr>
            <a:t>Restringe</a:t>
          </a:r>
          <a:r>
            <a:rPr lang="en-US" sz="1800" i="0" kern="1200" dirty="0">
              <a:effectLst>
                <a:outerShdw blurRad="38100" dist="38100" dir="2700000" algn="tl">
                  <a:srgbClr val="000000">
                    <a:alpha val="43137"/>
                  </a:srgbClr>
                </a:outerShdw>
              </a:effectLst>
            </a:rPr>
            <a:t> </a:t>
          </a:r>
          <a:r>
            <a:rPr lang="en-US" sz="1800" i="0" kern="1200" dirty="0" err="1">
              <a:effectLst>
                <a:outerShdw blurRad="38100" dist="38100" dir="2700000" algn="tl">
                  <a:srgbClr val="000000">
                    <a:alpha val="43137"/>
                  </a:srgbClr>
                </a:outerShdw>
              </a:effectLst>
            </a:rPr>
            <a:t>geometrias</a:t>
          </a:r>
          <a:endParaRPr lang="en-US" sz="1800" i="0" kern="1200" dirty="0">
            <a:effectLst>
              <a:outerShdw blurRad="38100" dist="38100" dir="2700000" algn="tl">
                <a:srgbClr val="000000">
                  <a:alpha val="43137"/>
                </a:srgbClr>
              </a:outerShdw>
            </a:effectLst>
          </a:endParaRPr>
        </a:p>
      </dsp:txBody>
      <dsp:txXfrm>
        <a:off x="174098" y="222050"/>
        <a:ext cx="4178359" cy="1343525"/>
      </dsp:txXfrm>
    </dsp:sp>
    <dsp:sp modelId="{0732389B-309A-4EB8-877C-E26F2F5A8F84}">
      <dsp:nvSpPr>
        <dsp:cNvPr id="0" name=""/>
        <dsp:cNvSpPr/>
      </dsp:nvSpPr>
      <dsp:spPr>
        <a:xfrm>
          <a:off x="0" y="107487"/>
          <a:ext cx="914016" cy="97316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33E52-BA96-4B1C-BCA4-E58298A500D9}" type="datetimeFigureOut">
              <a:rPr lang="pt-BR" smtClean="0"/>
              <a:t>20/04/2020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3607E-B8C7-4BD0-97ED-3641DA05A21D}" type="slidenum">
              <a:rPr lang="pt-BR" smtClean="0"/>
              <a:t>‹nº›</a:t>
            </a:fld>
            <a:endParaRPr lang="pt-BR"/>
          </a:p>
        </p:txBody>
      </p:sp>
    </p:spTree>
    <p:extLst>
      <p:ext uri="{BB962C8B-B14F-4D97-AF65-F5344CB8AC3E}">
        <p14:creationId xmlns:p14="http://schemas.microsoft.com/office/powerpoint/2010/main" val="7555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Aumento</a:t>
            </a:r>
            <a:r>
              <a:rPr lang="en-US" dirty="0"/>
              <a:t> do super-</a:t>
            </a:r>
            <a:r>
              <a:rPr lang="en-US" dirty="0" err="1"/>
              <a:t>resfriamento</a:t>
            </a:r>
            <a:r>
              <a:rPr lang="en-US" dirty="0"/>
              <a:t> </a:t>
            </a:r>
            <a:r>
              <a:rPr lang="en-US" dirty="0" err="1"/>
              <a:t>constitucional</a:t>
            </a:r>
            <a:endParaRPr lang="en-US" dirty="0"/>
          </a:p>
          <a:p>
            <a:endParaRPr lang="en-US" dirty="0"/>
          </a:p>
          <a:p>
            <a:r>
              <a:rPr lang="en-US" dirty="0" err="1"/>
              <a:t>Aumento</a:t>
            </a:r>
            <a:r>
              <a:rPr lang="en-US" dirty="0"/>
              <a:t> da taxa de </a:t>
            </a:r>
            <a:r>
              <a:rPr lang="en-US" dirty="0" err="1"/>
              <a:t>resfriamento</a:t>
            </a:r>
            <a:endParaRPr lang="en-US" dirty="0"/>
          </a:p>
          <a:p>
            <a:endParaRPr lang="en-US" dirty="0"/>
          </a:p>
          <a:p>
            <a:r>
              <a:rPr lang="en-US" dirty="0" err="1"/>
              <a:t>Diminuição</a:t>
            </a:r>
            <a:r>
              <a:rPr lang="en-US" dirty="0"/>
              <a:t> do </a:t>
            </a:r>
            <a:r>
              <a:rPr lang="en-US" dirty="0" err="1"/>
              <a:t>fator</a:t>
            </a:r>
            <a:r>
              <a:rPr lang="en-US" dirty="0"/>
              <a:t> de </a:t>
            </a:r>
            <a:r>
              <a:rPr lang="en-US" dirty="0" err="1"/>
              <a:t>morfologia</a:t>
            </a:r>
            <a:r>
              <a:rPr lang="en-US" dirty="0"/>
              <a:t>: </a:t>
            </a:r>
            <a:r>
              <a:rPr lang="en-US" dirty="0" err="1"/>
              <a:t>portanto</a:t>
            </a:r>
            <a:r>
              <a:rPr lang="en-US" dirty="0"/>
              <a:t>, </a:t>
            </a:r>
            <a:r>
              <a:rPr lang="en-US" dirty="0" err="1"/>
              <a:t>velocidades</a:t>
            </a:r>
            <a:r>
              <a:rPr lang="en-US" dirty="0"/>
              <a:t> </a:t>
            </a:r>
            <a:r>
              <a:rPr lang="en-US" dirty="0" err="1"/>
              <a:t>mais</a:t>
            </a:r>
            <a:r>
              <a:rPr lang="en-US" dirty="0"/>
              <a:t> </a:t>
            </a:r>
            <a:r>
              <a:rPr lang="en-US" dirty="0" err="1"/>
              <a:t>baixas</a:t>
            </a:r>
            <a:r>
              <a:rPr lang="en-US" dirty="0"/>
              <a:t> </a:t>
            </a:r>
            <a:r>
              <a:rPr lang="en-US" dirty="0" err="1"/>
              <a:t>favorecem</a:t>
            </a:r>
            <a:r>
              <a:rPr lang="en-US" dirty="0"/>
              <a:t> a </a:t>
            </a:r>
            <a:r>
              <a:rPr lang="en-US" dirty="0" err="1"/>
              <a:t>ocorrência</a:t>
            </a:r>
            <a:r>
              <a:rPr lang="en-US" dirty="0"/>
              <a:t> de </a:t>
            </a:r>
            <a:r>
              <a:rPr lang="en-US" dirty="0" err="1"/>
              <a:t>morfologia</a:t>
            </a:r>
            <a:r>
              <a:rPr lang="en-US" dirty="0"/>
              <a:t> cellular-columnar.</a:t>
            </a:r>
          </a:p>
        </p:txBody>
      </p:sp>
      <p:sp>
        <p:nvSpPr>
          <p:cNvPr id="4" name="Slide Number Placeholder 3"/>
          <p:cNvSpPr>
            <a:spLocks noGrp="1"/>
          </p:cNvSpPr>
          <p:nvPr>
            <p:ph type="sldNum" sz="quarter" idx="5"/>
          </p:nvPr>
        </p:nvSpPr>
        <p:spPr/>
        <p:txBody>
          <a:bodyPr/>
          <a:lstStyle/>
          <a:p>
            <a:fld id="{6B780CD6-68F1-4984-8DED-5C24E728DE94}" type="slidenum">
              <a:rPr lang="en-US" smtClean="0"/>
              <a:t>58</a:t>
            </a:fld>
            <a:endParaRPr lang="en-US"/>
          </a:p>
        </p:txBody>
      </p:sp>
    </p:spTree>
    <p:extLst>
      <p:ext uri="{BB962C8B-B14F-4D97-AF65-F5344CB8AC3E}">
        <p14:creationId xmlns:p14="http://schemas.microsoft.com/office/powerpoint/2010/main" val="234003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68</a:t>
            </a:fld>
            <a:endParaRPr lang="en-US"/>
          </a:p>
        </p:txBody>
      </p:sp>
    </p:spTree>
    <p:extLst>
      <p:ext uri="{BB962C8B-B14F-4D97-AF65-F5344CB8AC3E}">
        <p14:creationId xmlns:p14="http://schemas.microsoft.com/office/powerpoint/2010/main" val="341532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69</a:t>
            </a:fld>
            <a:endParaRPr lang="en-US"/>
          </a:p>
        </p:txBody>
      </p:sp>
    </p:spTree>
    <p:extLst>
      <p:ext uri="{BB962C8B-B14F-4D97-AF65-F5344CB8AC3E}">
        <p14:creationId xmlns:p14="http://schemas.microsoft.com/office/powerpoint/2010/main" val="4931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60</a:t>
            </a:fld>
            <a:endParaRPr lang="en-US"/>
          </a:p>
        </p:txBody>
      </p:sp>
    </p:spTree>
    <p:extLst>
      <p:ext uri="{BB962C8B-B14F-4D97-AF65-F5344CB8AC3E}">
        <p14:creationId xmlns:p14="http://schemas.microsoft.com/office/powerpoint/2010/main" val="375740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ISHIMOTO: Ti-15Mo-5Zr-3Al</a:t>
            </a:r>
          </a:p>
          <a:p>
            <a:r>
              <a:rPr lang="en-US" dirty="0"/>
              <a:t>SUN: Ni-25Mo</a:t>
            </a:r>
          </a:p>
        </p:txBody>
      </p:sp>
      <p:sp>
        <p:nvSpPr>
          <p:cNvPr id="4" name="Slide Number Placeholder 3"/>
          <p:cNvSpPr>
            <a:spLocks noGrp="1"/>
          </p:cNvSpPr>
          <p:nvPr>
            <p:ph type="sldNum" sz="quarter" idx="5"/>
          </p:nvPr>
        </p:nvSpPr>
        <p:spPr/>
        <p:txBody>
          <a:bodyPr/>
          <a:lstStyle/>
          <a:p>
            <a:fld id="{6B780CD6-68F1-4984-8DED-5C24E728DE94}" type="slidenum">
              <a:rPr lang="en-US" smtClean="0"/>
              <a:t>61</a:t>
            </a:fld>
            <a:endParaRPr lang="en-US"/>
          </a:p>
        </p:txBody>
      </p:sp>
    </p:spTree>
    <p:extLst>
      <p:ext uri="{BB962C8B-B14F-4D97-AF65-F5344CB8AC3E}">
        <p14:creationId xmlns:p14="http://schemas.microsoft.com/office/powerpoint/2010/main" val="67269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62</a:t>
            </a:fld>
            <a:endParaRPr lang="en-US"/>
          </a:p>
        </p:txBody>
      </p:sp>
    </p:spTree>
    <p:extLst>
      <p:ext uri="{BB962C8B-B14F-4D97-AF65-F5344CB8AC3E}">
        <p14:creationId xmlns:p14="http://schemas.microsoft.com/office/powerpoint/2010/main" val="165303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63</a:t>
            </a:fld>
            <a:endParaRPr lang="en-US"/>
          </a:p>
        </p:txBody>
      </p:sp>
    </p:spTree>
    <p:extLst>
      <p:ext uri="{BB962C8B-B14F-4D97-AF65-F5344CB8AC3E}">
        <p14:creationId xmlns:p14="http://schemas.microsoft.com/office/powerpoint/2010/main" val="108219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64</a:t>
            </a:fld>
            <a:endParaRPr lang="en-US"/>
          </a:p>
        </p:txBody>
      </p:sp>
    </p:spTree>
    <p:extLst>
      <p:ext uri="{BB962C8B-B14F-4D97-AF65-F5344CB8AC3E}">
        <p14:creationId xmlns:p14="http://schemas.microsoft.com/office/powerpoint/2010/main" val="232206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65</a:t>
            </a:fld>
            <a:endParaRPr lang="en-US"/>
          </a:p>
        </p:txBody>
      </p:sp>
    </p:spTree>
    <p:extLst>
      <p:ext uri="{BB962C8B-B14F-4D97-AF65-F5344CB8AC3E}">
        <p14:creationId xmlns:p14="http://schemas.microsoft.com/office/powerpoint/2010/main" val="203602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66</a:t>
            </a:fld>
            <a:endParaRPr lang="en-US"/>
          </a:p>
        </p:txBody>
      </p:sp>
    </p:spTree>
    <p:extLst>
      <p:ext uri="{BB962C8B-B14F-4D97-AF65-F5344CB8AC3E}">
        <p14:creationId xmlns:p14="http://schemas.microsoft.com/office/powerpoint/2010/main" val="292513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80CD6-68F1-4984-8DED-5C24E728DE94}" type="slidenum">
              <a:rPr lang="en-US" smtClean="0"/>
              <a:t>67</a:t>
            </a:fld>
            <a:endParaRPr lang="en-US"/>
          </a:p>
        </p:txBody>
      </p:sp>
    </p:spTree>
    <p:extLst>
      <p:ext uri="{BB962C8B-B14F-4D97-AF65-F5344CB8AC3E}">
        <p14:creationId xmlns:p14="http://schemas.microsoft.com/office/powerpoint/2010/main" val="360313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3A3083D-F7EC-4251-AEE6-08A01EC4C8DB}" type="datetime1">
              <a:rPr lang="pt-BR" smtClean="0"/>
              <a:t>20/04/2020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23015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5A759D-1D0F-4F24-9CCA-7CC5BA0A4FE0}" type="datetime1">
              <a:rPr lang="pt-BR" smtClean="0"/>
              <a:t>20/04/2020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4115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1C39E0-1012-4380-9AF1-AF031876F7BE}" type="datetime1">
              <a:rPr lang="pt-BR" smtClean="0"/>
              <a:t>20/04/2020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46163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72B2823-ED3F-4BF0-B87A-17450425CB98}" type="datetime1">
              <a:rPr lang="pt-BR" smtClean="0"/>
              <a:t>20/04/2020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9697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9B96C02F-869B-49A3-8EC6-8D872B4610CD}" type="datetime1">
              <a:rPr lang="pt-BR" smtClean="0"/>
              <a:t>20/04/2020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0123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192F74A-05AF-4A08-9987-B61D78DB21DB}" type="datetime1">
              <a:rPr lang="pt-BR" smtClean="0"/>
              <a:t>20/04/2020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421009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F71B827-A33E-49D5-AFAA-F2C1B5DA5376}" type="datetime1">
              <a:rPr lang="pt-BR" smtClean="0"/>
              <a:t>20/04/2020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325752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C4C739D-4141-40EB-ADA7-68C66047E999}" type="datetime1">
              <a:rPr lang="pt-BR" smtClean="0"/>
              <a:t>20/04/2020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80268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63FFB73-7859-493B-B4C2-777CD8D31ECB}" type="datetime1">
              <a:rPr lang="pt-BR" smtClean="0"/>
              <a:t>20/04/2020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330085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3262329-F21E-4DA1-9A08-A2C47065EF08}" type="datetime1">
              <a:rPr lang="pt-BR" smtClean="0"/>
              <a:t>20/04/2020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54562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30A16C72-01AA-44D2-87CA-14FEAA33AC72}" type="datetime1">
              <a:rPr lang="pt-BR" smtClean="0"/>
              <a:t>20/04/2020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65342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63B6B-881A-432F-A408-D8833668262B}" type="datetime1">
              <a:rPr lang="pt-BR" smtClean="0"/>
              <a:t>20/04/2020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4DDC1-61B4-4F90-8F87-176D58F64EB0}" type="slidenum">
              <a:rPr lang="pt-BR" smtClean="0"/>
              <a:t>‹nº›</a:t>
            </a:fld>
            <a:endParaRPr lang="pt-BR"/>
          </a:p>
        </p:txBody>
      </p:sp>
    </p:spTree>
    <p:extLst>
      <p:ext uri="{BB962C8B-B14F-4D97-AF65-F5344CB8AC3E}">
        <p14:creationId xmlns:p14="http://schemas.microsoft.com/office/powerpoint/2010/main" val="152399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topics/physics-and-astronomy/liquidus" TargetMode="External"/><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54.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58.jpe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57.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 PMT 5927</a:t>
            </a:r>
            <a:br>
              <a:rPr lang="pt-BR" dirty="0"/>
            </a:br>
            <a:r>
              <a:rPr lang="pt-BR" dirty="0"/>
              <a:t>aula 5</a:t>
            </a:r>
          </a:p>
        </p:txBody>
      </p:sp>
      <p:sp>
        <p:nvSpPr>
          <p:cNvPr id="3" name="Subtítulo 2"/>
          <p:cNvSpPr>
            <a:spLocks noGrp="1"/>
          </p:cNvSpPr>
          <p:nvPr>
            <p:ph type="subTitle" idx="1"/>
          </p:nvPr>
        </p:nvSpPr>
        <p:spPr/>
        <p:txBody>
          <a:bodyPr/>
          <a:lstStyle/>
          <a:p>
            <a:r>
              <a:rPr lang="pt-BR" dirty="0"/>
              <a:t>Capítulos  3.2 e 3.3 do review do </a:t>
            </a:r>
            <a:r>
              <a:rPr lang="pt-BR" dirty="0" err="1"/>
              <a:t>DebRoy</a:t>
            </a:r>
            <a:endParaRPr lang="pt-BR" dirty="0"/>
          </a:p>
          <a:p>
            <a:r>
              <a:rPr lang="pt-BR" dirty="0"/>
              <a:t>2020</a:t>
            </a:r>
          </a:p>
        </p:txBody>
      </p:sp>
      <p:sp>
        <p:nvSpPr>
          <p:cNvPr id="4" name="Espaço Reservado para Número de Slide 3"/>
          <p:cNvSpPr>
            <a:spLocks noGrp="1"/>
          </p:cNvSpPr>
          <p:nvPr>
            <p:ph type="sldNum" sz="quarter" idx="12"/>
          </p:nvPr>
        </p:nvSpPr>
        <p:spPr/>
        <p:txBody>
          <a:bodyPr/>
          <a:lstStyle/>
          <a:p>
            <a:fld id="{A474DDC1-61B4-4F90-8F87-176D58F64EB0}" type="slidenum">
              <a:rPr lang="pt-BR" smtClean="0"/>
              <a:t>1</a:t>
            </a:fld>
            <a:endParaRPr lang="pt-BR"/>
          </a:p>
        </p:txBody>
      </p:sp>
      <p:pic>
        <p:nvPicPr>
          <p:cNvPr id="5" name="Áudio 4">
            <a:hlinkClick r:id="" action="ppaction://media"/>
            <a:extLst>
              <a:ext uri="{FF2B5EF4-FFF2-40B4-BE49-F238E27FC236}">
                <a16:creationId xmlns:a16="http://schemas.microsoft.com/office/drawing/2014/main" id="{B7B4452E-6599-4690-B848-A2E4FA7947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1726209"/>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B18A7982-9683-4663-B4EE-1A0C3339A255}"/>
              </a:ext>
            </a:extLst>
          </p:cNvPr>
          <p:cNvSpPr>
            <a:spLocks noGrp="1"/>
          </p:cNvSpPr>
          <p:nvPr>
            <p:ph type="sldNum" sz="quarter" idx="12"/>
          </p:nvPr>
        </p:nvSpPr>
        <p:spPr/>
        <p:txBody>
          <a:bodyPr/>
          <a:lstStyle/>
          <a:p>
            <a:fld id="{A474DDC1-61B4-4F90-8F87-176D58F64EB0}" type="slidenum">
              <a:rPr lang="pt-BR" smtClean="0"/>
              <a:t>10</a:t>
            </a:fld>
            <a:endParaRPr lang="pt-BR"/>
          </a:p>
        </p:txBody>
      </p:sp>
      <p:pic>
        <p:nvPicPr>
          <p:cNvPr id="5" name="Imagem 4">
            <a:extLst>
              <a:ext uri="{FF2B5EF4-FFF2-40B4-BE49-F238E27FC236}">
                <a16:creationId xmlns:a16="http://schemas.microsoft.com/office/drawing/2014/main" id="{0860A149-D4CF-41C0-BC81-8975ED6EC4F4}"/>
              </a:ext>
            </a:extLst>
          </p:cNvPr>
          <p:cNvPicPr>
            <a:picLocks noChangeAspect="1"/>
          </p:cNvPicPr>
          <p:nvPr/>
        </p:nvPicPr>
        <p:blipFill>
          <a:blip r:embed="rId2"/>
          <a:stretch>
            <a:fillRect/>
          </a:stretch>
        </p:blipFill>
        <p:spPr>
          <a:xfrm>
            <a:off x="443156" y="114423"/>
            <a:ext cx="6663350" cy="5930020"/>
          </a:xfrm>
          <a:prstGeom prst="rect">
            <a:avLst/>
          </a:prstGeom>
        </p:spPr>
      </p:pic>
      <p:pic>
        <p:nvPicPr>
          <p:cNvPr id="6" name="Imagem 5">
            <a:extLst>
              <a:ext uri="{FF2B5EF4-FFF2-40B4-BE49-F238E27FC236}">
                <a16:creationId xmlns:a16="http://schemas.microsoft.com/office/drawing/2014/main" id="{55C75A77-71CF-4051-8DBE-62EB084F4C43}"/>
              </a:ext>
            </a:extLst>
          </p:cNvPr>
          <p:cNvPicPr>
            <a:picLocks noChangeAspect="1"/>
          </p:cNvPicPr>
          <p:nvPr/>
        </p:nvPicPr>
        <p:blipFill>
          <a:blip r:embed="rId3"/>
          <a:stretch>
            <a:fillRect/>
          </a:stretch>
        </p:blipFill>
        <p:spPr>
          <a:xfrm>
            <a:off x="7106506" y="180683"/>
            <a:ext cx="2571184" cy="5930020"/>
          </a:xfrm>
          <a:prstGeom prst="rect">
            <a:avLst/>
          </a:prstGeom>
        </p:spPr>
      </p:pic>
      <p:sp>
        <p:nvSpPr>
          <p:cNvPr id="7" name="CaixaDeTexto 6">
            <a:extLst>
              <a:ext uri="{FF2B5EF4-FFF2-40B4-BE49-F238E27FC236}">
                <a16:creationId xmlns:a16="http://schemas.microsoft.com/office/drawing/2014/main" id="{B6B22BAB-1406-4892-817D-FA601B3ABCFA}"/>
              </a:ext>
            </a:extLst>
          </p:cNvPr>
          <p:cNvSpPr txBox="1"/>
          <p:nvPr/>
        </p:nvSpPr>
        <p:spPr>
          <a:xfrm>
            <a:off x="443156" y="6091310"/>
            <a:ext cx="10304357" cy="646331"/>
          </a:xfrm>
          <a:prstGeom prst="rect">
            <a:avLst/>
          </a:prstGeom>
          <a:noFill/>
        </p:spPr>
        <p:txBody>
          <a:bodyPr wrap="square" rtlCol="0">
            <a:spAutoFit/>
          </a:bodyPr>
          <a:lstStyle/>
          <a:p>
            <a:r>
              <a:rPr lang="en-US" dirty="0"/>
              <a:t>Grain orientations significantly deviated from the [0 0 1] build direction in samples made by DED. </a:t>
            </a:r>
          </a:p>
          <a:p>
            <a:r>
              <a:rPr lang="en-US" dirty="0"/>
              <a:t>(a) IN 718 by unidirectional laser scan  (b) IN 718 by bidirectional laser scan, (c) Cu–38Ni alloy .</a:t>
            </a:r>
            <a:endParaRPr lang="pt-BR" dirty="0"/>
          </a:p>
        </p:txBody>
      </p:sp>
    </p:spTree>
    <p:extLst>
      <p:ext uri="{BB962C8B-B14F-4D97-AF65-F5344CB8AC3E}">
        <p14:creationId xmlns:p14="http://schemas.microsoft.com/office/powerpoint/2010/main" val="208783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D725D25-4E44-4F5B-8C24-A49F1B54BBA5}"/>
              </a:ext>
            </a:extLst>
          </p:cNvPr>
          <p:cNvSpPr>
            <a:spLocks noGrp="1"/>
          </p:cNvSpPr>
          <p:nvPr>
            <p:ph type="title"/>
          </p:nvPr>
        </p:nvSpPr>
        <p:spPr/>
        <p:txBody>
          <a:bodyPr/>
          <a:lstStyle/>
          <a:p>
            <a:r>
              <a:rPr lang="pt-BR" dirty="0"/>
              <a:t>3.2.1.2. Mecanismo de crescimento</a:t>
            </a:r>
          </a:p>
        </p:txBody>
      </p:sp>
      <p:sp>
        <p:nvSpPr>
          <p:cNvPr id="4" name="Espaço Reservado para Conteúdo 3">
            <a:extLst>
              <a:ext uri="{FF2B5EF4-FFF2-40B4-BE49-F238E27FC236}">
                <a16:creationId xmlns:a16="http://schemas.microsoft.com/office/drawing/2014/main" id="{124CFD8F-7362-4AC7-BB58-BDC2271B4DC2}"/>
              </a:ext>
            </a:extLst>
          </p:cNvPr>
          <p:cNvSpPr>
            <a:spLocks noGrp="1"/>
          </p:cNvSpPr>
          <p:nvPr>
            <p:ph idx="1"/>
          </p:nvPr>
        </p:nvSpPr>
        <p:spPr>
          <a:xfrm>
            <a:off x="665922" y="1348547"/>
            <a:ext cx="5231014" cy="4351338"/>
          </a:xfrm>
        </p:spPr>
        <p:txBody>
          <a:bodyPr>
            <a:normAutofit lnSpcReduction="10000"/>
          </a:bodyPr>
          <a:lstStyle/>
          <a:p>
            <a:r>
              <a:rPr lang="pt-BR" dirty="0"/>
              <a:t>Em geral</a:t>
            </a:r>
            <a:r>
              <a:rPr lang="en-US" dirty="0"/>
              <a:t>,  </a:t>
            </a:r>
            <a:r>
              <a:rPr lang="en-US" dirty="0" err="1"/>
              <a:t>grãos</a:t>
            </a:r>
            <a:r>
              <a:rPr lang="en-US" dirty="0"/>
              <a:t> </a:t>
            </a:r>
            <a:r>
              <a:rPr lang="en-US" dirty="0" err="1"/>
              <a:t>colunares</a:t>
            </a:r>
            <a:r>
              <a:rPr lang="en-US" dirty="0"/>
              <a:t> </a:t>
            </a:r>
            <a:r>
              <a:rPr lang="en-US" dirty="0" err="1"/>
              <a:t>crescem</a:t>
            </a:r>
            <a:r>
              <a:rPr lang="en-US" dirty="0"/>
              <a:t> da </a:t>
            </a:r>
            <a:r>
              <a:rPr lang="en-US" dirty="0" err="1"/>
              <a:t>parede</a:t>
            </a:r>
            <a:r>
              <a:rPr lang="en-US" dirty="0"/>
              <a:t> para o </a:t>
            </a:r>
            <a:r>
              <a:rPr lang="en-US" dirty="0" err="1"/>
              <a:t>centro</a:t>
            </a:r>
            <a:r>
              <a:rPr lang="en-US" dirty="0"/>
              <a:t> da </a:t>
            </a:r>
            <a:r>
              <a:rPr lang="en-US" dirty="0" err="1"/>
              <a:t>poça</a:t>
            </a:r>
            <a:r>
              <a:rPr lang="en-US" dirty="0"/>
              <a:t> </a:t>
            </a:r>
            <a:r>
              <a:rPr lang="en-US" dirty="0" err="1"/>
              <a:t>líquida</a:t>
            </a:r>
            <a:r>
              <a:rPr lang="en-US" dirty="0"/>
              <a:t>. </a:t>
            </a:r>
          </a:p>
          <a:p>
            <a:r>
              <a:rPr lang="en-US" dirty="0"/>
              <a:t>A </a:t>
            </a:r>
            <a:r>
              <a:rPr lang="en-US" dirty="0" err="1"/>
              <a:t>direção</a:t>
            </a:r>
            <a:r>
              <a:rPr lang="en-US" dirty="0"/>
              <a:t> de </a:t>
            </a:r>
            <a:r>
              <a:rPr lang="en-US" dirty="0" err="1"/>
              <a:t>crescimento</a:t>
            </a:r>
            <a:r>
              <a:rPr lang="en-US" dirty="0"/>
              <a:t>, que </a:t>
            </a:r>
            <a:r>
              <a:rPr lang="en-US" dirty="0" err="1"/>
              <a:t>sempre</a:t>
            </a:r>
            <a:r>
              <a:rPr lang="en-US" dirty="0"/>
              <a:t> é </a:t>
            </a:r>
            <a:r>
              <a:rPr lang="en-US" dirty="0" err="1"/>
              <a:t>uma</a:t>
            </a:r>
            <a:r>
              <a:rPr lang="en-US" dirty="0"/>
              <a:t> </a:t>
            </a:r>
            <a:r>
              <a:rPr lang="en-US" dirty="0" err="1"/>
              <a:t>direção</a:t>
            </a:r>
            <a:r>
              <a:rPr lang="en-US" dirty="0"/>
              <a:t> </a:t>
            </a:r>
            <a:r>
              <a:rPr lang="en-US" dirty="0" err="1"/>
              <a:t>cristalográfica</a:t>
            </a:r>
            <a:r>
              <a:rPr lang="en-US" dirty="0"/>
              <a:t> </a:t>
            </a:r>
            <a:r>
              <a:rPr lang="en-US" dirty="0" err="1"/>
              <a:t>preferencial</a:t>
            </a:r>
            <a:r>
              <a:rPr lang="en-US" dirty="0"/>
              <a:t>, é a </a:t>
            </a:r>
            <a:r>
              <a:rPr lang="en-US" dirty="0" err="1"/>
              <a:t>direção</a:t>
            </a:r>
            <a:r>
              <a:rPr lang="en-US" dirty="0"/>
              <a:t> </a:t>
            </a:r>
            <a:r>
              <a:rPr lang="en-US" dirty="0" err="1"/>
              <a:t>preferencial</a:t>
            </a:r>
            <a:r>
              <a:rPr lang="en-US" dirty="0"/>
              <a:t> </a:t>
            </a:r>
            <a:r>
              <a:rPr lang="en-US" dirty="0" err="1"/>
              <a:t>mais</a:t>
            </a:r>
            <a:r>
              <a:rPr lang="en-US" dirty="0"/>
              <a:t> </a:t>
            </a:r>
            <a:r>
              <a:rPr lang="en-US" dirty="0" err="1"/>
              <a:t>próxima</a:t>
            </a:r>
            <a:r>
              <a:rPr lang="en-US" dirty="0"/>
              <a:t> da </a:t>
            </a:r>
            <a:r>
              <a:rPr lang="en-US" dirty="0" err="1"/>
              <a:t>direção</a:t>
            </a:r>
            <a:r>
              <a:rPr lang="en-US" dirty="0"/>
              <a:t> de </a:t>
            </a:r>
            <a:r>
              <a:rPr lang="en-US" dirty="0" err="1"/>
              <a:t>máxima</a:t>
            </a:r>
            <a:r>
              <a:rPr lang="en-US" dirty="0"/>
              <a:t> </a:t>
            </a:r>
            <a:r>
              <a:rPr lang="en-US" dirty="0" err="1"/>
              <a:t>extração</a:t>
            </a:r>
            <a:r>
              <a:rPr lang="en-US" dirty="0"/>
              <a:t> de </a:t>
            </a:r>
            <a:r>
              <a:rPr lang="en-US" dirty="0" err="1"/>
              <a:t>calor</a:t>
            </a:r>
            <a:r>
              <a:rPr lang="en-US" dirty="0"/>
              <a:t>, que é a normal a </a:t>
            </a:r>
            <a:r>
              <a:rPr lang="en-US" dirty="0" err="1"/>
              <a:t>superficie</a:t>
            </a:r>
            <a:r>
              <a:rPr lang="en-US" dirty="0"/>
              <a:t> de </a:t>
            </a:r>
            <a:r>
              <a:rPr lang="en-US" dirty="0" err="1"/>
              <a:t>solidificação</a:t>
            </a:r>
            <a:r>
              <a:rPr lang="en-US" dirty="0"/>
              <a:t> da </a:t>
            </a:r>
            <a:r>
              <a:rPr lang="en-US" dirty="0" err="1"/>
              <a:t>poça</a:t>
            </a:r>
            <a:r>
              <a:rPr lang="en-US" dirty="0"/>
              <a:t>. </a:t>
            </a:r>
          </a:p>
          <a:p>
            <a:endParaRPr lang="pt-BR" dirty="0"/>
          </a:p>
        </p:txBody>
      </p:sp>
      <p:sp>
        <p:nvSpPr>
          <p:cNvPr id="2" name="Espaço Reservado para Número de Slide 1">
            <a:extLst>
              <a:ext uri="{FF2B5EF4-FFF2-40B4-BE49-F238E27FC236}">
                <a16:creationId xmlns:a16="http://schemas.microsoft.com/office/drawing/2014/main" id="{E5768074-6027-4844-B809-757D0E0D59F0}"/>
              </a:ext>
            </a:extLst>
          </p:cNvPr>
          <p:cNvSpPr>
            <a:spLocks noGrp="1"/>
          </p:cNvSpPr>
          <p:nvPr>
            <p:ph type="sldNum" sz="quarter" idx="12"/>
          </p:nvPr>
        </p:nvSpPr>
        <p:spPr/>
        <p:txBody>
          <a:bodyPr/>
          <a:lstStyle/>
          <a:p>
            <a:fld id="{A474DDC1-61B4-4F90-8F87-176D58F64EB0}" type="slidenum">
              <a:rPr lang="pt-BR" smtClean="0"/>
              <a:t>11</a:t>
            </a:fld>
            <a:endParaRPr lang="pt-BR"/>
          </a:p>
        </p:txBody>
      </p:sp>
      <p:pic>
        <p:nvPicPr>
          <p:cNvPr id="5" name="Imagem 4">
            <a:extLst>
              <a:ext uri="{FF2B5EF4-FFF2-40B4-BE49-F238E27FC236}">
                <a16:creationId xmlns:a16="http://schemas.microsoft.com/office/drawing/2014/main" id="{F216EBD4-50FD-453F-907B-C37D62498E7F}"/>
              </a:ext>
            </a:extLst>
          </p:cNvPr>
          <p:cNvPicPr>
            <a:picLocks noChangeAspect="1"/>
          </p:cNvPicPr>
          <p:nvPr/>
        </p:nvPicPr>
        <p:blipFill>
          <a:blip r:embed="rId2"/>
          <a:stretch>
            <a:fillRect/>
          </a:stretch>
        </p:blipFill>
        <p:spPr>
          <a:xfrm>
            <a:off x="6069213" y="1772817"/>
            <a:ext cx="6016769" cy="4437367"/>
          </a:xfrm>
          <a:prstGeom prst="rect">
            <a:avLst/>
          </a:prstGeom>
        </p:spPr>
      </p:pic>
      <p:pic>
        <p:nvPicPr>
          <p:cNvPr id="6" name="Imagem 5">
            <a:extLst>
              <a:ext uri="{FF2B5EF4-FFF2-40B4-BE49-F238E27FC236}">
                <a16:creationId xmlns:a16="http://schemas.microsoft.com/office/drawing/2014/main" id="{AA773BDF-784A-44F3-9BAE-5184F06996D0}"/>
              </a:ext>
            </a:extLst>
          </p:cNvPr>
          <p:cNvPicPr>
            <a:picLocks noChangeAspect="1"/>
          </p:cNvPicPr>
          <p:nvPr/>
        </p:nvPicPr>
        <p:blipFill>
          <a:blip r:embed="rId2"/>
          <a:stretch>
            <a:fillRect/>
          </a:stretch>
        </p:blipFill>
        <p:spPr>
          <a:xfrm>
            <a:off x="6221613" y="1925217"/>
            <a:ext cx="6016769" cy="4437367"/>
          </a:xfrm>
          <a:prstGeom prst="rect">
            <a:avLst/>
          </a:prstGeom>
        </p:spPr>
      </p:pic>
    </p:spTree>
    <p:extLst>
      <p:ext uri="{BB962C8B-B14F-4D97-AF65-F5344CB8AC3E}">
        <p14:creationId xmlns:p14="http://schemas.microsoft.com/office/powerpoint/2010/main" val="223371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F55BB-5E3F-4552-A792-A52F520EFC7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A04C6E7-07C6-4640-ACD6-37290C9DD84B}"/>
              </a:ext>
            </a:extLst>
          </p:cNvPr>
          <p:cNvSpPr>
            <a:spLocks noGrp="1"/>
          </p:cNvSpPr>
          <p:nvPr>
            <p:ph idx="1"/>
          </p:nvPr>
        </p:nvSpPr>
        <p:spPr>
          <a:xfrm>
            <a:off x="838200" y="1825625"/>
            <a:ext cx="5085522" cy="4351338"/>
          </a:xfrm>
        </p:spPr>
        <p:txBody>
          <a:bodyPr/>
          <a:lstStyle/>
          <a:p>
            <a:pPr marL="514350" indent="-514350">
              <a:buAutoNum type="alphaLcParenBoth"/>
            </a:pPr>
            <a:r>
              <a:rPr lang="pt-BR" dirty="0"/>
              <a:t>Poça típica de PBF: na linha central o crescimento é praticamente vertical, quando a poça é rasa e longa. </a:t>
            </a:r>
          </a:p>
          <a:p>
            <a:pPr marL="514350" indent="-514350">
              <a:buAutoNum type="alphaLcParenBoth"/>
            </a:pPr>
            <a:r>
              <a:rPr lang="pt-BR" dirty="0"/>
              <a:t>Poça mais curta </a:t>
            </a:r>
          </a:p>
          <a:p>
            <a:pPr marL="514350" indent="-514350">
              <a:buAutoNum type="alphaLcParenBoth"/>
            </a:pPr>
            <a:r>
              <a:rPr lang="pt-BR" dirty="0"/>
              <a:t>No DED a poça é profunda e curta, direção de crescimento muda</a:t>
            </a:r>
          </a:p>
          <a:p>
            <a:pPr marL="514350" indent="-514350">
              <a:buAutoNum type="alphaLcParenBoth"/>
            </a:pPr>
            <a:endParaRPr lang="pt-BR" dirty="0"/>
          </a:p>
        </p:txBody>
      </p:sp>
      <p:sp>
        <p:nvSpPr>
          <p:cNvPr id="4" name="Espaço Reservado para Número de Slide 3">
            <a:extLst>
              <a:ext uri="{FF2B5EF4-FFF2-40B4-BE49-F238E27FC236}">
                <a16:creationId xmlns:a16="http://schemas.microsoft.com/office/drawing/2014/main" id="{FE7FFDFA-BD6E-4B01-A6ED-03F4B21A38D3}"/>
              </a:ext>
            </a:extLst>
          </p:cNvPr>
          <p:cNvSpPr>
            <a:spLocks noGrp="1"/>
          </p:cNvSpPr>
          <p:nvPr>
            <p:ph type="sldNum" sz="quarter" idx="12"/>
          </p:nvPr>
        </p:nvSpPr>
        <p:spPr/>
        <p:txBody>
          <a:bodyPr/>
          <a:lstStyle/>
          <a:p>
            <a:fld id="{A474DDC1-61B4-4F90-8F87-176D58F64EB0}" type="slidenum">
              <a:rPr lang="pt-BR" smtClean="0"/>
              <a:t>12</a:t>
            </a:fld>
            <a:endParaRPr lang="pt-BR"/>
          </a:p>
        </p:txBody>
      </p:sp>
      <p:pic>
        <p:nvPicPr>
          <p:cNvPr id="5" name="Imagem 4">
            <a:extLst>
              <a:ext uri="{FF2B5EF4-FFF2-40B4-BE49-F238E27FC236}">
                <a16:creationId xmlns:a16="http://schemas.microsoft.com/office/drawing/2014/main" id="{39B7BFBE-B2A0-4C69-9AB5-4A4BE0254C8B}"/>
              </a:ext>
            </a:extLst>
          </p:cNvPr>
          <p:cNvPicPr>
            <a:picLocks noChangeAspect="1"/>
          </p:cNvPicPr>
          <p:nvPr/>
        </p:nvPicPr>
        <p:blipFill>
          <a:blip r:embed="rId2"/>
          <a:stretch>
            <a:fillRect/>
          </a:stretch>
        </p:blipFill>
        <p:spPr>
          <a:xfrm>
            <a:off x="6069213" y="1772817"/>
            <a:ext cx="6016769" cy="4437367"/>
          </a:xfrm>
          <a:prstGeom prst="rect">
            <a:avLst/>
          </a:prstGeom>
        </p:spPr>
      </p:pic>
    </p:spTree>
    <p:extLst>
      <p:ext uri="{BB962C8B-B14F-4D97-AF65-F5344CB8AC3E}">
        <p14:creationId xmlns:p14="http://schemas.microsoft.com/office/powerpoint/2010/main" val="93141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888B043-9295-4D9F-86A6-24C05F5B7648}"/>
              </a:ext>
            </a:extLst>
          </p:cNvPr>
          <p:cNvSpPr>
            <a:spLocks noGrp="1"/>
          </p:cNvSpPr>
          <p:nvPr>
            <p:ph type="sldNum" sz="quarter" idx="12"/>
          </p:nvPr>
        </p:nvSpPr>
        <p:spPr/>
        <p:txBody>
          <a:bodyPr/>
          <a:lstStyle/>
          <a:p>
            <a:fld id="{A474DDC1-61B4-4F90-8F87-176D58F64EB0}" type="slidenum">
              <a:rPr lang="pt-BR" smtClean="0"/>
              <a:t>13</a:t>
            </a:fld>
            <a:endParaRPr lang="pt-BR"/>
          </a:p>
        </p:txBody>
      </p:sp>
      <p:sp>
        <p:nvSpPr>
          <p:cNvPr id="4" name="CaixaDeTexto 3">
            <a:extLst>
              <a:ext uri="{FF2B5EF4-FFF2-40B4-BE49-F238E27FC236}">
                <a16:creationId xmlns:a16="http://schemas.microsoft.com/office/drawing/2014/main" id="{2FF9A185-F43D-400C-9CD2-17A61508C954}"/>
              </a:ext>
            </a:extLst>
          </p:cNvPr>
          <p:cNvSpPr txBox="1"/>
          <p:nvPr/>
        </p:nvSpPr>
        <p:spPr>
          <a:xfrm>
            <a:off x="209765" y="0"/>
            <a:ext cx="2633413" cy="923330"/>
          </a:xfrm>
          <a:prstGeom prst="rect">
            <a:avLst/>
          </a:prstGeom>
          <a:noFill/>
        </p:spPr>
        <p:txBody>
          <a:bodyPr wrap="square" rtlCol="0">
            <a:spAutoFit/>
          </a:bodyPr>
          <a:lstStyle/>
          <a:p>
            <a:r>
              <a:rPr lang="en-US" dirty="0">
                <a:solidFill>
                  <a:schemeClr val="accent1"/>
                </a:solidFill>
              </a:rPr>
              <a:t>top and side views of a AlSi10Mg sample produced by PBF-L,</a:t>
            </a:r>
            <a:endParaRPr lang="pt-BR" dirty="0">
              <a:solidFill>
                <a:schemeClr val="accent1"/>
              </a:solidFill>
            </a:endParaRPr>
          </a:p>
        </p:txBody>
      </p:sp>
      <p:pic>
        <p:nvPicPr>
          <p:cNvPr id="5" name="Imagem 4">
            <a:extLst>
              <a:ext uri="{FF2B5EF4-FFF2-40B4-BE49-F238E27FC236}">
                <a16:creationId xmlns:a16="http://schemas.microsoft.com/office/drawing/2014/main" id="{23C8C330-5AF5-4681-8F9F-EA6F2C50B2A3}"/>
              </a:ext>
            </a:extLst>
          </p:cNvPr>
          <p:cNvPicPr>
            <a:picLocks noChangeAspect="1"/>
          </p:cNvPicPr>
          <p:nvPr/>
        </p:nvPicPr>
        <p:blipFill>
          <a:blip r:embed="rId2"/>
          <a:stretch>
            <a:fillRect/>
          </a:stretch>
        </p:blipFill>
        <p:spPr>
          <a:xfrm>
            <a:off x="2890837" y="136525"/>
            <a:ext cx="8727206" cy="6743161"/>
          </a:xfrm>
          <a:prstGeom prst="rect">
            <a:avLst/>
          </a:prstGeom>
        </p:spPr>
      </p:pic>
      <p:sp>
        <p:nvSpPr>
          <p:cNvPr id="6" name="CaixaDeTexto 5">
            <a:extLst>
              <a:ext uri="{FF2B5EF4-FFF2-40B4-BE49-F238E27FC236}">
                <a16:creationId xmlns:a16="http://schemas.microsoft.com/office/drawing/2014/main" id="{6F2D8C1E-7097-4E9C-BB80-DCFC32DF7749}"/>
              </a:ext>
            </a:extLst>
          </p:cNvPr>
          <p:cNvSpPr txBox="1"/>
          <p:nvPr/>
        </p:nvSpPr>
        <p:spPr>
          <a:xfrm>
            <a:off x="165460" y="5402358"/>
            <a:ext cx="2461134" cy="1477328"/>
          </a:xfrm>
          <a:prstGeom prst="rect">
            <a:avLst/>
          </a:prstGeom>
          <a:noFill/>
        </p:spPr>
        <p:txBody>
          <a:bodyPr wrap="square" rtlCol="0">
            <a:spAutoFit/>
          </a:bodyPr>
          <a:lstStyle/>
          <a:p>
            <a:r>
              <a:rPr lang="en-US" b="1" dirty="0">
                <a:solidFill>
                  <a:schemeClr val="accent1"/>
                </a:solidFill>
              </a:rPr>
              <a:t>side view of two Al4047 samples made by DED-L with unidirectional and bidirectional scanning strategy</a:t>
            </a:r>
            <a:endParaRPr lang="pt-BR" b="1" dirty="0">
              <a:solidFill>
                <a:schemeClr val="accent1"/>
              </a:solidFill>
            </a:endParaRPr>
          </a:p>
        </p:txBody>
      </p:sp>
      <p:sp>
        <p:nvSpPr>
          <p:cNvPr id="7" name="CaixaDeTexto 6">
            <a:extLst>
              <a:ext uri="{FF2B5EF4-FFF2-40B4-BE49-F238E27FC236}">
                <a16:creationId xmlns:a16="http://schemas.microsoft.com/office/drawing/2014/main" id="{5928FD12-CD6E-44A5-9C12-5EA58AF74051}"/>
              </a:ext>
            </a:extLst>
          </p:cNvPr>
          <p:cNvSpPr txBox="1"/>
          <p:nvPr/>
        </p:nvSpPr>
        <p:spPr>
          <a:xfrm>
            <a:off x="98453" y="1121051"/>
            <a:ext cx="2856036" cy="4247317"/>
          </a:xfrm>
          <a:prstGeom prst="rect">
            <a:avLst/>
          </a:prstGeom>
          <a:noFill/>
        </p:spPr>
        <p:txBody>
          <a:bodyPr wrap="square" rtlCol="0">
            <a:spAutoFit/>
          </a:bodyPr>
          <a:lstStyle/>
          <a:p>
            <a:r>
              <a:rPr lang="en-US" dirty="0"/>
              <a:t>the shape of the melt pool during PBF resembles the appearance of a ‘‘long river” with high length</a:t>
            </a:r>
          </a:p>
          <a:p>
            <a:r>
              <a:rPr lang="en-US" dirty="0"/>
              <a:t>to depth ratio. The grains that grow at high melt pool speeds in this process are fairly straight. </a:t>
            </a:r>
          </a:p>
          <a:p>
            <a:r>
              <a:rPr lang="en-US" dirty="0"/>
              <a:t>On the contrary, the melt pools produced during DED generally resembles the shape of a ‘‘localized puddled), which has comparable</a:t>
            </a:r>
          </a:p>
          <a:p>
            <a:r>
              <a:rPr lang="en-US" dirty="0"/>
              <a:t>length and depth. </a:t>
            </a:r>
            <a:endParaRPr lang="pt-BR" dirty="0"/>
          </a:p>
        </p:txBody>
      </p:sp>
    </p:spTree>
    <p:extLst>
      <p:ext uri="{BB962C8B-B14F-4D97-AF65-F5344CB8AC3E}">
        <p14:creationId xmlns:p14="http://schemas.microsoft.com/office/powerpoint/2010/main" val="239876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69021B2-0230-47CB-9FCD-45DE72DB917B}"/>
              </a:ext>
            </a:extLst>
          </p:cNvPr>
          <p:cNvSpPr>
            <a:spLocks noGrp="1"/>
          </p:cNvSpPr>
          <p:nvPr>
            <p:ph type="sldNum" sz="quarter" idx="12"/>
          </p:nvPr>
        </p:nvSpPr>
        <p:spPr/>
        <p:txBody>
          <a:bodyPr/>
          <a:lstStyle/>
          <a:p>
            <a:fld id="{A474DDC1-61B4-4F90-8F87-176D58F64EB0}" type="slidenum">
              <a:rPr lang="pt-BR" smtClean="0"/>
              <a:t>14</a:t>
            </a:fld>
            <a:endParaRPr lang="pt-BR"/>
          </a:p>
        </p:txBody>
      </p:sp>
      <p:pic>
        <p:nvPicPr>
          <p:cNvPr id="3" name="Imagem 2">
            <a:extLst>
              <a:ext uri="{FF2B5EF4-FFF2-40B4-BE49-F238E27FC236}">
                <a16:creationId xmlns:a16="http://schemas.microsoft.com/office/drawing/2014/main" id="{9FA04CC1-CE79-471F-B5E0-F0574562DF2C}"/>
              </a:ext>
            </a:extLst>
          </p:cNvPr>
          <p:cNvPicPr>
            <a:picLocks noChangeAspect="1"/>
          </p:cNvPicPr>
          <p:nvPr/>
        </p:nvPicPr>
        <p:blipFill>
          <a:blip r:embed="rId2"/>
          <a:stretch>
            <a:fillRect/>
          </a:stretch>
        </p:blipFill>
        <p:spPr>
          <a:xfrm>
            <a:off x="483704" y="260092"/>
            <a:ext cx="11224591" cy="5517707"/>
          </a:xfrm>
          <a:prstGeom prst="rect">
            <a:avLst/>
          </a:prstGeom>
        </p:spPr>
      </p:pic>
      <p:sp>
        <p:nvSpPr>
          <p:cNvPr id="4" name="CaixaDeTexto 3">
            <a:extLst>
              <a:ext uri="{FF2B5EF4-FFF2-40B4-BE49-F238E27FC236}">
                <a16:creationId xmlns:a16="http://schemas.microsoft.com/office/drawing/2014/main" id="{254C0F34-51A5-462F-9F9C-4B5BADE9140E}"/>
              </a:ext>
            </a:extLst>
          </p:cNvPr>
          <p:cNvSpPr txBox="1"/>
          <p:nvPr/>
        </p:nvSpPr>
        <p:spPr>
          <a:xfrm>
            <a:off x="318052" y="6122504"/>
            <a:ext cx="9990107" cy="369332"/>
          </a:xfrm>
          <a:prstGeom prst="rect">
            <a:avLst/>
          </a:prstGeom>
          <a:noFill/>
        </p:spPr>
        <p:txBody>
          <a:bodyPr wrap="none" rtlCol="0">
            <a:spAutoFit/>
          </a:bodyPr>
          <a:lstStyle/>
          <a:p>
            <a:r>
              <a:rPr lang="pt-BR" dirty="0"/>
              <a:t>Aspecto da poça de metal líquido em 3 cortes diferentes, para uma simulação de PBF-EB de liga Ti 6Al 4V</a:t>
            </a:r>
          </a:p>
        </p:txBody>
      </p:sp>
    </p:spTree>
    <p:extLst>
      <p:ext uri="{BB962C8B-B14F-4D97-AF65-F5344CB8AC3E}">
        <p14:creationId xmlns:p14="http://schemas.microsoft.com/office/powerpoint/2010/main" val="403671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4624E99-EF17-4E5D-8D8F-2704110BFDCD}"/>
              </a:ext>
            </a:extLst>
          </p:cNvPr>
          <p:cNvSpPr>
            <a:spLocks noGrp="1"/>
          </p:cNvSpPr>
          <p:nvPr>
            <p:ph type="sldNum" sz="quarter" idx="12"/>
          </p:nvPr>
        </p:nvSpPr>
        <p:spPr/>
        <p:txBody>
          <a:bodyPr/>
          <a:lstStyle/>
          <a:p>
            <a:fld id="{A474DDC1-61B4-4F90-8F87-176D58F64EB0}" type="slidenum">
              <a:rPr lang="pt-BR" smtClean="0"/>
              <a:t>15</a:t>
            </a:fld>
            <a:endParaRPr lang="pt-BR"/>
          </a:p>
        </p:txBody>
      </p:sp>
      <p:pic>
        <p:nvPicPr>
          <p:cNvPr id="5" name="Imagem 4">
            <a:extLst>
              <a:ext uri="{FF2B5EF4-FFF2-40B4-BE49-F238E27FC236}">
                <a16:creationId xmlns:a16="http://schemas.microsoft.com/office/drawing/2014/main" id="{74A7A789-7DD6-4BE8-8C47-3DF9BDE92AD2}"/>
              </a:ext>
            </a:extLst>
          </p:cNvPr>
          <p:cNvPicPr>
            <a:picLocks noChangeAspect="1"/>
          </p:cNvPicPr>
          <p:nvPr/>
        </p:nvPicPr>
        <p:blipFill>
          <a:blip r:embed="rId2"/>
          <a:stretch>
            <a:fillRect/>
          </a:stretch>
        </p:blipFill>
        <p:spPr>
          <a:xfrm>
            <a:off x="1062691" y="136525"/>
            <a:ext cx="9389811" cy="5512905"/>
          </a:xfrm>
          <a:prstGeom prst="rect">
            <a:avLst/>
          </a:prstGeom>
        </p:spPr>
      </p:pic>
      <p:sp>
        <p:nvSpPr>
          <p:cNvPr id="6" name="CaixaDeTexto 5">
            <a:extLst>
              <a:ext uri="{FF2B5EF4-FFF2-40B4-BE49-F238E27FC236}">
                <a16:creationId xmlns:a16="http://schemas.microsoft.com/office/drawing/2014/main" id="{6C44819B-BE75-4A3B-8460-4007ECA4F877}"/>
              </a:ext>
            </a:extLst>
          </p:cNvPr>
          <p:cNvSpPr txBox="1"/>
          <p:nvPr/>
        </p:nvSpPr>
        <p:spPr>
          <a:xfrm>
            <a:off x="1062690" y="5897217"/>
            <a:ext cx="10824509" cy="923330"/>
          </a:xfrm>
          <a:prstGeom prst="rect">
            <a:avLst/>
          </a:prstGeom>
          <a:noFill/>
        </p:spPr>
        <p:txBody>
          <a:bodyPr wrap="square" rtlCol="0">
            <a:spAutoFit/>
          </a:bodyPr>
          <a:lstStyle/>
          <a:p>
            <a:r>
              <a:rPr lang="pt-BR" dirty="0"/>
              <a:t>PBF-L de liga Al-10Si, estratégia de varredura com escaneamento uniaxial.  Corte transversal à </a:t>
            </a:r>
            <a:r>
              <a:rPr lang="pt-BR" dirty="0" err="1"/>
              <a:t>verredura</a:t>
            </a:r>
            <a:r>
              <a:rPr lang="pt-BR" dirty="0"/>
              <a:t>: </a:t>
            </a:r>
          </a:p>
          <a:p>
            <a:r>
              <a:rPr lang="pt-BR" dirty="0"/>
              <a:t>M.O. mostra as poças</a:t>
            </a:r>
            <a:r>
              <a:rPr lang="pt-BR" b="1" dirty="0">
                <a:solidFill>
                  <a:srgbClr val="FF0000"/>
                </a:solidFill>
              </a:rPr>
              <a:t>.                                                          EBSD: mostra grãos colunares crescendo a partir  da         						borda da poça. NEM TODOS PERPENDICULARES</a:t>
            </a:r>
            <a:r>
              <a:rPr lang="pt-BR" dirty="0"/>
              <a:t>  </a:t>
            </a:r>
          </a:p>
        </p:txBody>
      </p:sp>
    </p:spTree>
    <p:extLst>
      <p:ext uri="{BB962C8B-B14F-4D97-AF65-F5344CB8AC3E}">
        <p14:creationId xmlns:p14="http://schemas.microsoft.com/office/powerpoint/2010/main" val="900225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DC076B6-3264-4CDF-B91E-B6CD6A6A7AAA}"/>
              </a:ext>
            </a:extLst>
          </p:cNvPr>
          <p:cNvSpPr>
            <a:spLocks noGrp="1"/>
          </p:cNvSpPr>
          <p:nvPr>
            <p:ph type="title"/>
          </p:nvPr>
        </p:nvSpPr>
        <p:spPr/>
        <p:txBody>
          <a:bodyPr/>
          <a:lstStyle/>
          <a:p>
            <a:r>
              <a:rPr lang="pt-BR" dirty="0">
                <a:solidFill>
                  <a:srgbClr val="FF0000"/>
                </a:solidFill>
              </a:rPr>
              <a:t>Parágrafo problemático, </a:t>
            </a:r>
            <a:r>
              <a:rPr lang="pt-BR" dirty="0" err="1">
                <a:solidFill>
                  <a:srgbClr val="FF0000"/>
                </a:solidFill>
              </a:rPr>
              <a:t>pag</a:t>
            </a:r>
            <a:r>
              <a:rPr lang="pt-BR" dirty="0">
                <a:solidFill>
                  <a:srgbClr val="FF0000"/>
                </a:solidFill>
              </a:rPr>
              <a:t> 156</a:t>
            </a:r>
          </a:p>
        </p:txBody>
      </p:sp>
      <p:sp>
        <p:nvSpPr>
          <p:cNvPr id="4" name="Espaço Reservado para Conteúdo 3">
            <a:extLst>
              <a:ext uri="{FF2B5EF4-FFF2-40B4-BE49-F238E27FC236}">
                <a16:creationId xmlns:a16="http://schemas.microsoft.com/office/drawing/2014/main" id="{A4A1E3BC-1A27-4CBF-8F88-E3B5A4928237}"/>
              </a:ext>
            </a:extLst>
          </p:cNvPr>
          <p:cNvSpPr>
            <a:spLocks noGrp="1"/>
          </p:cNvSpPr>
          <p:nvPr>
            <p:ph idx="1"/>
          </p:nvPr>
        </p:nvSpPr>
        <p:spPr/>
        <p:txBody>
          <a:bodyPr>
            <a:normAutofit fontScale="85000" lnSpcReduction="10000"/>
          </a:bodyPr>
          <a:lstStyle/>
          <a:p>
            <a:r>
              <a:rPr lang="en-US" dirty="0"/>
              <a:t>As discussed in the previous section, undercooling  plays an important role in crystal growth as the driving force during solidification. </a:t>
            </a:r>
          </a:p>
          <a:p>
            <a:r>
              <a:rPr lang="en-US" dirty="0"/>
              <a:t>Thus theoretically, the solid/liquid  interface represented by the dendrite tips deviates from that determined by the liquidus isotherm of the bulk alloy due  to </a:t>
            </a:r>
            <a:r>
              <a:rPr lang="en-US" dirty="0" err="1"/>
              <a:t>microsegregation</a:t>
            </a:r>
            <a:r>
              <a:rPr lang="en-US" dirty="0"/>
              <a:t> of alloying elements, constitutional undercooling, and by dendrite tip undercooling which is a function of growth velocity. ?????</a:t>
            </a:r>
          </a:p>
          <a:p>
            <a:r>
              <a:rPr lang="en-US" dirty="0"/>
              <a:t>However, as the temperature gradient is high during AM, on the order of 500 K/mm [79,92], the segregation of alloying elements is limited to locations close to the L/S interface and the influence of undercooling on the exact position of the solidification front may be neglected. </a:t>
            </a:r>
          </a:p>
          <a:p>
            <a:r>
              <a:rPr lang="en-US" dirty="0"/>
              <a:t>In addition, </a:t>
            </a:r>
            <a:r>
              <a:rPr lang="en-US" u="sng" dirty="0">
                <a:solidFill>
                  <a:srgbClr val="FF0000"/>
                </a:solidFill>
              </a:rPr>
              <a:t>columnar grains closely align to the normal of the melt pool </a:t>
            </a:r>
            <a:r>
              <a:rPr lang="en-US" dirty="0"/>
              <a:t>boundary in systems where no significant undercooling occurs such as pure metal. </a:t>
            </a:r>
            <a:r>
              <a:rPr lang="en-US" b="1" dirty="0">
                <a:solidFill>
                  <a:srgbClr val="FF0000"/>
                </a:solidFill>
              </a:rPr>
              <a:t>???</a:t>
            </a:r>
            <a:endParaRPr lang="pt-BR" b="1" dirty="0">
              <a:solidFill>
                <a:srgbClr val="FF0000"/>
              </a:solidFill>
            </a:endParaRPr>
          </a:p>
        </p:txBody>
      </p:sp>
      <p:sp>
        <p:nvSpPr>
          <p:cNvPr id="2" name="Espaço Reservado para Número de Slide 1">
            <a:extLst>
              <a:ext uri="{FF2B5EF4-FFF2-40B4-BE49-F238E27FC236}">
                <a16:creationId xmlns:a16="http://schemas.microsoft.com/office/drawing/2014/main" id="{CFE51A76-3AB2-452B-ACB3-2D0CBC0CCEAD}"/>
              </a:ext>
            </a:extLst>
          </p:cNvPr>
          <p:cNvSpPr>
            <a:spLocks noGrp="1"/>
          </p:cNvSpPr>
          <p:nvPr>
            <p:ph type="sldNum" sz="quarter" idx="12"/>
          </p:nvPr>
        </p:nvSpPr>
        <p:spPr/>
        <p:txBody>
          <a:bodyPr/>
          <a:lstStyle/>
          <a:p>
            <a:fld id="{A474DDC1-61B4-4F90-8F87-176D58F64EB0}" type="slidenum">
              <a:rPr lang="pt-BR" smtClean="0"/>
              <a:t>16</a:t>
            </a:fld>
            <a:endParaRPr lang="pt-BR"/>
          </a:p>
        </p:txBody>
      </p:sp>
    </p:spTree>
    <p:extLst>
      <p:ext uri="{BB962C8B-B14F-4D97-AF65-F5344CB8AC3E}">
        <p14:creationId xmlns:p14="http://schemas.microsoft.com/office/powerpoint/2010/main" val="307983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755F961A-4136-47CB-BF12-049A2917A955}"/>
              </a:ext>
            </a:extLst>
          </p:cNvPr>
          <p:cNvSpPr>
            <a:spLocks noGrp="1"/>
          </p:cNvSpPr>
          <p:nvPr>
            <p:ph type="sldNum" sz="quarter" idx="12"/>
          </p:nvPr>
        </p:nvSpPr>
        <p:spPr/>
        <p:txBody>
          <a:bodyPr/>
          <a:lstStyle/>
          <a:p>
            <a:fld id="{A474DDC1-61B4-4F90-8F87-176D58F64EB0}" type="slidenum">
              <a:rPr lang="pt-BR" smtClean="0"/>
              <a:t>17</a:t>
            </a:fld>
            <a:endParaRPr lang="pt-BR"/>
          </a:p>
        </p:txBody>
      </p:sp>
      <p:pic>
        <p:nvPicPr>
          <p:cNvPr id="5" name="Imagem 4">
            <a:extLst>
              <a:ext uri="{FF2B5EF4-FFF2-40B4-BE49-F238E27FC236}">
                <a16:creationId xmlns:a16="http://schemas.microsoft.com/office/drawing/2014/main" id="{CEC1B85F-EAF0-43E9-9B11-449EB98D3827}"/>
              </a:ext>
            </a:extLst>
          </p:cNvPr>
          <p:cNvPicPr>
            <a:picLocks noChangeAspect="1"/>
          </p:cNvPicPr>
          <p:nvPr/>
        </p:nvPicPr>
        <p:blipFill>
          <a:blip r:embed="rId2"/>
          <a:stretch>
            <a:fillRect/>
          </a:stretch>
        </p:blipFill>
        <p:spPr>
          <a:xfrm>
            <a:off x="186522" y="0"/>
            <a:ext cx="7631267" cy="6858000"/>
          </a:xfrm>
          <a:prstGeom prst="rect">
            <a:avLst/>
          </a:prstGeom>
        </p:spPr>
      </p:pic>
      <p:sp>
        <p:nvSpPr>
          <p:cNvPr id="6" name="CaixaDeTexto 5">
            <a:extLst>
              <a:ext uri="{FF2B5EF4-FFF2-40B4-BE49-F238E27FC236}">
                <a16:creationId xmlns:a16="http://schemas.microsoft.com/office/drawing/2014/main" id="{D3F31E03-37F9-4C01-97DF-8F867BFFFCD3}"/>
              </a:ext>
            </a:extLst>
          </p:cNvPr>
          <p:cNvSpPr txBox="1"/>
          <p:nvPr/>
        </p:nvSpPr>
        <p:spPr>
          <a:xfrm>
            <a:off x="7951305" y="424070"/>
            <a:ext cx="4054174" cy="6186309"/>
          </a:xfrm>
          <a:prstGeom prst="rect">
            <a:avLst/>
          </a:prstGeom>
          <a:noFill/>
        </p:spPr>
        <p:txBody>
          <a:bodyPr wrap="square" rtlCol="0">
            <a:spAutoFit/>
          </a:bodyPr>
          <a:lstStyle/>
          <a:p>
            <a:r>
              <a:rPr lang="en-US" dirty="0"/>
              <a:t>Effect of undercooling on the grain structure [390]. Scanning speed (a) 1 mm/s, (b) 2 mm/s, and (c) 5 mm/s.</a:t>
            </a:r>
          </a:p>
          <a:p>
            <a:endParaRPr lang="en-US" dirty="0"/>
          </a:p>
          <a:p>
            <a:r>
              <a:rPr lang="en-US" dirty="0"/>
              <a:t>Segundo ref 390:</a:t>
            </a:r>
          </a:p>
          <a:p>
            <a:r>
              <a:rPr lang="en-US" b="1" u="sng" dirty="0"/>
              <a:t>Simulated</a:t>
            </a:r>
            <a:r>
              <a:rPr lang="en-US" dirty="0"/>
              <a:t> grain structure for single linear pass GTAW at a given time, observed from the top surface in the range 110 mm &lt; X &lt; 230 mm. The grey domain represents the weld pool, </a:t>
            </a:r>
          </a:p>
          <a:p>
            <a:endParaRPr lang="en-US" dirty="0"/>
          </a:p>
          <a:p>
            <a:r>
              <a:rPr lang="en-US" dirty="0"/>
              <a:t>The black line is plotted in the weld pool, identifying the contour of the </a:t>
            </a:r>
            <a:r>
              <a:rPr lang="en-US" dirty="0">
                <a:hlinkClick r:id="rId3" tooltip="Learn more about Liquidus from ScienceDirect's AI-generated Topic Pages"/>
              </a:rPr>
              <a:t>liquidus</a:t>
            </a:r>
            <a:r>
              <a:rPr lang="en-US" dirty="0"/>
              <a:t> isotherm.</a:t>
            </a:r>
          </a:p>
          <a:p>
            <a:endParaRPr lang="en-US" dirty="0"/>
          </a:p>
          <a:p>
            <a:r>
              <a:rPr lang="en-US" dirty="0" err="1"/>
              <a:t>Aumento</a:t>
            </a:r>
            <a:r>
              <a:rPr lang="en-US" dirty="0"/>
              <a:t> da </a:t>
            </a:r>
            <a:r>
              <a:rPr lang="en-US" dirty="0" err="1"/>
              <a:t>velocidade</a:t>
            </a:r>
            <a:r>
              <a:rPr lang="en-US" dirty="0"/>
              <a:t> </a:t>
            </a:r>
            <a:r>
              <a:rPr lang="en-US" dirty="0" err="1"/>
              <a:t>faz</a:t>
            </a:r>
            <a:r>
              <a:rPr lang="en-US" dirty="0"/>
              <a:t> </a:t>
            </a:r>
            <a:r>
              <a:rPr lang="en-US" dirty="0" err="1"/>
              <a:t>aumentar</a:t>
            </a:r>
            <a:r>
              <a:rPr lang="en-US" dirty="0"/>
              <a:t> o super </a:t>
            </a:r>
            <a:r>
              <a:rPr lang="en-US" dirty="0" err="1"/>
              <a:t>resfriamento</a:t>
            </a:r>
            <a:r>
              <a:rPr lang="en-US" dirty="0"/>
              <a:t>, que assume </a:t>
            </a:r>
            <a:r>
              <a:rPr lang="en-US" dirty="0" err="1"/>
              <a:t>esse</a:t>
            </a:r>
            <a:r>
              <a:rPr lang="en-US" dirty="0"/>
              <a:t> </a:t>
            </a:r>
            <a:r>
              <a:rPr lang="en-US" dirty="0" err="1"/>
              <a:t>formato</a:t>
            </a:r>
            <a:r>
              <a:rPr lang="en-US" dirty="0"/>
              <a:t> de </a:t>
            </a:r>
            <a:r>
              <a:rPr lang="en-US" dirty="0" err="1"/>
              <a:t>gota</a:t>
            </a:r>
            <a:r>
              <a:rPr lang="en-US" dirty="0"/>
              <a:t>.</a:t>
            </a:r>
          </a:p>
          <a:p>
            <a:endParaRPr lang="en-US" dirty="0"/>
          </a:p>
          <a:p>
            <a:r>
              <a:rPr lang="en-US" dirty="0"/>
              <a:t>Segundo aula </a:t>
            </a:r>
            <a:r>
              <a:rPr lang="en-US" dirty="0" err="1"/>
              <a:t>passada</a:t>
            </a:r>
            <a:r>
              <a:rPr lang="en-US" dirty="0"/>
              <a:t>, o que </a:t>
            </a:r>
            <a:r>
              <a:rPr lang="en-US" dirty="0" err="1"/>
              <a:t>faz</a:t>
            </a:r>
            <a:r>
              <a:rPr lang="en-US" dirty="0"/>
              <a:t> </a:t>
            </a:r>
            <a:r>
              <a:rPr lang="en-US" dirty="0" err="1"/>
              <a:t>aumentar</a:t>
            </a:r>
            <a:r>
              <a:rPr lang="en-US" dirty="0"/>
              <a:t> o super </a:t>
            </a:r>
            <a:r>
              <a:rPr lang="en-US" dirty="0" err="1"/>
              <a:t>resfriameento</a:t>
            </a:r>
            <a:r>
              <a:rPr lang="en-US" dirty="0"/>
              <a:t> é a </a:t>
            </a:r>
            <a:r>
              <a:rPr lang="en-US" dirty="0" err="1"/>
              <a:t>diminuição</a:t>
            </a:r>
            <a:r>
              <a:rPr lang="en-US" dirty="0"/>
              <a:t> do </a:t>
            </a:r>
            <a:r>
              <a:rPr lang="en-US" dirty="0" err="1"/>
              <a:t>gradiente</a:t>
            </a:r>
            <a:r>
              <a:rPr lang="en-US" dirty="0"/>
              <a:t> </a:t>
            </a:r>
            <a:r>
              <a:rPr lang="en-US" dirty="0" err="1"/>
              <a:t>térmico</a:t>
            </a:r>
            <a:r>
              <a:rPr lang="en-US" dirty="0"/>
              <a:t>.</a:t>
            </a:r>
            <a:endParaRPr lang="pt-BR" dirty="0"/>
          </a:p>
        </p:txBody>
      </p:sp>
    </p:spTree>
    <p:extLst>
      <p:ext uri="{BB962C8B-B14F-4D97-AF65-F5344CB8AC3E}">
        <p14:creationId xmlns:p14="http://schemas.microsoft.com/office/powerpoint/2010/main" val="43707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C1DE0B-B67A-404B-BA1B-CE11ED021A95}"/>
              </a:ext>
            </a:extLst>
          </p:cNvPr>
          <p:cNvSpPr>
            <a:spLocks noGrp="1"/>
          </p:cNvSpPr>
          <p:nvPr>
            <p:ph type="title"/>
          </p:nvPr>
        </p:nvSpPr>
        <p:spPr>
          <a:xfrm>
            <a:off x="8146774" y="0"/>
            <a:ext cx="3670851" cy="1325563"/>
          </a:xfrm>
        </p:spPr>
        <p:txBody>
          <a:bodyPr>
            <a:normAutofit/>
          </a:bodyPr>
          <a:lstStyle/>
          <a:p>
            <a:r>
              <a:rPr lang="pt-BR" sz="3200" dirty="0"/>
              <a:t>O super resfriamento constitucional</a:t>
            </a:r>
          </a:p>
        </p:txBody>
      </p:sp>
      <p:sp>
        <p:nvSpPr>
          <p:cNvPr id="3" name="Espaço Reservado para Conteúdo 2">
            <a:extLst>
              <a:ext uri="{FF2B5EF4-FFF2-40B4-BE49-F238E27FC236}">
                <a16:creationId xmlns:a16="http://schemas.microsoft.com/office/drawing/2014/main" id="{D0327F85-A479-43D1-A768-4942958CD7C8}"/>
              </a:ext>
            </a:extLst>
          </p:cNvPr>
          <p:cNvSpPr>
            <a:spLocks noGrp="1"/>
          </p:cNvSpPr>
          <p:nvPr>
            <p:ph idx="1"/>
          </p:nvPr>
        </p:nvSpPr>
        <p:spPr>
          <a:xfrm>
            <a:off x="7948900" y="1070250"/>
            <a:ext cx="4097326" cy="5651225"/>
          </a:xfrm>
        </p:spPr>
        <p:txBody>
          <a:bodyPr>
            <a:normAutofit fontScale="92500" lnSpcReduction="10000"/>
          </a:bodyPr>
          <a:lstStyle/>
          <a:p>
            <a:pPr marL="514350" indent="-514350">
              <a:buAutoNum type="arabicPeriod"/>
            </a:pPr>
            <a:r>
              <a:rPr lang="pt-BR" dirty="0"/>
              <a:t>Diagrama de equilíbrio onde C</a:t>
            </a:r>
            <a:r>
              <a:rPr lang="pt-BR" baseline="-25000" dirty="0"/>
              <a:t>0</a:t>
            </a:r>
            <a:r>
              <a:rPr lang="pt-BR" dirty="0"/>
              <a:t> é a composição da liga</a:t>
            </a:r>
          </a:p>
          <a:p>
            <a:pPr marL="514350" indent="-514350">
              <a:buAutoNum type="arabicPeriod"/>
            </a:pPr>
            <a:r>
              <a:rPr lang="pt-BR" dirty="0"/>
              <a:t>Variação da composição química do líquido em função da distância a partir da interface sólido líquido</a:t>
            </a:r>
          </a:p>
          <a:p>
            <a:pPr marL="514350" indent="-514350">
              <a:buAutoNum type="arabicPeriod"/>
            </a:pPr>
            <a:r>
              <a:rPr lang="pt-BR" dirty="0"/>
              <a:t>Variação da T</a:t>
            </a:r>
            <a:r>
              <a:rPr lang="pt-BR" baseline="-25000" dirty="0"/>
              <a:t>L</a:t>
            </a:r>
            <a:r>
              <a:rPr lang="pt-BR" dirty="0"/>
              <a:t> em função da distância</a:t>
            </a:r>
          </a:p>
          <a:p>
            <a:pPr marL="514350" indent="-514350">
              <a:buAutoNum type="arabicPeriod"/>
            </a:pPr>
            <a:r>
              <a:rPr lang="pt-BR" dirty="0"/>
              <a:t>Região em que, </a:t>
            </a:r>
            <a:r>
              <a:rPr lang="pt-BR" u="sng" dirty="0"/>
              <a:t>se o gradiente térmico é o da linha pontilhada</a:t>
            </a:r>
            <a:r>
              <a:rPr lang="pt-BR" dirty="0"/>
              <a:t>, o líquido está super resfriado, deveria solidificar. </a:t>
            </a:r>
          </a:p>
        </p:txBody>
      </p:sp>
      <p:sp>
        <p:nvSpPr>
          <p:cNvPr id="4" name="Espaço Reservado para Número de Slide 3">
            <a:extLst>
              <a:ext uri="{FF2B5EF4-FFF2-40B4-BE49-F238E27FC236}">
                <a16:creationId xmlns:a16="http://schemas.microsoft.com/office/drawing/2014/main" id="{1A9AEDF7-7459-4E6E-B1F9-343C81C42251}"/>
              </a:ext>
            </a:extLst>
          </p:cNvPr>
          <p:cNvSpPr>
            <a:spLocks noGrp="1"/>
          </p:cNvSpPr>
          <p:nvPr>
            <p:ph type="sldNum" sz="quarter" idx="12"/>
          </p:nvPr>
        </p:nvSpPr>
        <p:spPr/>
        <p:txBody>
          <a:bodyPr/>
          <a:lstStyle/>
          <a:p>
            <a:fld id="{A474DDC1-61B4-4F90-8F87-176D58F64EB0}" type="slidenum">
              <a:rPr lang="pt-BR" smtClean="0"/>
              <a:t>18</a:t>
            </a:fld>
            <a:endParaRPr lang="pt-BR"/>
          </a:p>
        </p:txBody>
      </p:sp>
      <p:pic>
        <p:nvPicPr>
          <p:cNvPr id="5" name="Imagem 4">
            <a:extLst>
              <a:ext uri="{FF2B5EF4-FFF2-40B4-BE49-F238E27FC236}">
                <a16:creationId xmlns:a16="http://schemas.microsoft.com/office/drawing/2014/main" id="{9EE68834-5730-4DA5-8CA9-F9733A007A4B}"/>
              </a:ext>
            </a:extLst>
          </p:cNvPr>
          <p:cNvPicPr>
            <a:picLocks noChangeAspect="1"/>
          </p:cNvPicPr>
          <p:nvPr/>
        </p:nvPicPr>
        <p:blipFill>
          <a:blip r:embed="rId2"/>
          <a:stretch>
            <a:fillRect/>
          </a:stretch>
        </p:blipFill>
        <p:spPr>
          <a:xfrm>
            <a:off x="291549" y="617617"/>
            <a:ext cx="7726224" cy="5875258"/>
          </a:xfrm>
          <a:prstGeom prst="rect">
            <a:avLst/>
          </a:prstGeom>
        </p:spPr>
      </p:pic>
      <p:sp>
        <p:nvSpPr>
          <p:cNvPr id="6" name="CaixaDeTexto 5">
            <a:extLst>
              <a:ext uri="{FF2B5EF4-FFF2-40B4-BE49-F238E27FC236}">
                <a16:creationId xmlns:a16="http://schemas.microsoft.com/office/drawing/2014/main" id="{AAF71F7B-D421-4F10-8876-291DAEB4A548}"/>
              </a:ext>
            </a:extLst>
          </p:cNvPr>
          <p:cNvSpPr txBox="1"/>
          <p:nvPr/>
        </p:nvSpPr>
        <p:spPr>
          <a:xfrm>
            <a:off x="7555844" y="4452040"/>
            <a:ext cx="393056" cy="584775"/>
          </a:xfrm>
          <a:prstGeom prst="rect">
            <a:avLst/>
          </a:prstGeom>
          <a:noFill/>
        </p:spPr>
        <p:txBody>
          <a:bodyPr wrap="none" rtlCol="0">
            <a:spAutoFit/>
          </a:bodyPr>
          <a:lstStyle/>
          <a:p>
            <a:r>
              <a:rPr lang="pt-BR" sz="3200" b="1" dirty="0">
                <a:solidFill>
                  <a:srgbClr val="FF0000"/>
                </a:solidFill>
              </a:rPr>
              <a:t>1</a:t>
            </a:r>
          </a:p>
        </p:txBody>
      </p:sp>
      <p:sp>
        <p:nvSpPr>
          <p:cNvPr id="7" name="CaixaDeTexto 6">
            <a:extLst>
              <a:ext uri="{FF2B5EF4-FFF2-40B4-BE49-F238E27FC236}">
                <a16:creationId xmlns:a16="http://schemas.microsoft.com/office/drawing/2014/main" id="{7F21512A-E6BF-440F-B719-5E55E74B36E6}"/>
              </a:ext>
            </a:extLst>
          </p:cNvPr>
          <p:cNvSpPr txBox="1"/>
          <p:nvPr/>
        </p:nvSpPr>
        <p:spPr>
          <a:xfrm>
            <a:off x="2738679" y="97193"/>
            <a:ext cx="393056" cy="584775"/>
          </a:xfrm>
          <a:prstGeom prst="rect">
            <a:avLst/>
          </a:prstGeom>
          <a:noFill/>
        </p:spPr>
        <p:txBody>
          <a:bodyPr wrap="none" rtlCol="0">
            <a:spAutoFit/>
          </a:bodyPr>
          <a:lstStyle/>
          <a:p>
            <a:r>
              <a:rPr lang="pt-BR" sz="3200" b="1" dirty="0">
                <a:solidFill>
                  <a:srgbClr val="FF0000"/>
                </a:solidFill>
              </a:rPr>
              <a:t>2</a:t>
            </a:r>
          </a:p>
        </p:txBody>
      </p:sp>
      <p:sp>
        <p:nvSpPr>
          <p:cNvPr id="8" name="CaixaDeTexto 7">
            <a:extLst>
              <a:ext uri="{FF2B5EF4-FFF2-40B4-BE49-F238E27FC236}">
                <a16:creationId xmlns:a16="http://schemas.microsoft.com/office/drawing/2014/main" id="{D942431D-29D7-4B8A-83A4-F99491F93968}"/>
              </a:ext>
            </a:extLst>
          </p:cNvPr>
          <p:cNvSpPr txBox="1"/>
          <p:nvPr/>
        </p:nvSpPr>
        <p:spPr>
          <a:xfrm>
            <a:off x="850244" y="4604439"/>
            <a:ext cx="393056" cy="584775"/>
          </a:xfrm>
          <a:prstGeom prst="rect">
            <a:avLst/>
          </a:prstGeom>
          <a:noFill/>
        </p:spPr>
        <p:txBody>
          <a:bodyPr wrap="none" rtlCol="0">
            <a:spAutoFit/>
          </a:bodyPr>
          <a:lstStyle/>
          <a:p>
            <a:r>
              <a:rPr lang="pt-BR" sz="3200" b="1" dirty="0">
                <a:solidFill>
                  <a:srgbClr val="FF0000"/>
                </a:solidFill>
              </a:rPr>
              <a:t>3</a:t>
            </a:r>
          </a:p>
        </p:txBody>
      </p:sp>
      <p:sp>
        <p:nvSpPr>
          <p:cNvPr id="9" name="CaixaDeTexto 8">
            <a:extLst>
              <a:ext uri="{FF2B5EF4-FFF2-40B4-BE49-F238E27FC236}">
                <a16:creationId xmlns:a16="http://schemas.microsoft.com/office/drawing/2014/main" id="{A4B2E58A-6228-489B-A3CB-2A8251EECBFC}"/>
              </a:ext>
            </a:extLst>
          </p:cNvPr>
          <p:cNvSpPr txBox="1"/>
          <p:nvPr/>
        </p:nvSpPr>
        <p:spPr>
          <a:xfrm>
            <a:off x="3113014" y="4312051"/>
            <a:ext cx="393056" cy="584775"/>
          </a:xfrm>
          <a:prstGeom prst="rect">
            <a:avLst/>
          </a:prstGeom>
          <a:noFill/>
        </p:spPr>
        <p:txBody>
          <a:bodyPr wrap="none" rtlCol="0">
            <a:spAutoFit/>
          </a:bodyPr>
          <a:lstStyle/>
          <a:p>
            <a:r>
              <a:rPr lang="pt-BR" sz="3200" b="1" dirty="0">
                <a:solidFill>
                  <a:srgbClr val="FF0000"/>
                </a:solidFill>
              </a:rPr>
              <a:t>4</a:t>
            </a:r>
          </a:p>
        </p:txBody>
      </p:sp>
    </p:spTree>
    <p:extLst>
      <p:ext uri="{BB962C8B-B14F-4D97-AF65-F5344CB8AC3E}">
        <p14:creationId xmlns:p14="http://schemas.microsoft.com/office/powerpoint/2010/main" val="1049676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7C1BFFE-C721-45F7-89D3-0A02F6C678AD}"/>
              </a:ext>
            </a:extLst>
          </p:cNvPr>
          <p:cNvSpPr>
            <a:spLocks noGrp="1"/>
          </p:cNvSpPr>
          <p:nvPr>
            <p:ph idx="1"/>
          </p:nvPr>
        </p:nvSpPr>
        <p:spPr>
          <a:xfrm>
            <a:off x="6096000" y="1825625"/>
            <a:ext cx="5257800" cy="4351338"/>
          </a:xfrm>
        </p:spPr>
        <p:txBody>
          <a:bodyPr/>
          <a:lstStyle/>
          <a:p>
            <a:r>
              <a:rPr lang="pt-BR" dirty="0"/>
              <a:t>Notem que as velocidades e os gradientes térmicos  R e G variam com a posição na poça. </a:t>
            </a:r>
          </a:p>
          <a:p>
            <a:r>
              <a:rPr lang="pt-BR" dirty="0"/>
              <a:t>Gradiente térmico é maior na borda da poça do que na linha central</a:t>
            </a:r>
          </a:p>
          <a:p>
            <a:r>
              <a:rPr lang="pt-BR" dirty="0"/>
              <a:t>Velocidade da frente de solidificação é maior na linha central, e ZERO na borda lateral da poça</a:t>
            </a:r>
          </a:p>
          <a:p>
            <a:endParaRPr lang="pt-BR" dirty="0"/>
          </a:p>
        </p:txBody>
      </p:sp>
      <p:sp>
        <p:nvSpPr>
          <p:cNvPr id="4" name="Espaço Reservado para Número de Slide 3">
            <a:extLst>
              <a:ext uri="{FF2B5EF4-FFF2-40B4-BE49-F238E27FC236}">
                <a16:creationId xmlns:a16="http://schemas.microsoft.com/office/drawing/2014/main" id="{796B7C53-C9D5-4D55-90C3-44B6E1FA0E65}"/>
              </a:ext>
            </a:extLst>
          </p:cNvPr>
          <p:cNvSpPr>
            <a:spLocks noGrp="1"/>
          </p:cNvSpPr>
          <p:nvPr>
            <p:ph type="sldNum" sz="quarter" idx="12"/>
          </p:nvPr>
        </p:nvSpPr>
        <p:spPr/>
        <p:txBody>
          <a:bodyPr/>
          <a:lstStyle/>
          <a:p>
            <a:fld id="{A474DDC1-61B4-4F90-8F87-176D58F64EB0}" type="slidenum">
              <a:rPr lang="pt-BR" smtClean="0"/>
              <a:t>19</a:t>
            </a:fld>
            <a:endParaRPr lang="pt-BR"/>
          </a:p>
        </p:txBody>
      </p:sp>
      <p:pic>
        <p:nvPicPr>
          <p:cNvPr id="5" name="Imagem 4">
            <a:extLst>
              <a:ext uri="{FF2B5EF4-FFF2-40B4-BE49-F238E27FC236}">
                <a16:creationId xmlns:a16="http://schemas.microsoft.com/office/drawing/2014/main" id="{F1B97ADA-BF03-4713-AFD6-62BCF92051C3}"/>
              </a:ext>
            </a:extLst>
          </p:cNvPr>
          <p:cNvPicPr>
            <a:picLocks noChangeAspect="1"/>
          </p:cNvPicPr>
          <p:nvPr/>
        </p:nvPicPr>
        <p:blipFill>
          <a:blip r:embed="rId2"/>
          <a:stretch>
            <a:fillRect/>
          </a:stretch>
        </p:blipFill>
        <p:spPr>
          <a:xfrm>
            <a:off x="172099" y="2228190"/>
            <a:ext cx="6039374" cy="3230075"/>
          </a:xfrm>
          <a:prstGeom prst="rect">
            <a:avLst/>
          </a:prstGeom>
        </p:spPr>
      </p:pic>
      <p:sp>
        <p:nvSpPr>
          <p:cNvPr id="6" name="CaixaDeTexto 5">
            <a:extLst>
              <a:ext uri="{FF2B5EF4-FFF2-40B4-BE49-F238E27FC236}">
                <a16:creationId xmlns:a16="http://schemas.microsoft.com/office/drawing/2014/main" id="{1F9DBAA2-CB79-4603-B991-A0E1E35B4F31}"/>
              </a:ext>
            </a:extLst>
          </p:cNvPr>
          <p:cNvSpPr txBox="1"/>
          <p:nvPr/>
        </p:nvSpPr>
        <p:spPr>
          <a:xfrm>
            <a:off x="371062" y="5626435"/>
            <a:ext cx="4989186" cy="646331"/>
          </a:xfrm>
          <a:prstGeom prst="rect">
            <a:avLst/>
          </a:prstGeom>
          <a:noFill/>
        </p:spPr>
        <p:txBody>
          <a:bodyPr wrap="none" rtlCol="0">
            <a:spAutoFit/>
          </a:bodyPr>
          <a:lstStyle/>
          <a:p>
            <a:r>
              <a:rPr lang="pt-BR" dirty="0"/>
              <a:t>Figura adaptada por Rafael Nobre</a:t>
            </a:r>
          </a:p>
          <a:p>
            <a:r>
              <a:rPr lang="pt-BR" dirty="0" err="1"/>
              <a:t>Ref</a:t>
            </a:r>
            <a:r>
              <a:rPr lang="pt-BR" dirty="0"/>
              <a:t>: </a:t>
            </a:r>
            <a:r>
              <a:rPr lang="en-US" dirty="0"/>
              <a:t>SINDO, K. </a:t>
            </a:r>
            <a:r>
              <a:rPr lang="en-US" b="1" dirty="0"/>
              <a:t>Welding metallurgy, Second edition</a:t>
            </a:r>
            <a:r>
              <a:rPr lang="en-US" dirty="0"/>
              <a:t>.</a:t>
            </a:r>
            <a:endParaRPr lang="pt-BR" dirty="0"/>
          </a:p>
        </p:txBody>
      </p:sp>
      <p:sp>
        <p:nvSpPr>
          <p:cNvPr id="7" name="Título 2">
            <a:extLst>
              <a:ext uri="{FF2B5EF4-FFF2-40B4-BE49-F238E27FC236}">
                <a16:creationId xmlns:a16="http://schemas.microsoft.com/office/drawing/2014/main" id="{81CC9C73-A159-4B05-A371-3AE2C7D84513}"/>
              </a:ext>
            </a:extLst>
          </p:cNvPr>
          <p:cNvSpPr>
            <a:spLocks noGrp="1"/>
          </p:cNvSpPr>
          <p:nvPr>
            <p:ph type="title"/>
          </p:nvPr>
        </p:nvSpPr>
        <p:spPr>
          <a:xfrm>
            <a:off x="838200" y="365125"/>
            <a:ext cx="10515600" cy="1325563"/>
          </a:xfrm>
        </p:spPr>
        <p:txBody>
          <a:bodyPr/>
          <a:lstStyle/>
          <a:p>
            <a:r>
              <a:rPr lang="pt-BR" dirty="0"/>
              <a:t>3.2.2. </a:t>
            </a:r>
            <a:r>
              <a:rPr lang="pt-BR" dirty="0" err="1"/>
              <a:t>Grain</a:t>
            </a:r>
            <a:r>
              <a:rPr lang="pt-BR" dirty="0"/>
              <a:t> </a:t>
            </a:r>
            <a:r>
              <a:rPr lang="pt-BR" dirty="0" err="1"/>
              <a:t>growth</a:t>
            </a:r>
            <a:r>
              <a:rPr lang="pt-BR" dirty="0"/>
              <a:t> rate R</a:t>
            </a:r>
          </a:p>
        </p:txBody>
      </p:sp>
    </p:spTree>
    <p:extLst>
      <p:ext uri="{BB962C8B-B14F-4D97-AF65-F5344CB8AC3E}">
        <p14:creationId xmlns:p14="http://schemas.microsoft.com/office/powerpoint/2010/main" val="59684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2C8C7-CF62-4719-B70B-C7946EA7539E}"/>
              </a:ext>
            </a:extLst>
          </p:cNvPr>
          <p:cNvSpPr>
            <a:spLocks noGrp="1"/>
          </p:cNvSpPr>
          <p:nvPr>
            <p:ph type="title"/>
          </p:nvPr>
        </p:nvSpPr>
        <p:spPr/>
        <p:txBody>
          <a:bodyPr/>
          <a:lstStyle/>
          <a:p>
            <a:r>
              <a:rPr lang="pt-BR" dirty="0"/>
              <a:t>3.2 microestrutura da solidificação</a:t>
            </a:r>
          </a:p>
        </p:txBody>
      </p:sp>
      <p:sp>
        <p:nvSpPr>
          <p:cNvPr id="3" name="Espaço Reservado para Conteúdo 2">
            <a:extLst>
              <a:ext uri="{FF2B5EF4-FFF2-40B4-BE49-F238E27FC236}">
                <a16:creationId xmlns:a16="http://schemas.microsoft.com/office/drawing/2014/main" id="{8A3C4E65-D6D6-46F3-8146-BE8AFDB34CA6}"/>
              </a:ext>
            </a:extLst>
          </p:cNvPr>
          <p:cNvSpPr>
            <a:spLocks noGrp="1"/>
          </p:cNvSpPr>
          <p:nvPr>
            <p:ph idx="1"/>
          </p:nvPr>
        </p:nvSpPr>
        <p:spPr/>
        <p:txBody>
          <a:bodyPr/>
          <a:lstStyle/>
          <a:p>
            <a:r>
              <a:rPr lang="pt-BR" sz="4800" dirty="0"/>
              <a:t>3.2.1. direção de crescimento dos cristais na solidificação</a:t>
            </a:r>
            <a:br>
              <a:rPr lang="pt-BR" sz="4800" dirty="0"/>
            </a:br>
            <a:r>
              <a:rPr lang="pt-BR" sz="4800" dirty="0"/>
              <a:t>3.2.1.1. Observações experimentais</a:t>
            </a:r>
            <a:r>
              <a:rPr lang="pt-BR" dirty="0"/>
              <a:t>.</a:t>
            </a:r>
          </a:p>
        </p:txBody>
      </p:sp>
      <p:sp>
        <p:nvSpPr>
          <p:cNvPr id="4" name="Espaço Reservado para Número de Slide 3">
            <a:extLst>
              <a:ext uri="{FF2B5EF4-FFF2-40B4-BE49-F238E27FC236}">
                <a16:creationId xmlns:a16="http://schemas.microsoft.com/office/drawing/2014/main" id="{4A261787-3502-4FBA-94D0-3C173EE43B84}"/>
              </a:ext>
            </a:extLst>
          </p:cNvPr>
          <p:cNvSpPr>
            <a:spLocks noGrp="1"/>
          </p:cNvSpPr>
          <p:nvPr>
            <p:ph type="sldNum" sz="quarter" idx="12"/>
          </p:nvPr>
        </p:nvSpPr>
        <p:spPr/>
        <p:txBody>
          <a:bodyPr/>
          <a:lstStyle/>
          <a:p>
            <a:fld id="{A474DDC1-61B4-4F90-8F87-176D58F64EB0}" type="slidenum">
              <a:rPr lang="pt-BR" smtClean="0"/>
              <a:t>2</a:t>
            </a:fld>
            <a:endParaRPr lang="pt-BR"/>
          </a:p>
        </p:txBody>
      </p:sp>
      <p:pic>
        <p:nvPicPr>
          <p:cNvPr id="5" name="Áudio 4">
            <a:hlinkClick r:id="" action="ppaction://media"/>
            <a:extLst>
              <a:ext uri="{FF2B5EF4-FFF2-40B4-BE49-F238E27FC236}">
                <a16:creationId xmlns:a16="http://schemas.microsoft.com/office/drawing/2014/main" id="{5F54F087-8D9E-4980-86F5-2430E36D7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8092095"/>
      </p:ext>
    </p:extLst>
  </p:cSld>
  <p:clrMapOvr>
    <a:masterClrMapping/>
  </p:clrMapOvr>
  <mc:AlternateContent xmlns:mc="http://schemas.openxmlformats.org/markup-compatibility/2006" xmlns:p14="http://schemas.microsoft.com/office/powerpoint/2010/main">
    <mc:Choice Requires="p14">
      <p:transition spd="slow" p14:dur="2000" advTm="13484"/>
    </mc:Choice>
    <mc:Fallback xmlns="">
      <p:transition spd="slow" advTm="1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70629-0206-4182-B4AA-A386E8FE0CE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B4A4276-6D99-4B44-9166-4B325FF55700}"/>
              </a:ext>
            </a:extLst>
          </p:cNvPr>
          <p:cNvSpPr>
            <a:spLocks noGrp="1"/>
          </p:cNvSpPr>
          <p:nvPr>
            <p:ph idx="1"/>
          </p:nvPr>
        </p:nvSpPr>
        <p:spPr>
          <a:xfrm>
            <a:off x="838200" y="1825625"/>
            <a:ext cx="5734878" cy="4351338"/>
          </a:xfrm>
        </p:spPr>
        <p:txBody>
          <a:bodyPr/>
          <a:lstStyle/>
          <a:p>
            <a:r>
              <a:rPr lang="pt-BR" dirty="0"/>
              <a:t>Na borda da poça R=0</a:t>
            </a:r>
          </a:p>
          <a:p>
            <a:r>
              <a:rPr lang="pt-BR" dirty="0"/>
              <a:t>Na linha central, R se aproxima da velocidade do cordão de sola.</a:t>
            </a:r>
          </a:p>
        </p:txBody>
      </p:sp>
      <p:sp>
        <p:nvSpPr>
          <p:cNvPr id="4" name="Espaço Reservado para Número de Slide 3">
            <a:extLst>
              <a:ext uri="{FF2B5EF4-FFF2-40B4-BE49-F238E27FC236}">
                <a16:creationId xmlns:a16="http://schemas.microsoft.com/office/drawing/2014/main" id="{9BEA0D15-B4D9-45E4-8CCF-770280D6A8F8}"/>
              </a:ext>
            </a:extLst>
          </p:cNvPr>
          <p:cNvSpPr>
            <a:spLocks noGrp="1"/>
          </p:cNvSpPr>
          <p:nvPr>
            <p:ph type="sldNum" sz="quarter" idx="12"/>
          </p:nvPr>
        </p:nvSpPr>
        <p:spPr/>
        <p:txBody>
          <a:bodyPr/>
          <a:lstStyle/>
          <a:p>
            <a:fld id="{A474DDC1-61B4-4F90-8F87-176D58F64EB0}" type="slidenum">
              <a:rPr lang="pt-BR" smtClean="0"/>
              <a:t>20</a:t>
            </a:fld>
            <a:endParaRPr lang="pt-BR"/>
          </a:p>
        </p:txBody>
      </p:sp>
      <p:pic>
        <p:nvPicPr>
          <p:cNvPr id="5" name="Imagem 4">
            <a:extLst>
              <a:ext uri="{FF2B5EF4-FFF2-40B4-BE49-F238E27FC236}">
                <a16:creationId xmlns:a16="http://schemas.microsoft.com/office/drawing/2014/main" id="{DC5BA486-5E70-468B-B5DE-922689602151}"/>
              </a:ext>
            </a:extLst>
          </p:cNvPr>
          <p:cNvPicPr>
            <a:picLocks noChangeAspect="1"/>
          </p:cNvPicPr>
          <p:nvPr/>
        </p:nvPicPr>
        <p:blipFill>
          <a:blip r:embed="rId2"/>
          <a:stretch>
            <a:fillRect/>
          </a:stretch>
        </p:blipFill>
        <p:spPr>
          <a:xfrm>
            <a:off x="6417284" y="2052637"/>
            <a:ext cx="5306127" cy="4668838"/>
          </a:xfrm>
          <a:prstGeom prst="rect">
            <a:avLst/>
          </a:prstGeom>
        </p:spPr>
      </p:pic>
    </p:spTree>
    <p:extLst>
      <p:ext uri="{BB962C8B-B14F-4D97-AF65-F5344CB8AC3E}">
        <p14:creationId xmlns:p14="http://schemas.microsoft.com/office/powerpoint/2010/main" val="3272622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8134CF-1344-479A-9F03-8BD8CA94E30A}" type="datetime1">
              <a:rPr lang="pt-BR" smtClean="0"/>
              <a:pPr/>
              <a:t>20/04/2020</a:t>
            </a:fld>
            <a:endParaRPr lang="pt-BR"/>
          </a:p>
        </p:txBody>
      </p:sp>
      <p:sp>
        <p:nvSpPr>
          <p:cNvPr id="3" name="Espaço Reservado para Rodapé 2"/>
          <p:cNvSpPr>
            <a:spLocks noGrp="1"/>
          </p:cNvSpPr>
          <p:nvPr>
            <p:ph type="ftr" sz="quarter" idx="11"/>
          </p:nvPr>
        </p:nvSpPr>
        <p:spPr>
          <a:xfrm>
            <a:off x="2720932" y="6525344"/>
            <a:ext cx="7272808" cy="365125"/>
          </a:xfrm>
        </p:spPr>
        <p:txBody>
          <a:bodyPr/>
          <a:lstStyle/>
          <a:p>
            <a:r>
              <a:rPr lang="en-US" dirty="0"/>
              <a:t>Additive manufacturing of metallic components – Process, structure and properties</a:t>
            </a:r>
            <a:endParaRPr lang="pt-BR" dirty="0"/>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21</a:t>
            </a:fld>
            <a:endParaRPr lang="pt-BR" dirty="0"/>
          </a:p>
        </p:txBody>
      </p:sp>
      <p:sp>
        <p:nvSpPr>
          <p:cNvPr id="9" name="Retângulo 8"/>
          <p:cNvSpPr/>
          <p:nvPr/>
        </p:nvSpPr>
        <p:spPr>
          <a:xfrm>
            <a:off x="479376" y="0"/>
            <a:ext cx="11129528" cy="1200329"/>
          </a:xfrm>
          <a:prstGeom prst="rect">
            <a:avLst/>
          </a:prstGeom>
        </p:spPr>
        <p:txBody>
          <a:bodyPr wrap="square">
            <a:spAutoFit/>
          </a:bodyPr>
          <a:lstStyle/>
          <a:p>
            <a:pPr lvl="2"/>
            <a:r>
              <a:rPr lang="en-US" sz="3600" dirty="0">
                <a:latin typeface="Arial" panose="020B0604020202020204" pitchFamily="34" charset="0"/>
                <a:cs typeface="Arial" panose="020B0604020202020204" pitchFamily="34" charset="0"/>
              </a:rPr>
              <a:t>3.2.3    </a:t>
            </a:r>
            <a:r>
              <a:rPr lang="en-US" sz="3600" dirty="0" err="1">
                <a:latin typeface="Arial" panose="020B0604020202020204" pitchFamily="34" charset="0"/>
                <a:cs typeface="Arial" panose="020B0604020202020204" pitchFamily="34" charset="0"/>
              </a:rPr>
              <a:t>Morfologia</a:t>
            </a:r>
            <a:r>
              <a:rPr lang="en-US" sz="3600" dirty="0">
                <a:latin typeface="Arial" panose="020B0604020202020204" pitchFamily="34" charset="0"/>
                <a:cs typeface="Arial" panose="020B0604020202020204" pitchFamily="34" charset="0"/>
              </a:rPr>
              <a:t> e </a:t>
            </a:r>
            <a:r>
              <a:rPr lang="en-US" sz="3600" dirty="0" err="1">
                <a:latin typeface="Arial" panose="020B0604020202020204" pitchFamily="34" charset="0"/>
                <a:cs typeface="Arial" panose="020B0604020202020204" pitchFamily="34" charset="0"/>
              </a:rPr>
              <a:t>tamanho</a:t>
            </a:r>
            <a:r>
              <a:rPr lang="en-US" sz="3600" dirty="0">
                <a:latin typeface="Arial" panose="020B0604020202020204" pitchFamily="34" charset="0"/>
                <a:cs typeface="Arial" panose="020B0604020202020204" pitchFamily="34" charset="0"/>
              </a:rPr>
              <a:t> de </a:t>
            </a:r>
            <a:r>
              <a:rPr lang="en-US" sz="3600" dirty="0" err="1">
                <a:latin typeface="Arial" panose="020B0604020202020204" pitchFamily="34" charset="0"/>
                <a:cs typeface="Arial" panose="020B0604020202020204" pitchFamily="34" charset="0"/>
              </a:rPr>
              <a:t>grão</a:t>
            </a:r>
            <a:endParaRPr lang="en-US" sz="3600" dirty="0">
              <a:latin typeface="Arial" panose="020B0604020202020204" pitchFamily="34" charset="0"/>
              <a:cs typeface="Arial" panose="020B0604020202020204" pitchFamily="34" charset="0"/>
            </a:endParaRPr>
          </a:p>
          <a:p>
            <a:pPr lvl="2"/>
            <a:r>
              <a:rPr lang="en-US" sz="3600" dirty="0">
                <a:latin typeface="Arial" panose="020B0604020202020204" pitchFamily="34" charset="0"/>
                <a:cs typeface="Arial" panose="020B0604020202020204" pitchFamily="34" charset="0"/>
              </a:rPr>
              <a:t>3.2.3.1 </a:t>
            </a:r>
            <a:r>
              <a:rPr lang="en-US" sz="3600" dirty="0" err="1">
                <a:latin typeface="Arial" panose="020B0604020202020204" pitchFamily="34" charset="0"/>
                <a:cs typeface="Arial" panose="020B0604020202020204" pitchFamily="34" charset="0"/>
              </a:rPr>
              <a:t>tamanho</a:t>
            </a:r>
            <a:r>
              <a:rPr lang="en-US" sz="3600" dirty="0">
                <a:latin typeface="Arial" panose="020B0604020202020204" pitchFamily="34" charset="0"/>
                <a:cs typeface="Arial" panose="020B0604020202020204" pitchFamily="34" charset="0"/>
              </a:rPr>
              <a:t> de </a:t>
            </a:r>
            <a:r>
              <a:rPr lang="en-US" sz="3600" dirty="0" err="1">
                <a:latin typeface="Arial" panose="020B0604020202020204" pitchFamily="34" charset="0"/>
                <a:cs typeface="Arial" panose="020B0604020202020204" pitchFamily="34" charset="0"/>
              </a:rPr>
              <a:t>grão</a:t>
            </a:r>
            <a:endParaRPr lang="pt-BR" sz="3600" dirty="0">
              <a:latin typeface="Arial" panose="020B0604020202020204" pitchFamily="34" charset="0"/>
              <a:cs typeface="Arial" panose="020B0604020202020204" pitchFamily="34" charset="0"/>
            </a:endParaRPr>
          </a:p>
        </p:txBody>
      </p:sp>
      <p:sp>
        <p:nvSpPr>
          <p:cNvPr id="5" name="Retângulo 4"/>
          <p:cNvSpPr/>
          <p:nvPr/>
        </p:nvSpPr>
        <p:spPr>
          <a:xfrm>
            <a:off x="1435628" y="1861831"/>
            <a:ext cx="9217024" cy="3416320"/>
          </a:xfrm>
          <a:prstGeom prst="rect">
            <a:avLst/>
          </a:prstGeom>
        </p:spPr>
        <p:txBody>
          <a:bodyPr wrap="square">
            <a:spAutoFit/>
          </a:bodyPr>
          <a:lstStyle/>
          <a:p>
            <a:pPr algn="just"/>
            <a:r>
              <a:rPr lang="pt-BR" dirty="0"/>
              <a:t>O tamanho dos grãos nos componentes aditivos fabricados é afetado por vários fatores. </a:t>
            </a:r>
          </a:p>
          <a:p>
            <a:pPr algn="just"/>
            <a:r>
              <a:rPr lang="pt-BR" dirty="0"/>
              <a:t>A </a:t>
            </a:r>
            <a:r>
              <a:rPr lang="pt-BR" b="1" u="sng" dirty="0"/>
              <a:t>taxa de resfriamento </a:t>
            </a:r>
            <a:r>
              <a:rPr lang="pt-BR" dirty="0"/>
              <a:t>é uma das variáveis ​​mais importantes na determinação do tamanho do grão. </a:t>
            </a:r>
          </a:p>
          <a:p>
            <a:pPr algn="just"/>
            <a:r>
              <a:rPr lang="pt-BR" dirty="0"/>
              <a:t>Estrutura de grão mais fina é obtida a partir de taxas mais altas porque o tempo de crescimento é mais curtos. </a:t>
            </a:r>
          </a:p>
          <a:p>
            <a:pPr algn="just"/>
            <a:r>
              <a:rPr lang="pt-BR" dirty="0"/>
              <a:t>A taxa de resfriamento diminui à medida que a altura da camada aumenta, assim, a estrutura do grão se torna mais grossa nas camadas superiores.</a:t>
            </a:r>
          </a:p>
          <a:p>
            <a:pPr algn="just"/>
            <a:endParaRPr lang="pt-BR" dirty="0"/>
          </a:p>
          <a:p>
            <a:pPr algn="just"/>
            <a:r>
              <a:rPr lang="pt-BR" dirty="0"/>
              <a:t>Outro fator é a </a:t>
            </a:r>
            <a:r>
              <a:rPr lang="pt-BR" b="1" dirty="0"/>
              <a:t>estratégia de varredura:</a:t>
            </a:r>
          </a:p>
          <a:p>
            <a:pPr algn="just"/>
            <a:r>
              <a:rPr lang="pt-BR" dirty="0"/>
              <a:t>O crescimento epitaxial e o crescimento competitivo das </a:t>
            </a:r>
            <a:r>
              <a:rPr lang="pt-BR" u="sng" dirty="0"/>
              <a:t>células colunares </a:t>
            </a:r>
            <a:r>
              <a:rPr lang="pt-BR" dirty="0"/>
              <a:t>e das </a:t>
            </a:r>
            <a:r>
              <a:rPr lang="pt-BR" u="sng" dirty="0" err="1"/>
              <a:t>dendritas</a:t>
            </a:r>
            <a:r>
              <a:rPr lang="pt-BR" u="sng" dirty="0"/>
              <a:t> colunares</a:t>
            </a:r>
            <a:r>
              <a:rPr lang="pt-BR" dirty="0"/>
              <a:t> ocorrem durante a solidificação e o resultado do crescimento continuamente competitivo é menor número e tamanho maior de grãos.</a:t>
            </a:r>
          </a:p>
        </p:txBody>
      </p:sp>
    </p:spTree>
    <p:extLst>
      <p:ext uri="{BB962C8B-B14F-4D97-AF65-F5344CB8AC3E}">
        <p14:creationId xmlns:p14="http://schemas.microsoft.com/office/powerpoint/2010/main" val="111761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16FCEDA-8671-4BE3-A4AD-363E01B35744}"/>
              </a:ext>
            </a:extLst>
          </p:cNvPr>
          <p:cNvSpPr>
            <a:spLocks noGrp="1"/>
          </p:cNvSpPr>
          <p:nvPr>
            <p:ph type="title"/>
          </p:nvPr>
        </p:nvSpPr>
        <p:spPr/>
        <p:txBody>
          <a:bodyPr/>
          <a:lstStyle/>
          <a:p>
            <a:r>
              <a:rPr lang="pt-BR" dirty="0"/>
              <a:t>3.2.3.2 Morfologia dos grãos</a:t>
            </a:r>
          </a:p>
        </p:txBody>
      </p:sp>
      <p:sp>
        <p:nvSpPr>
          <p:cNvPr id="4" name="Espaço Reservado para Conteúdo 3">
            <a:extLst>
              <a:ext uri="{FF2B5EF4-FFF2-40B4-BE49-F238E27FC236}">
                <a16:creationId xmlns:a16="http://schemas.microsoft.com/office/drawing/2014/main" id="{BBECD743-7AF2-4394-950D-27A5E8A49F6B}"/>
              </a:ext>
            </a:extLst>
          </p:cNvPr>
          <p:cNvSpPr>
            <a:spLocks noGrp="1"/>
          </p:cNvSpPr>
          <p:nvPr>
            <p:ph idx="1"/>
          </p:nvPr>
        </p:nvSpPr>
        <p:spPr/>
        <p:txBody>
          <a:bodyPr/>
          <a:lstStyle/>
          <a:p>
            <a:r>
              <a:rPr lang="pt-BR" dirty="0"/>
              <a:t>Os grãos colunares são geralmente grossos e caracterizados por propriedades mecânicas anisotrópicas. </a:t>
            </a:r>
          </a:p>
          <a:p>
            <a:r>
              <a:rPr lang="pt-BR" dirty="0"/>
              <a:t> grãos </a:t>
            </a:r>
            <a:r>
              <a:rPr lang="pt-BR" dirty="0" err="1"/>
              <a:t>equiaxiais</a:t>
            </a:r>
            <a:r>
              <a:rPr lang="pt-BR" dirty="0"/>
              <a:t> são geralmente pequenos e com propriedades mecânicas isotrópicos. </a:t>
            </a:r>
          </a:p>
          <a:p>
            <a:r>
              <a:rPr lang="pt-BR" dirty="0"/>
              <a:t>A anisotropia das propriedades mecânicas se origina do alinhamento colunar com grãos orientados em certas direções. A anisotropia no comportamento mecânico é prejudicial para aplicações envolvendo tensões multidirecionais. Assim, atingir apenas a estrutura de grão colunar alinhada não é uma escolha mais indicada para a fabricação de componentes.</a:t>
            </a:r>
          </a:p>
          <a:p>
            <a:endParaRPr lang="pt-BR" dirty="0"/>
          </a:p>
        </p:txBody>
      </p:sp>
      <p:sp>
        <p:nvSpPr>
          <p:cNvPr id="2" name="Espaço Reservado para Número de Slide 1">
            <a:extLst>
              <a:ext uri="{FF2B5EF4-FFF2-40B4-BE49-F238E27FC236}">
                <a16:creationId xmlns:a16="http://schemas.microsoft.com/office/drawing/2014/main" id="{36BBEBF2-EF68-4511-B00D-0609CE644D9E}"/>
              </a:ext>
            </a:extLst>
          </p:cNvPr>
          <p:cNvSpPr>
            <a:spLocks noGrp="1"/>
          </p:cNvSpPr>
          <p:nvPr>
            <p:ph type="sldNum" sz="quarter" idx="12"/>
          </p:nvPr>
        </p:nvSpPr>
        <p:spPr/>
        <p:txBody>
          <a:bodyPr/>
          <a:lstStyle/>
          <a:p>
            <a:fld id="{A474DDC1-61B4-4F90-8F87-176D58F64EB0}" type="slidenum">
              <a:rPr lang="pt-BR" smtClean="0"/>
              <a:t>22</a:t>
            </a:fld>
            <a:endParaRPr lang="pt-BR"/>
          </a:p>
        </p:txBody>
      </p:sp>
    </p:spTree>
    <p:extLst>
      <p:ext uri="{BB962C8B-B14F-4D97-AF65-F5344CB8AC3E}">
        <p14:creationId xmlns:p14="http://schemas.microsoft.com/office/powerpoint/2010/main" val="212529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5C277-6A50-4ACA-AFDB-82619086997E}"/>
              </a:ext>
            </a:extLst>
          </p:cNvPr>
          <p:cNvSpPr>
            <a:spLocks noGrp="1"/>
          </p:cNvSpPr>
          <p:nvPr>
            <p:ph type="title"/>
          </p:nvPr>
        </p:nvSpPr>
        <p:spPr/>
        <p:txBody>
          <a:bodyPr/>
          <a:lstStyle/>
          <a:p>
            <a:r>
              <a:rPr lang="pt-BR" dirty="0"/>
              <a:t>Anisotropia de módulo de elasticidade</a:t>
            </a:r>
          </a:p>
        </p:txBody>
      </p:sp>
      <p:sp>
        <p:nvSpPr>
          <p:cNvPr id="3" name="Espaço Reservado para Conteúdo 2">
            <a:extLst>
              <a:ext uri="{FF2B5EF4-FFF2-40B4-BE49-F238E27FC236}">
                <a16:creationId xmlns:a16="http://schemas.microsoft.com/office/drawing/2014/main" id="{CF3C7C1A-0EA0-43E9-A48C-02D5DA538DE6}"/>
              </a:ext>
            </a:extLst>
          </p:cNvPr>
          <p:cNvSpPr>
            <a:spLocks noGrp="1"/>
          </p:cNvSpPr>
          <p:nvPr>
            <p:ph idx="1"/>
          </p:nvPr>
        </p:nvSpPr>
        <p:spPr>
          <a:xfrm>
            <a:off x="6458978" y="1825625"/>
            <a:ext cx="4894822" cy="4351338"/>
          </a:xfrm>
        </p:spPr>
        <p:txBody>
          <a:bodyPr>
            <a:normAutofit lnSpcReduction="10000"/>
          </a:bodyPr>
          <a:lstStyle/>
          <a:p>
            <a:r>
              <a:rPr lang="pt-BR" dirty="0"/>
              <a:t>Anisotropia no caso do Cobre</a:t>
            </a:r>
          </a:p>
          <a:p>
            <a:r>
              <a:rPr lang="pt-BR" dirty="0"/>
              <a:t>E</a:t>
            </a:r>
            <a:r>
              <a:rPr lang="pt-BR" baseline="-25000" dirty="0"/>
              <a:t>100</a:t>
            </a:r>
            <a:r>
              <a:rPr lang="pt-BR" dirty="0"/>
              <a:t> = 70</a:t>
            </a:r>
          </a:p>
          <a:p>
            <a:r>
              <a:rPr lang="pt-BR" dirty="0"/>
              <a:t>E</a:t>
            </a:r>
            <a:r>
              <a:rPr lang="pt-BR" baseline="-25000" dirty="0"/>
              <a:t>111</a:t>
            </a:r>
            <a:r>
              <a:rPr lang="pt-BR" dirty="0"/>
              <a:t> = 190</a:t>
            </a:r>
          </a:p>
          <a:p>
            <a:endParaRPr lang="pt-BR" dirty="0"/>
          </a:p>
          <a:p>
            <a:r>
              <a:rPr lang="pt-BR" dirty="0"/>
              <a:t>Portanto, material com muitos grãos alinhados com &lt;100&gt; numa direção, como a Direção de Construção, terá módulo baixo nessa direção e alto em outras direções.</a:t>
            </a:r>
          </a:p>
        </p:txBody>
      </p:sp>
      <p:sp>
        <p:nvSpPr>
          <p:cNvPr id="4" name="Espaço Reservado para Número de Slide 3">
            <a:extLst>
              <a:ext uri="{FF2B5EF4-FFF2-40B4-BE49-F238E27FC236}">
                <a16:creationId xmlns:a16="http://schemas.microsoft.com/office/drawing/2014/main" id="{B00B8921-CE78-4281-AEFE-35217BDE050D}"/>
              </a:ext>
            </a:extLst>
          </p:cNvPr>
          <p:cNvSpPr>
            <a:spLocks noGrp="1"/>
          </p:cNvSpPr>
          <p:nvPr>
            <p:ph type="sldNum" sz="quarter" idx="12"/>
          </p:nvPr>
        </p:nvSpPr>
        <p:spPr/>
        <p:txBody>
          <a:bodyPr/>
          <a:lstStyle/>
          <a:p>
            <a:fld id="{A474DDC1-61B4-4F90-8F87-176D58F64EB0}" type="slidenum">
              <a:rPr lang="pt-BR" smtClean="0"/>
              <a:t>23</a:t>
            </a:fld>
            <a:endParaRPr lang="pt-BR"/>
          </a:p>
        </p:txBody>
      </p:sp>
      <p:pic>
        <p:nvPicPr>
          <p:cNvPr id="1026" name="Picture 2" descr="Resultado de imagem para elastic modulus anisotropy">
            <a:extLst>
              <a:ext uri="{FF2B5EF4-FFF2-40B4-BE49-F238E27FC236}">
                <a16:creationId xmlns:a16="http://schemas.microsoft.com/office/drawing/2014/main" id="{26F57264-EB83-413C-B08A-6F4AA1572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75" y="1530712"/>
            <a:ext cx="5203549" cy="482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98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8134CF-1344-479A-9F03-8BD8CA94E30A}" type="datetime1">
              <a:rPr lang="pt-BR" smtClean="0"/>
              <a:pPr/>
              <a:t>20/04/2020</a:t>
            </a:fld>
            <a:endParaRPr lang="pt-BR"/>
          </a:p>
        </p:txBody>
      </p:sp>
      <p:sp>
        <p:nvSpPr>
          <p:cNvPr id="3" name="Espaço Reservado para Rodapé 2"/>
          <p:cNvSpPr>
            <a:spLocks noGrp="1"/>
          </p:cNvSpPr>
          <p:nvPr>
            <p:ph type="ftr" sz="quarter" idx="11"/>
          </p:nvPr>
        </p:nvSpPr>
        <p:spPr>
          <a:xfrm>
            <a:off x="2720932" y="6525344"/>
            <a:ext cx="7272808" cy="365125"/>
          </a:xfrm>
        </p:spPr>
        <p:txBody>
          <a:bodyPr/>
          <a:lstStyle/>
          <a:p>
            <a:r>
              <a:rPr lang="en-US" dirty="0"/>
              <a:t>Additive manufacturing of metallic components – Process, structure and properties</a:t>
            </a:r>
            <a:endParaRPr lang="pt-BR" dirty="0"/>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24</a:t>
            </a:fld>
            <a:endParaRPr lang="pt-BR" dirty="0"/>
          </a:p>
        </p:txBody>
      </p:sp>
      <p:sp>
        <p:nvSpPr>
          <p:cNvPr id="9" name="Retângulo 8"/>
          <p:cNvSpPr/>
          <p:nvPr/>
        </p:nvSpPr>
        <p:spPr>
          <a:xfrm>
            <a:off x="479376" y="0"/>
            <a:ext cx="7632848" cy="523220"/>
          </a:xfrm>
          <a:prstGeom prst="rect">
            <a:avLst/>
          </a:prstGeom>
        </p:spPr>
        <p:txBody>
          <a:bodyPr wrap="square">
            <a:spAutoFit/>
          </a:bodyPr>
          <a:lstStyle/>
          <a:p>
            <a:pPr lvl="2" algn="ctr"/>
            <a:r>
              <a:rPr lang="en-US" sz="2800" dirty="0" err="1">
                <a:latin typeface="Arial" panose="020B0604020202020204" pitchFamily="34" charset="0"/>
                <a:cs typeface="Arial" panose="020B0604020202020204" pitchFamily="34" charset="0"/>
              </a:rPr>
              <a:t>Morfologia</a:t>
            </a:r>
            <a:r>
              <a:rPr lang="en-US" sz="2800" dirty="0">
                <a:latin typeface="Arial" panose="020B0604020202020204" pitchFamily="34" charset="0"/>
                <a:cs typeface="Arial" panose="020B0604020202020204" pitchFamily="34" charset="0"/>
              </a:rPr>
              <a:t> dos </a:t>
            </a:r>
            <a:r>
              <a:rPr lang="en-US" sz="2800" dirty="0" err="1">
                <a:latin typeface="Arial" panose="020B0604020202020204" pitchFamily="34" charset="0"/>
                <a:cs typeface="Arial" panose="020B0604020202020204" pitchFamily="34" charset="0"/>
              </a:rPr>
              <a:t>grãos</a:t>
            </a:r>
            <a:endParaRPr lang="pt-BR" sz="2800" dirty="0">
              <a:latin typeface="Arial" panose="020B0604020202020204" pitchFamily="34" charset="0"/>
              <a:cs typeface="Arial" panose="020B0604020202020204" pitchFamily="34" charset="0"/>
            </a:endParaRPr>
          </a:p>
        </p:txBody>
      </p:sp>
      <p:sp>
        <p:nvSpPr>
          <p:cNvPr id="5" name="Retângulo 4"/>
          <p:cNvSpPr/>
          <p:nvPr/>
        </p:nvSpPr>
        <p:spPr>
          <a:xfrm>
            <a:off x="1524000" y="781949"/>
            <a:ext cx="9217024" cy="6001643"/>
          </a:xfrm>
          <a:prstGeom prst="rect">
            <a:avLst/>
          </a:prstGeom>
        </p:spPr>
        <p:txBody>
          <a:bodyPr wrap="square">
            <a:spAutoFit/>
          </a:bodyPr>
          <a:lstStyle/>
          <a:p>
            <a:pPr algn="just"/>
            <a:r>
              <a:rPr lang="pt-BR" sz="2400" dirty="0"/>
              <a:t>a anisotropia pode ser significativamente reduzida com estrutura de grão </a:t>
            </a:r>
            <a:r>
              <a:rPr lang="pt-BR" sz="2400" dirty="0" err="1"/>
              <a:t>equiaxial</a:t>
            </a:r>
            <a:r>
              <a:rPr lang="pt-BR" sz="2400" dirty="0"/>
              <a:t> ou uma mistura de estruturas de grão </a:t>
            </a:r>
            <a:r>
              <a:rPr lang="pt-BR" sz="2400" dirty="0" err="1"/>
              <a:t>equiaxial</a:t>
            </a:r>
            <a:r>
              <a:rPr lang="pt-BR" sz="2400" dirty="0"/>
              <a:t> e colunar. </a:t>
            </a:r>
          </a:p>
          <a:p>
            <a:pPr algn="just"/>
            <a:endParaRPr lang="pt-BR" sz="2400" dirty="0"/>
          </a:p>
          <a:p>
            <a:pPr algn="just"/>
            <a:r>
              <a:rPr lang="pt-BR" sz="2400" dirty="0"/>
              <a:t>Resistência mecânica e ductilidade são reduzidas quando só existem grãos colunares, quando seus contornos de grão estão perpendiculares à direção da tensão.</a:t>
            </a:r>
          </a:p>
          <a:p>
            <a:pPr algn="just"/>
            <a:endParaRPr lang="pt-BR" sz="2400" dirty="0"/>
          </a:p>
          <a:p>
            <a:pPr algn="just"/>
            <a:r>
              <a:rPr lang="pt-BR" sz="2400" dirty="0"/>
              <a:t>Existe risco de </a:t>
            </a:r>
            <a:r>
              <a:rPr lang="pt-BR" sz="2400" dirty="0" err="1"/>
              <a:t>trincamento</a:t>
            </a:r>
            <a:r>
              <a:rPr lang="pt-BR" sz="2400" dirty="0"/>
              <a:t> na solidificação, (no DED?) quando a orientação dos grãos colunares perto da linha central é paralela a direção de varredura. </a:t>
            </a:r>
          </a:p>
          <a:p>
            <a:pPr algn="just"/>
            <a:endParaRPr lang="pt-BR" sz="2400" dirty="0"/>
          </a:p>
          <a:p>
            <a:pPr algn="just"/>
            <a:r>
              <a:rPr lang="pt-BR" sz="2400" dirty="0"/>
              <a:t>A formação de grãos </a:t>
            </a:r>
            <a:r>
              <a:rPr lang="pt-BR" sz="2400" dirty="0" err="1"/>
              <a:t>equiaxiais</a:t>
            </a:r>
            <a:r>
              <a:rPr lang="pt-BR" sz="2400" dirty="0"/>
              <a:t> pode ajudar a reduzir trincas na solidificação. </a:t>
            </a:r>
          </a:p>
          <a:p>
            <a:pPr algn="just"/>
            <a:endParaRPr lang="pt-BR" sz="2400" dirty="0"/>
          </a:p>
          <a:p>
            <a:pPr algn="just"/>
            <a:r>
              <a:rPr lang="pt-BR" sz="2400" dirty="0"/>
              <a:t>Grãos </a:t>
            </a:r>
            <a:r>
              <a:rPr lang="pt-BR" sz="2400" dirty="0" err="1"/>
              <a:t>equiaxiais</a:t>
            </a:r>
            <a:r>
              <a:rPr lang="pt-BR" sz="2400" dirty="0"/>
              <a:t> finos podem melhorar propriedades mecânicas, como melhorar a ductilidade e resistência à fratura.</a:t>
            </a:r>
          </a:p>
        </p:txBody>
      </p:sp>
    </p:spTree>
    <p:extLst>
      <p:ext uri="{BB962C8B-B14F-4D97-AF65-F5344CB8AC3E}">
        <p14:creationId xmlns:p14="http://schemas.microsoft.com/office/powerpoint/2010/main" val="115724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71241B2-6731-45D9-95E7-DB6616EFBEAA}"/>
              </a:ext>
            </a:extLst>
          </p:cNvPr>
          <p:cNvSpPr>
            <a:spLocks noGrp="1"/>
          </p:cNvSpPr>
          <p:nvPr>
            <p:ph type="title"/>
          </p:nvPr>
        </p:nvSpPr>
        <p:spPr/>
        <p:txBody>
          <a:bodyPr/>
          <a:lstStyle/>
          <a:p>
            <a:r>
              <a:rPr lang="pt-BR" dirty="0"/>
              <a:t>Transição colunar </a:t>
            </a:r>
            <a:r>
              <a:rPr lang="pt-BR" dirty="0" err="1"/>
              <a:t>equiaxial</a:t>
            </a:r>
            <a:r>
              <a:rPr lang="pt-BR" dirty="0"/>
              <a:t> (CET)</a:t>
            </a:r>
          </a:p>
        </p:txBody>
      </p:sp>
      <p:sp>
        <p:nvSpPr>
          <p:cNvPr id="4" name="Espaço Reservado para Conteúdo 3">
            <a:extLst>
              <a:ext uri="{FF2B5EF4-FFF2-40B4-BE49-F238E27FC236}">
                <a16:creationId xmlns:a16="http://schemas.microsoft.com/office/drawing/2014/main" id="{85E9CD25-AB51-4FD0-B6A9-96B47C71C4A2}"/>
              </a:ext>
            </a:extLst>
          </p:cNvPr>
          <p:cNvSpPr>
            <a:spLocks noGrp="1"/>
          </p:cNvSpPr>
          <p:nvPr>
            <p:ph idx="1"/>
          </p:nvPr>
        </p:nvSpPr>
        <p:spPr/>
        <p:txBody>
          <a:bodyPr/>
          <a:lstStyle/>
          <a:p>
            <a:r>
              <a:rPr lang="pt-BR" dirty="0"/>
              <a:t>Grãos </a:t>
            </a:r>
            <a:r>
              <a:rPr lang="pt-BR" dirty="0" err="1"/>
              <a:t>equiaxiais</a:t>
            </a:r>
            <a:r>
              <a:rPr lang="pt-BR" dirty="0"/>
              <a:t> são conseguidos nas condições de ocorrência de </a:t>
            </a:r>
            <a:r>
              <a:rPr lang="pt-BR" dirty="0" err="1"/>
              <a:t>dendritas</a:t>
            </a:r>
            <a:r>
              <a:rPr lang="pt-BR" dirty="0"/>
              <a:t> </a:t>
            </a:r>
            <a:r>
              <a:rPr lang="pt-BR" dirty="0" err="1"/>
              <a:t>equiaxiais</a:t>
            </a:r>
            <a:r>
              <a:rPr lang="pt-BR" dirty="0"/>
              <a:t>. </a:t>
            </a:r>
          </a:p>
          <a:p>
            <a:r>
              <a:rPr lang="pt-BR" dirty="0"/>
              <a:t>É possível usar o mapa de modo de solidificação para identificar condições para obtenção de grãos </a:t>
            </a:r>
            <a:r>
              <a:rPr lang="pt-BR" dirty="0" err="1"/>
              <a:t>equiaxiais</a:t>
            </a:r>
            <a:r>
              <a:rPr lang="pt-BR" dirty="0"/>
              <a:t>: baixo G/R</a:t>
            </a:r>
          </a:p>
          <a:p>
            <a:r>
              <a:rPr lang="pt-BR" dirty="0"/>
              <a:t>   </a:t>
            </a:r>
          </a:p>
        </p:txBody>
      </p:sp>
      <p:sp>
        <p:nvSpPr>
          <p:cNvPr id="2" name="Espaço Reservado para Número de Slide 1">
            <a:extLst>
              <a:ext uri="{FF2B5EF4-FFF2-40B4-BE49-F238E27FC236}">
                <a16:creationId xmlns:a16="http://schemas.microsoft.com/office/drawing/2014/main" id="{7534773B-1648-413F-974A-6F3109DA0292}"/>
              </a:ext>
            </a:extLst>
          </p:cNvPr>
          <p:cNvSpPr>
            <a:spLocks noGrp="1"/>
          </p:cNvSpPr>
          <p:nvPr>
            <p:ph type="sldNum" sz="quarter" idx="12"/>
          </p:nvPr>
        </p:nvSpPr>
        <p:spPr/>
        <p:txBody>
          <a:bodyPr/>
          <a:lstStyle/>
          <a:p>
            <a:fld id="{A474DDC1-61B4-4F90-8F87-176D58F64EB0}" type="slidenum">
              <a:rPr lang="pt-BR" smtClean="0"/>
              <a:t>25</a:t>
            </a:fld>
            <a:endParaRPr lang="pt-BR"/>
          </a:p>
        </p:txBody>
      </p:sp>
    </p:spTree>
    <p:extLst>
      <p:ext uri="{BB962C8B-B14F-4D97-AF65-F5344CB8AC3E}">
        <p14:creationId xmlns:p14="http://schemas.microsoft.com/office/powerpoint/2010/main" val="1617001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BBE11DC-837E-42AA-85AB-2B304236D07D}"/>
              </a:ext>
            </a:extLst>
          </p:cNvPr>
          <p:cNvSpPr>
            <a:spLocks noGrp="1"/>
          </p:cNvSpPr>
          <p:nvPr>
            <p:ph type="sldNum" sz="quarter" idx="12"/>
          </p:nvPr>
        </p:nvSpPr>
        <p:spPr/>
        <p:txBody>
          <a:bodyPr/>
          <a:lstStyle/>
          <a:p>
            <a:fld id="{A474DDC1-61B4-4F90-8F87-176D58F64EB0}" type="slidenum">
              <a:rPr lang="pt-BR" smtClean="0"/>
              <a:t>26</a:t>
            </a:fld>
            <a:endParaRPr lang="pt-BR"/>
          </a:p>
        </p:txBody>
      </p:sp>
      <p:pic>
        <p:nvPicPr>
          <p:cNvPr id="3" name="Imagem 2">
            <a:extLst>
              <a:ext uri="{FF2B5EF4-FFF2-40B4-BE49-F238E27FC236}">
                <a16:creationId xmlns:a16="http://schemas.microsoft.com/office/drawing/2014/main" id="{AF311B56-CE6E-4466-BD1E-972945A8D747}"/>
              </a:ext>
            </a:extLst>
          </p:cNvPr>
          <p:cNvPicPr>
            <a:picLocks noChangeAspect="1"/>
          </p:cNvPicPr>
          <p:nvPr/>
        </p:nvPicPr>
        <p:blipFill>
          <a:blip r:embed="rId2"/>
          <a:stretch>
            <a:fillRect/>
          </a:stretch>
        </p:blipFill>
        <p:spPr>
          <a:xfrm>
            <a:off x="3511826" y="212342"/>
            <a:ext cx="7732839" cy="5005365"/>
          </a:xfrm>
          <a:prstGeom prst="rect">
            <a:avLst/>
          </a:prstGeom>
        </p:spPr>
      </p:pic>
      <p:sp>
        <p:nvSpPr>
          <p:cNvPr id="4" name="CaixaDeTexto 3">
            <a:extLst>
              <a:ext uri="{FF2B5EF4-FFF2-40B4-BE49-F238E27FC236}">
                <a16:creationId xmlns:a16="http://schemas.microsoft.com/office/drawing/2014/main" id="{5FA977D1-D245-4F57-8319-6D0A194F9321}"/>
              </a:ext>
            </a:extLst>
          </p:cNvPr>
          <p:cNvSpPr txBox="1"/>
          <p:nvPr/>
        </p:nvSpPr>
        <p:spPr>
          <a:xfrm>
            <a:off x="3737113" y="5291742"/>
            <a:ext cx="8136835" cy="646331"/>
          </a:xfrm>
          <a:prstGeom prst="rect">
            <a:avLst/>
          </a:prstGeom>
          <a:noFill/>
        </p:spPr>
        <p:txBody>
          <a:bodyPr wrap="square" rtlCol="0">
            <a:spAutoFit/>
          </a:bodyPr>
          <a:lstStyle/>
          <a:p>
            <a:r>
              <a:rPr lang="pt-BR" dirty="0"/>
              <a:t>Mapa de modo de solidificação </a:t>
            </a:r>
          </a:p>
          <a:p>
            <a:r>
              <a:rPr lang="pt-BR" dirty="0"/>
              <a:t> Fonte: Lee (2014) [59]</a:t>
            </a:r>
          </a:p>
        </p:txBody>
      </p:sp>
      <p:sp>
        <p:nvSpPr>
          <p:cNvPr id="5" name="CaixaDeTexto 4">
            <a:extLst>
              <a:ext uri="{FF2B5EF4-FFF2-40B4-BE49-F238E27FC236}">
                <a16:creationId xmlns:a16="http://schemas.microsoft.com/office/drawing/2014/main" id="{EDD986EE-688A-4D74-9DA2-60F29FD8E9B3}"/>
              </a:ext>
            </a:extLst>
          </p:cNvPr>
          <p:cNvSpPr txBox="1"/>
          <p:nvPr/>
        </p:nvSpPr>
        <p:spPr>
          <a:xfrm>
            <a:off x="3737113" y="5894685"/>
            <a:ext cx="7076661" cy="923330"/>
          </a:xfrm>
          <a:prstGeom prst="rect">
            <a:avLst/>
          </a:prstGeom>
          <a:noFill/>
        </p:spPr>
        <p:txBody>
          <a:bodyPr wrap="square" rtlCol="0">
            <a:spAutoFit/>
          </a:bodyPr>
          <a:lstStyle/>
          <a:p>
            <a:r>
              <a:rPr lang="en-US" dirty="0"/>
              <a:t>Y. Lee, M. </a:t>
            </a:r>
            <a:r>
              <a:rPr lang="en-US" dirty="0" err="1"/>
              <a:t>Nordin</a:t>
            </a:r>
            <a:r>
              <a:rPr lang="en-US" dirty="0"/>
              <a:t>, S.S. Babu, D.F. </a:t>
            </a:r>
            <a:r>
              <a:rPr lang="en-US" dirty="0" err="1"/>
              <a:t>Farson</a:t>
            </a:r>
            <a:r>
              <a:rPr lang="en-US" dirty="0"/>
              <a:t>, Effect of fluid convection on dendrite  </a:t>
            </a:r>
            <a:r>
              <a:rPr lang="sv-SE" dirty="0"/>
              <a:t>arm spacing in laser deposition, Metall. Mater. Trans. B Process Metall. Mater.  </a:t>
            </a:r>
            <a:r>
              <a:rPr lang="pt-BR" dirty="0" err="1"/>
              <a:t>Process</a:t>
            </a:r>
            <a:r>
              <a:rPr lang="pt-BR" dirty="0"/>
              <a:t>. </a:t>
            </a:r>
            <a:r>
              <a:rPr lang="pt-BR" dirty="0" err="1"/>
              <a:t>Sci</a:t>
            </a:r>
            <a:r>
              <a:rPr lang="pt-BR" dirty="0"/>
              <a:t>. (2014). doi:10.1007/s11663-014-0054-7.</a:t>
            </a:r>
          </a:p>
        </p:txBody>
      </p:sp>
      <p:sp>
        <p:nvSpPr>
          <p:cNvPr id="6" name="CaixaDeTexto 5">
            <a:extLst>
              <a:ext uri="{FF2B5EF4-FFF2-40B4-BE49-F238E27FC236}">
                <a16:creationId xmlns:a16="http://schemas.microsoft.com/office/drawing/2014/main" id="{8E97DB45-527B-41D9-9AF7-FEB4EB986465}"/>
              </a:ext>
            </a:extLst>
          </p:cNvPr>
          <p:cNvSpPr txBox="1"/>
          <p:nvPr/>
        </p:nvSpPr>
        <p:spPr>
          <a:xfrm>
            <a:off x="331305" y="715617"/>
            <a:ext cx="3180522" cy="5355312"/>
          </a:xfrm>
          <a:prstGeom prst="rect">
            <a:avLst/>
          </a:prstGeom>
          <a:noFill/>
        </p:spPr>
        <p:txBody>
          <a:bodyPr wrap="square" rtlCol="0">
            <a:spAutoFit/>
          </a:bodyPr>
          <a:lstStyle/>
          <a:p>
            <a:r>
              <a:rPr lang="pt-BR" dirty="0"/>
              <a:t>Baixo G/R favorece </a:t>
            </a:r>
            <a:r>
              <a:rPr lang="pt-BR" dirty="0" err="1"/>
              <a:t>dendritas</a:t>
            </a:r>
            <a:r>
              <a:rPr lang="pt-BR" dirty="0"/>
              <a:t> </a:t>
            </a:r>
            <a:r>
              <a:rPr lang="pt-BR" dirty="0" err="1"/>
              <a:t>equiaxiais</a:t>
            </a:r>
            <a:r>
              <a:rPr lang="pt-BR" dirty="0"/>
              <a:t> .</a:t>
            </a:r>
          </a:p>
          <a:p>
            <a:endParaRPr lang="pt-BR" dirty="0"/>
          </a:p>
          <a:p>
            <a:r>
              <a:rPr lang="pt-BR" dirty="0"/>
              <a:t>Portanto, alto R favorece </a:t>
            </a:r>
            <a:r>
              <a:rPr lang="pt-BR" dirty="0" err="1"/>
              <a:t>dendrita</a:t>
            </a:r>
            <a:r>
              <a:rPr lang="pt-BR" dirty="0"/>
              <a:t> </a:t>
            </a:r>
            <a:r>
              <a:rPr lang="pt-BR" dirty="0" err="1"/>
              <a:t>equiaxial</a:t>
            </a:r>
            <a:r>
              <a:rPr lang="pt-BR" dirty="0"/>
              <a:t>.</a:t>
            </a:r>
          </a:p>
          <a:p>
            <a:endParaRPr lang="pt-BR" dirty="0"/>
          </a:p>
          <a:p>
            <a:r>
              <a:rPr lang="pt-BR" dirty="0"/>
              <a:t>Alto R se obtém com altas velocidades de varredura.</a:t>
            </a:r>
          </a:p>
          <a:p>
            <a:endParaRPr lang="pt-BR" dirty="0"/>
          </a:p>
          <a:p>
            <a:r>
              <a:rPr lang="pt-BR" dirty="0"/>
              <a:t>G/R decresce nas camadas superiores, ou seja, quando maior a construção, maior o risco de “degeneração” com formação de grãos colunares.</a:t>
            </a:r>
          </a:p>
          <a:p>
            <a:endParaRPr lang="pt-BR" dirty="0"/>
          </a:p>
          <a:p>
            <a:r>
              <a:rPr lang="pt-BR" dirty="0"/>
              <a:t>Em geral, é raro obter </a:t>
            </a:r>
            <a:r>
              <a:rPr lang="pt-BR" dirty="0" err="1"/>
              <a:t>equiaxiais</a:t>
            </a:r>
            <a:r>
              <a:rPr lang="pt-BR" dirty="0"/>
              <a:t> no PBF, pois o gradiente G é muito grande, da ordem de 10</a:t>
            </a:r>
            <a:r>
              <a:rPr lang="pt-BR" baseline="30000" dirty="0"/>
              <a:t>6</a:t>
            </a:r>
            <a:r>
              <a:rPr lang="pt-BR" dirty="0"/>
              <a:t> K/m</a:t>
            </a:r>
          </a:p>
        </p:txBody>
      </p:sp>
    </p:spTree>
    <p:extLst>
      <p:ext uri="{BB962C8B-B14F-4D97-AF65-F5344CB8AC3E}">
        <p14:creationId xmlns:p14="http://schemas.microsoft.com/office/powerpoint/2010/main" val="158648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A7A2B8AD-DB93-441B-95C3-ABAEF49C03DE}"/>
              </a:ext>
            </a:extLst>
          </p:cNvPr>
          <p:cNvSpPr>
            <a:spLocks noGrp="1"/>
          </p:cNvSpPr>
          <p:nvPr>
            <p:ph type="sldNum" sz="quarter" idx="12"/>
          </p:nvPr>
        </p:nvSpPr>
        <p:spPr/>
        <p:txBody>
          <a:bodyPr/>
          <a:lstStyle/>
          <a:p>
            <a:fld id="{A474DDC1-61B4-4F90-8F87-176D58F64EB0}" type="slidenum">
              <a:rPr lang="pt-BR" smtClean="0"/>
              <a:t>27</a:t>
            </a:fld>
            <a:endParaRPr lang="pt-BR"/>
          </a:p>
        </p:txBody>
      </p:sp>
      <p:pic>
        <p:nvPicPr>
          <p:cNvPr id="3" name="Imagem 2">
            <a:extLst>
              <a:ext uri="{FF2B5EF4-FFF2-40B4-BE49-F238E27FC236}">
                <a16:creationId xmlns:a16="http://schemas.microsoft.com/office/drawing/2014/main" id="{D954884C-2944-4539-A144-BC0DFCBBD9AE}"/>
              </a:ext>
            </a:extLst>
          </p:cNvPr>
          <p:cNvPicPr>
            <a:picLocks noChangeAspect="1"/>
          </p:cNvPicPr>
          <p:nvPr/>
        </p:nvPicPr>
        <p:blipFill>
          <a:blip r:embed="rId2"/>
          <a:stretch>
            <a:fillRect/>
          </a:stretch>
        </p:blipFill>
        <p:spPr>
          <a:xfrm>
            <a:off x="0" y="1695012"/>
            <a:ext cx="9794696" cy="3343484"/>
          </a:xfrm>
          <a:prstGeom prst="rect">
            <a:avLst/>
          </a:prstGeom>
        </p:spPr>
      </p:pic>
      <p:sp>
        <p:nvSpPr>
          <p:cNvPr id="4" name="CaixaDeTexto 3">
            <a:extLst>
              <a:ext uri="{FF2B5EF4-FFF2-40B4-BE49-F238E27FC236}">
                <a16:creationId xmlns:a16="http://schemas.microsoft.com/office/drawing/2014/main" id="{958612D7-8A56-4486-A52A-44E469734D91}"/>
              </a:ext>
            </a:extLst>
          </p:cNvPr>
          <p:cNvSpPr txBox="1"/>
          <p:nvPr/>
        </p:nvSpPr>
        <p:spPr>
          <a:xfrm>
            <a:off x="331304" y="5330557"/>
            <a:ext cx="9776250" cy="1200329"/>
          </a:xfrm>
          <a:prstGeom prst="rect">
            <a:avLst/>
          </a:prstGeom>
          <a:noFill/>
        </p:spPr>
        <p:txBody>
          <a:bodyPr wrap="square" rtlCol="0">
            <a:spAutoFit/>
          </a:bodyPr>
          <a:lstStyle/>
          <a:p>
            <a:r>
              <a:rPr lang="en-US" dirty="0"/>
              <a:t>Calculated solidification parameters for grain morphology of IN 718 in PBF-EB [354]. </a:t>
            </a:r>
          </a:p>
          <a:p>
            <a:pPr marL="342900" indent="-342900">
              <a:buAutoNum type="alphaLcParenBoth"/>
            </a:pPr>
            <a:r>
              <a:rPr lang="en-US" dirty="0"/>
              <a:t>Variation of temperature gradient G and liquid-solid interface velocity R with solidification time. (</a:t>
            </a:r>
          </a:p>
          <a:p>
            <a:pPr marL="342900" indent="-342900">
              <a:buAutoNum type="alphaLcParenBoth"/>
            </a:pPr>
            <a:r>
              <a:rPr lang="en-US" dirty="0"/>
              <a:t>Solidification map of IN 718 with G and R superimposed, indicating the formation of columnar and equiaxed </a:t>
            </a:r>
            <a:r>
              <a:rPr lang="pt-BR" dirty="0" err="1"/>
              <a:t>grains</a:t>
            </a:r>
            <a:r>
              <a:rPr lang="pt-BR" dirty="0"/>
              <a:t>.</a:t>
            </a:r>
          </a:p>
        </p:txBody>
      </p:sp>
      <p:sp>
        <p:nvSpPr>
          <p:cNvPr id="6" name="CaixaDeTexto 5">
            <a:extLst>
              <a:ext uri="{FF2B5EF4-FFF2-40B4-BE49-F238E27FC236}">
                <a16:creationId xmlns:a16="http://schemas.microsoft.com/office/drawing/2014/main" id="{084C1B14-5252-4E00-A36D-5128EF9FB7A0}"/>
              </a:ext>
            </a:extLst>
          </p:cNvPr>
          <p:cNvSpPr txBox="1"/>
          <p:nvPr/>
        </p:nvSpPr>
        <p:spPr>
          <a:xfrm>
            <a:off x="331304" y="424761"/>
            <a:ext cx="9776250" cy="923330"/>
          </a:xfrm>
          <a:prstGeom prst="rect">
            <a:avLst/>
          </a:prstGeom>
          <a:noFill/>
        </p:spPr>
        <p:txBody>
          <a:bodyPr wrap="square" rtlCol="0">
            <a:spAutoFit/>
          </a:bodyPr>
          <a:lstStyle/>
          <a:p>
            <a:r>
              <a:rPr lang="en-US" dirty="0"/>
              <a:t>Highly misoriented equiaxed grains and oriented columnar grains in the same layer were produced through rapidly changing the scan strategy between continuous and pulsed heat sources by controlling the motion of the electron beam.</a:t>
            </a:r>
            <a:endParaRPr lang="pt-BR" dirty="0"/>
          </a:p>
        </p:txBody>
      </p:sp>
      <p:pic>
        <p:nvPicPr>
          <p:cNvPr id="7" name="Imagem 6">
            <a:extLst>
              <a:ext uri="{FF2B5EF4-FFF2-40B4-BE49-F238E27FC236}">
                <a16:creationId xmlns:a16="http://schemas.microsoft.com/office/drawing/2014/main" id="{E8207892-79E4-4C49-998A-ECE8F96997F2}"/>
              </a:ext>
            </a:extLst>
          </p:cNvPr>
          <p:cNvPicPr>
            <a:picLocks noChangeAspect="1"/>
          </p:cNvPicPr>
          <p:nvPr/>
        </p:nvPicPr>
        <p:blipFill>
          <a:blip r:embed="rId3"/>
          <a:stretch>
            <a:fillRect/>
          </a:stretch>
        </p:blipFill>
        <p:spPr>
          <a:xfrm>
            <a:off x="10127942" y="136525"/>
            <a:ext cx="2064058" cy="6858000"/>
          </a:xfrm>
          <a:prstGeom prst="rect">
            <a:avLst/>
          </a:prstGeom>
        </p:spPr>
      </p:pic>
    </p:spTree>
    <p:extLst>
      <p:ext uri="{BB962C8B-B14F-4D97-AF65-F5344CB8AC3E}">
        <p14:creationId xmlns:p14="http://schemas.microsoft.com/office/powerpoint/2010/main" val="135561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EBA2498-B6A9-4D88-876B-E7DD637071CC}"/>
              </a:ext>
            </a:extLst>
          </p:cNvPr>
          <p:cNvSpPr>
            <a:spLocks noGrp="1"/>
          </p:cNvSpPr>
          <p:nvPr>
            <p:ph type="sldNum" sz="quarter" idx="12"/>
          </p:nvPr>
        </p:nvSpPr>
        <p:spPr/>
        <p:txBody>
          <a:bodyPr/>
          <a:lstStyle/>
          <a:p>
            <a:fld id="{A474DDC1-61B4-4F90-8F87-176D58F64EB0}" type="slidenum">
              <a:rPr lang="pt-BR" smtClean="0"/>
              <a:t>28</a:t>
            </a:fld>
            <a:endParaRPr lang="pt-BR"/>
          </a:p>
        </p:txBody>
      </p:sp>
      <p:pic>
        <p:nvPicPr>
          <p:cNvPr id="4" name="Imagem 3">
            <a:extLst>
              <a:ext uri="{FF2B5EF4-FFF2-40B4-BE49-F238E27FC236}">
                <a16:creationId xmlns:a16="http://schemas.microsoft.com/office/drawing/2014/main" id="{F03D07E1-683C-4799-9307-9FE6A6DA3DF3}"/>
              </a:ext>
            </a:extLst>
          </p:cNvPr>
          <p:cNvPicPr>
            <a:picLocks noChangeAspect="1"/>
          </p:cNvPicPr>
          <p:nvPr/>
        </p:nvPicPr>
        <p:blipFill>
          <a:blip r:embed="rId2"/>
          <a:stretch>
            <a:fillRect/>
          </a:stretch>
        </p:blipFill>
        <p:spPr>
          <a:xfrm>
            <a:off x="1113184" y="45317"/>
            <a:ext cx="4355202" cy="6812683"/>
          </a:xfrm>
          <a:prstGeom prst="rect">
            <a:avLst/>
          </a:prstGeom>
        </p:spPr>
      </p:pic>
      <p:sp>
        <p:nvSpPr>
          <p:cNvPr id="5" name="CaixaDeTexto 4">
            <a:extLst>
              <a:ext uri="{FF2B5EF4-FFF2-40B4-BE49-F238E27FC236}">
                <a16:creationId xmlns:a16="http://schemas.microsoft.com/office/drawing/2014/main" id="{C44E1906-6A18-40D6-9DC6-A6B990667D17}"/>
              </a:ext>
            </a:extLst>
          </p:cNvPr>
          <p:cNvSpPr txBox="1"/>
          <p:nvPr/>
        </p:nvSpPr>
        <p:spPr>
          <a:xfrm>
            <a:off x="5698435" y="1232452"/>
            <a:ext cx="4911922" cy="3693319"/>
          </a:xfrm>
          <a:prstGeom prst="rect">
            <a:avLst/>
          </a:prstGeom>
          <a:noFill/>
        </p:spPr>
        <p:txBody>
          <a:bodyPr wrap="none" rtlCol="0">
            <a:spAutoFit/>
          </a:bodyPr>
          <a:lstStyle/>
          <a:p>
            <a:r>
              <a:rPr lang="pt-BR" dirty="0"/>
              <a:t>Coexistência de grãos colunares e </a:t>
            </a:r>
            <a:r>
              <a:rPr lang="pt-BR" dirty="0" err="1"/>
              <a:t>equiaxiais</a:t>
            </a:r>
            <a:r>
              <a:rPr lang="pt-BR" dirty="0"/>
              <a:t>,</a:t>
            </a:r>
          </a:p>
          <a:p>
            <a:r>
              <a:rPr lang="pt-BR" dirty="0"/>
              <a:t>Por meio de alterações na estratégia de varredura,</a:t>
            </a:r>
          </a:p>
          <a:p>
            <a:r>
              <a:rPr lang="pt-BR" dirty="0"/>
              <a:t>Por varredura de laser unidirecional em IN718</a:t>
            </a:r>
          </a:p>
          <a:p>
            <a:endParaRPr lang="pt-BR" dirty="0"/>
          </a:p>
          <a:p>
            <a:r>
              <a:rPr lang="pt-BR" dirty="0" err="1"/>
              <a:t>Inconel</a:t>
            </a:r>
            <a:r>
              <a:rPr lang="pt-BR" dirty="0"/>
              <a:t> 718:</a:t>
            </a:r>
          </a:p>
          <a:p>
            <a:endParaRPr lang="pt-BR" dirty="0"/>
          </a:p>
          <a:p>
            <a:r>
              <a:rPr lang="pt-BR" dirty="0"/>
              <a:t>52%Ni, 20%Cr, 20%Fe, 3%Mo, 5%Nb, 0,5%Al </a:t>
            </a:r>
          </a:p>
          <a:p>
            <a:endParaRPr lang="pt-BR" dirty="0"/>
          </a:p>
          <a:p>
            <a:r>
              <a:rPr lang="pt-BR" dirty="0"/>
              <a:t>LE 1100MPa a </a:t>
            </a:r>
            <a:r>
              <a:rPr lang="pt-BR" dirty="0" err="1"/>
              <a:t>Tamb</a:t>
            </a:r>
            <a:r>
              <a:rPr lang="pt-BR" dirty="0"/>
              <a:t>, A=23%</a:t>
            </a:r>
          </a:p>
          <a:p>
            <a:endParaRPr lang="pt-BR" dirty="0"/>
          </a:p>
          <a:p>
            <a:r>
              <a:rPr lang="pt-BR" dirty="0"/>
              <a:t>LE 1000 MPa a 650º C </a:t>
            </a:r>
          </a:p>
          <a:p>
            <a:endParaRPr lang="pt-BR" dirty="0"/>
          </a:p>
          <a:p>
            <a:endParaRPr lang="pt-BR" dirty="0"/>
          </a:p>
        </p:txBody>
      </p:sp>
    </p:spTree>
    <p:extLst>
      <p:ext uri="{BB962C8B-B14F-4D97-AF65-F5344CB8AC3E}">
        <p14:creationId xmlns:p14="http://schemas.microsoft.com/office/powerpoint/2010/main" val="2061215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8134CF-1344-479A-9F03-8BD8CA94E30A}" type="datetime1">
              <a:rPr lang="pt-BR" smtClean="0"/>
              <a:pPr/>
              <a:t>20/04/2020</a:t>
            </a:fld>
            <a:endParaRPr lang="pt-BR"/>
          </a:p>
        </p:txBody>
      </p:sp>
      <p:sp>
        <p:nvSpPr>
          <p:cNvPr id="3" name="Espaço Reservado para Rodapé 2"/>
          <p:cNvSpPr>
            <a:spLocks noGrp="1"/>
          </p:cNvSpPr>
          <p:nvPr>
            <p:ph type="ftr" sz="quarter" idx="11"/>
          </p:nvPr>
        </p:nvSpPr>
        <p:spPr>
          <a:xfrm>
            <a:off x="2720932" y="6525344"/>
            <a:ext cx="7272808" cy="365125"/>
          </a:xfrm>
        </p:spPr>
        <p:txBody>
          <a:bodyPr/>
          <a:lstStyle/>
          <a:p>
            <a:r>
              <a:rPr lang="en-US" dirty="0"/>
              <a:t>Additive manufacturing of metallic components – Process, structure and properties</a:t>
            </a:r>
            <a:endParaRPr lang="pt-BR" dirty="0"/>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29</a:t>
            </a:fld>
            <a:endParaRPr lang="pt-BR" dirty="0"/>
          </a:p>
        </p:txBody>
      </p:sp>
      <p:sp>
        <p:nvSpPr>
          <p:cNvPr id="9" name="Retângulo 8"/>
          <p:cNvSpPr/>
          <p:nvPr/>
        </p:nvSpPr>
        <p:spPr>
          <a:xfrm>
            <a:off x="479376" y="0"/>
            <a:ext cx="7632848" cy="523220"/>
          </a:xfrm>
          <a:prstGeom prst="rect">
            <a:avLst/>
          </a:prstGeom>
        </p:spPr>
        <p:txBody>
          <a:bodyPr wrap="square">
            <a:spAutoFit/>
          </a:bodyPr>
          <a:lstStyle/>
          <a:p>
            <a:pPr lvl="2" algn="ctr"/>
            <a:r>
              <a:rPr lang="en-US" sz="2800" dirty="0" err="1">
                <a:latin typeface="Arial" panose="020B0604020202020204" pitchFamily="34" charset="0"/>
                <a:cs typeface="Arial" panose="020B0604020202020204" pitchFamily="34" charset="0"/>
              </a:rPr>
              <a:t>Morfologia</a:t>
            </a:r>
            <a:r>
              <a:rPr lang="en-US" sz="2800" dirty="0">
                <a:latin typeface="Arial" panose="020B0604020202020204" pitchFamily="34" charset="0"/>
                <a:cs typeface="Arial" panose="020B0604020202020204" pitchFamily="34" charset="0"/>
              </a:rPr>
              <a:t> dos </a:t>
            </a:r>
            <a:r>
              <a:rPr lang="en-US" sz="2800" dirty="0" err="1">
                <a:latin typeface="Arial" panose="020B0604020202020204" pitchFamily="34" charset="0"/>
                <a:cs typeface="Arial" panose="020B0604020202020204" pitchFamily="34" charset="0"/>
              </a:rPr>
              <a:t>grãos</a:t>
            </a:r>
            <a:endParaRPr lang="pt-BR" sz="2800" dirty="0">
              <a:latin typeface="Arial" panose="020B0604020202020204" pitchFamily="34" charset="0"/>
              <a:cs typeface="Arial" panose="020B0604020202020204" pitchFamily="34" charset="0"/>
            </a:endParaRPr>
          </a:p>
        </p:txBody>
      </p:sp>
      <p:sp>
        <p:nvSpPr>
          <p:cNvPr id="6" name="Retângulo 5"/>
          <p:cNvSpPr/>
          <p:nvPr/>
        </p:nvSpPr>
        <p:spPr>
          <a:xfrm>
            <a:off x="8112224" y="384313"/>
            <a:ext cx="3678898" cy="3693319"/>
          </a:xfrm>
          <a:prstGeom prst="rect">
            <a:avLst/>
          </a:prstGeom>
        </p:spPr>
        <p:txBody>
          <a:bodyPr wrap="square">
            <a:spAutoFit/>
          </a:bodyPr>
          <a:lstStyle/>
          <a:p>
            <a:r>
              <a:rPr lang="pt-BR" dirty="0"/>
              <a:t>A figura abaixo mostra uma mistura de grãos colunares e </a:t>
            </a:r>
            <a:r>
              <a:rPr lang="pt-BR" dirty="0" err="1"/>
              <a:t>equiaxiais</a:t>
            </a:r>
            <a:r>
              <a:rPr lang="pt-BR" dirty="0"/>
              <a:t> em uma amostra de Ti-6.5Al-3.5Mo-1.5Zr-0.3Si processada por DED [25]. A estrutura de grãos mistos resulta da nucleação heterogênea em pós parcialmente fundidos. </a:t>
            </a:r>
          </a:p>
          <a:p>
            <a:endParaRPr lang="pt-BR" dirty="0"/>
          </a:p>
          <a:p>
            <a:r>
              <a:rPr lang="pt-BR" dirty="0"/>
              <a:t>Alta taxa de deposição de material  resulta na fusão insuficiente do pó, o que leva a nucleação heterogênea dentro da poça e, portanto, promove finos grãos anteriores </a:t>
            </a:r>
            <a:r>
              <a:rPr lang="pt-BR" dirty="0" err="1"/>
              <a:t>equiaxiais</a:t>
            </a:r>
            <a:r>
              <a:rPr lang="pt-BR" dirty="0"/>
              <a:t>.</a:t>
            </a:r>
          </a:p>
        </p:txBody>
      </p:sp>
      <p:pic>
        <p:nvPicPr>
          <p:cNvPr id="7" name="Imagem 6"/>
          <p:cNvPicPr>
            <a:picLocks noChangeAspect="1"/>
          </p:cNvPicPr>
          <p:nvPr/>
        </p:nvPicPr>
        <p:blipFill>
          <a:blip r:embed="rId2"/>
          <a:stretch>
            <a:fillRect/>
          </a:stretch>
        </p:blipFill>
        <p:spPr>
          <a:xfrm>
            <a:off x="190739" y="834887"/>
            <a:ext cx="7765285" cy="5720545"/>
          </a:xfrm>
          <a:prstGeom prst="rect">
            <a:avLst/>
          </a:prstGeom>
        </p:spPr>
      </p:pic>
      <p:sp>
        <p:nvSpPr>
          <p:cNvPr id="8" name="Retângulo 7"/>
          <p:cNvSpPr/>
          <p:nvPr/>
        </p:nvSpPr>
        <p:spPr>
          <a:xfrm>
            <a:off x="7543178" y="5565913"/>
            <a:ext cx="4247944" cy="338554"/>
          </a:xfrm>
          <a:prstGeom prst="rect">
            <a:avLst/>
          </a:prstGeom>
        </p:spPr>
        <p:txBody>
          <a:bodyPr wrap="square">
            <a:spAutoFit/>
          </a:bodyPr>
          <a:lstStyle/>
          <a:p>
            <a:r>
              <a:rPr lang="en-US" sz="800" dirty="0">
                <a:solidFill>
                  <a:srgbClr val="000000"/>
                </a:solidFill>
                <a:latin typeface="AdvGulliv-R"/>
              </a:rPr>
              <a:t>Mixture of columnar and </a:t>
            </a:r>
            <a:r>
              <a:rPr lang="en-US" sz="800" dirty="0" err="1">
                <a:solidFill>
                  <a:srgbClr val="000000"/>
                </a:solidFill>
                <a:latin typeface="AdvGulliv-R"/>
              </a:rPr>
              <a:t>equiaxed</a:t>
            </a:r>
            <a:r>
              <a:rPr lang="en-US" sz="800" dirty="0">
                <a:solidFill>
                  <a:srgbClr val="000000"/>
                </a:solidFill>
                <a:latin typeface="AdvGulliv-R"/>
              </a:rPr>
              <a:t> grains in a DED sample of a </a:t>
            </a:r>
            <a:r>
              <a:rPr lang="en-US" sz="800" dirty="0" err="1">
                <a:solidFill>
                  <a:srgbClr val="000000"/>
                </a:solidFill>
                <a:latin typeface="AdvGulliv-R"/>
              </a:rPr>
              <a:t>Ti</a:t>
            </a:r>
            <a:r>
              <a:rPr lang="en-US" sz="800" dirty="0">
                <a:solidFill>
                  <a:srgbClr val="000000"/>
                </a:solidFill>
                <a:latin typeface="AdvGulliv-R"/>
              </a:rPr>
              <a:t>-based alloy in (a) transverse section and (b) longitudinal section </a:t>
            </a:r>
            <a:r>
              <a:rPr lang="en-US" sz="800" dirty="0">
                <a:solidFill>
                  <a:srgbClr val="0080AE"/>
                </a:solidFill>
                <a:latin typeface="AdvGulliv-R"/>
              </a:rPr>
              <a:t>[25]</a:t>
            </a:r>
            <a:r>
              <a:rPr lang="en-US" sz="800" dirty="0">
                <a:solidFill>
                  <a:srgbClr val="000000"/>
                </a:solidFill>
                <a:latin typeface="AdvGulliv-R"/>
              </a:rPr>
              <a:t>.</a:t>
            </a:r>
            <a:endParaRPr lang="pt-BR" dirty="0"/>
          </a:p>
        </p:txBody>
      </p:sp>
    </p:spTree>
    <p:extLst>
      <p:ext uri="{BB962C8B-B14F-4D97-AF65-F5344CB8AC3E}">
        <p14:creationId xmlns:p14="http://schemas.microsoft.com/office/powerpoint/2010/main" val="368974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0C33D-ED38-4EB2-BF0B-29A05036C451}"/>
              </a:ext>
            </a:extLst>
          </p:cNvPr>
          <p:cNvSpPr>
            <a:spLocks noGrp="1"/>
          </p:cNvSpPr>
          <p:nvPr>
            <p:ph type="title"/>
          </p:nvPr>
        </p:nvSpPr>
        <p:spPr>
          <a:xfrm>
            <a:off x="838200" y="365125"/>
            <a:ext cx="6237849" cy="1325563"/>
          </a:xfrm>
        </p:spPr>
        <p:txBody>
          <a:bodyPr/>
          <a:lstStyle/>
          <a:p>
            <a:r>
              <a:rPr lang="pt-BR" dirty="0"/>
              <a:t>Como observar a poça: plano de corte</a:t>
            </a:r>
          </a:p>
        </p:txBody>
      </p:sp>
      <p:sp>
        <p:nvSpPr>
          <p:cNvPr id="3" name="Espaço Reservado para Conteúdo 2">
            <a:extLst>
              <a:ext uri="{FF2B5EF4-FFF2-40B4-BE49-F238E27FC236}">
                <a16:creationId xmlns:a16="http://schemas.microsoft.com/office/drawing/2014/main" id="{8511CA8D-F898-4C68-A77D-61C1C85A0D58}"/>
              </a:ext>
            </a:extLst>
          </p:cNvPr>
          <p:cNvSpPr>
            <a:spLocks noGrp="1"/>
          </p:cNvSpPr>
          <p:nvPr>
            <p:ph idx="1"/>
          </p:nvPr>
        </p:nvSpPr>
        <p:spPr>
          <a:xfrm>
            <a:off x="838200" y="1825625"/>
            <a:ext cx="7462112" cy="4351338"/>
          </a:xfrm>
        </p:spPr>
        <p:txBody>
          <a:bodyPr/>
          <a:lstStyle/>
          <a:p>
            <a:r>
              <a:rPr lang="pt-BR" dirty="0"/>
              <a:t>Depende do plano em que se corta a amostra, do processo de fabricação e da estratégia de varredura que foi adotada.</a:t>
            </a:r>
          </a:p>
          <a:p>
            <a:r>
              <a:rPr lang="pt-BR" dirty="0"/>
              <a:t>Ex.: PBF-L</a:t>
            </a:r>
          </a:p>
        </p:txBody>
      </p:sp>
      <p:sp>
        <p:nvSpPr>
          <p:cNvPr id="4" name="Espaço Reservado para Número de Slide 3">
            <a:extLst>
              <a:ext uri="{FF2B5EF4-FFF2-40B4-BE49-F238E27FC236}">
                <a16:creationId xmlns:a16="http://schemas.microsoft.com/office/drawing/2014/main" id="{1B26CB83-6B1C-4814-A4BB-B059A6D01202}"/>
              </a:ext>
            </a:extLst>
          </p:cNvPr>
          <p:cNvSpPr>
            <a:spLocks noGrp="1"/>
          </p:cNvSpPr>
          <p:nvPr>
            <p:ph type="sldNum" sz="quarter" idx="12"/>
          </p:nvPr>
        </p:nvSpPr>
        <p:spPr/>
        <p:txBody>
          <a:bodyPr/>
          <a:lstStyle/>
          <a:p>
            <a:fld id="{A474DDC1-61B4-4F90-8F87-176D58F64EB0}" type="slidenum">
              <a:rPr lang="pt-BR" smtClean="0"/>
              <a:t>3</a:t>
            </a:fld>
            <a:endParaRPr lang="pt-BR"/>
          </a:p>
        </p:txBody>
      </p:sp>
      <p:pic>
        <p:nvPicPr>
          <p:cNvPr id="5" name="Imagem 4">
            <a:extLst>
              <a:ext uri="{FF2B5EF4-FFF2-40B4-BE49-F238E27FC236}">
                <a16:creationId xmlns:a16="http://schemas.microsoft.com/office/drawing/2014/main" id="{B8902E4E-69AF-40BE-B14A-0E374FD65236}"/>
              </a:ext>
            </a:extLst>
          </p:cNvPr>
          <p:cNvPicPr>
            <a:picLocks noChangeAspect="1"/>
          </p:cNvPicPr>
          <p:nvPr/>
        </p:nvPicPr>
        <p:blipFill>
          <a:blip r:embed="rId2"/>
          <a:stretch>
            <a:fillRect/>
          </a:stretch>
        </p:blipFill>
        <p:spPr>
          <a:xfrm>
            <a:off x="8300312" y="160218"/>
            <a:ext cx="3363775" cy="6697782"/>
          </a:xfrm>
          <a:prstGeom prst="rect">
            <a:avLst/>
          </a:prstGeom>
        </p:spPr>
      </p:pic>
      <p:pic>
        <p:nvPicPr>
          <p:cNvPr id="6" name="Imagem 5">
            <a:extLst>
              <a:ext uri="{FF2B5EF4-FFF2-40B4-BE49-F238E27FC236}">
                <a16:creationId xmlns:a16="http://schemas.microsoft.com/office/drawing/2014/main" id="{74354910-9D78-4AAA-9FB4-2820E44F88CB}"/>
              </a:ext>
            </a:extLst>
          </p:cNvPr>
          <p:cNvPicPr>
            <a:picLocks noChangeAspect="1"/>
          </p:cNvPicPr>
          <p:nvPr/>
        </p:nvPicPr>
        <p:blipFill>
          <a:blip r:embed="rId3"/>
          <a:stretch>
            <a:fillRect/>
          </a:stretch>
        </p:blipFill>
        <p:spPr>
          <a:xfrm>
            <a:off x="319709" y="4012631"/>
            <a:ext cx="7565335" cy="2845369"/>
          </a:xfrm>
          <a:prstGeom prst="rect">
            <a:avLst/>
          </a:prstGeom>
        </p:spPr>
      </p:pic>
      <p:sp>
        <p:nvSpPr>
          <p:cNvPr id="7" name="CaixaDeTexto 6">
            <a:extLst>
              <a:ext uri="{FF2B5EF4-FFF2-40B4-BE49-F238E27FC236}">
                <a16:creationId xmlns:a16="http://schemas.microsoft.com/office/drawing/2014/main" id="{16147977-6254-4160-B9B9-41355EA6E451}"/>
              </a:ext>
            </a:extLst>
          </p:cNvPr>
          <p:cNvSpPr txBox="1"/>
          <p:nvPr/>
        </p:nvSpPr>
        <p:spPr>
          <a:xfrm>
            <a:off x="689113" y="3643299"/>
            <a:ext cx="1226618" cy="461665"/>
          </a:xfrm>
          <a:prstGeom prst="rect">
            <a:avLst/>
          </a:prstGeom>
          <a:noFill/>
        </p:spPr>
        <p:txBody>
          <a:bodyPr wrap="none" rtlCol="0">
            <a:spAutoFit/>
          </a:bodyPr>
          <a:lstStyle/>
          <a:p>
            <a:r>
              <a:rPr lang="pt-BR" sz="2400" dirty="0"/>
              <a:t>Plano </a:t>
            </a:r>
            <a:r>
              <a:rPr lang="pt-BR" sz="2400" dirty="0" err="1"/>
              <a:t>xy</a:t>
            </a:r>
            <a:endParaRPr lang="pt-BR" sz="2400" dirty="0"/>
          </a:p>
        </p:txBody>
      </p:sp>
      <p:sp>
        <p:nvSpPr>
          <p:cNvPr id="8" name="CaixaDeTexto 7">
            <a:extLst>
              <a:ext uri="{FF2B5EF4-FFF2-40B4-BE49-F238E27FC236}">
                <a16:creationId xmlns:a16="http://schemas.microsoft.com/office/drawing/2014/main" id="{BA665FC7-1964-4FAB-B9BF-47A17070A616}"/>
              </a:ext>
            </a:extLst>
          </p:cNvPr>
          <p:cNvSpPr txBox="1"/>
          <p:nvPr/>
        </p:nvSpPr>
        <p:spPr>
          <a:xfrm>
            <a:off x="4797286" y="3527738"/>
            <a:ext cx="1431235" cy="523220"/>
          </a:xfrm>
          <a:prstGeom prst="rect">
            <a:avLst/>
          </a:prstGeom>
          <a:noFill/>
        </p:spPr>
        <p:txBody>
          <a:bodyPr wrap="square" rtlCol="0">
            <a:spAutoFit/>
          </a:bodyPr>
          <a:lstStyle/>
          <a:p>
            <a:r>
              <a:rPr lang="pt-BR" sz="2800" dirty="0"/>
              <a:t>Plano </a:t>
            </a:r>
            <a:r>
              <a:rPr lang="pt-BR" sz="2800" dirty="0" err="1"/>
              <a:t>yz</a:t>
            </a:r>
            <a:r>
              <a:rPr lang="pt-BR" sz="2800" dirty="0"/>
              <a:t> </a:t>
            </a:r>
          </a:p>
        </p:txBody>
      </p:sp>
    </p:spTree>
    <p:extLst>
      <p:ext uri="{BB962C8B-B14F-4D97-AF65-F5344CB8AC3E}">
        <p14:creationId xmlns:p14="http://schemas.microsoft.com/office/powerpoint/2010/main" val="2684889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519281A-EAD1-4A7E-8F46-554EBF02683A}"/>
              </a:ext>
            </a:extLst>
          </p:cNvPr>
          <p:cNvSpPr>
            <a:spLocks noGrp="1"/>
          </p:cNvSpPr>
          <p:nvPr>
            <p:ph type="title"/>
          </p:nvPr>
        </p:nvSpPr>
        <p:spPr/>
        <p:txBody>
          <a:bodyPr/>
          <a:lstStyle/>
          <a:p>
            <a:r>
              <a:rPr lang="pt-BR" dirty="0"/>
              <a:t>Comentário sobre Ti 6Al 4V</a:t>
            </a:r>
          </a:p>
        </p:txBody>
      </p:sp>
      <p:sp>
        <p:nvSpPr>
          <p:cNvPr id="4" name="Espaço Reservado para Conteúdo 3">
            <a:extLst>
              <a:ext uri="{FF2B5EF4-FFF2-40B4-BE49-F238E27FC236}">
                <a16:creationId xmlns:a16="http://schemas.microsoft.com/office/drawing/2014/main" id="{0A0223F1-E660-4923-A233-08454040D125}"/>
              </a:ext>
            </a:extLst>
          </p:cNvPr>
          <p:cNvSpPr>
            <a:spLocks noGrp="1"/>
          </p:cNvSpPr>
          <p:nvPr>
            <p:ph idx="1"/>
          </p:nvPr>
        </p:nvSpPr>
        <p:spPr/>
        <p:txBody>
          <a:bodyPr/>
          <a:lstStyle/>
          <a:p>
            <a:r>
              <a:rPr lang="pt-BR" dirty="0"/>
              <a:t>M.A. dessa liga nunca dá grãos </a:t>
            </a:r>
            <a:r>
              <a:rPr lang="pt-BR" dirty="0" err="1"/>
              <a:t>equiaxiais</a:t>
            </a:r>
            <a:r>
              <a:rPr lang="pt-BR" dirty="0"/>
              <a:t>.</a:t>
            </a:r>
          </a:p>
          <a:p>
            <a:r>
              <a:rPr lang="pt-BR" dirty="0"/>
              <a:t>Crescimento tipicamente planar ocorre, </a:t>
            </a:r>
            <a:r>
              <a:rPr lang="pt-BR" u="sng" dirty="0"/>
              <a:t>apesar</a:t>
            </a:r>
            <a:r>
              <a:rPr lang="pt-BR" dirty="0"/>
              <a:t> de ter 10% de elementos de liga. (</a:t>
            </a:r>
            <a:r>
              <a:rPr lang="pt-BR" dirty="0" err="1"/>
              <a:t>Cresc</a:t>
            </a:r>
            <a:r>
              <a:rPr lang="pt-BR" dirty="0"/>
              <a:t> Planar é comum em metal puro...), apesar do alto R, </a:t>
            </a:r>
          </a:p>
          <a:p>
            <a:r>
              <a:rPr lang="pt-BR" dirty="0"/>
              <a:t>E apesar dos altos coeficientes de partição do Al e V, que são próximos de 1.</a:t>
            </a:r>
          </a:p>
          <a:p>
            <a:r>
              <a:rPr lang="pt-BR" dirty="0"/>
              <a:t>Credita-se  ao pequeno intervalo de solidificação, que </a:t>
            </a:r>
            <a:r>
              <a:rPr lang="pt-BR" u="sng" dirty="0"/>
              <a:t>limita</a:t>
            </a:r>
            <a:r>
              <a:rPr lang="pt-BR" dirty="0"/>
              <a:t> o super resfriamento constitucional e a nucleação de </a:t>
            </a:r>
            <a:r>
              <a:rPr lang="pt-BR" dirty="0" err="1"/>
              <a:t>dendritas</a:t>
            </a:r>
            <a:r>
              <a:rPr lang="pt-BR" dirty="0"/>
              <a:t>. </a:t>
            </a:r>
          </a:p>
          <a:p>
            <a:endParaRPr lang="pt-BR" dirty="0"/>
          </a:p>
        </p:txBody>
      </p:sp>
      <p:sp>
        <p:nvSpPr>
          <p:cNvPr id="2" name="Espaço Reservado para Número de Slide 1">
            <a:extLst>
              <a:ext uri="{FF2B5EF4-FFF2-40B4-BE49-F238E27FC236}">
                <a16:creationId xmlns:a16="http://schemas.microsoft.com/office/drawing/2014/main" id="{836EBFD8-D412-4971-B0B8-446BA4CAC4E6}"/>
              </a:ext>
            </a:extLst>
          </p:cNvPr>
          <p:cNvSpPr>
            <a:spLocks noGrp="1"/>
          </p:cNvSpPr>
          <p:nvPr>
            <p:ph type="sldNum" sz="quarter" idx="12"/>
          </p:nvPr>
        </p:nvSpPr>
        <p:spPr/>
        <p:txBody>
          <a:bodyPr/>
          <a:lstStyle/>
          <a:p>
            <a:fld id="{A474DDC1-61B4-4F90-8F87-176D58F64EB0}" type="slidenum">
              <a:rPr lang="pt-BR" smtClean="0"/>
              <a:t>30</a:t>
            </a:fld>
            <a:endParaRPr lang="pt-BR"/>
          </a:p>
        </p:txBody>
      </p:sp>
    </p:spTree>
    <p:extLst>
      <p:ext uri="{BB962C8B-B14F-4D97-AF65-F5344CB8AC3E}">
        <p14:creationId xmlns:p14="http://schemas.microsoft.com/office/powerpoint/2010/main" val="243233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6A809A1F-820D-4E01-8B41-AF35CE6E20B8}"/>
              </a:ext>
            </a:extLst>
          </p:cNvPr>
          <p:cNvSpPr>
            <a:spLocks noGrp="1"/>
          </p:cNvSpPr>
          <p:nvPr>
            <p:ph type="sldNum" sz="quarter" idx="12"/>
          </p:nvPr>
        </p:nvSpPr>
        <p:spPr/>
        <p:txBody>
          <a:bodyPr/>
          <a:lstStyle/>
          <a:p>
            <a:fld id="{A474DDC1-61B4-4F90-8F87-176D58F64EB0}" type="slidenum">
              <a:rPr lang="pt-BR" smtClean="0"/>
              <a:t>31</a:t>
            </a:fld>
            <a:endParaRPr lang="pt-BR"/>
          </a:p>
        </p:txBody>
      </p:sp>
      <p:pic>
        <p:nvPicPr>
          <p:cNvPr id="2050" name="Picture 2" descr="Resultado de imagem para ti al binary phase diagram">
            <a:extLst>
              <a:ext uri="{FF2B5EF4-FFF2-40B4-BE49-F238E27FC236}">
                <a16:creationId xmlns:a16="http://schemas.microsoft.com/office/drawing/2014/main" id="{BC208DE6-00FD-4CCF-BC80-EE8287E7C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203920"/>
            <a:ext cx="8096250" cy="59245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D64B66BB-5A87-4C5D-BA8C-5A0448D999E1}"/>
              </a:ext>
            </a:extLst>
          </p:cNvPr>
          <p:cNvPicPr>
            <a:picLocks noChangeAspect="1"/>
          </p:cNvPicPr>
          <p:nvPr/>
        </p:nvPicPr>
        <p:blipFill>
          <a:blip r:embed="rId3"/>
          <a:stretch>
            <a:fillRect/>
          </a:stretch>
        </p:blipFill>
        <p:spPr>
          <a:xfrm>
            <a:off x="500282" y="203920"/>
            <a:ext cx="4620359" cy="3853272"/>
          </a:xfrm>
          <a:prstGeom prst="rect">
            <a:avLst/>
          </a:prstGeom>
        </p:spPr>
      </p:pic>
      <p:sp>
        <p:nvSpPr>
          <p:cNvPr id="6" name="CaixaDeTexto 5">
            <a:extLst>
              <a:ext uri="{FF2B5EF4-FFF2-40B4-BE49-F238E27FC236}">
                <a16:creationId xmlns:a16="http://schemas.microsoft.com/office/drawing/2014/main" id="{D540FF8D-454A-4D3A-BDBA-E4AA76A233C6}"/>
              </a:ext>
            </a:extLst>
          </p:cNvPr>
          <p:cNvSpPr txBox="1"/>
          <p:nvPr/>
        </p:nvSpPr>
        <p:spPr>
          <a:xfrm>
            <a:off x="661182" y="4164037"/>
            <a:ext cx="5028749" cy="1477328"/>
          </a:xfrm>
          <a:prstGeom prst="rect">
            <a:avLst/>
          </a:prstGeom>
          <a:noFill/>
        </p:spPr>
        <p:txBody>
          <a:bodyPr wrap="none" rtlCol="0">
            <a:spAutoFit/>
          </a:bodyPr>
          <a:lstStyle/>
          <a:p>
            <a:r>
              <a:rPr lang="pt-BR" dirty="0" err="1"/>
              <a:t>Coef</a:t>
            </a:r>
            <a:r>
              <a:rPr lang="pt-BR" dirty="0"/>
              <a:t> partição k = </a:t>
            </a:r>
            <a:r>
              <a:rPr lang="pt-BR" dirty="0" err="1"/>
              <a:t>Cs</a:t>
            </a:r>
            <a:r>
              <a:rPr lang="pt-BR" dirty="0"/>
              <a:t>/C</a:t>
            </a:r>
            <a:r>
              <a:rPr lang="pt-BR" baseline="-25000" dirty="0"/>
              <a:t>L</a:t>
            </a:r>
          </a:p>
          <a:p>
            <a:endParaRPr lang="pt-BR" dirty="0"/>
          </a:p>
          <a:p>
            <a:r>
              <a:rPr lang="pt-BR" dirty="0"/>
              <a:t>Quando </a:t>
            </a:r>
            <a:r>
              <a:rPr lang="pt-BR" dirty="0" err="1"/>
              <a:t>Cs</a:t>
            </a:r>
            <a:r>
              <a:rPr lang="pt-BR" dirty="0"/>
              <a:t>/CL tende a 1, há pouca segregação,</a:t>
            </a:r>
          </a:p>
          <a:p>
            <a:r>
              <a:rPr lang="pt-BR" dirty="0"/>
              <a:t>Intervalo de solidificação é pequeno,</a:t>
            </a:r>
          </a:p>
          <a:p>
            <a:r>
              <a:rPr lang="pt-BR" dirty="0"/>
              <a:t>Super resfriamento constitucional é muito pequeno</a:t>
            </a:r>
          </a:p>
        </p:txBody>
      </p:sp>
      <p:sp>
        <p:nvSpPr>
          <p:cNvPr id="7" name="Elipse 6">
            <a:extLst>
              <a:ext uri="{FF2B5EF4-FFF2-40B4-BE49-F238E27FC236}">
                <a16:creationId xmlns:a16="http://schemas.microsoft.com/office/drawing/2014/main" id="{F9C033C4-3215-4A86-B3E0-3D0A735C0D29}"/>
              </a:ext>
            </a:extLst>
          </p:cNvPr>
          <p:cNvSpPr/>
          <p:nvPr/>
        </p:nvSpPr>
        <p:spPr>
          <a:xfrm>
            <a:off x="6705600" y="993913"/>
            <a:ext cx="1709530" cy="5168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8398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43CF783-FE1B-45B1-885F-B4E459C9A08E}"/>
              </a:ext>
            </a:extLst>
          </p:cNvPr>
          <p:cNvSpPr>
            <a:spLocks noGrp="1"/>
          </p:cNvSpPr>
          <p:nvPr>
            <p:ph type="title"/>
          </p:nvPr>
        </p:nvSpPr>
        <p:spPr/>
        <p:txBody>
          <a:bodyPr/>
          <a:lstStyle/>
          <a:p>
            <a:r>
              <a:rPr lang="pt-BR" dirty="0"/>
              <a:t>Mais sobre </a:t>
            </a:r>
            <a:r>
              <a:rPr lang="pt-BR" dirty="0" err="1"/>
              <a:t>equiaxiais</a:t>
            </a:r>
            <a:r>
              <a:rPr lang="pt-BR" dirty="0"/>
              <a:t> por super resfriamento</a:t>
            </a:r>
          </a:p>
        </p:txBody>
      </p:sp>
      <p:sp>
        <p:nvSpPr>
          <p:cNvPr id="4" name="Espaço Reservado para Conteúdo 3">
            <a:extLst>
              <a:ext uri="{FF2B5EF4-FFF2-40B4-BE49-F238E27FC236}">
                <a16:creationId xmlns:a16="http://schemas.microsoft.com/office/drawing/2014/main" id="{D4947E89-53AB-4769-8651-C75ABD5CDE66}"/>
              </a:ext>
            </a:extLst>
          </p:cNvPr>
          <p:cNvSpPr>
            <a:spLocks noGrp="1"/>
          </p:cNvSpPr>
          <p:nvPr>
            <p:ph idx="1"/>
          </p:nvPr>
        </p:nvSpPr>
        <p:spPr/>
        <p:txBody>
          <a:bodyPr>
            <a:normAutofit fontScale="85000" lnSpcReduction="20000"/>
          </a:bodyPr>
          <a:lstStyle/>
          <a:p>
            <a:r>
              <a:rPr lang="en-US" dirty="0"/>
              <a:t>For a constant temperature gradient, a greater constitutional supercooling inclines to promote equiaxed solidification, which requires a higher freezing range of the alloy. </a:t>
            </a:r>
          </a:p>
          <a:p>
            <a:r>
              <a:rPr lang="en-US" dirty="0"/>
              <a:t>Freezing range P is termed as the temperature difference between liquidus and solidus, which can be calculated by P = </a:t>
            </a:r>
            <a:r>
              <a:rPr lang="en-US" dirty="0" err="1"/>
              <a:t>mLco</a:t>
            </a:r>
            <a:r>
              <a:rPr lang="en-US" dirty="0"/>
              <a:t>(k − 1)/k</a:t>
            </a:r>
          </a:p>
          <a:p>
            <a:r>
              <a:rPr lang="en-US" dirty="0"/>
              <a:t> (mL—the slope of liquidus curve, co—nominal alloy concentration, k—equilibrium partition coefficient). </a:t>
            </a:r>
          </a:p>
          <a:p>
            <a:r>
              <a:rPr lang="en-US" dirty="0"/>
              <a:t>However, a large freezing range may raise the tendency toward hot cracking during solidification, as a result of failure in liquid feeding into inter-dendritic regions. Qian et al. [33] linearly related the reciprocal of the growth restriction factor Q = </a:t>
            </a:r>
            <a:r>
              <a:rPr lang="en-US" dirty="0" err="1"/>
              <a:t>mLco</a:t>
            </a:r>
            <a:r>
              <a:rPr lang="en-US" dirty="0"/>
              <a:t>(k − 1) with the average grain size during solidification, and a large Q leads to a fine grain size. This method can predict the actual grain size if Q is given for a specific alloy system. Q can be calculated with the aid of thermodynamic databases, by using commercial software, such as Thermo-Calc.</a:t>
            </a:r>
            <a:endParaRPr lang="pt-BR" dirty="0"/>
          </a:p>
        </p:txBody>
      </p:sp>
      <p:sp>
        <p:nvSpPr>
          <p:cNvPr id="2" name="Espaço Reservado para Número de Slide 1">
            <a:extLst>
              <a:ext uri="{FF2B5EF4-FFF2-40B4-BE49-F238E27FC236}">
                <a16:creationId xmlns:a16="http://schemas.microsoft.com/office/drawing/2014/main" id="{8F5AABD4-4FAD-47B4-803F-F58213AC3625}"/>
              </a:ext>
            </a:extLst>
          </p:cNvPr>
          <p:cNvSpPr>
            <a:spLocks noGrp="1"/>
          </p:cNvSpPr>
          <p:nvPr>
            <p:ph type="sldNum" sz="quarter" idx="12"/>
          </p:nvPr>
        </p:nvSpPr>
        <p:spPr/>
        <p:txBody>
          <a:bodyPr/>
          <a:lstStyle/>
          <a:p>
            <a:fld id="{A474DDC1-61B4-4F90-8F87-176D58F64EB0}" type="slidenum">
              <a:rPr lang="pt-BR" smtClean="0"/>
              <a:t>32</a:t>
            </a:fld>
            <a:endParaRPr lang="pt-BR"/>
          </a:p>
        </p:txBody>
      </p:sp>
      <p:sp>
        <p:nvSpPr>
          <p:cNvPr id="5" name="CaixaDeTexto 4">
            <a:extLst>
              <a:ext uri="{FF2B5EF4-FFF2-40B4-BE49-F238E27FC236}">
                <a16:creationId xmlns:a16="http://schemas.microsoft.com/office/drawing/2014/main" id="{5A413362-A8E5-4A2A-989E-F0E819A9156C}"/>
              </a:ext>
            </a:extLst>
          </p:cNvPr>
          <p:cNvSpPr txBox="1"/>
          <p:nvPr/>
        </p:nvSpPr>
        <p:spPr>
          <a:xfrm>
            <a:off x="576776" y="6033184"/>
            <a:ext cx="7465570" cy="646331"/>
          </a:xfrm>
          <a:prstGeom prst="rect">
            <a:avLst/>
          </a:prstGeom>
          <a:noFill/>
        </p:spPr>
        <p:txBody>
          <a:bodyPr wrap="none" rtlCol="0">
            <a:spAutoFit/>
          </a:bodyPr>
          <a:lstStyle/>
          <a:p>
            <a:r>
              <a:rPr lang="en-US" dirty="0"/>
              <a:t>2017,   Grain Structure Control of Additively Manufactured Metallic Materials </a:t>
            </a:r>
          </a:p>
          <a:p>
            <a:r>
              <a:rPr lang="en-US" dirty="0" err="1"/>
              <a:t>Fuyao</a:t>
            </a:r>
            <a:r>
              <a:rPr lang="en-US" dirty="0"/>
              <a:t> Yan , Wei </a:t>
            </a:r>
            <a:r>
              <a:rPr lang="en-US" dirty="0" err="1"/>
              <a:t>Xiong</a:t>
            </a:r>
            <a:r>
              <a:rPr lang="en-US" dirty="0"/>
              <a:t> ,and Eric J. </a:t>
            </a:r>
            <a:r>
              <a:rPr lang="en-US" dirty="0" err="1"/>
              <a:t>Faierson</a:t>
            </a:r>
            <a:r>
              <a:rPr lang="en-US" dirty="0"/>
              <a:t>. </a:t>
            </a:r>
            <a:endParaRPr lang="pt-BR" dirty="0"/>
          </a:p>
        </p:txBody>
      </p:sp>
    </p:spTree>
    <p:extLst>
      <p:ext uri="{BB962C8B-B14F-4D97-AF65-F5344CB8AC3E}">
        <p14:creationId xmlns:p14="http://schemas.microsoft.com/office/powerpoint/2010/main" val="37709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8134CF-1344-479A-9F03-8BD8CA94E30A}" type="datetime1">
              <a:rPr lang="pt-BR" smtClean="0"/>
              <a:pPr/>
              <a:t>20/04/2020</a:t>
            </a:fld>
            <a:endParaRPr lang="pt-BR"/>
          </a:p>
        </p:txBody>
      </p:sp>
      <p:sp>
        <p:nvSpPr>
          <p:cNvPr id="3" name="Espaço Reservado para Rodapé 2"/>
          <p:cNvSpPr>
            <a:spLocks noGrp="1"/>
          </p:cNvSpPr>
          <p:nvPr>
            <p:ph type="ftr" sz="quarter" idx="11"/>
          </p:nvPr>
        </p:nvSpPr>
        <p:spPr>
          <a:xfrm>
            <a:off x="2720932" y="6525344"/>
            <a:ext cx="7272808" cy="365125"/>
          </a:xfrm>
        </p:spPr>
        <p:txBody>
          <a:bodyPr/>
          <a:lstStyle/>
          <a:p>
            <a:r>
              <a:rPr lang="en-US" dirty="0"/>
              <a:t>Additive manufacturing of metallic components – Process, structure and properties</a:t>
            </a:r>
            <a:endParaRPr lang="pt-BR" dirty="0"/>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33</a:t>
            </a:fld>
            <a:endParaRPr lang="pt-BR" dirty="0"/>
          </a:p>
        </p:txBody>
      </p:sp>
      <p:sp>
        <p:nvSpPr>
          <p:cNvPr id="9" name="Retângulo 8"/>
          <p:cNvSpPr/>
          <p:nvPr/>
        </p:nvSpPr>
        <p:spPr>
          <a:xfrm>
            <a:off x="479376" y="1"/>
            <a:ext cx="10746642" cy="523220"/>
          </a:xfrm>
          <a:prstGeom prst="rect">
            <a:avLst/>
          </a:prstGeom>
        </p:spPr>
        <p:txBody>
          <a:bodyPr wrap="square">
            <a:spAutoFit/>
          </a:bodyPr>
          <a:lstStyle/>
          <a:p>
            <a:pPr lvl="2" algn="ctr"/>
            <a:r>
              <a:rPr lang="pt-BR" sz="2800" dirty="0">
                <a:latin typeface="Arial" panose="020B0604020202020204" pitchFamily="34" charset="0"/>
                <a:cs typeface="Arial" panose="020B0604020202020204" pitchFamily="34" charset="0"/>
              </a:rPr>
              <a:t>3.2.4   </a:t>
            </a:r>
            <a:r>
              <a:rPr lang="pt-BR" sz="2800" dirty="0"/>
              <a:t>Pode ocorrer  recristalização, na M.A.? </a:t>
            </a:r>
          </a:p>
        </p:txBody>
      </p:sp>
      <p:sp>
        <p:nvSpPr>
          <p:cNvPr id="10" name="Retângulo 9"/>
          <p:cNvSpPr/>
          <p:nvPr/>
        </p:nvSpPr>
        <p:spPr>
          <a:xfrm>
            <a:off x="264942" y="635714"/>
            <a:ext cx="11662116" cy="5755422"/>
          </a:xfrm>
          <a:prstGeom prst="rect">
            <a:avLst/>
          </a:prstGeom>
        </p:spPr>
        <p:txBody>
          <a:bodyPr wrap="square">
            <a:spAutoFit/>
          </a:bodyPr>
          <a:lstStyle/>
          <a:p>
            <a:pPr algn="just"/>
            <a:r>
              <a:rPr lang="pt-BR" sz="2800" dirty="0"/>
              <a:t>Ao contrário das amostras deformadas plasticamente, em que o potencial termodinâmico para a recristalização é a redução da energia elástica armazenada nas redes de discordâncias induzidas pela deformação,</a:t>
            </a:r>
          </a:p>
          <a:p>
            <a:pPr algn="just"/>
            <a:r>
              <a:rPr lang="pt-BR" sz="2800" dirty="0" err="1"/>
              <a:t>Debroy</a:t>
            </a:r>
            <a:r>
              <a:rPr lang="pt-BR" sz="2800" dirty="0"/>
              <a:t> assume que o potencial é o </a:t>
            </a:r>
            <a:r>
              <a:rPr lang="pt-BR" sz="2800" u="sng" dirty="0"/>
              <a:t>estresse térmico residual acumulado pela repetição dos ciclos térmicos.</a:t>
            </a:r>
          </a:p>
          <a:p>
            <a:pPr algn="just"/>
            <a:endParaRPr lang="pt-BR" sz="2800" dirty="0"/>
          </a:p>
          <a:p>
            <a:pPr algn="just"/>
            <a:r>
              <a:rPr lang="pt-BR" sz="2400" dirty="0"/>
              <a:t>ALGUNS AUTORES ASSUMEM QUE EXISTEM REDES DE DISCORDÂNCIAS NAS PAREDES DAS CÉLULAS.</a:t>
            </a:r>
          </a:p>
          <a:p>
            <a:pPr algn="just"/>
            <a:endParaRPr lang="pt-BR" sz="2800" dirty="0"/>
          </a:p>
          <a:p>
            <a:pPr algn="just"/>
            <a:r>
              <a:rPr lang="pt-BR" sz="2800" dirty="0"/>
              <a:t> </a:t>
            </a:r>
            <a:r>
              <a:rPr lang="pt-BR" sz="2400" dirty="0"/>
              <a:t>Assim, a extensão da recristalização  depende das condições de processamento, como entrada de calor e taxa de sobreposição que afetam a temperatura térmica residual.</a:t>
            </a:r>
          </a:p>
          <a:p>
            <a:pPr algn="just"/>
            <a:endParaRPr lang="pt-BR" sz="2400" dirty="0"/>
          </a:p>
          <a:p>
            <a:pPr algn="just"/>
            <a:r>
              <a:rPr lang="pt-BR" sz="2400" dirty="0"/>
              <a:t>tratamento térmico pós-processamento pode promover a formação de estrutura refinada de grãos </a:t>
            </a:r>
            <a:r>
              <a:rPr lang="pt-BR" sz="2400" dirty="0" err="1"/>
              <a:t>equiaxiais</a:t>
            </a:r>
            <a:r>
              <a:rPr lang="pt-BR" sz="2400" dirty="0"/>
              <a:t> a partir da estrutura de grãos orientada da peça depositada. ???</a:t>
            </a:r>
          </a:p>
        </p:txBody>
      </p:sp>
    </p:spTree>
    <p:extLst>
      <p:ext uri="{BB962C8B-B14F-4D97-AF65-F5344CB8AC3E}">
        <p14:creationId xmlns:p14="http://schemas.microsoft.com/office/powerpoint/2010/main" val="1992460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9A01F0F-C0EC-42F6-8D94-31568BD293C7}"/>
              </a:ext>
            </a:extLst>
          </p:cNvPr>
          <p:cNvSpPr>
            <a:spLocks noGrp="1"/>
          </p:cNvSpPr>
          <p:nvPr>
            <p:ph type="sldNum" sz="quarter" idx="12"/>
          </p:nvPr>
        </p:nvSpPr>
        <p:spPr/>
        <p:txBody>
          <a:bodyPr/>
          <a:lstStyle/>
          <a:p>
            <a:fld id="{A474DDC1-61B4-4F90-8F87-176D58F64EB0}" type="slidenum">
              <a:rPr lang="pt-BR" smtClean="0"/>
              <a:t>34</a:t>
            </a:fld>
            <a:endParaRPr lang="pt-BR"/>
          </a:p>
        </p:txBody>
      </p:sp>
      <p:pic>
        <p:nvPicPr>
          <p:cNvPr id="3" name="Imagem 2">
            <a:extLst>
              <a:ext uri="{FF2B5EF4-FFF2-40B4-BE49-F238E27FC236}">
                <a16:creationId xmlns:a16="http://schemas.microsoft.com/office/drawing/2014/main" id="{F9A9D3BD-55A4-4517-8BB2-505E5D163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0957" y="-2262810"/>
            <a:ext cx="6069495" cy="683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5">
            <a:extLst>
              <a:ext uri="{FF2B5EF4-FFF2-40B4-BE49-F238E27FC236}">
                <a16:creationId xmlns:a16="http://schemas.microsoft.com/office/drawing/2014/main" id="{DEC4F7BB-71A0-4054-9C1B-52AD4F97F594}"/>
              </a:ext>
            </a:extLst>
          </p:cNvPr>
          <p:cNvSpPr>
            <a:spLocks noChangeArrowheads="1"/>
          </p:cNvSpPr>
          <p:nvPr/>
        </p:nvSpPr>
        <p:spPr bwMode="auto">
          <a:xfrm>
            <a:off x="8148638" y="6027738"/>
            <a:ext cx="4043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de-DE" altLang="pt-BR" sz="1200" dirty="0"/>
              <a:t>Y. L. Hu, X. Lin, X. F. Lu, S. Y. Zhang, H. O. Yang, L. Wei, and W. D. Huang</a:t>
            </a:r>
            <a:r>
              <a:rPr lang="pt-BR" altLang="pt-BR" sz="1200" dirty="0"/>
              <a:t>. </a:t>
            </a:r>
            <a:r>
              <a:rPr lang="en-US" altLang="pt-BR" sz="1200" dirty="0"/>
              <a:t>Evolution of solidification microstructure and dynamic recrystallisation of Inconel 625 during laser solid forming process. </a:t>
            </a:r>
            <a:r>
              <a:rPr lang="nl-NL" altLang="pt-BR" sz="1200" dirty="0"/>
              <a:t>J Mater Sci (2018) </a:t>
            </a:r>
            <a:endParaRPr lang="pt-BR" altLang="pt-BR" sz="1200" dirty="0"/>
          </a:p>
        </p:txBody>
      </p:sp>
      <p:sp>
        <p:nvSpPr>
          <p:cNvPr id="5" name="CaixaDeTexto 4">
            <a:extLst>
              <a:ext uri="{FF2B5EF4-FFF2-40B4-BE49-F238E27FC236}">
                <a16:creationId xmlns:a16="http://schemas.microsoft.com/office/drawing/2014/main" id="{159B80E3-1590-4BC9-B97A-C81099309F48}"/>
              </a:ext>
            </a:extLst>
          </p:cNvPr>
          <p:cNvSpPr txBox="1"/>
          <p:nvPr/>
        </p:nvSpPr>
        <p:spPr>
          <a:xfrm>
            <a:off x="463826" y="331304"/>
            <a:ext cx="4414927" cy="646331"/>
          </a:xfrm>
          <a:prstGeom prst="rect">
            <a:avLst/>
          </a:prstGeom>
          <a:noFill/>
        </p:spPr>
        <p:txBody>
          <a:bodyPr wrap="none" rtlCol="0">
            <a:spAutoFit/>
          </a:bodyPr>
          <a:lstStyle/>
          <a:p>
            <a:r>
              <a:rPr lang="pt-BR" sz="3600" dirty="0"/>
              <a:t>Recristalização no DED</a:t>
            </a:r>
          </a:p>
        </p:txBody>
      </p:sp>
      <p:sp>
        <p:nvSpPr>
          <p:cNvPr id="6" name="CaixaDeTexto 5">
            <a:extLst>
              <a:ext uri="{FF2B5EF4-FFF2-40B4-BE49-F238E27FC236}">
                <a16:creationId xmlns:a16="http://schemas.microsoft.com/office/drawing/2014/main" id="{F2EA7DDC-A4FF-41C8-8984-DEC680292C66}"/>
              </a:ext>
            </a:extLst>
          </p:cNvPr>
          <p:cNvSpPr txBox="1"/>
          <p:nvPr/>
        </p:nvSpPr>
        <p:spPr>
          <a:xfrm>
            <a:off x="418107" y="1417983"/>
            <a:ext cx="5002032" cy="1477328"/>
          </a:xfrm>
          <a:prstGeom prst="rect">
            <a:avLst/>
          </a:prstGeom>
          <a:noFill/>
        </p:spPr>
        <p:txBody>
          <a:bodyPr wrap="square" rtlCol="0">
            <a:spAutoFit/>
          </a:bodyPr>
          <a:lstStyle/>
          <a:p>
            <a:r>
              <a:rPr lang="pt-BR" dirty="0"/>
              <a:t>Hu e col. Viram região grãos </a:t>
            </a:r>
            <a:r>
              <a:rPr lang="pt-BR" dirty="0" err="1"/>
              <a:t>equiaxiais</a:t>
            </a:r>
            <a:r>
              <a:rPr lang="pt-BR" dirty="0"/>
              <a:t> no DED de IN 625, e creditaram a provável “</a:t>
            </a:r>
            <a:r>
              <a:rPr lang="pt-BR" dirty="0" err="1"/>
              <a:t>reX</a:t>
            </a:r>
            <a:r>
              <a:rPr lang="pt-BR" dirty="0"/>
              <a:t> dinâmica”, associada a deformação plástica em alta T causada pela combinação de tensões residuais e redução do L.E. em alta T </a:t>
            </a:r>
          </a:p>
        </p:txBody>
      </p:sp>
      <p:pic>
        <p:nvPicPr>
          <p:cNvPr id="7" name="Imagem 6">
            <a:extLst>
              <a:ext uri="{FF2B5EF4-FFF2-40B4-BE49-F238E27FC236}">
                <a16:creationId xmlns:a16="http://schemas.microsoft.com/office/drawing/2014/main" id="{FFB45BAD-D5FD-4935-856F-C51D3D35C669}"/>
              </a:ext>
            </a:extLst>
          </p:cNvPr>
          <p:cNvPicPr>
            <a:picLocks noChangeAspect="1"/>
          </p:cNvPicPr>
          <p:nvPr/>
        </p:nvPicPr>
        <p:blipFill>
          <a:blip r:embed="rId3"/>
          <a:stretch>
            <a:fillRect/>
          </a:stretch>
        </p:blipFill>
        <p:spPr>
          <a:xfrm>
            <a:off x="618762" y="3074600"/>
            <a:ext cx="4600722" cy="3358527"/>
          </a:xfrm>
          <a:prstGeom prst="rect">
            <a:avLst/>
          </a:prstGeom>
        </p:spPr>
      </p:pic>
      <p:sp>
        <p:nvSpPr>
          <p:cNvPr id="8" name="CaixaDeTexto 7">
            <a:extLst>
              <a:ext uri="{FF2B5EF4-FFF2-40B4-BE49-F238E27FC236}">
                <a16:creationId xmlns:a16="http://schemas.microsoft.com/office/drawing/2014/main" id="{0A9FE9F4-EE46-430F-86FA-474258E3B051}"/>
              </a:ext>
            </a:extLst>
          </p:cNvPr>
          <p:cNvSpPr txBox="1"/>
          <p:nvPr/>
        </p:nvSpPr>
        <p:spPr>
          <a:xfrm>
            <a:off x="5613009" y="5486400"/>
            <a:ext cx="4264822" cy="369332"/>
          </a:xfrm>
          <a:prstGeom prst="rect">
            <a:avLst/>
          </a:prstGeom>
          <a:noFill/>
        </p:spPr>
        <p:txBody>
          <a:bodyPr wrap="none" rtlCol="0">
            <a:spAutoFit/>
          </a:bodyPr>
          <a:lstStyle/>
          <a:p>
            <a:r>
              <a:rPr lang="pt-BR" dirty="0"/>
              <a:t>Grato a Willy, que mandou essa observação</a:t>
            </a:r>
          </a:p>
        </p:txBody>
      </p:sp>
    </p:spTree>
    <p:extLst>
      <p:ext uri="{BB962C8B-B14F-4D97-AF65-F5344CB8AC3E}">
        <p14:creationId xmlns:p14="http://schemas.microsoft.com/office/powerpoint/2010/main" val="3929120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630DDE-3610-42AD-9079-EFD1488EA66E}"/>
              </a:ext>
            </a:extLst>
          </p:cNvPr>
          <p:cNvSpPr>
            <a:spLocks noGrp="1"/>
          </p:cNvSpPr>
          <p:nvPr>
            <p:ph type="title"/>
          </p:nvPr>
        </p:nvSpPr>
        <p:spPr/>
        <p:txBody>
          <a:bodyPr/>
          <a:lstStyle/>
          <a:p>
            <a:r>
              <a:rPr lang="pt-BR" dirty="0"/>
              <a:t>É possível refinar grão por TT pós M.A.?</a:t>
            </a:r>
          </a:p>
        </p:txBody>
      </p:sp>
      <p:sp>
        <p:nvSpPr>
          <p:cNvPr id="4" name="Espaço Reservado para Conteúdo 3">
            <a:extLst>
              <a:ext uri="{FF2B5EF4-FFF2-40B4-BE49-F238E27FC236}">
                <a16:creationId xmlns:a16="http://schemas.microsoft.com/office/drawing/2014/main" id="{6A76320B-24A8-4238-B840-A1CD7275DFD6}"/>
              </a:ext>
            </a:extLst>
          </p:cNvPr>
          <p:cNvSpPr>
            <a:spLocks noGrp="1"/>
          </p:cNvSpPr>
          <p:nvPr>
            <p:ph idx="1"/>
          </p:nvPr>
        </p:nvSpPr>
        <p:spPr/>
        <p:txBody>
          <a:bodyPr/>
          <a:lstStyle/>
          <a:p>
            <a:r>
              <a:rPr lang="en-US" dirty="0" err="1"/>
              <a:t>Fuyao</a:t>
            </a:r>
            <a:r>
              <a:rPr lang="en-US" dirty="0"/>
              <a:t> Yan , Wei </a:t>
            </a:r>
            <a:r>
              <a:rPr lang="en-US" dirty="0" err="1"/>
              <a:t>Xiong</a:t>
            </a:r>
            <a:r>
              <a:rPr lang="en-US" dirty="0"/>
              <a:t> ,and Eric J. </a:t>
            </a:r>
            <a:r>
              <a:rPr lang="en-US" dirty="0" err="1"/>
              <a:t>Faierson</a:t>
            </a:r>
            <a:r>
              <a:rPr lang="en-US" dirty="0"/>
              <a:t> </a:t>
            </a:r>
            <a:r>
              <a:rPr lang="en-US" dirty="0" err="1"/>
              <a:t>dizem</a:t>
            </a:r>
            <a:r>
              <a:rPr lang="en-US" dirty="0"/>
              <a:t> que </a:t>
            </a:r>
            <a:r>
              <a:rPr lang="en-US" dirty="0" err="1"/>
              <a:t>acontece</a:t>
            </a:r>
            <a:r>
              <a:rPr lang="en-US" dirty="0"/>
              <a:t>, mas </a:t>
            </a:r>
            <a:r>
              <a:rPr lang="en-US" dirty="0" err="1"/>
              <a:t>não</a:t>
            </a:r>
            <a:r>
              <a:rPr lang="en-US" dirty="0"/>
              <a:t> </a:t>
            </a:r>
            <a:r>
              <a:rPr lang="en-US" dirty="0" err="1"/>
              <a:t>dá</a:t>
            </a:r>
            <a:r>
              <a:rPr lang="en-US" dirty="0"/>
              <a:t> para </a:t>
            </a:r>
            <a:r>
              <a:rPr lang="en-US" dirty="0" err="1"/>
              <a:t>confiar</a:t>
            </a:r>
            <a:r>
              <a:rPr lang="en-US" dirty="0"/>
              <a:t>:</a:t>
            </a:r>
          </a:p>
          <a:p>
            <a:endParaRPr lang="en-US" dirty="0"/>
          </a:p>
          <a:p>
            <a:r>
              <a:rPr lang="en-US" dirty="0"/>
              <a:t>Recrystallization during high-temperature homogenization has been observed in steels and nickel superalloys processed by SLM, but the phenomenon is slight, non-uniform and un-controllable</a:t>
            </a:r>
            <a:endParaRPr lang="pt-BR" dirty="0"/>
          </a:p>
        </p:txBody>
      </p:sp>
      <p:sp>
        <p:nvSpPr>
          <p:cNvPr id="2" name="Espaço Reservado para Número de Slide 1">
            <a:extLst>
              <a:ext uri="{FF2B5EF4-FFF2-40B4-BE49-F238E27FC236}">
                <a16:creationId xmlns:a16="http://schemas.microsoft.com/office/drawing/2014/main" id="{06ECEDCD-9C39-41ED-8467-5C69420070CD}"/>
              </a:ext>
            </a:extLst>
          </p:cNvPr>
          <p:cNvSpPr>
            <a:spLocks noGrp="1"/>
          </p:cNvSpPr>
          <p:nvPr>
            <p:ph type="sldNum" sz="quarter" idx="12"/>
          </p:nvPr>
        </p:nvSpPr>
        <p:spPr/>
        <p:txBody>
          <a:bodyPr/>
          <a:lstStyle/>
          <a:p>
            <a:fld id="{A474DDC1-61B4-4F90-8F87-176D58F64EB0}" type="slidenum">
              <a:rPr lang="pt-BR" smtClean="0"/>
              <a:t>35</a:t>
            </a:fld>
            <a:endParaRPr lang="pt-BR"/>
          </a:p>
        </p:txBody>
      </p:sp>
    </p:spTree>
    <p:extLst>
      <p:ext uri="{BB962C8B-B14F-4D97-AF65-F5344CB8AC3E}">
        <p14:creationId xmlns:p14="http://schemas.microsoft.com/office/powerpoint/2010/main" val="2693066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EC2F93E-E1F1-4202-A1A4-7CC221EF1F95}"/>
              </a:ext>
            </a:extLst>
          </p:cNvPr>
          <p:cNvSpPr>
            <a:spLocks noGrp="1"/>
          </p:cNvSpPr>
          <p:nvPr>
            <p:ph type="title"/>
          </p:nvPr>
        </p:nvSpPr>
        <p:spPr/>
        <p:txBody>
          <a:bodyPr/>
          <a:lstStyle/>
          <a:p>
            <a:r>
              <a:rPr lang="pt-BR" dirty="0"/>
              <a:t>3.3 Textura cristalográfica</a:t>
            </a:r>
          </a:p>
        </p:txBody>
      </p:sp>
      <p:sp>
        <p:nvSpPr>
          <p:cNvPr id="4" name="Espaço Reservado para Conteúdo 3">
            <a:extLst>
              <a:ext uri="{FF2B5EF4-FFF2-40B4-BE49-F238E27FC236}">
                <a16:creationId xmlns:a16="http://schemas.microsoft.com/office/drawing/2014/main" id="{7B491F64-5BD4-4A05-9FC9-AA847B412D52}"/>
              </a:ext>
            </a:extLst>
          </p:cNvPr>
          <p:cNvSpPr>
            <a:spLocks noGrp="1"/>
          </p:cNvSpPr>
          <p:nvPr>
            <p:ph idx="1"/>
          </p:nvPr>
        </p:nvSpPr>
        <p:spPr>
          <a:xfrm>
            <a:off x="838200" y="1825625"/>
            <a:ext cx="7772400" cy="4351338"/>
          </a:xfrm>
        </p:spPr>
        <p:txBody>
          <a:bodyPr>
            <a:normAutofit lnSpcReduction="10000"/>
          </a:bodyPr>
          <a:lstStyle/>
          <a:p>
            <a:r>
              <a:rPr lang="pt-BR" dirty="0"/>
              <a:t>Num objeto composto por material policristalino, cada grão tem uma relação entre sua orientação cristalina e  um sistema de referência da geometria do objeto. </a:t>
            </a:r>
          </a:p>
          <a:p>
            <a:r>
              <a:rPr lang="pt-BR" dirty="0"/>
              <a:t>No caso da M.A., o sistema de referência geométrico normalmente inclui a direção de construção (BD) do objeto e uma das direções de varredura (SC).</a:t>
            </a:r>
          </a:p>
          <a:p>
            <a:r>
              <a:rPr lang="pt-BR" dirty="0"/>
              <a:t>“textura cristalográfica” é o nome dado à descrição da distribuição estatística das orientações</a:t>
            </a:r>
          </a:p>
        </p:txBody>
      </p:sp>
      <p:sp>
        <p:nvSpPr>
          <p:cNvPr id="2" name="Espaço Reservado para Número de Slide 1">
            <a:extLst>
              <a:ext uri="{FF2B5EF4-FFF2-40B4-BE49-F238E27FC236}">
                <a16:creationId xmlns:a16="http://schemas.microsoft.com/office/drawing/2014/main" id="{85091E09-9471-4803-B126-B9D244C8D28A}"/>
              </a:ext>
            </a:extLst>
          </p:cNvPr>
          <p:cNvSpPr>
            <a:spLocks noGrp="1"/>
          </p:cNvSpPr>
          <p:nvPr>
            <p:ph type="sldNum" sz="quarter" idx="12"/>
          </p:nvPr>
        </p:nvSpPr>
        <p:spPr/>
        <p:txBody>
          <a:bodyPr/>
          <a:lstStyle/>
          <a:p>
            <a:fld id="{A474DDC1-61B4-4F90-8F87-176D58F64EB0}" type="slidenum">
              <a:rPr lang="pt-BR" smtClean="0"/>
              <a:t>36</a:t>
            </a:fld>
            <a:endParaRPr lang="pt-BR" dirty="0"/>
          </a:p>
        </p:txBody>
      </p:sp>
      <p:pic>
        <p:nvPicPr>
          <p:cNvPr id="5" name="Imagem 4">
            <a:extLst>
              <a:ext uri="{FF2B5EF4-FFF2-40B4-BE49-F238E27FC236}">
                <a16:creationId xmlns:a16="http://schemas.microsoft.com/office/drawing/2014/main" id="{D4BCC0A8-41B3-4C2F-8E25-BA8375DF71B0}"/>
              </a:ext>
            </a:extLst>
          </p:cNvPr>
          <p:cNvPicPr>
            <a:picLocks noChangeAspect="1"/>
          </p:cNvPicPr>
          <p:nvPr/>
        </p:nvPicPr>
        <p:blipFill>
          <a:blip r:embed="rId2"/>
          <a:stretch>
            <a:fillRect/>
          </a:stretch>
        </p:blipFill>
        <p:spPr>
          <a:xfrm>
            <a:off x="8594190" y="1690688"/>
            <a:ext cx="2743200" cy="3800475"/>
          </a:xfrm>
          <a:prstGeom prst="rect">
            <a:avLst/>
          </a:prstGeom>
        </p:spPr>
      </p:pic>
      <p:grpSp>
        <p:nvGrpSpPr>
          <p:cNvPr id="6" name="Grupo 47">
            <a:extLst>
              <a:ext uri="{FF2B5EF4-FFF2-40B4-BE49-F238E27FC236}">
                <a16:creationId xmlns:a16="http://schemas.microsoft.com/office/drawing/2014/main" id="{94951A13-F968-43D7-9851-AF738111A2B3}"/>
              </a:ext>
            </a:extLst>
          </p:cNvPr>
          <p:cNvGrpSpPr>
            <a:grpSpLocks/>
          </p:cNvGrpSpPr>
          <p:nvPr/>
        </p:nvGrpSpPr>
        <p:grpSpPr bwMode="auto">
          <a:xfrm rot="1293343">
            <a:off x="10783351" y="3216357"/>
            <a:ext cx="1108075" cy="1204912"/>
            <a:chOff x="4941947" y="2057400"/>
            <a:chExt cx="1108333" cy="1203960"/>
          </a:xfrm>
        </p:grpSpPr>
        <p:grpSp>
          <p:nvGrpSpPr>
            <p:cNvPr id="7" name="Grupo 48">
              <a:extLst>
                <a:ext uri="{FF2B5EF4-FFF2-40B4-BE49-F238E27FC236}">
                  <a16:creationId xmlns:a16="http://schemas.microsoft.com/office/drawing/2014/main" id="{FCDD5358-5AC2-44EE-8969-A3BF2206768D}"/>
                </a:ext>
              </a:extLst>
            </p:cNvPr>
            <p:cNvGrpSpPr>
              <a:grpSpLocks/>
            </p:cNvGrpSpPr>
            <p:nvPr/>
          </p:nvGrpSpPr>
          <p:grpSpPr bwMode="auto">
            <a:xfrm>
              <a:off x="4945122" y="2057400"/>
              <a:ext cx="1105158" cy="1203960"/>
              <a:chOff x="4762200" y="1836420"/>
              <a:chExt cx="1288081" cy="1424940"/>
            </a:xfrm>
          </p:grpSpPr>
          <p:sp>
            <p:nvSpPr>
              <p:cNvPr id="12" name="Forma livre 53">
                <a:extLst>
                  <a:ext uri="{FF2B5EF4-FFF2-40B4-BE49-F238E27FC236}">
                    <a16:creationId xmlns:a16="http://schemas.microsoft.com/office/drawing/2014/main" id="{98AFC6F1-3E63-49AE-ADFF-63B4B34DFE1B}"/>
                  </a:ext>
                </a:extLst>
              </p:cNvPr>
              <p:cNvSpPr/>
              <p:nvPr/>
            </p:nvSpPr>
            <p:spPr>
              <a:xfrm>
                <a:off x="4762200" y="2133048"/>
                <a:ext cx="662547" cy="1128312"/>
              </a:xfrm>
              <a:custGeom>
                <a:avLst/>
                <a:gdLst>
                  <a:gd name="connsiteX0" fmla="*/ 0 w 662940"/>
                  <a:gd name="connsiteY0" fmla="*/ 0 h 1127760"/>
                  <a:gd name="connsiteX1" fmla="*/ 7620 w 662940"/>
                  <a:gd name="connsiteY1" fmla="*/ 876300 h 1127760"/>
                  <a:gd name="connsiteX2" fmla="*/ 662940 w 662940"/>
                  <a:gd name="connsiteY2" fmla="*/ 1127760 h 1127760"/>
                  <a:gd name="connsiteX3" fmla="*/ 655320 w 662940"/>
                  <a:gd name="connsiteY3" fmla="*/ 175260 h 1127760"/>
                  <a:gd name="connsiteX4" fmla="*/ 0 w 66294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1127760">
                    <a:moveTo>
                      <a:pt x="0" y="0"/>
                    </a:moveTo>
                    <a:lnTo>
                      <a:pt x="7620" y="876300"/>
                    </a:lnTo>
                    <a:lnTo>
                      <a:pt x="662940" y="1127760"/>
                    </a:lnTo>
                    <a:lnTo>
                      <a:pt x="655320" y="17526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Forma livre 54">
                <a:extLst>
                  <a:ext uri="{FF2B5EF4-FFF2-40B4-BE49-F238E27FC236}">
                    <a16:creationId xmlns:a16="http://schemas.microsoft.com/office/drawing/2014/main" id="{195AD7AC-CD6F-42A7-B1E3-B0F395722599}"/>
                  </a:ext>
                </a:extLst>
              </p:cNvPr>
              <p:cNvSpPr/>
              <p:nvPr/>
            </p:nvSpPr>
            <p:spPr>
              <a:xfrm>
                <a:off x="4762200" y="1836420"/>
                <a:ext cx="1288080" cy="465593"/>
              </a:xfrm>
              <a:custGeom>
                <a:avLst/>
                <a:gdLst>
                  <a:gd name="connsiteX0" fmla="*/ 0 w 1287780"/>
                  <a:gd name="connsiteY0" fmla="*/ 289560 h 464820"/>
                  <a:gd name="connsiteX1" fmla="*/ 708660 w 1287780"/>
                  <a:gd name="connsiteY1" fmla="*/ 0 h 464820"/>
                  <a:gd name="connsiteX2" fmla="*/ 1287780 w 1287780"/>
                  <a:gd name="connsiteY2" fmla="*/ 190500 h 464820"/>
                  <a:gd name="connsiteX3" fmla="*/ 655320 w 1287780"/>
                  <a:gd name="connsiteY3" fmla="*/ 464820 h 464820"/>
                  <a:gd name="connsiteX4" fmla="*/ 0 w 1287780"/>
                  <a:gd name="connsiteY4" fmla="*/ 28956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80" h="464820">
                    <a:moveTo>
                      <a:pt x="0" y="289560"/>
                    </a:moveTo>
                    <a:lnTo>
                      <a:pt x="708660" y="0"/>
                    </a:lnTo>
                    <a:lnTo>
                      <a:pt x="1287780" y="190500"/>
                    </a:lnTo>
                    <a:lnTo>
                      <a:pt x="655320" y="464820"/>
                    </a:lnTo>
                    <a:lnTo>
                      <a:pt x="0" y="2895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Forma livre 55">
                <a:extLst>
                  <a:ext uri="{FF2B5EF4-FFF2-40B4-BE49-F238E27FC236}">
                    <a16:creationId xmlns:a16="http://schemas.microsoft.com/office/drawing/2014/main" id="{3D2CD805-5A1C-4AB3-ABC1-96969A6E1533}"/>
                  </a:ext>
                </a:extLst>
              </p:cNvPr>
              <p:cNvSpPr/>
              <p:nvPr/>
            </p:nvSpPr>
            <p:spPr>
              <a:xfrm>
                <a:off x="5409944" y="2011017"/>
                <a:ext cx="640337" cy="1235324"/>
              </a:xfrm>
              <a:custGeom>
                <a:avLst/>
                <a:gdLst>
                  <a:gd name="connsiteX0" fmla="*/ 0 w 640080"/>
                  <a:gd name="connsiteY0" fmla="*/ 304800 h 1234440"/>
                  <a:gd name="connsiteX1" fmla="*/ 7620 w 640080"/>
                  <a:gd name="connsiteY1" fmla="*/ 1234440 h 1234440"/>
                  <a:gd name="connsiteX2" fmla="*/ 632460 w 640080"/>
                  <a:gd name="connsiteY2" fmla="*/ 960120 h 1234440"/>
                  <a:gd name="connsiteX3" fmla="*/ 640080 w 640080"/>
                  <a:gd name="connsiteY3" fmla="*/ 0 h 1234440"/>
                  <a:gd name="connsiteX4" fmla="*/ 0 w 640080"/>
                  <a:gd name="connsiteY4" fmla="*/ 30480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1234440">
                    <a:moveTo>
                      <a:pt x="0" y="304800"/>
                    </a:moveTo>
                    <a:lnTo>
                      <a:pt x="7620" y="1234440"/>
                    </a:lnTo>
                    <a:lnTo>
                      <a:pt x="632460" y="960120"/>
                    </a:lnTo>
                    <a:lnTo>
                      <a:pt x="640080" y="0"/>
                    </a:lnTo>
                    <a:lnTo>
                      <a:pt x="0" y="3048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8" name="Retângulo 49">
              <a:extLst>
                <a:ext uri="{FF2B5EF4-FFF2-40B4-BE49-F238E27FC236}">
                  <a16:creationId xmlns:a16="http://schemas.microsoft.com/office/drawing/2014/main" id="{9F59156F-24FF-4F26-BADB-B56C3C23D345}"/>
                </a:ext>
              </a:extLst>
            </p:cNvPr>
            <p:cNvSpPr>
              <a:spLocks noChangeArrowheads="1"/>
            </p:cNvSpPr>
            <p:nvPr/>
          </p:nvSpPr>
          <p:spPr bwMode="auto">
            <a:xfrm>
              <a:off x="4941947" y="2378887"/>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9" name="Retângulo 50">
              <a:extLst>
                <a:ext uri="{FF2B5EF4-FFF2-40B4-BE49-F238E27FC236}">
                  <a16:creationId xmlns:a16="http://schemas.microsoft.com/office/drawing/2014/main" id="{01F69423-BBF4-4C82-908E-E0528A4DF584}"/>
                </a:ext>
              </a:extLst>
            </p:cNvPr>
            <p:cNvSpPr>
              <a:spLocks noChangeArrowheads="1"/>
            </p:cNvSpPr>
            <p:nvPr/>
          </p:nvSpPr>
          <p:spPr bwMode="auto">
            <a:xfrm>
              <a:off x="5049715" y="2735594"/>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dirty="0">
                  <a:solidFill>
                    <a:srgbClr val="FF0000"/>
                  </a:solidFill>
                </a:rPr>
                <a:t>[010]</a:t>
              </a:r>
            </a:p>
          </p:txBody>
        </p:sp>
        <p:cxnSp>
          <p:nvCxnSpPr>
            <p:cNvPr id="10" name="Conector de seta reta 51">
              <a:extLst>
                <a:ext uri="{FF2B5EF4-FFF2-40B4-BE49-F238E27FC236}">
                  <a16:creationId xmlns:a16="http://schemas.microsoft.com/office/drawing/2014/main" id="{6541C0F4-FF73-4CD5-8764-2BDE1F246C72}"/>
                </a:ext>
              </a:extLst>
            </p:cNvPr>
            <p:cNvCxnSpPr/>
            <p:nvPr/>
          </p:nvCxnSpPr>
          <p:spPr>
            <a:xfrm>
              <a:off x="4968941" y="3002802"/>
              <a:ext cx="509706" cy="166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52">
              <a:extLst>
                <a:ext uri="{FF2B5EF4-FFF2-40B4-BE49-F238E27FC236}">
                  <a16:creationId xmlns:a16="http://schemas.microsoft.com/office/drawing/2014/main" id="{21C995B4-82AE-4174-96C5-98821E44BF01}"/>
                </a:ext>
              </a:extLst>
            </p:cNvPr>
            <p:cNvCxnSpPr/>
            <p:nvPr/>
          </p:nvCxnSpPr>
          <p:spPr>
            <a:xfrm flipH="1" flipV="1">
              <a:off x="4983232" y="2315958"/>
              <a:ext cx="9527" cy="6376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4766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7A1337-FC56-4E64-A54A-A6FA3820A33D}"/>
              </a:ext>
            </a:extLst>
          </p:cNvPr>
          <p:cNvSpPr>
            <a:spLocks noGrp="1"/>
          </p:cNvSpPr>
          <p:nvPr>
            <p:ph type="title"/>
          </p:nvPr>
        </p:nvSpPr>
        <p:spPr/>
        <p:txBody>
          <a:bodyPr/>
          <a:lstStyle/>
          <a:p>
            <a:r>
              <a:rPr lang="pt-BR" dirty="0"/>
              <a:t>textura</a:t>
            </a:r>
          </a:p>
        </p:txBody>
      </p:sp>
      <p:sp>
        <p:nvSpPr>
          <p:cNvPr id="3" name="Espaço Reservado para Conteúdo 2">
            <a:extLst>
              <a:ext uri="{FF2B5EF4-FFF2-40B4-BE49-F238E27FC236}">
                <a16:creationId xmlns:a16="http://schemas.microsoft.com/office/drawing/2014/main" id="{7F6377C4-0EA8-4F85-A9CB-C9AD6A5A6002}"/>
              </a:ext>
            </a:extLst>
          </p:cNvPr>
          <p:cNvSpPr>
            <a:spLocks noGrp="1"/>
          </p:cNvSpPr>
          <p:nvPr>
            <p:ph idx="1"/>
          </p:nvPr>
        </p:nvSpPr>
        <p:spPr/>
        <p:txBody>
          <a:bodyPr/>
          <a:lstStyle/>
          <a:p>
            <a:r>
              <a:rPr lang="pt-BR" dirty="0"/>
              <a:t>Está associada à </a:t>
            </a:r>
            <a:r>
              <a:rPr lang="pt-BR" u="sng" dirty="0"/>
              <a:t>anisotropia</a:t>
            </a:r>
            <a:r>
              <a:rPr lang="pt-BR" dirty="0"/>
              <a:t> de propriedades (varia com a direção)</a:t>
            </a:r>
          </a:p>
          <a:p>
            <a:r>
              <a:rPr lang="pt-BR" dirty="0"/>
              <a:t>Pode prejudicar propriedades mecânicas ou favorecê-la em certas direções do objeto.</a:t>
            </a:r>
          </a:p>
          <a:p>
            <a:r>
              <a:rPr lang="pt-BR" dirty="0"/>
              <a:t>Processos como PBF e DED desenvolvem texturas completamente diferentes do que se conhecia antes.</a:t>
            </a:r>
          </a:p>
          <a:p>
            <a:r>
              <a:rPr lang="pt-BR" dirty="0"/>
              <a:t>É importante conhecer formas de controlar a textura, a partir do efeito dos vários parâmetros de processo de M.A. </a:t>
            </a:r>
          </a:p>
        </p:txBody>
      </p:sp>
      <p:sp>
        <p:nvSpPr>
          <p:cNvPr id="4" name="Espaço Reservado para Número de Slide 3">
            <a:extLst>
              <a:ext uri="{FF2B5EF4-FFF2-40B4-BE49-F238E27FC236}">
                <a16:creationId xmlns:a16="http://schemas.microsoft.com/office/drawing/2014/main" id="{2AADFBB4-B911-45F2-9FB7-EFEFD27F6789}"/>
              </a:ext>
            </a:extLst>
          </p:cNvPr>
          <p:cNvSpPr>
            <a:spLocks noGrp="1"/>
          </p:cNvSpPr>
          <p:nvPr>
            <p:ph type="sldNum" sz="quarter" idx="12"/>
          </p:nvPr>
        </p:nvSpPr>
        <p:spPr/>
        <p:txBody>
          <a:bodyPr/>
          <a:lstStyle/>
          <a:p>
            <a:fld id="{A474DDC1-61B4-4F90-8F87-176D58F64EB0}" type="slidenum">
              <a:rPr lang="pt-BR" smtClean="0"/>
              <a:t>37</a:t>
            </a:fld>
            <a:endParaRPr lang="pt-BR"/>
          </a:p>
        </p:txBody>
      </p:sp>
    </p:spTree>
    <p:extLst>
      <p:ext uri="{BB962C8B-B14F-4D97-AF65-F5344CB8AC3E}">
        <p14:creationId xmlns:p14="http://schemas.microsoft.com/office/powerpoint/2010/main" val="2961068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5CABD-4F28-4A4D-9E14-B6230EFD27B0}"/>
              </a:ext>
            </a:extLst>
          </p:cNvPr>
          <p:cNvSpPr>
            <a:spLocks noGrp="1"/>
          </p:cNvSpPr>
          <p:nvPr>
            <p:ph type="title"/>
          </p:nvPr>
        </p:nvSpPr>
        <p:spPr/>
        <p:txBody>
          <a:bodyPr/>
          <a:lstStyle/>
          <a:p>
            <a:r>
              <a:rPr lang="pt-BR" dirty="0"/>
              <a:t>Breve revisão de textura</a:t>
            </a:r>
          </a:p>
        </p:txBody>
      </p:sp>
      <p:sp>
        <p:nvSpPr>
          <p:cNvPr id="3" name="Espaço Reservado para Conteúdo 2">
            <a:extLst>
              <a:ext uri="{FF2B5EF4-FFF2-40B4-BE49-F238E27FC236}">
                <a16:creationId xmlns:a16="http://schemas.microsoft.com/office/drawing/2014/main" id="{91071338-F305-48A6-91C4-E410923DEB74}"/>
              </a:ext>
            </a:extLst>
          </p:cNvPr>
          <p:cNvSpPr>
            <a:spLocks noGrp="1"/>
          </p:cNvSpPr>
          <p:nvPr>
            <p:ph idx="1"/>
          </p:nvPr>
        </p:nvSpPr>
        <p:spPr/>
        <p:txBody>
          <a:bodyPr/>
          <a:lstStyle/>
          <a:p>
            <a:r>
              <a:rPr lang="pt-BR" dirty="0"/>
              <a:t>Difração de RX</a:t>
            </a:r>
          </a:p>
          <a:p>
            <a:r>
              <a:rPr lang="pt-BR" dirty="0"/>
              <a:t>Figura de polo</a:t>
            </a:r>
          </a:p>
          <a:p>
            <a:r>
              <a:rPr lang="pt-BR" dirty="0"/>
              <a:t>Figura de polo inversa</a:t>
            </a:r>
          </a:p>
          <a:p>
            <a:r>
              <a:rPr lang="pt-BR" dirty="0"/>
              <a:t>EBSD</a:t>
            </a:r>
          </a:p>
        </p:txBody>
      </p:sp>
      <p:sp>
        <p:nvSpPr>
          <p:cNvPr id="4" name="Espaço Reservado para Número de Slide 3">
            <a:extLst>
              <a:ext uri="{FF2B5EF4-FFF2-40B4-BE49-F238E27FC236}">
                <a16:creationId xmlns:a16="http://schemas.microsoft.com/office/drawing/2014/main" id="{C82620D3-B0C3-4E99-A6DF-DECA17B55B50}"/>
              </a:ext>
            </a:extLst>
          </p:cNvPr>
          <p:cNvSpPr>
            <a:spLocks noGrp="1"/>
          </p:cNvSpPr>
          <p:nvPr>
            <p:ph type="sldNum" sz="quarter" idx="12"/>
          </p:nvPr>
        </p:nvSpPr>
        <p:spPr/>
        <p:txBody>
          <a:bodyPr/>
          <a:lstStyle/>
          <a:p>
            <a:fld id="{A474DDC1-61B4-4F90-8F87-176D58F64EB0}" type="slidenum">
              <a:rPr lang="pt-BR" smtClean="0"/>
              <a:t>38</a:t>
            </a:fld>
            <a:endParaRPr lang="pt-BR"/>
          </a:p>
        </p:txBody>
      </p:sp>
    </p:spTree>
    <p:extLst>
      <p:ext uri="{BB962C8B-B14F-4D97-AF65-F5344CB8AC3E}">
        <p14:creationId xmlns:p14="http://schemas.microsoft.com/office/powerpoint/2010/main" val="1495305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B1196-2E77-4107-A279-8A4F59C6FEE9}"/>
              </a:ext>
            </a:extLst>
          </p:cNvPr>
          <p:cNvSpPr>
            <a:spLocks noGrp="1"/>
          </p:cNvSpPr>
          <p:nvPr>
            <p:ph type="title"/>
          </p:nvPr>
        </p:nvSpPr>
        <p:spPr/>
        <p:txBody>
          <a:bodyPr/>
          <a:lstStyle/>
          <a:p>
            <a:r>
              <a:rPr lang="pt-BR" dirty="0"/>
              <a:t>Análise da textura, por Difração de raios X</a:t>
            </a:r>
          </a:p>
        </p:txBody>
      </p:sp>
      <p:pic>
        <p:nvPicPr>
          <p:cNvPr id="5" name="Espaço Reservado para Conteúdo 4">
            <a:extLst>
              <a:ext uri="{FF2B5EF4-FFF2-40B4-BE49-F238E27FC236}">
                <a16:creationId xmlns:a16="http://schemas.microsoft.com/office/drawing/2014/main" id="{1A0440BB-E405-4208-9E91-112998279DCB}"/>
              </a:ext>
            </a:extLst>
          </p:cNvPr>
          <p:cNvPicPr>
            <a:picLocks noGrp="1" noChangeAspect="1"/>
          </p:cNvPicPr>
          <p:nvPr>
            <p:ph idx="1"/>
          </p:nvPr>
        </p:nvPicPr>
        <p:blipFill>
          <a:blip r:embed="rId2"/>
          <a:stretch>
            <a:fillRect/>
          </a:stretch>
        </p:blipFill>
        <p:spPr>
          <a:xfrm>
            <a:off x="729249" y="1690688"/>
            <a:ext cx="4690510" cy="4351338"/>
          </a:xfrm>
          <a:prstGeom prst="rect">
            <a:avLst/>
          </a:prstGeom>
        </p:spPr>
      </p:pic>
      <p:sp>
        <p:nvSpPr>
          <p:cNvPr id="4" name="Espaço Reservado para Número de Slide 3">
            <a:extLst>
              <a:ext uri="{FF2B5EF4-FFF2-40B4-BE49-F238E27FC236}">
                <a16:creationId xmlns:a16="http://schemas.microsoft.com/office/drawing/2014/main" id="{D40E3FEE-B6C3-4AA8-9AD4-76A6CD9C847E}"/>
              </a:ext>
            </a:extLst>
          </p:cNvPr>
          <p:cNvSpPr>
            <a:spLocks noGrp="1"/>
          </p:cNvSpPr>
          <p:nvPr>
            <p:ph type="sldNum" sz="quarter" idx="12"/>
          </p:nvPr>
        </p:nvSpPr>
        <p:spPr/>
        <p:txBody>
          <a:bodyPr/>
          <a:lstStyle/>
          <a:p>
            <a:fld id="{A474DDC1-61B4-4F90-8F87-176D58F64EB0}" type="slidenum">
              <a:rPr lang="pt-BR" smtClean="0"/>
              <a:t>39</a:t>
            </a:fld>
            <a:endParaRPr lang="pt-BR"/>
          </a:p>
        </p:txBody>
      </p:sp>
      <p:sp>
        <p:nvSpPr>
          <p:cNvPr id="6" name="CaixaDeTexto 5">
            <a:extLst>
              <a:ext uri="{FF2B5EF4-FFF2-40B4-BE49-F238E27FC236}">
                <a16:creationId xmlns:a16="http://schemas.microsoft.com/office/drawing/2014/main" id="{4E6C3118-A6AE-4C13-B285-C20879007508}"/>
              </a:ext>
            </a:extLst>
          </p:cNvPr>
          <p:cNvSpPr txBox="1"/>
          <p:nvPr/>
        </p:nvSpPr>
        <p:spPr>
          <a:xfrm flipH="1">
            <a:off x="1635980" y="2120348"/>
            <a:ext cx="742786" cy="276999"/>
          </a:xfrm>
          <a:prstGeom prst="rect">
            <a:avLst/>
          </a:prstGeom>
          <a:noFill/>
        </p:spPr>
        <p:txBody>
          <a:bodyPr wrap="square" rtlCol="0">
            <a:spAutoFit/>
          </a:bodyPr>
          <a:lstStyle/>
          <a:p>
            <a:r>
              <a:rPr lang="pt-BR" sz="1200" dirty="0"/>
              <a:t>(011)</a:t>
            </a:r>
          </a:p>
        </p:txBody>
      </p:sp>
      <p:sp>
        <p:nvSpPr>
          <p:cNvPr id="7" name="CaixaDeTexto 6">
            <a:extLst>
              <a:ext uri="{FF2B5EF4-FFF2-40B4-BE49-F238E27FC236}">
                <a16:creationId xmlns:a16="http://schemas.microsoft.com/office/drawing/2014/main" id="{0E353AEE-1E94-4816-B307-03B8941816CF}"/>
              </a:ext>
            </a:extLst>
          </p:cNvPr>
          <p:cNvSpPr txBox="1"/>
          <p:nvPr/>
        </p:nvSpPr>
        <p:spPr>
          <a:xfrm flipH="1">
            <a:off x="2822049" y="1419666"/>
            <a:ext cx="742786" cy="276999"/>
          </a:xfrm>
          <a:prstGeom prst="rect">
            <a:avLst/>
          </a:prstGeom>
          <a:noFill/>
        </p:spPr>
        <p:txBody>
          <a:bodyPr wrap="square" rtlCol="0">
            <a:spAutoFit/>
          </a:bodyPr>
          <a:lstStyle/>
          <a:p>
            <a:r>
              <a:rPr lang="pt-BR" sz="1200" dirty="0"/>
              <a:t>(002)</a:t>
            </a:r>
          </a:p>
        </p:txBody>
      </p:sp>
      <p:sp>
        <p:nvSpPr>
          <p:cNvPr id="8" name="CaixaDeTexto 7">
            <a:extLst>
              <a:ext uri="{FF2B5EF4-FFF2-40B4-BE49-F238E27FC236}">
                <a16:creationId xmlns:a16="http://schemas.microsoft.com/office/drawing/2014/main" id="{D50F8054-1CCB-43DC-9CA6-193929EDBBB6}"/>
              </a:ext>
            </a:extLst>
          </p:cNvPr>
          <p:cNvSpPr txBox="1"/>
          <p:nvPr/>
        </p:nvSpPr>
        <p:spPr>
          <a:xfrm flipH="1">
            <a:off x="3703319" y="2120348"/>
            <a:ext cx="742786" cy="276999"/>
          </a:xfrm>
          <a:prstGeom prst="rect">
            <a:avLst/>
          </a:prstGeom>
          <a:noFill/>
        </p:spPr>
        <p:txBody>
          <a:bodyPr wrap="square" rtlCol="0">
            <a:spAutoFit/>
          </a:bodyPr>
          <a:lstStyle/>
          <a:p>
            <a:r>
              <a:rPr lang="pt-BR" sz="1200" dirty="0"/>
              <a:t>(112)</a:t>
            </a:r>
          </a:p>
        </p:txBody>
      </p:sp>
      <p:sp>
        <p:nvSpPr>
          <p:cNvPr id="9" name="CaixaDeTexto 8">
            <a:extLst>
              <a:ext uri="{FF2B5EF4-FFF2-40B4-BE49-F238E27FC236}">
                <a16:creationId xmlns:a16="http://schemas.microsoft.com/office/drawing/2014/main" id="{F0C03135-9A94-4865-BD0C-AF3D96BB2603}"/>
              </a:ext>
            </a:extLst>
          </p:cNvPr>
          <p:cNvSpPr txBox="1"/>
          <p:nvPr/>
        </p:nvSpPr>
        <p:spPr>
          <a:xfrm>
            <a:off x="5724939" y="2226365"/>
            <a:ext cx="5367131" cy="2862322"/>
          </a:xfrm>
          <a:prstGeom prst="rect">
            <a:avLst/>
          </a:prstGeom>
          <a:noFill/>
        </p:spPr>
        <p:txBody>
          <a:bodyPr wrap="square" rtlCol="0">
            <a:spAutoFit/>
          </a:bodyPr>
          <a:lstStyle/>
          <a:p>
            <a:r>
              <a:rPr lang="pt-BR" dirty="0"/>
              <a:t>Comparando intensidades dos picos:</a:t>
            </a:r>
          </a:p>
          <a:p>
            <a:r>
              <a:rPr lang="pt-BR" dirty="0"/>
              <a:t>Esta figura mostra que aumentando V aumenta a intensidade do pico (002) e diminui do pico (011).</a:t>
            </a:r>
          </a:p>
          <a:p>
            <a:endParaRPr lang="pt-BR" dirty="0"/>
          </a:p>
          <a:p>
            <a:r>
              <a:rPr lang="pt-BR" dirty="0"/>
              <a:t>Isso indica que a área dos cristais com plano (002) paralelo à superfície em que a DRX está sendo feita aumentou, mas não “vê” os </a:t>
            </a:r>
            <a:r>
              <a:rPr lang="pt-BR" dirty="0" err="1"/>
              <a:t>graõs</a:t>
            </a:r>
            <a:r>
              <a:rPr lang="pt-BR" dirty="0"/>
              <a:t> com outras orientações.</a:t>
            </a:r>
          </a:p>
          <a:p>
            <a:endParaRPr lang="pt-BR" dirty="0"/>
          </a:p>
          <a:p>
            <a:r>
              <a:rPr lang="pt-BR" dirty="0"/>
              <a:t>isso é possível usando a técnica da Figura de Polo </a:t>
            </a:r>
          </a:p>
        </p:txBody>
      </p:sp>
    </p:spTree>
    <p:extLst>
      <p:ext uri="{BB962C8B-B14F-4D97-AF65-F5344CB8AC3E}">
        <p14:creationId xmlns:p14="http://schemas.microsoft.com/office/powerpoint/2010/main" val="211626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DDA53-7117-47C4-8EF0-94E625DAE8A4}"/>
              </a:ext>
            </a:extLst>
          </p:cNvPr>
          <p:cNvSpPr>
            <a:spLocks noGrp="1"/>
          </p:cNvSpPr>
          <p:nvPr>
            <p:ph type="title"/>
          </p:nvPr>
        </p:nvSpPr>
        <p:spPr>
          <a:xfrm>
            <a:off x="384313" y="-22216"/>
            <a:ext cx="10515600" cy="1325563"/>
          </a:xfrm>
        </p:spPr>
        <p:txBody>
          <a:bodyPr/>
          <a:lstStyle/>
          <a:p>
            <a:r>
              <a:rPr lang="pt-BR" dirty="0"/>
              <a:t>M.O. versus MEV com ataque químico</a:t>
            </a:r>
          </a:p>
        </p:txBody>
      </p:sp>
      <p:sp>
        <p:nvSpPr>
          <p:cNvPr id="4" name="Espaço Reservado para Número de Slide 3">
            <a:extLst>
              <a:ext uri="{FF2B5EF4-FFF2-40B4-BE49-F238E27FC236}">
                <a16:creationId xmlns:a16="http://schemas.microsoft.com/office/drawing/2014/main" id="{BA55D009-B833-48BE-8A4A-4B7B38684326}"/>
              </a:ext>
            </a:extLst>
          </p:cNvPr>
          <p:cNvSpPr>
            <a:spLocks noGrp="1"/>
          </p:cNvSpPr>
          <p:nvPr>
            <p:ph type="sldNum" sz="quarter" idx="12"/>
          </p:nvPr>
        </p:nvSpPr>
        <p:spPr/>
        <p:txBody>
          <a:bodyPr/>
          <a:lstStyle/>
          <a:p>
            <a:fld id="{A474DDC1-61B4-4F90-8F87-176D58F64EB0}" type="slidenum">
              <a:rPr lang="pt-BR" smtClean="0"/>
              <a:t>4</a:t>
            </a:fld>
            <a:endParaRPr lang="pt-BR" dirty="0"/>
          </a:p>
        </p:txBody>
      </p:sp>
      <p:pic>
        <p:nvPicPr>
          <p:cNvPr id="5" name="Imagem 4">
            <a:extLst>
              <a:ext uri="{FF2B5EF4-FFF2-40B4-BE49-F238E27FC236}">
                <a16:creationId xmlns:a16="http://schemas.microsoft.com/office/drawing/2014/main" id="{01AEE8A9-1EA6-467E-8D44-5B54FAE6CB5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1"/>
            <a:ext cx="5875199" cy="4420927"/>
          </a:xfrm>
          <a:prstGeom prst="rect">
            <a:avLst/>
          </a:prstGeom>
          <a:noFill/>
          <a:ln>
            <a:noFill/>
          </a:ln>
        </p:spPr>
      </p:pic>
      <p:sp>
        <p:nvSpPr>
          <p:cNvPr id="6" name="CaixaDeTexto 5">
            <a:extLst>
              <a:ext uri="{FF2B5EF4-FFF2-40B4-BE49-F238E27FC236}">
                <a16:creationId xmlns:a16="http://schemas.microsoft.com/office/drawing/2014/main" id="{36ECE0E0-4949-4CB8-B036-896AB28F3069}"/>
              </a:ext>
            </a:extLst>
          </p:cNvPr>
          <p:cNvSpPr txBox="1"/>
          <p:nvPr/>
        </p:nvSpPr>
        <p:spPr>
          <a:xfrm>
            <a:off x="384313" y="6356350"/>
            <a:ext cx="4997330" cy="369332"/>
          </a:xfrm>
          <a:prstGeom prst="rect">
            <a:avLst/>
          </a:prstGeom>
          <a:noFill/>
        </p:spPr>
        <p:txBody>
          <a:bodyPr wrap="none" rtlCol="0">
            <a:spAutoFit/>
          </a:bodyPr>
          <a:lstStyle/>
          <a:p>
            <a:r>
              <a:rPr lang="pt-BR" dirty="0"/>
              <a:t>M.O. de liga Ti-53%Nb com 200W e v= 1100mm/s. </a:t>
            </a:r>
          </a:p>
        </p:txBody>
      </p:sp>
      <p:pic>
        <p:nvPicPr>
          <p:cNvPr id="7" name="Imagem 6">
            <a:extLst>
              <a:ext uri="{FF2B5EF4-FFF2-40B4-BE49-F238E27FC236}">
                <a16:creationId xmlns:a16="http://schemas.microsoft.com/office/drawing/2014/main" id="{9785DA2F-9D37-4739-AB48-D724ECC2B09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5199" y="829995"/>
            <a:ext cx="6359004" cy="5053972"/>
          </a:xfrm>
          <a:prstGeom prst="rect">
            <a:avLst/>
          </a:prstGeom>
          <a:noFill/>
          <a:ln>
            <a:noFill/>
          </a:ln>
        </p:spPr>
      </p:pic>
      <p:sp>
        <p:nvSpPr>
          <p:cNvPr id="8" name="CaixaDeTexto 7">
            <a:extLst>
              <a:ext uri="{FF2B5EF4-FFF2-40B4-BE49-F238E27FC236}">
                <a16:creationId xmlns:a16="http://schemas.microsoft.com/office/drawing/2014/main" id="{334F899E-57B6-4B19-8099-528F0DFB0E25}"/>
              </a:ext>
            </a:extLst>
          </p:cNvPr>
          <p:cNvSpPr txBox="1"/>
          <p:nvPr/>
        </p:nvSpPr>
        <p:spPr>
          <a:xfrm>
            <a:off x="6794695" y="6356350"/>
            <a:ext cx="2345579" cy="369332"/>
          </a:xfrm>
          <a:prstGeom prst="rect">
            <a:avLst/>
          </a:prstGeom>
          <a:noFill/>
        </p:spPr>
        <p:txBody>
          <a:bodyPr wrap="none" rtlCol="0">
            <a:spAutoFit/>
          </a:bodyPr>
          <a:lstStyle/>
          <a:p>
            <a:r>
              <a:rPr lang="pt-BR" dirty="0"/>
              <a:t>P=300W, v=1300 mm/s</a:t>
            </a:r>
          </a:p>
        </p:txBody>
      </p:sp>
    </p:spTree>
    <p:extLst>
      <p:ext uri="{BB962C8B-B14F-4D97-AF65-F5344CB8AC3E}">
        <p14:creationId xmlns:p14="http://schemas.microsoft.com/office/powerpoint/2010/main" val="2860677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F5CAF-2457-4E3E-9DF7-64DADFF2ACD4}"/>
              </a:ext>
            </a:extLst>
          </p:cNvPr>
          <p:cNvSpPr>
            <a:spLocks noGrp="1"/>
          </p:cNvSpPr>
          <p:nvPr>
            <p:ph type="title"/>
          </p:nvPr>
        </p:nvSpPr>
        <p:spPr/>
        <p:txBody>
          <a:bodyPr/>
          <a:lstStyle/>
          <a:p>
            <a:r>
              <a:rPr lang="pt-BR" dirty="0"/>
              <a:t>Diferentes maneiras de representar a textura</a:t>
            </a:r>
          </a:p>
        </p:txBody>
      </p:sp>
      <p:sp>
        <p:nvSpPr>
          <p:cNvPr id="4" name="Espaço Reservado para Número de Slide 3">
            <a:extLst>
              <a:ext uri="{FF2B5EF4-FFF2-40B4-BE49-F238E27FC236}">
                <a16:creationId xmlns:a16="http://schemas.microsoft.com/office/drawing/2014/main" id="{F730992D-0551-4CC0-98DD-C1417335BD39}"/>
              </a:ext>
            </a:extLst>
          </p:cNvPr>
          <p:cNvSpPr>
            <a:spLocks noGrp="1"/>
          </p:cNvSpPr>
          <p:nvPr>
            <p:ph type="sldNum" sz="quarter" idx="12"/>
          </p:nvPr>
        </p:nvSpPr>
        <p:spPr/>
        <p:txBody>
          <a:bodyPr/>
          <a:lstStyle/>
          <a:p>
            <a:fld id="{A474DDC1-61B4-4F90-8F87-176D58F64EB0}" type="slidenum">
              <a:rPr lang="pt-BR" smtClean="0"/>
              <a:t>40</a:t>
            </a:fld>
            <a:endParaRPr lang="pt-BR"/>
          </a:p>
        </p:txBody>
      </p:sp>
      <p:pic>
        <p:nvPicPr>
          <p:cNvPr id="5" name="Picture 9">
            <a:extLst>
              <a:ext uri="{FF2B5EF4-FFF2-40B4-BE49-F238E27FC236}">
                <a16:creationId xmlns:a16="http://schemas.microsoft.com/office/drawing/2014/main" id="{646AEA29-00A7-4F29-937D-5A3A94B6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2530" y="1367131"/>
            <a:ext cx="6212239" cy="4699879"/>
          </a:xfrm>
          <a:prstGeom prst="rect">
            <a:avLst/>
          </a:prstGeom>
          <a:noFill/>
          <a:ln>
            <a:noFill/>
          </a:ln>
        </p:spPr>
      </p:pic>
      <p:sp>
        <p:nvSpPr>
          <p:cNvPr id="6" name="CaixaDeTexto 5">
            <a:extLst>
              <a:ext uri="{FF2B5EF4-FFF2-40B4-BE49-F238E27FC236}">
                <a16:creationId xmlns:a16="http://schemas.microsoft.com/office/drawing/2014/main" id="{9600DA9E-C18D-4A2A-A30F-388837BB058E}"/>
              </a:ext>
            </a:extLst>
          </p:cNvPr>
          <p:cNvSpPr txBox="1"/>
          <p:nvPr/>
        </p:nvSpPr>
        <p:spPr>
          <a:xfrm>
            <a:off x="1415872" y="6135364"/>
            <a:ext cx="3327578" cy="523220"/>
          </a:xfrm>
          <a:prstGeom prst="rect">
            <a:avLst/>
          </a:prstGeom>
          <a:noFill/>
        </p:spPr>
        <p:txBody>
          <a:bodyPr wrap="none" rtlCol="0">
            <a:spAutoFit/>
          </a:bodyPr>
          <a:lstStyle/>
          <a:p>
            <a:r>
              <a:rPr lang="pt-BR" sz="2800" b="1" dirty="0">
                <a:solidFill>
                  <a:schemeClr val="tx2"/>
                </a:solidFill>
              </a:rPr>
              <a:t>Mapa de orientações</a:t>
            </a:r>
          </a:p>
        </p:txBody>
      </p:sp>
      <p:sp>
        <p:nvSpPr>
          <p:cNvPr id="7" name="CaixaDeTexto 6">
            <a:extLst>
              <a:ext uri="{FF2B5EF4-FFF2-40B4-BE49-F238E27FC236}">
                <a16:creationId xmlns:a16="http://schemas.microsoft.com/office/drawing/2014/main" id="{26162B0F-459D-4AFA-8948-948F837CB33C}"/>
              </a:ext>
            </a:extLst>
          </p:cNvPr>
          <p:cNvSpPr txBox="1"/>
          <p:nvPr/>
        </p:nvSpPr>
        <p:spPr>
          <a:xfrm>
            <a:off x="8426548" y="2278966"/>
            <a:ext cx="2766078" cy="584775"/>
          </a:xfrm>
          <a:prstGeom prst="rect">
            <a:avLst/>
          </a:prstGeom>
          <a:noFill/>
        </p:spPr>
        <p:txBody>
          <a:bodyPr wrap="none" rtlCol="0">
            <a:spAutoFit/>
          </a:bodyPr>
          <a:lstStyle/>
          <a:p>
            <a:r>
              <a:rPr lang="pt-BR" sz="3200" b="1" dirty="0">
                <a:solidFill>
                  <a:schemeClr val="accent1"/>
                </a:solidFill>
              </a:rPr>
              <a:t>Figuras de polo</a:t>
            </a:r>
          </a:p>
        </p:txBody>
      </p:sp>
      <p:sp>
        <p:nvSpPr>
          <p:cNvPr id="8" name="CaixaDeTexto 7">
            <a:extLst>
              <a:ext uri="{FF2B5EF4-FFF2-40B4-BE49-F238E27FC236}">
                <a16:creationId xmlns:a16="http://schemas.microsoft.com/office/drawing/2014/main" id="{826D9BB4-C217-44CD-AE8D-2599A59DEFE0}"/>
              </a:ext>
            </a:extLst>
          </p:cNvPr>
          <p:cNvSpPr txBox="1"/>
          <p:nvPr/>
        </p:nvSpPr>
        <p:spPr>
          <a:xfrm>
            <a:off x="8919099" y="4134678"/>
            <a:ext cx="2941982" cy="1477328"/>
          </a:xfrm>
          <a:prstGeom prst="rect">
            <a:avLst/>
          </a:prstGeom>
          <a:noFill/>
        </p:spPr>
        <p:txBody>
          <a:bodyPr wrap="square" rtlCol="0">
            <a:spAutoFit/>
          </a:bodyPr>
          <a:lstStyle/>
          <a:p>
            <a:r>
              <a:rPr lang="pt-BR" b="1" dirty="0">
                <a:solidFill>
                  <a:schemeClr val="accent1"/>
                </a:solidFill>
              </a:rPr>
              <a:t>Ou ainda:</a:t>
            </a:r>
          </a:p>
          <a:p>
            <a:endParaRPr lang="pt-BR" b="1" dirty="0">
              <a:solidFill>
                <a:schemeClr val="accent1"/>
              </a:solidFill>
            </a:endParaRPr>
          </a:p>
          <a:p>
            <a:r>
              <a:rPr lang="pt-BR" b="1" dirty="0">
                <a:solidFill>
                  <a:schemeClr val="accent1"/>
                </a:solidFill>
              </a:rPr>
              <a:t>Linhas de </a:t>
            </a:r>
            <a:r>
              <a:rPr lang="pt-BR" b="1" dirty="0" err="1">
                <a:solidFill>
                  <a:schemeClr val="accent1"/>
                </a:solidFill>
              </a:rPr>
              <a:t>isointensidade</a:t>
            </a:r>
            <a:r>
              <a:rPr lang="pt-BR" b="1" dirty="0">
                <a:solidFill>
                  <a:schemeClr val="accent1"/>
                </a:solidFill>
              </a:rPr>
              <a:t> em Cortes do espaço de Euler na representação de Bunge</a:t>
            </a:r>
          </a:p>
        </p:txBody>
      </p:sp>
    </p:spTree>
    <p:extLst>
      <p:ext uri="{BB962C8B-B14F-4D97-AF65-F5344CB8AC3E}">
        <p14:creationId xmlns:p14="http://schemas.microsoft.com/office/powerpoint/2010/main" val="3175386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1468817" y="535388"/>
            <a:ext cx="9016568" cy="5943600"/>
          </a:xfrm>
          <a:prstGeom prst="rect">
            <a:avLst/>
          </a:prstGeom>
        </p:spPr>
      </p:pic>
      <p:sp>
        <p:nvSpPr>
          <p:cNvPr id="5" name="CaixaDeTexto 4">
            <a:extLst>
              <a:ext uri="{FF2B5EF4-FFF2-40B4-BE49-F238E27FC236}">
                <a16:creationId xmlns:a16="http://schemas.microsoft.com/office/drawing/2014/main" id="{EF40EEE9-9011-454B-B8F9-E53F698AF083}"/>
              </a:ext>
            </a:extLst>
          </p:cNvPr>
          <p:cNvSpPr txBox="1"/>
          <p:nvPr/>
        </p:nvSpPr>
        <p:spPr>
          <a:xfrm>
            <a:off x="5676383" y="287645"/>
            <a:ext cx="6308034" cy="1569660"/>
          </a:xfrm>
          <a:prstGeom prst="rect">
            <a:avLst/>
          </a:prstGeom>
          <a:noFill/>
        </p:spPr>
        <p:txBody>
          <a:bodyPr wrap="square" rtlCol="0">
            <a:spAutoFit/>
          </a:bodyPr>
          <a:lstStyle/>
          <a:p>
            <a:r>
              <a:rPr lang="pt-BR" sz="2400" b="1" dirty="0">
                <a:solidFill>
                  <a:schemeClr val="accent1"/>
                </a:solidFill>
              </a:rPr>
              <a:t>Representação da orientação espacial das orientações espaciais das direções da família &lt;100&gt;  de UM grão, e de sua localização no PLANO DE PROJEÇÃO   da esfera de referência</a:t>
            </a:r>
          </a:p>
        </p:txBody>
      </p:sp>
      <p:grpSp>
        <p:nvGrpSpPr>
          <p:cNvPr id="6" name="Grupo 57">
            <a:extLst>
              <a:ext uri="{FF2B5EF4-FFF2-40B4-BE49-F238E27FC236}">
                <a16:creationId xmlns:a16="http://schemas.microsoft.com/office/drawing/2014/main" id="{0CA056AB-73E0-435F-93F4-A24259439ED0}"/>
              </a:ext>
            </a:extLst>
          </p:cNvPr>
          <p:cNvGrpSpPr>
            <a:grpSpLocks/>
          </p:cNvGrpSpPr>
          <p:nvPr/>
        </p:nvGrpSpPr>
        <p:grpSpPr bwMode="auto">
          <a:xfrm rot="20475136">
            <a:off x="8398427" y="2797969"/>
            <a:ext cx="1108075" cy="1203325"/>
            <a:chOff x="4941947" y="2057400"/>
            <a:chExt cx="1108333" cy="1203960"/>
          </a:xfrm>
        </p:grpSpPr>
        <p:grpSp>
          <p:nvGrpSpPr>
            <p:cNvPr id="7" name="Grupo 58">
              <a:extLst>
                <a:ext uri="{FF2B5EF4-FFF2-40B4-BE49-F238E27FC236}">
                  <a16:creationId xmlns:a16="http://schemas.microsoft.com/office/drawing/2014/main" id="{87C5A1F0-BFC6-4508-81D6-A4A34153A379}"/>
                </a:ext>
              </a:extLst>
            </p:cNvPr>
            <p:cNvGrpSpPr>
              <a:grpSpLocks/>
            </p:cNvGrpSpPr>
            <p:nvPr/>
          </p:nvGrpSpPr>
          <p:grpSpPr bwMode="auto">
            <a:xfrm>
              <a:off x="4945380" y="2057400"/>
              <a:ext cx="1104900" cy="1203960"/>
              <a:chOff x="4762500" y="1836420"/>
              <a:chExt cx="1287780" cy="1424940"/>
            </a:xfrm>
          </p:grpSpPr>
          <p:sp>
            <p:nvSpPr>
              <p:cNvPr id="12" name="Forma livre 63">
                <a:extLst>
                  <a:ext uri="{FF2B5EF4-FFF2-40B4-BE49-F238E27FC236}">
                    <a16:creationId xmlns:a16="http://schemas.microsoft.com/office/drawing/2014/main" id="{CD437139-1092-42FD-A9F5-8432CFEB2EB0}"/>
                  </a:ext>
                </a:extLst>
              </p:cNvPr>
              <p:cNvSpPr/>
              <p:nvPr/>
            </p:nvSpPr>
            <p:spPr>
              <a:xfrm>
                <a:off x="4762200" y="2133439"/>
                <a:ext cx="662547" cy="1127921"/>
              </a:xfrm>
              <a:custGeom>
                <a:avLst/>
                <a:gdLst>
                  <a:gd name="connsiteX0" fmla="*/ 0 w 662940"/>
                  <a:gd name="connsiteY0" fmla="*/ 0 h 1127760"/>
                  <a:gd name="connsiteX1" fmla="*/ 7620 w 662940"/>
                  <a:gd name="connsiteY1" fmla="*/ 876300 h 1127760"/>
                  <a:gd name="connsiteX2" fmla="*/ 662940 w 662940"/>
                  <a:gd name="connsiteY2" fmla="*/ 1127760 h 1127760"/>
                  <a:gd name="connsiteX3" fmla="*/ 655320 w 662940"/>
                  <a:gd name="connsiteY3" fmla="*/ 175260 h 1127760"/>
                  <a:gd name="connsiteX4" fmla="*/ 0 w 66294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1127760">
                    <a:moveTo>
                      <a:pt x="0" y="0"/>
                    </a:moveTo>
                    <a:lnTo>
                      <a:pt x="7620" y="876300"/>
                    </a:lnTo>
                    <a:lnTo>
                      <a:pt x="662940" y="1127760"/>
                    </a:lnTo>
                    <a:lnTo>
                      <a:pt x="655320" y="17526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Forma livre 64">
                <a:extLst>
                  <a:ext uri="{FF2B5EF4-FFF2-40B4-BE49-F238E27FC236}">
                    <a16:creationId xmlns:a16="http://schemas.microsoft.com/office/drawing/2014/main" id="{F89AC567-B9A5-4656-B7CB-FFC939406645}"/>
                  </a:ext>
                </a:extLst>
              </p:cNvPr>
              <p:cNvSpPr/>
              <p:nvPr/>
            </p:nvSpPr>
            <p:spPr>
              <a:xfrm>
                <a:off x="4762200" y="1836420"/>
                <a:ext cx="1288080" cy="464327"/>
              </a:xfrm>
              <a:custGeom>
                <a:avLst/>
                <a:gdLst>
                  <a:gd name="connsiteX0" fmla="*/ 0 w 1287780"/>
                  <a:gd name="connsiteY0" fmla="*/ 289560 h 464820"/>
                  <a:gd name="connsiteX1" fmla="*/ 708660 w 1287780"/>
                  <a:gd name="connsiteY1" fmla="*/ 0 h 464820"/>
                  <a:gd name="connsiteX2" fmla="*/ 1287780 w 1287780"/>
                  <a:gd name="connsiteY2" fmla="*/ 190500 h 464820"/>
                  <a:gd name="connsiteX3" fmla="*/ 655320 w 1287780"/>
                  <a:gd name="connsiteY3" fmla="*/ 464820 h 464820"/>
                  <a:gd name="connsiteX4" fmla="*/ 0 w 1287780"/>
                  <a:gd name="connsiteY4" fmla="*/ 28956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80" h="464820">
                    <a:moveTo>
                      <a:pt x="0" y="289560"/>
                    </a:moveTo>
                    <a:lnTo>
                      <a:pt x="708660" y="0"/>
                    </a:lnTo>
                    <a:lnTo>
                      <a:pt x="1287780" y="190500"/>
                    </a:lnTo>
                    <a:lnTo>
                      <a:pt x="655320" y="464820"/>
                    </a:lnTo>
                    <a:lnTo>
                      <a:pt x="0" y="2895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4" name="Forma livre 65">
                <a:extLst>
                  <a:ext uri="{FF2B5EF4-FFF2-40B4-BE49-F238E27FC236}">
                    <a16:creationId xmlns:a16="http://schemas.microsoft.com/office/drawing/2014/main" id="{482B28BE-B892-41C8-8717-CE5948D42913}"/>
                  </a:ext>
                </a:extLst>
              </p:cNvPr>
              <p:cNvSpPr/>
              <p:nvPr/>
            </p:nvSpPr>
            <p:spPr>
              <a:xfrm>
                <a:off x="5409942" y="2011247"/>
                <a:ext cx="640338" cy="1235074"/>
              </a:xfrm>
              <a:custGeom>
                <a:avLst/>
                <a:gdLst>
                  <a:gd name="connsiteX0" fmla="*/ 0 w 640080"/>
                  <a:gd name="connsiteY0" fmla="*/ 304800 h 1234440"/>
                  <a:gd name="connsiteX1" fmla="*/ 7620 w 640080"/>
                  <a:gd name="connsiteY1" fmla="*/ 1234440 h 1234440"/>
                  <a:gd name="connsiteX2" fmla="*/ 632460 w 640080"/>
                  <a:gd name="connsiteY2" fmla="*/ 960120 h 1234440"/>
                  <a:gd name="connsiteX3" fmla="*/ 640080 w 640080"/>
                  <a:gd name="connsiteY3" fmla="*/ 0 h 1234440"/>
                  <a:gd name="connsiteX4" fmla="*/ 0 w 640080"/>
                  <a:gd name="connsiteY4" fmla="*/ 30480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1234440">
                    <a:moveTo>
                      <a:pt x="0" y="304800"/>
                    </a:moveTo>
                    <a:lnTo>
                      <a:pt x="7620" y="1234440"/>
                    </a:lnTo>
                    <a:lnTo>
                      <a:pt x="632460" y="960120"/>
                    </a:lnTo>
                    <a:lnTo>
                      <a:pt x="640080" y="0"/>
                    </a:lnTo>
                    <a:lnTo>
                      <a:pt x="0" y="3048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8" name="Retângulo 59">
              <a:extLst>
                <a:ext uri="{FF2B5EF4-FFF2-40B4-BE49-F238E27FC236}">
                  <a16:creationId xmlns:a16="http://schemas.microsoft.com/office/drawing/2014/main" id="{1C6B1CD2-837D-4E6A-BEDB-9344DB0805C3}"/>
                </a:ext>
              </a:extLst>
            </p:cNvPr>
            <p:cNvSpPr>
              <a:spLocks noChangeArrowheads="1"/>
            </p:cNvSpPr>
            <p:nvPr/>
          </p:nvSpPr>
          <p:spPr bwMode="auto">
            <a:xfrm>
              <a:off x="4941947" y="2378887"/>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9" name="Retângulo 60">
              <a:extLst>
                <a:ext uri="{FF2B5EF4-FFF2-40B4-BE49-F238E27FC236}">
                  <a16:creationId xmlns:a16="http://schemas.microsoft.com/office/drawing/2014/main" id="{5F4E675B-F47F-44D5-8A1F-6A5BA5BA23EB}"/>
                </a:ext>
              </a:extLst>
            </p:cNvPr>
            <p:cNvSpPr>
              <a:spLocks noChangeArrowheads="1"/>
            </p:cNvSpPr>
            <p:nvPr/>
          </p:nvSpPr>
          <p:spPr bwMode="auto">
            <a:xfrm>
              <a:off x="5049715" y="2735594"/>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[010]</a:t>
              </a:r>
            </a:p>
          </p:txBody>
        </p:sp>
        <p:cxnSp>
          <p:nvCxnSpPr>
            <p:cNvPr id="10" name="Conector de seta reta 61">
              <a:extLst>
                <a:ext uri="{FF2B5EF4-FFF2-40B4-BE49-F238E27FC236}">
                  <a16:creationId xmlns:a16="http://schemas.microsoft.com/office/drawing/2014/main" id="{9B93F495-F705-4947-9467-357B50CB9B52}"/>
                </a:ext>
              </a:extLst>
            </p:cNvPr>
            <p:cNvCxnSpPr/>
            <p:nvPr/>
          </p:nvCxnSpPr>
          <p:spPr>
            <a:xfrm>
              <a:off x="4968941" y="3002460"/>
              <a:ext cx="509706" cy="1667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62">
              <a:extLst>
                <a:ext uri="{FF2B5EF4-FFF2-40B4-BE49-F238E27FC236}">
                  <a16:creationId xmlns:a16="http://schemas.microsoft.com/office/drawing/2014/main" id="{60CD3431-7642-4E6E-83BF-5D852C5D17A6}"/>
                </a:ext>
              </a:extLst>
            </p:cNvPr>
            <p:cNvCxnSpPr/>
            <p:nvPr/>
          </p:nvCxnSpPr>
          <p:spPr>
            <a:xfrm flipH="1" flipV="1">
              <a:off x="4983232" y="2316299"/>
              <a:ext cx="9527" cy="6369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8070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741690" y="536212"/>
            <a:ext cx="7910825" cy="5956663"/>
          </a:xfrm>
          <a:prstGeom prst="rect">
            <a:avLst/>
          </a:prstGeom>
        </p:spPr>
      </p:pic>
      <p:sp>
        <p:nvSpPr>
          <p:cNvPr id="5" name="CaixaDeTexto 4">
            <a:extLst>
              <a:ext uri="{FF2B5EF4-FFF2-40B4-BE49-F238E27FC236}">
                <a16:creationId xmlns:a16="http://schemas.microsoft.com/office/drawing/2014/main" id="{45BD0C9B-6734-4C98-82F0-0018D1595A1E}"/>
              </a:ext>
            </a:extLst>
          </p:cNvPr>
          <p:cNvSpPr txBox="1"/>
          <p:nvPr/>
        </p:nvSpPr>
        <p:spPr>
          <a:xfrm>
            <a:off x="410817" y="1126435"/>
            <a:ext cx="3114261" cy="4524315"/>
          </a:xfrm>
          <a:prstGeom prst="rect">
            <a:avLst/>
          </a:prstGeom>
          <a:noFill/>
        </p:spPr>
        <p:txBody>
          <a:bodyPr wrap="square" rtlCol="0">
            <a:spAutoFit/>
          </a:bodyPr>
          <a:lstStyle/>
          <a:p>
            <a:r>
              <a:rPr lang="pt-BR" dirty="0"/>
              <a:t>Exemplo de localização das projeções de vários grãos de orientação semelhante, mas não igual, no plano de projeção 100</a:t>
            </a:r>
          </a:p>
          <a:p>
            <a:endParaRPr lang="pt-BR" dirty="0"/>
          </a:p>
          <a:p>
            <a:endParaRPr lang="pt-BR" dirty="0"/>
          </a:p>
          <a:p>
            <a:endParaRPr lang="pt-BR" dirty="0"/>
          </a:p>
          <a:p>
            <a:endParaRPr lang="pt-BR" dirty="0"/>
          </a:p>
          <a:p>
            <a:endParaRPr lang="pt-BR" dirty="0"/>
          </a:p>
          <a:p>
            <a:endParaRPr lang="pt-BR" dirty="0"/>
          </a:p>
          <a:p>
            <a:endParaRPr lang="pt-BR" dirty="0"/>
          </a:p>
          <a:p>
            <a:r>
              <a:rPr lang="pt-BR" dirty="0"/>
              <a:t>Registro da “densidade de polos”, com linhas de </a:t>
            </a:r>
            <a:r>
              <a:rPr lang="pt-BR" dirty="0" err="1"/>
              <a:t>isointensidade</a:t>
            </a:r>
            <a:r>
              <a:rPr lang="pt-BR" dirty="0"/>
              <a:t>, muitas vezes com escala de cores.</a:t>
            </a:r>
          </a:p>
        </p:txBody>
      </p:sp>
    </p:spTree>
    <p:extLst>
      <p:ext uri="{BB962C8B-B14F-4D97-AF65-F5344CB8AC3E}">
        <p14:creationId xmlns:p14="http://schemas.microsoft.com/office/powerpoint/2010/main" val="2804159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4B09A07-33B9-4C42-AA70-2576F4275C09}"/>
              </a:ext>
            </a:extLst>
          </p:cNvPr>
          <p:cNvSpPr>
            <a:spLocks noGrp="1"/>
          </p:cNvSpPr>
          <p:nvPr>
            <p:ph type="sldNum" sz="quarter" idx="12"/>
          </p:nvPr>
        </p:nvSpPr>
        <p:spPr/>
        <p:txBody>
          <a:bodyPr/>
          <a:lstStyle/>
          <a:p>
            <a:fld id="{A474DDC1-61B4-4F90-8F87-176D58F64EB0}" type="slidenum">
              <a:rPr lang="pt-BR" smtClean="0"/>
              <a:t>43</a:t>
            </a:fld>
            <a:endParaRPr lang="pt-BR"/>
          </a:p>
        </p:txBody>
      </p:sp>
      <p:pic>
        <p:nvPicPr>
          <p:cNvPr id="3" name="Imagem 2">
            <a:extLst>
              <a:ext uri="{FF2B5EF4-FFF2-40B4-BE49-F238E27FC236}">
                <a16:creationId xmlns:a16="http://schemas.microsoft.com/office/drawing/2014/main" id="{49FE96D7-6093-47A8-B681-6BA8B31B15DA}"/>
              </a:ext>
            </a:extLst>
          </p:cNvPr>
          <p:cNvPicPr>
            <a:picLocks noChangeAspect="1"/>
          </p:cNvPicPr>
          <p:nvPr/>
        </p:nvPicPr>
        <p:blipFill>
          <a:blip r:embed="rId2"/>
          <a:stretch>
            <a:fillRect/>
          </a:stretch>
        </p:blipFill>
        <p:spPr>
          <a:xfrm>
            <a:off x="8362121" y="136525"/>
            <a:ext cx="2570921" cy="6135644"/>
          </a:xfrm>
          <a:prstGeom prst="rect">
            <a:avLst/>
          </a:prstGeom>
        </p:spPr>
      </p:pic>
      <p:pic>
        <p:nvPicPr>
          <p:cNvPr id="1026" name="Picture 2" descr="Resultado de imagem para grain microstructure">
            <a:extLst>
              <a:ext uri="{FF2B5EF4-FFF2-40B4-BE49-F238E27FC236}">
                <a16:creationId xmlns:a16="http://schemas.microsoft.com/office/drawing/2014/main" id="{6F46F9B5-FFB3-4585-AE06-ABA840297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42" y="1922972"/>
            <a:ext cx="6680023" cy="443337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2DC4AC0-6615-4439-B15E-90D75252B3CA}"/>
              </a:ext>
            </a:extLst>
          </p:cNvPr>
          <p:cNvSpPr/>
          <p:nvPr/>
        </p:nvSpPr>
        <p:spPr>
          <a:xfrm rot="18804996">
            <a:off x="3823013" y="2362843"/>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FF0B234-FAE4-4ACF-AFD7-EE87386C099B}"/>
              </a:ext>
            </a:extLst>
          </p:cNvPr>
          <p:cNvSpPr/>
          <p:nvPr/>
        </p:nvSpPr>
        <p:spPr>
          <a:xfrm rot="18804996">
            <a:off x="3298654" y="4783076"/>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2411365-A7CD-46C8-9E76-5C989469CD65}"/>
              </a:ext>
            </a:extLst>
          </p:cNvPr>
          <p:cNvSpPr/>
          <p:nvPr/>
        </p:nvSpPr>
        <p:spPr>
          <a:xfrm rot="19598937">
            <a:off x="2518438" y="4613217"/>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45D99378-18F3-4E50-973D-708C00D466FE}"/>
              </a:ext>
            </a:extLst>
          </p:cNvPr>
          <p:cNvSpPr/>
          <p:nvPr/>
        </p:nvSpPr>
        <p:spPr>
          <a:xfrm rot="18804996">
            <a:off x="2009164" y="3493674"/>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4D924771-0C3E-4CE7-941F-CBE84FE7627B}"/>
              </a:ext>
            </a:extLst>
          </p:cNvPr>
          <p:cNvSpPr/>
          <p:nvPr/>
        </p:nvSpPr>
        <p:spPr>
          <a:xfrm rot="18804996">
            <a:off x="3681719" y="3117257"/>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64994DC2-C638-4322-BBE8-99FDB2A19506}"/>
              </a:ext>
            </a:extLst>
          </p:cNvPr>
          <p:cNvSpPr/>
          <p:nvPr/>
        </p:nvSpPr>
        <p:spPr>
          <a:xfrm rot="18804996">
            <a:off x="5657084" y="4868410"/>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3F88228-51FE-4BBF-A67F-06AA5132B979}"/>
              </a:ext>
            </a:extLst>
          </p:cNvPr>
          <p:cNvSpPr/>
          <p:nvPr/>
        </p:nvSpPr>
        <p:spPr>
          <a:xfrm rot="18804996">
            <a:off x="3373711" y="3790760"/>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461617C2-83F4-4E7A-B0AD-DF107D8EF1F7}"/>
              </a:ext>
            </a:extLst>
          </p:cNvPr>
          <p:cNvSpPr/>
          <p:nvPr/>
        </p:nvSpPr>
        <p:spPr>
          <a:xfrm rot="18804996">
            <a:off x="2847095" y="2990382"/>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86DF3202-823F-4703-90CB-13F4542A4189}"/>
              </a:ext>
            </a:extLst>
          </p:cNvPr>
          <p:cNvSpPr/>
          <p:nvPr/>
        </p:nvSpPr>
        <p:spPr>
          <a:xfrm rot="19244209">
            <a:off x="5032076" y="2151056"/>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0A25D633-EAE9-4185-94F8-E30CD457A903}"/>
              </a:ext>
            </a:extLst>
          </p:cNvPr>
          <p:cNvSpPr/>
          <p:nvPr/>
        </p:nvSpPr>
        <p:spPr>
          <a:xfrm rot="18261704">
            <a:off x="4482758" y="3224505"/>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3D882416-171B-4A44-8CE1-9444DE2CEDF8}"/>
              </a:ext>
            </a:extLst>
          </p:cNvPr>
          <p:cNvSpPr/>
          <p:nvPr/>
        </p:nvSpPr>
        <p:spPr>
          <a:xfrm rot="18804996">
            <a:off x="5613406" y="2836014"/>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02E00254-7D0B-4128-910B-5D5B30648673}"/>
              </a:ext>
            </a:extLst>
          </p:cNvPr>
          <p:cNvSpPr/>
          <p:nvPr/>
        </p:nvSpPr>
        <p:spPr>
          <a:xfrm rot="18804996">
            <a:off x="5426554" y="3735907"/>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82AA8642-C7D9-4E34-8E06-06686BD631B5}"/>
              </a:ext>
            </a:extLst>
          </p:cNvPr>
          <p:cNvSpPr/>
          <p:nvPr/>
        </p:nvSpPr>
        <p:spPr>
          <a:xfrm rot="18804996">
            <a:off x="4306558" y="4546001"/>
            <a:ext cx="338513" cy="33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A4F5050E-DF3B-46CB-B617-0F225D41D70F}"/>
              </a:ext>
            </a:extLst>
          </p:cNvPr>
          <p:cNvSpPr txBox="1"/>
          <p:nvPr/>
        </p:nvSpPr>
        <p:spPr>
          <a:xfrm>
            <a:off x="588343" y="371061"/>
            <a:ext cx="7336458" cy="1477328"/>
          </a:xfrm>
          <a:prstGeom prst="rect">
            <a:avLst/>
          </a:prstGeom>
          <a:noFill/>
        </p:spPr>
        <p:txBody>
          <a:bodyPr wrap="square" rtlCol="0">
            <a:spAutoFit/>
          </a:bodyPr>
          <a:lstStyle/>
          <a:p>
            <a:r>
              <a:rPr lang="pt-BR" dirty="0"/>
              <a:t>Imaginem uma microestrutura em que as células unitárias de cada grão estejam quase todas com o plano (001) paralelo à superfície, inclinado aproximadamente a 45º em relação a direção de varredura. Os “polos” dos planos {001} atingirão a esfera de referência em 5 áreas. Os polos dos planos {110} dos mesmos grãos  atingirão a esfera em 8 áreas. </a:t>
            </a:r>
          </a:p>
        </p:txBody>
      </p:sp>
    </p:spTree>
    <p:extLst>
      <p:ext uri="{BB962C8B-B14F-4D97-AF65-F5344CB8AC3E}">
        <p14:creationId xmlns:p14="http://schemas.microsoft.com/office/powerpoint/2010/main" val="2966038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m para planos (110) na estrutura cúbica">
            <a:extLst>
              <a:ext uri="{FF2B5EF4-FFF2-40B4-BE49-F238E27FC236}">
                <a16:creationId xmlns:a16="http://schemas.microsoft.com/office/drawing/2014/main" id="{48D11376-A6C0-482B-846F-1FB887925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2" y="365760"/>
            <a:ext cx="8406737" cy="6311641"/>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a:extLst>
              <a:ext uri="{FF2B5EF4-FFF2-40B4-BE49-F238E27FC236}">
                <a16:creationId xmlns:a16="http://schemas.microsoft.com/office/drawing/2014/main" id="{C4B09A07-33B9-4C42-AA70-2576F4275C09}"/>
              </a:ext>
            </a:extLst>
          </p:cNvPr>
          <p:cNvSpPr>
            <a:spLocks noGrp="1"/>
          </p:cNvSpPr>
          <p:nvPr>
            <p:ph type="sldNum" sz="quarter" idx="12"/>
          </p:nvPr>
        </p:nvSpPr>
        <p:spPr/>
        <p:txBody>
          <a:bodyPr/>
          <a:lstStyle/>
          <a:p>
            <a:fld id="{A474DDC1-61B4-4F90-8F87-176D58F64EB0}" type="slidenum">
              <a:rPr lang="pt-BR" smtClean="0"/>
              <a:t>44</a:t>
            </a:fld>
            <a:endParaRPr lang="pt-BR"/>
          </a:p>
        </p:txBody>
      </p:sp>
      <p:pic>
        <p:nvPicPr>
          <p:cNvPr id="3" name="Imagem 2">
            <a:extLst>
              <a:ext uri="{FF2B5EF4-FFF2-40B4-BE49-F238E27FC236}">
                <a16:creationId xmlns:a16="http://schemas.microsoft.com/office/drawing/2014/main" id="{49FE96D7-6093-47A8-B681-6BA8B31B15DA}"/>
              </a:ext>
            </a:extLst>
          </p:cNvPr>
          <p:cNvPicPr>
            <a:picLocks noChangeAspect="1"/>
          </p:cNvPicPr>
          <p:nvPr/>
        </p:nvPicPr>
        <p:blipFill>
          <a:blip r:embed="rId3"/>
          <a:stretch>
            <a:fillRect/>
          </a:stretch>
        </p:blipFill>
        <p:spPr>
          <a:xfrm>
            <a:off x="9304657" y="220706"/>
            <a:ext cx="2570921" cy="6135644"/>
          </a:xfrm>
          <a:prstGeom prst="rect">
            <a:avLst/>
          </a:prstGeom>
        </p:spPr>
      </p:pic>
      <p:sp>
        <p:nvSpPr>
          <p:cNvPr id="6" name="CaixaDeTexto 5">
            <a:extLst>
              <a:ext uri="{FF2B5EF4-FFF2-40B4-BE49-F238E27FC236}">
                <a16:creationId xmlns:a16="http://schemas.microsoft.com/office/drawing/2014/main" id="{A4F5050E-DF3B-46CB-B617-0F225D41D70F}"/>
              </a:ext>
            </a:extLst>
          </p:cNvPr>
          <p:cNvSpPr txBox="1"/>
          <p:nvPr/>
        </p:nvSpPr>
        <p:spPr>
          <a:xfrm>
            <a:off x="569762" y="33807"/>
            <a:ext cx="8292884" cy="1569660"/>
          </a:xfrm>
          <a:prstGeom prst="rect">
            <a:avLst/>
          </a:prstGeom>
          <a:solidFill>
            <a:schemeClr val="bg1"/>
          </a:solidFill>
        </p:spPr>
        <p:txBody>
          <a:bodyPr wrap="square" rtlCol="0">
            <a:spAutoFit/>
          </a:bodyPr>
          <a:lstStyle/>
          <a:p>
            <a:r>
              <a:rPr lang="pt-BR" sz="3200" b="1" dirty="0">
                <a:solidFill>
                  <a:schemeClr val="accent1"/>
                </a:solidFill>
              </a:rPr>
              <a:t>A figura de polo (110) daquela microestrutura anterior mostra as direções normais aos vários planos da família (110).</a:t>
            </a:r>
          </a:p>
        </p:txBody>
      </p:sp>
      <p:sp>
        <p:nvSpPr>
          <p:cNvPr id="22" name="Retângulo 21">
            <a:extLst>
              <a:ext uri="{FF2B5EF4-FFF2-40B4-BE49-F238E27FC236}">
                <a16:creationId xmlns:a16="http://schemas.microsoft.com/office/drawing/2014/main" id="{3A3EBA60-73B8-4C10-B8CA-7F981F160C21}"/>
              </a:ext>
            </a:extLst>
          </p:cNvPr>
          <p:cNvSpPr/>
          <p:nvPr/>
        </p:nvSpPr>
        <p:spPr>
          <a:xfrm rot="18771168">
            <a:off x="8696645" y="2757585"/>
            <a:ext cx="876575" cy="882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17160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01BFA15-78C4-48AE-926E-41BB5CCE93C1}"/>
              </a:ext>
            </a:extLst>
          </p:cNvPr>
          <p:cNvSpPr>
            <a:spLocks noGrp="1"/>
          </p:cNvSpPr>
          <p:nvPr>
            <p:ph type="title"/>
          </p:nvPr>
        </p:nvSpPr>
        <p:spPr/>
        <p:txBody>
          <a:bodyPr/>
          <a:lstStyle/>
          <a:p>
            <a:r>
              <a:rPr lang="pt-BR" dirty="0"/>
              <a:t>Padrão “fibra” </a:t>
            </a:r>
          </a:p>
        </p:txBody>
      </p:sp>
      <p:sp>
        <p:nvSpPr>
          <p:cNvPr id="4" name="Espaço Reservado para Conteúdo 3">
            <a:extLst>
              <a:ext uri="{FF2B5EF4-FFF2-40B4-BE49-F238E27FC236}">
                <a16:creationId xmlns:a16="http://schemas.microsoft.com/office/drawing/2014/main" id="{3D0E9EF3-ECE7-423E-B40E-C0A856DA6163}"/>
              </a:ext>
            </a:extLst>
          </p:cNvPr>
          <p:cNvSpPr>
            <a:spLocks noGrp="1"/>
          </p:cNvSpPr>
          <p:nvPr>
            <p:ph idx="1"/>
          </p:nvPr>
        </p:nvSpPr>
        <p:spPr>
          <a:xfrm>
            <a:off x="838199" y="1825625"/>
            <a:ext cx="5435991" cy="4351338"/>
          </a:xfrm>
        </p:spPr>
        <p:txBody>
          <a:bodyPr>
            <a:normAutofit lnSpcReduction="10000"/>
          </a:bodyPr>
          <a:lstStyle/>
          <a:p>
            <a:r>
              <a:rPr lang="pt-BR" dirty="0"/>
              <a:t>Quando os grãos tem diferentes orientações, mas uma característica comum, chamamos de textura fibra.</a:t>
            </a:r>
          </a:p>
          <a:p>
            <a:r>
              <a:rPr lang="pt-BR" dirty="0"/>
              <a:t>Todos os grãos ali representados tem plano (001) paralelo á superfície, mas cada um está girado de um ângulo diferente.</a:t>
            </a:r>
          </a:p>
          <a:p>
            <a:r>
              <a:rPr lang="pt-BR" dirty="0"/>
              <a:t>Por resultar em faixas contínuas, nas figuras de polo, são chamadas de “fibras”</a:t>
            </a:r>
          </a:p>
        </p:txBody>
      </p:sp>
      <p:sp>
        <p:nvSpPr>
          <p:cNvPr id="2" name="Espaço Reservado para Número de Slide 1">
            <a:extLst>
              <a:ext uri="{FF2B5EF4-FFF2-40B4-BE49-F238E27FC236}">
                <a16:creationId xmlns:a16="http://schemas.microsoft.com/office/drawing/2014/main" id="{B984200E-3DB8-49BA-8E87-EADE34767A33}"/>
              </a:ext>
            </a:extLst>
          </p:cNvPr>
          <p:cNvSpPr>
            <a:spLocks noGrp="1"/>
          </p:cNvSpPr>
          <p:nvPr>
            <p:ph type="sldNum" sz="quarter" idx="12"/>
          </p:nvPr>
        </p:nvSpPr>
        <p:spPr/>
        <p:txBody>
          <a:bodyPr/>
          <a:lstStyle/>
          <a:p>
            <a:fld id="{A474DDC1-61B4-4F90-8F87-176D58F64EB0}" type="slidenum">
              <a:rPr lang="pt-BR" smtClean="0"/>
              <a:t>45</a:t>
            </a:fld>
            <a:endParaRPr lang="pt-BR"/>
          </a:p>
        </p:txBody>
      </p:sp>
      <p:pic>
        <p:nvPicPr>
          <p:cNvPr id="5" name="Imagem 4">
            <a:extLst>
              <a:ext uri="{FF2B5EF4-FFF2-40B4-BE49-F238E27FC236}">
                <a16:creationId xmlns:a16="http://schemas.microsoft.com/office/drawing/2014/main" id="{003CD34B-2DF0-488F-A275-C23BC6E55376}"/>
              </a:ext>
            </a:extLst>
          </p:cNvPr>
          <p:cNvPicPr>
            <a:picLocks noChangeAspect="1"/>
          </p:cNvPicPr>
          <p:nvPr/>
        </p:nvPicPr>
        <p:blipFill>
          <a:blip r:embed="rId2"/>
          <a:stretch>
            <a:fillRect/>
          </a:stretch>
        </p:blipFill>
        <p:spPr>
          <a:xfrm>
            <a:off x="6638778" y="639946"/>
            <a:ext cx="5181600" cy="1695450"/>
          </a:xfrm>
          <a:prstGeom prst="rect">
            <a:avLst/>
          </a:prstGeom>
        </p:spPr>
      </p:pic>
      <p:pic>
        <p:nvPicPr>
          <p:cNvPr id="6" name="Picture 2" descr="Resultado de imagem para grain microstructure">
            <a:extLst>
              <a:ext uri="{FF2B5EF4-FFF2-40B4-BE49-F238E27FC236}">
                <a16:creationId xmlns:a16="http://schemas.microsoft.com/office/drawing/2014/main" id="{5BE84151-24CD-48A4-9BFD-69BA5F525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18733"/>
            <a:ext cx="5435992" cy="4002742"/>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D6E07999-9CB4-4642-8DB0-959A3CBA1AF6}"/>
              </a:ext>
            </a:extLst>
          </p:cNvPr>
          <p:cNvSpPr/>
          <p:nvPr/>
        </p:nvSpPr>
        <p:spPr>
          <a:xfrm rot="2967667">
            <a:off x="8299119" y="5299987"/>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93C3B629-F97C-4E15-ACB5-A3EC5972FEB4}"/>
              </a:ext>
            </a:extLst>
          </p:cNvPr>
          <p:cNvSpPr/>
          <p:nvPr/>
        </p:nvSpPr>
        <p:spPr>
          <a:xfrm rot="20937844">
            <a:off x="7139999" y="4054434"/>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F81DBE7B-5DB1-4970-88AA-4E33169435AC}"/>
              </a:ext>
            </a:extLst>
          </p:cNvPr>
          <p:cNvSpPr/>
          <p:nvPr/>
        </p:nvSpPr>
        <p:spPr>
          <a:xfrm rot="628875">
            <a:off x="7560063" y="5008084"/>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5B830CBA-3E80-41FA-890D-682260FD7766}"/>
              </a:ext>
            </a:extLst>
          </p:cNvPr>
          <p:cNvSpPr/>
          <p:nvPr/>
        </p:nvSpPr>
        <p:spPr>
          <a:xfrm rot="20630097">
            <a:off x="9048893" y="5115035"/>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89B25849-0DA0-4819-875F-36606AF5E819}"/>
              </a:ext>
            </a:extLst>
          </p:cNvPr>
          <p:cNvSpPr/>
          <p:nvPr/>
        </p:nvSpPr>
        <p:spPr>
          <a:xfrm rot="20859649">
            <a:off x="9599463" y="2935413"/>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BB9BA52-6B4D-4B0E-A83E-939714960735}"/>
              </a:ext>
            </a:extLst>
          </p:cNvPr>
          <p:cNvSpPr/>
          <p:nvPr/>
        </p:nvSpPr>
        <p:spPr>
          <a:xfrm rot="3090731">
            <a:off x="9971547" y="4386517"/>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1DC55D53-8EDA-4202-BA42-909B0D2C79C7}"/>
              </a:ext>
            </a:extLst>
          </p:cNvPr>
          <p:cNvSpPr/>
          <p:nvPr/>
        </p:nvSpPr>
        <p:spPr>
          <a:xfrm>
            <a:off x="8301111" y="4386518"/>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E7A739FE-1260-4267-9B90-298CFE0BBC67}"/>
              </a:ext>
            </a:extLst>
          </p:cNvPr>
          <p:cNvSpPr/>
          <p:nvPr/>
        </p:nvSpPr>
        <p:spPr>
          <a:xfrm rot="20979046">
            <a:off x="7899590" y="3485881"/>
            <a:ext cx="378363" cy="368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63FBC3F9-17A4-453B-9991-B7564E7C89F4}"/>
              </a:ext>
            </a:extLst>
          </p:cNvPr>
          <p:cNvSpPr/>
          <p:nvPr/>
        </p:nvSpPr>
        <p:spPr>
          <a:xfrm rot="950213">
            <a:off x="10262381" y="3328476"/>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7180FA9C-091B-4ED5-BE5C-95599C52274C}"/>
              </a:ext>
            </a:extLst>
          </p:cNvPr>
          <p:cNvSpPr/>
          <p:nvPr/>
        </p:nvSpPr>
        <p:spPr>
          <a:xfrm rot="20072475">
            <a:off x="9252107" y="3854548"/>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DDBC6DFA-96E5-42C3-96DB-283C4A244C2E}"/>
              </a:ext>
            </a:extLst>
          </p:cNvPr>
          <p:cNvSpPr/>
          <p:nvPr/>
        </p:nvSpPr>
        <p:spPr>
          <a:xfrm>
            <a:off x="8613250" y="3133579"/>
            <a:ext cx="309489" cy="29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descr="Uma imagem contendo relógio, desenho&#10;&#10;Descrição gerada automaticamente">
            <a:extLst>
              <a:ext uri="{FF2B5EF4-FFF2-40B4-BE49-F238E27FC236}">
                <a16:creationId xmlns:a16="http://schemas.microsoft.com/office/drawing/2014/main" id="{53CDAA2E-3669-410A-B679-ECECDE281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146" y="2314575"/>
            <a:ext cx="1285875" cy="1114425"/>
          </a:xfrm>
          <a:prstGeom prst="rect">
            <a:avLst/>
          </a:prstGeom>
        </p:spPr>
      </p:pic>
    </p:spTree>
    <p:extLst>
      <p:ext uri="{BB962C8B-B14F-4D97-AF65-F5344CB8AC3E}">
        <p14:creationId xmlns:p14="http://schemas.microsoft.com/office/powerpoint/2010/main" val="3949592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19255-4715-4E28-B42B-3ABCE2D2ABFD}"/>
              </a:ext>
            </a:extLst>
          </p:cNvPr>
          <p:cNvSpPr>
            <a:spLocks noGrp="1"/>
          </p:cNvSpPr>
          <p:nvPr>
            <p:ph type="title"/>
          </p:nvPr>
        </p:nvSpPr>
        <p:spPr/>
        <p:txBody>
          <a:bodyPr/>
          <a:lstStyle/>
          <a:p>
            <a:r>
              <a:rPr lang="pt-BR" dirty="0"/>
              <a:t>Figura de polo inversa</a:t>
            </a:r>
          </a:p>
        </p:txBody>
      </p:sp>
      <p:sp>
        <p:nvSpPr>
          <p:cNvPr id="3" name="Espaço Reservado para Conteúdo 2">
            <a:extLst>
              <a:ext uri="{FF2B5EF4-FFF2-40B4-BE49-F238E27FC236}">
                <a16:creationId xmlns:a16="http://schemas.microsoft.com/office/drawing/2014/main" id="{1DFE4970-99AF-4CA7-A54F-AF2CC6182591}"/>
              </a:ext>
            </a:extLst>
          </p:cNvPr>
          <p:cNvSpPr>
            <a:spLocks noGrp="1"/>
          </p:cNvSpPr>
          <p:nvPr>
            <p:ph idx="1"/>
          </p:nvPr>
        </p:nvSpPr>
        <p:spPr>
          <a:xfrm>
            <a:off x="753717" y="1401798"/>
            <a:ext cx="10515600" cy="4351338"/>
          </a:xfrm>
        </p:spPr>
        <p:txBody>
          <a:bodyPr/>
          <a:lstStyle/>
          <a:p>
            <a:r>
              <a:rPr lang="pt-BR" dirty="0"/>
              <a:t>Representa </a:t>
            </a:r>
            <a:r>
              <a:rPr lang="pt-BR" u="sng" dirty="0"/>
              <a:t>todas</a:t>
            </a:r>
            <a:r>
              <a:rPr lang="pt-BR" dirty="0"/>
              <a:t> as orientações possíveis num triângulo cujos vértices são as direções [001], [011] e [111].</a:t>
            </a:r>
          </a:p>
        </p:txBody>
      </p:sp>
      <p:sp>
        <p:nvSpPr>
          <p:cNvPr id="4" name="Espaço Reservado para Número de Slide 3">
            <a:extLst>
              <a:ext uri="{FF2B5EF4-FFF2-40B4-BE49-F238E27FC236}">
                <a16:creationId xmlns:a16="http://schemas.microsoft.com/office/drawing/2014/main" id="{7D6B48F1-79BF-4DED-A084-40CEEE276DDB}"/>
              </a:ext>
            </a:extLst>
          </p:cNvPr>
          <p:cNvSpPr>
            <a:spLocks noGrp="1"/>
          </p:cNvSpPr>
          <p:nvPr>
            <p:ph type="sldNum" sz="quarter" idx="12"/>
          </p:nvPr>
        </p:nvSpPr>
        <p:spPr/>
        <p:txBody>
          <a:bodyPr/>
          <a:lstStyle/>
          <a:p>
            <a:fld id="{A474DDC1-61B4-4F90-8F87-176D58F64EB0}" type="slidenum">
              <a:rPr lang="pt-BR" smtClean="0"/>
              <a:t>46</a:t>
            </a:fld>
            <a:endParaRPr lang="pt-BR"/>
          </a:p>
        </p:txBody>
      </p:sp>
      <p:pic>
        <p:nvPicPr>
          <p:cNvPr id="5" name="Imagem 4">
            <a:extLst>
              <a:ext uri="{FF2B5EF4-FFF2-40B4-BE49-F238E27FC236}">
                <a16:creationId xmlns:a16="http://schemas.microsoft.com/office/drawing/2014/main" id="{4BDE45B5-C4D9-43AD-9534-93E9F3529DA7}"/>
              </a:ext>
            </a:extLst>
          </p:cNvPr>
          <p:cNvPicPr>
            <a:picLocks noChangeAspect="1"/>
          </p:cNvPicPr>
          <p:nvPr/>
        </p:nvPicPr>
        <p:blipFill>
          <a:blip r:embed="rId2"/>
          <a:stretch>
            <a:fillRect/>
          </a:stretch>
        </p:blipFill>
        <p:spPr>
          <a:xfrm>
            <a:off x="753717" y="2445036"/>
            <a:ext cx="5342283" cy="3911314"/>
          </a:xfrm>
          <a:prstGeom prst="rect">
            <a:avLst/>
          </a:prstGeom>
        </p:spPr>
      </p:pic>
      <p:sp>
        <p:nvSpPr>
          <p:cNvPr id="6" name="CaixaDeTexto 5">
            <a:extLst>
              <a:ext uri="{FF2B5EF4-FFF2-40B4-BE49-F238E27FC236}">
                <a16:creationId xmlns:a16="http://schemas.microsoft.com/office/drawing/2014/main" id="{EB921C4D-5692-4BB7-9933-8986F71D4AEA}"/>
              </a:ext>
            </a:extLst>
          </p:cNvPr>
          <p:cNvSpPr txBox="1"/>
          <p:nvPr/>
        </p:nvSpPr>
        <p:spPr>
          <a:xfrm>
            <a:off x="7023652" y="2822713"/>
            <a:ext cx="4245665" cy="1477328"/>
          </a:xfrm>
          <a:prstGeom prst="rect">
            <a:avLst/>
          </a:prstGeom>
          <a:noFill/>
        </p:spPr>
        <p:txBody>
          <a:bodyPr wrap="square" rtlCol="0">
            <a:spAutoFit/>
          </a:bodyPr>
          <a:lstStyle/>
          <a:p>
            <a:r>
              <a:rPr lang="pt-BR" dirty="0"/>
              <a:t>Neste exemplo, 6 grãos, com orientações diferentes, são plotados na FPO.</a:t>
            </a:r>
          </a:p>
          <a:p>
            <a:endParaRPr lang="pt-BR" dirty="0"/>
          </a:p>
          <a:p>
            <a:r>
              <a:rPr lang="pt-BR" dirty="0"/>
              <a:t>O artigo compara determinações de orientação por 3 métodos diferentes.  </a:t>
            </a:r>
          </a:p>
        </p:txBody>
      </p:sp>
      <p:sp>
        <p:nvSpPr>
          <p:cNvPr id="7" name="CaixaDeTexto 6">
            <a:extLst>
              <a:ext uri="{FF2B5EF4-FFF2-40B4-BE49-F238E27FC236}">
                <a16:creationId xmlns:a16="http://schemas.microsoft.com/office/drawing/2014/main" id="{D99D7236-747C-4C95-9C04-73D232454F9F}"/>
              </a:ext>
            </a:extLst>
          </p:cNvPr>
          <p:cNvSpPr txBox="1"/>
          <p:nvPr/>
        </p:nvSpPr>
        <p:spPr>
          <a:xfrm flipH="1">
            <a:off x="6579041" y="4929809"/>
            <a:ext cx="5127598" cy="369332"/>
          </a:xfrm>
          <a:prstGeom prst="rect">
            <a:avLst/>
          </a:prstGeom>
          <a:noFill/>
        </p:spPr>
        <p:txBody>
          <a:bodyPr wrap="square" rtlCol="0">
            <a:spAutoFit/>
          </a:bodyPr>
          <a:lstStyle/>
          <a:p>
            <a:r>
              <a:rPr lang="pt-BR" dirty="0"/>
              <a:t>J. </a:t>
            </a:r>
            <a:r>
              <a:rPr lang="pt-BR" dirty="0" err="1"/>
              <a:t>Appl</a:t>
            </a:r>
            <a:r>
              <a:rPr lang="pt-BR" dirty="0"/>
              <a:t>. </a:t>
            </a:r>
            <a:r>
              <a:rPr lang="pt-BR" dirty="0" err="1"/>
              <a:t>Phys</a:t>
            </a:r>
            <a:r>
              <a:rPr lang="pt-BR" dirty="0"/>
              <a:t>. € 114, 194509 (2013)</a:t>
            </a:r>
          </a:p>
        </p:txBody>
      </p:sp>
    </p:spTree>
    <p:extLst>
      <p:ext uri="{BB962C8B-B14F-4D97-AF65-F5344CB8AC3E}">
        <p14:creationId xmlns:p14="http://schemas.microsoft.com/office/powerpoint/2010/main" val="3600517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44498-BCF1-4A44-8A47-90BA83C0BBEB}"/>
              </a:ext>
            </a:extLst>
          </p:cNvPr>
          <p:cNvSpPr>
            <a:spLocks noGrp="1"/>
          </p:cNvSpPr>
          <p:nvPr>
            <p:ph type="title"/>
          </p:nvPr>
        </p:nvSpPr>
        <p:spPr/>
        <p:txBody>
          <a:bodyPr/>
          <a:lstStyle/>
          <a:p>
            <a:r>
              <a:rPr lang="pt-BR" dirty="0"/>
              <a:t>Dois usos diferentes da FPI</a:t>
            </a:r>
          </a:p>
        </p:txBody>
      </p:sp>
      <p:sp>
        <p:nvSpPr>
          <p:cNvPr id="3" name="Espaço Reservado para Conteúdo 2">
            <a:extLst>
              <a:ext uri="{FF2B5EF4-FFF2-40B4-BE49-F238E27FC236}">
                <a16:creationId xmlns:a16="http://schemas.microsoft.com/office/drawing/2014/main" id="{64403B14-B155-44C6-A813-ABF96E39C0F6}"/>
              </a:ext>
            </a:extLst>
          </p:cNvPr>
          <p:cNvSpPr>
            <a:spLocks noGrp="1"/>
          </p:cNvSpPr>
          <p:nvPr>
            <p:ph idx="1"/>
          </p:nvPr>
        </p:nvSpPr>
        <p:spPr>
          <a:xfrm>
            <a:off x="7272996" y="1825625"/>
            <a:ext cx="4080803" cy="4351338"/>
          </a:xfrm>
        </p:spPr>
        <p:txBody>
          <a:bodyPr/>
          <a:lstStyle/>
          <a:p>
            <a:r>
              <a:rPr lang="pt-BR" dirty="0"/>
              <a:t>Mapear as intensidades das diferentes orientações, usando um “mapa de temperaturas” para as intensidades.</a:t>
            </a:r>
          </a:p>
        </p:txBody>
      </p:sp>
      <p:sp>
        <p:nvSpPr>
          <p:cNvPr id="4" name="Espaço Reservado para Número de Slide 3">
            <a:extLst>
              <a:ext uri="{FF2B5EF4-FFF2-40B4-BE49-F238E27FC236}">
                <a16:creationId xmlns:a16="http://schemas.microsoft.com/office/drawing/2014/main" id="{96E012B0-EA3D-451C-B7B8-469F1750F515}"/>
              </a:ext>
            </a:extLst>
          </p:cNvPr>
          <p:cNvSpPr>
            <a:spLocks noGrp="1"/>
          </p:cNvSpPr>
          <p:nvPr>
            <p:ph type="sldNum" sz="quarter" idx="12"/>
          </p:nvPr>
        </p:nvSpPr>
        <p:spPr/>
        <p:txBody>
          <a:bodyPr/>
          <a:lstStyle/>
          <a:p>
            <a:fld id="{A474DDC1-61B4-4F90-8F87-176D58F64EB0}" type="slidenum">
              <a:rPr lang="pt-BR" smtClean="0"/>
              <a:t>47</a:t>
            </a:fld>
            <a:endParaRPr lang="pt-BR"/>
          </a:p>
        </p:txBody>
      </p:sp>
      <p:pic>
        <p:nvPicPr>
          <p:cNvPr id="1026" name="Picture 2" descr="Resultado de imagem para inverse pole figure">
            <a:extLst>
              <a:ext uri="{FF2B5EF4-FFF2-40B4-BE49-F238E27FC236}">
                <a16:creationId xmlns:a16="http://schemas.microsoft.com/office/drawing/2014/main" id="{3C112BF9-F5EB-4095-908E-EF7B5ABEE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65" y="1628335"/>
            <a:ext cx="6972886" cy="52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6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9AB60-5B99-4416-8FF1-91CF357F1FF2}"/>
              </a:ext>
            </a:extLst>
          </p:cNvPr>
          <p:cNvSpPr>
            <a:spLocks noGrp="1"/>
          </p:cNvSpPr>
          <p:nvPr>
            <p:ph type="title"/>
          </p:nvPr>
        </p:nvSpPr>
        <p:spPr>
          <a:xfrm>
            <a:off x="838200" y="365125"/>
            <a:ext cx="7325139" cy="1325563"/>
          </a:xfrm>
        </p:spPr>
        <p:txBody>
          <a:bodyPr/>
          <a:lstStyle/>
          <a:p>
            <a:r>
              <a:rPr lang="pt-BR" dirty="0"/>
              <a:t>Ou usar a Imagem por FPI, no EBSD</a:t>
            </a:r>
          </a:p>
        </p:txBody>
      </p:sp>
      <p:sp>
        <p:nvSpPr>
          <p:cNvPr id="3" name="Espaço Reservado para Conteúdo 2">
            <a:extLst>
              <a:ext uri="{FF2B5EF4-FFF2-40B4-BE49-F238E27FC236}">
                <a16:creationId xmlns:a16="http://schemas.microsoft.com/office/drawing/2014/main" id="{1BF03046-A8F3-4736-933D-4AECBED12CF9}"/>
              </a:ext>
            </a:extLst>
          </p:cNvPr>
          <p:cNvSpPr>
            <a:spLocks noGrp="1"/>
          </p:cNvSpPr>
          <p:nvPr>
            <p:ph idx="1"/>
          </p:nvPr>
        </p:nvSpPr>
        <p:spPr>
          <a:xfrm>
            <a:off x="838200" y="1825625"/>
            <a:ext cx="7417904" cy="4351338"/>
          </a:xfrm>
        </p:spPr>
        <p:txBody>
          <a:bodyPr>
            <a:normAutofit lnSpcReduction="10000"/>
          </a:bodyPr>
          <a:lstStyle/>
          <a:p>
            <a:r>
              <a:rPr lang="pt-BR" dirty="0"/>
              <a:t>Atribuo cor à direções, conforme triângulo abaixo. Cada ponto tem orientação diferente, com tonalidade diferente.</a:t>
            </a:r>
          </a:p>
          <a:p>
            <a:r>
              <a:rPr lang="pt-BR" dirty="0"/>
              <a:t>Feixe de elétrons incide numa área de 1um de diâmetro, analise a orientação daquela pequena área e atribui uma cor àquele pixel.</a:t>
            </a:r>
          </a:p>
          <a:p>
            <a:r>
              <a:rPr lang="pt-BR" dirty="0"/>
              <a:t>Feixe de elétrons move-se o quanto o operador indicar,  analisa nova área, atribui cor.</a:t>
            </a:r>
          </a:p>
          <a:p>
            <a:r>
              <a:rPr lang="pt-BR" dirty="0"/>
              <a:t>Quando termina o processo, software mostra todos os pontos analisados, formando um padrão que permite identificar os grãos  </a:t>
            </a:r>
          </a:p>
        </p:txBody>
      </p:sp>
      <p:sp>
        <p:nvSpPr>
          <p:cNvPr id="4" name="Espaço Reservado para Número de Slide 3">
            <a:extLst>
              <a:ext uri="{FF2B5EF4-FFF2-40B4-BE49-F238E27FC236}">
                <a16:creationId xmlns:a16="http://schemas.microsoft.com/office/drawing/2014/main" id="{128A1971-7C92-41C4-B85B-6CB7CDD8CA48}"/>
              </a:ext>
            </a:extLst>
          </p:cNvPr>
          <p:cNvSpPr>
            <a:spLocks noGrp="1"/>
          </p:cNvSpPr>
          <p:nvPr>
            <p:ph type="sldNum" sz="quarter" idx="12"/>
          </p:nvPr>
        </p:nvSpPr>
        <p:spPr/>
        <p:txBody>
          <a:bodyPr/>
          <a:lstStyle/>
          <a:p>
            <a:fld id="{A474DDC1-61B4-4F90-8F87-176D58F64EB0}" type="slidenum">
              <a:rPr lang="pt-BR" smtClean="0"/>
              <a:t>48</a:t>
            </a:fld>
            <a:endParaRPr lang="pt-BR"/>
          </a:p>
        </p:txBody>
      </p:sp>
      <p:pic>
        <p:nvPicPr>
          <p:cNvPr id="4098" name="Picture 2" descr="Resultado de imagem para inverse pole figure">
            <a:extLst>
              <a:ext uri="{FF2B5EF4-FFF2-40B4-BE49-F238E27FC236}">
                <a16:creationId xmlns:a16="http://schemas.microsoft.com/office/drawing/2014/main" id="{81FE32DA-2CA3-471E-AE68-F5333FBCD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43761"/>
            <a:ext cx="2922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98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F0CAB-FF7C-4E0F-9A9B-3EE7C6F8435A}"/>
              </a:ext>
            </a:extLst>
          </p:cNvPr>
          <p:cNvSpPr>
            <a:spLocks noGrp="1"/>
          </p:cNvSpPr>
          <p:nvPr>
            <p:ph type="title"/>
          </p:nvPr>
        </p:nvSpPr>
        <p:spPr>
          <a:xfrm>
            <a:off x="838200" y="365125"/>
            <a:ext cx="5386949" cy="1325563"/>
          </a:xfrm>
        </p:spPr>
        <p:txBody>
          <a:bodyPr/>
          <a:lstStyle/>
          <a:p>
            <a:r>
              <a:rPr lang="pt-BR" dirty="0"/>
              <a:t>3.3.1 Textura nos processos PBF</a:t>
            </a:r>
          </a:p>
        </p:txBody>
      </p:sp>
      <p:sp>
        <p:nvSpPr>
          <p:cNvPr id="3" name="Espaço Reservado para Conteúdo 2">
            <a:extLst>
              <a:ext uri="{FF2B5EF4-FFF2-40B4-BE49-F238E27FC236}">
                <a16:creationId xmlns:a16="http://schemas.microsoft.com/office/drawing/2014/main" id="{999AEA78-4531-48A1-B0F1-E1B859F0AEF6}"/>
              </a:ext>
            </a:extLst>
          </p:cNvPr>
          <p:cNvSpPr>
            <a:spLocks noGrp="1"/>
          </p:cNvSpPr>
          <p:nvPr>
            <p:ph idx="1"/>
          </p:nvPr>
        </p:nvSpPr>
        <p:spPr>
          <a:xfrm>
            <a:off x="838200" y="1825625"/>
            <a:ext cx="5638830" cy="4351338"/>
          </a:xfrm>
        </p:spPr>
        <p:txBody>
          <a:bodyPr/>
          <a:lstStyle/>
          <a:p>
            <a:r>
              <a:rPr lang="pt-BR" dirty="0"/>
              <a:t>Ilustração esquemática da estrutura cristalina formada nas proximidades da borda de objeto produzido por PBF-EB.</a:t>
            </a:r>
          </a:p>
          <a:p>
            <a:r>
              <a:rPr lang="pt-BR" dirty="0"/>
              <a:t>Acima, 3 figuras de polo das direções &lt;111&gt;, &lt;110&gt; e &lt;001&gt; no plano </a:t>
            </a:r>
            <a:r>
              <a:rPr lang="pt-BR" dirty="0" err="1"/>
              <a:t>xy</a:t>
            </a:r>
            <a:r>
              <a:rPr lang="pt-BR" dirty="0"/>
              <a:t>.</a:t>
            </a:r>
          </a:p>
        </p:txBody>
      </p:sp>
      <p:sp>
        <p:nvSpPr>
          <p:cNvPr id="4" name="Espaço Reservado para Número de Slide 3">
            <a:extLst>
              <a:ext uri="{FF2B5EF4-FFF2-40B4-BE49-F238E27FC236}">
                <a16:creationId xmlns:a16="http://schemas.microsoft.com/office/drawing/2014/main" id="{8D708D6D-0C1D-45E8-9667-F450023D5D36}"/>
              </a:ext>
            </a:extLst>
          </p:cNvPr>
          <p:cNvSpPr>
            <a:spLocks noGrp="1"/>
          </p:cNvSpPr>
          <p:nvPr>
            <p:ph type="sldNum" sz="quarter" idx="12"/>
          </p:nvPr>
        </p:nvSpPr>
        <p:spPr/>
        <p:txBody>
          <a:bodyPr/>
          <a:lstStyle/>
          <a:p>
            <a:fld id="{A474DDC1-61B4-4F90-8F87-176D58F64EB0}" type="slidenum">
              <a:rPr lang="pt-BR" smtClean="0"/>
              <a:t>49</a:t>
            </a:fld>
            <a:endParaRPr lang="pt-BR"/>
          </a:p>
        </p:txBody>
      </p:sp>
      <p:pic>
        <p:nvPicPr>
          <p:cNvPr id="5" name="Imagem 4">
            <a:extLst>
              <a:ext uri="{FF2B5EF4-FFF2-40B4-BE49-F238E27FC236}">
                <a16:creationId xmlns:a16="http://schemas.microsoft.com/office/drawing/2014/main" id="{0D9CC302-3ED2-46DD-8383-F41791536326}"/>
              </a:ext>
            </a:extLst>
          </p:cNvPr>
          <p:cNvPicPr>
            <a:picLocks noChangeAspect="1"/>
          </p:cNvPicPr>
          <p:nvPr/>
        </p:nvPicPr>
        <p:blipFill>
          <a:blip r:embed="rId2"/>
          <a:stretch>
            <a:fillRect/>
          </a:stretch>
        </p:blipFill>
        <p:spPr>
          <a:xfrm>
            <a:off x="6679096" y="53008"/>
            <a:ext cx="5184883" cy="6600754"/>
          </a:xfrm>
          <a:prstGeom prst="rect">
            <a:avLst/>
          </a:prstGeom>
        </p:spPr>
      </p:pic>
    </p:spTree>
    <p:extLst>
      <p:ext uri="{BB962C8B-B14F-4D97-AF65-F5344CB8AC3E}">
        <p14:creationId xmlns:p14="http://schemas.microsoft.com/office/powerpoint/2010/main" val="614635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8D53E-C3D4-4326-8FB0-4BE16BCAF2A9}"/>
              </a:ext>
            </a:extLst>
          </p:cNvPr>
          <p:cNvSpPr>
            <a:spLocks noGrp="1"/>
          </p:cNvSpPr>
          <p:nvPr>
            <p:ph type="title"/>
          </p:nvPr>
        </p:nvSpPr>
        <p:spPr/>
        <p:txBody>
          <a:bodyPr/>
          <a:lstStyle/>
          <a:p>
            <a:r>
              <a:rPr lang="pt-BR" dirty="0" err="1"/>
              <a:t>Micrscopia</a:t>
            </a:r>
            <a:r>
              <a:rPr lang="pt-BR" dirty="0"/>
              <a:t> óptica x EBSD</a:t>
            </a:r>
          </a:p>
        </p:txBody>
      </p:sp>
      <p:sp>
        <p:nvSpPr>
          <p:cNvPr id="4" name="Espaço Reservado para Número de Slide 3">
            <a:extLst>
              <a:ext uri="{FF2B5EF4-FFF2-40B4-BE49-F238E27FC236}">
                <a16:creationId xmlns:a16="http://schemas.microsoft.com/office/drawing/2014/main" id="{270D77E3-0432-4CC6-83D3-E67A8A7BB8E9}"/>
              </a:ext>
            </a:extLst>
          </p:cNvPr>
          <p:cNvSpPr>
            <a:spLocks noGrp="1"/>
          </p:cNvSpPr>
          <p:nvPr>
            <p:ph type="sldNum" sz="quarter" idx="12"/>
          </p:nvPr>
        </p:nvSpPr>
        <p:spPr/>
        <p:txBody>
          <a:bodyPr/>
          <a:lstStyle/>
          <a:p>
            <a:fld id="{A474DDC1-61B4-4F90-8F87-176D58F64EB0}" type="slidenum">
              <a:rPr lang="pt-BR" smtClean="0"/>
              <a:t>5</a:t>
            </a:fld>
            <a:endParaRPr lang="pt-BR"/>
          </a:p>
        </p:txBody>
      </p:sp>
      <p:pic>
        <p:nvPicPr>
          <p:cNvPr id="5" name="Imagem 4">
            <a:extLst>
              <a:ext uri="{FF2B5EF4-FFF2-40B4-BE49-F238E27FC236}">
                <a16:creationId xmlns:a16="http://schemas.microsoft.com/office/drawing/2014/main" id="{8A6C7EAB-C39E-4CA1-A9AA-F7C235985CEE}"/>
              </a:ext>
            </a:extLst>
          </p:cNvPr>
          <p:cNvPicPr>
            <a:picLocks noChangeAspect="1"/>
          </p:cNvPicPr>
          <p:nvPr/>
        </p:nvPicPr>
        <p:blipFill>
          <a:blip r:embed="rId2"/>
          <a:stretch>
            <a:fillRect/>
          </a:stretch>
        </p:blipFill>
        <p:spPr>
          <a:xfrm>
            <a:off x="967409" y="1298713"/>
            <a:ext cx="9586413" cy="4581118"/>
          </a:xfrm>
          <a:prstGeom prst="rect">
            <a:avLst/>
          </a:prstGeom>
        </p:spPr>
      </p:pic>
      <p:sp>
        <p:nvSpPr>
          <p:cNvPr id="6" name="CaixaDeTexto 5">
            <a:extLst>
              <a:ext uri="{FF2B5EF4-FFF2-40B4-BE49-F238E27FC236}">
                <a16:creationId xmlns:a16="http://schemas.microsoft.com/office/drawing/2014/main" id="{913657A6-05A0-4DC8-940B-61DDA9356E08}"/>
              </a:ext>
            </a:extLst>
          </p:cNvPr>
          <p:cNvSpPr txBox="1"/>
          <p:nvPr/>
        </p:nvSpPr>
        <p:spPr>
          <a:xfrm>
            <a:off x="1524000" y="5433020"/>
            <a:ext cx="3551583" cy="1200329"/>
          </a:xfrm>
          <a:prstGeom prst="rect">
            <a:avLst/>
          </a:prstGeom>
          <a:noFill/>
        </p:spPr>
        <p:txBody>
          <a:bodyPr wrap="square" rtlCol="0">
            <a:spAutoFit/>
          </a:bodyPr>
          <a:lstStyle/>
          <a:p>
            <a:r>
              <a:rPr lang="pt-BR" sz="2400" dirty="0"/>
              <a:t>M.O: ataca químico revela segregação na borda da poça e contornos de grão</a:t>
            </a:r>
          </a:p>
        </p:txBody>
      </p:sp>
      <p:sp>
        <p:nvSpPr>
          <p:cNvPr id="7" name="CaixaDeTexto 6">
            <a:extLst>
              <a:ext uri="{FF2B5EF4-FFF2-40B4-BE49-F238E27FC236}">
                <a16:creationId xmlns:a16="http://schemas.microsoft.com/office/drawing/2014/main" id="{7DBE7345-9781-4F52-BED6-9A89D72A6236}"/>
              </a:ext>
            </a:extLst>
          </p:cNvPr>
          <p:cNvSpPr txBox="1"/>
          <p:nvPr/>
        </p:nvSpPr>
        <p:spPr>
          <a:xfrm>
            <a:off x="5323293" y="5875035"/>
            <a:ext cx="5901298" cy="923330"/>
          </a:xfrm>
          <a:prstGeom prst="rect">
            <a:avLst/>
          </a:prstGeom>
          <a:noFill/>
        </p:spPr>
        <p:txBody>
          <a:bodyPr wrap="square" rtlCol="0">
            <a:spAutoFit/>
          </a:bodyPr>
          <a:lstStyle/>
          <a:p>
            <a:r>
              <a:rPr lang="pt-BR" dirty="0"/>
              <a:t>EBSD, ao identificar a orientação cristalina de cada pixel de 1um, constrói uma mapa de orientações que revela o cristal, o grão. Linhas verdes vem da M.O.</a:t>
            </a:r>
          </a:p>
        </p:txBody>
      </p:sp>
    </p:spTree>
    <p:extLst>
      <p:ext uri="{BB962C8B-B14F-4D97-AF65-F5344CB8AC3E}">
        <p14:creationId xmlns:p14="http://schemas.microsoft.com/office/powerpoint/2010/main" val="2720948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31330-45FC-4E92-A970-314669B881ED}"/>
              </a:ext>
            </a:extLst>
          </p:cNvPr>
          <p:cNvSpPr>
            <a:spLocks noGrp="1"/>
          </p:cNvSpPr>
          <p:nvPr>
            <p:ph type="title"/>
          </p:nvPr>
        </p:nvSpPr>
        <p:spPr/>
        <p:txBody>
          <a:bodyPr/>
          <a:lstStyle/>
          <a:p>
            <a:r>
              <a:rPr lang="pt-BR" dirty="0"/>
              <a:t>Padrão fibra &lt;001&gt;//BD em PBF </a:t>
            </a:r>
          </a:p>
        </p:txBody>
      </p:sp>
      <p:sp>
        <p:nvSpPr>
          <p:cNvPr id="3" name="Espaço Reservado para Conteúdo 2">
            <a:extLst>
              <a:ext uri="{FF2B5EF4-FFF2-40B4-BE49-F238E27FC236}">
                <a16:creationId xmlns:a16="http://schemas.microsoft.com/office/drawing/2014/main" id="{7B6C8810-5EA7-4C4F-86BD-88131DB0A4DD}"/>
              </a:ext>
            </a:extLst>
          </p:cNvPr>
          <p:cNvSpPr>
            <a:spLocks noGrp="1"/>
          </p:cNvSpPr>
          <p:nvPr>
            <p:ph idx="1"/>
          </p:nvPr>
        </p:nvSpPr>
        <p:spPr>
          <a:xfrm>
            <a:off x="838200" y="1825625"/>
            <a:ext cx="10515600" cy="4895850"/>
          </a:xfrm>
        </p:spPr>
        <p:txBody>
          <a:bodyPr>
            <a:normAutofit fontScale="85000" lnSpcReduction="20000"/>
          </a:bodyPr>
          <a:lstStyle/>
          <a:p>
            <a:r>
              <a:rPr lang="pt-BR" b="1" dirty="0">
                <a:solidFill>
                  <a:schemeClr val="accent1"/>
                </a:solidFill>
              </a:rPr>
              <a:t>É comum ocorrer esse tipo de fibra em processamento PBF com varredura +x-x no plano, e planos alternados com rotação de 90º.</a:t>
            </a:r>
          </a:p>
          <a:p>
            <a:r>
              <a:rPr lang="pt-BR" b="1" dirty="0">
                <a:solidFill>
                  <a:schemeClr val="accent1"/>
                </a:solidFill>
              </a:rPr>
              <a:t>Mas esse parágrafo explica?</a:t>
            </a:r>
          </a:p>
          <a:p>
            <a:r>
              <a:rPr lang="en-US" dirty="0"/>
              <a:t>If a grain grows in any one layer with an &lt;0 0 1&gt; direction normal to the inclined melt pool surface it will be tilted away from the build direction by an angle </a:t>
            </a:r>
            <a:r>
              <a:rPr lang="el-GR" dirty="0"/>
              <a:t>α</a:t>
            </a:r>
            <a:r>
              <a:rPr lang="en-US" dirty="0"/>
              <a:t>.</a:t>
            </a:r>
          </a:p>
          <a:p>
            <a:r>
              <a:rPr lang="en-US" dirty="0"/>
              <a:t>When the beam direction is reversed in the next layer it will be aligned further away from the maximum growth direction by 2</a:t>
            </a:r>
            <a:r>
              <a:rPr lang="el-GR" dirty="0"/>
              <a:t>α </a:t>
            </a:r>
            <a:r>
              <a:rPr lang="en-US" dirty="0"/>
              <a:t> and thus less favorably orientated. </a:t>
            </a:r>
          </a:p>
          <a:p>
            <a:r>
              <a:rPr lang="en-US" dirty="0"/>
              <a:t>Although grains with orientations closer to the maximum temperature gradient at the trailing edge of the melt pool may have a growth advantage in individual beam passes, they will be poorly aligned when the beam travel direction reverses or rotates. </a:t>
            </a:r>
          </a:p>
          <a:p>
            <a:r>
              <a:rPr lang="en-US" dirty="0"/>
              <a:t>Thus, over many layers, grains aligned with &lt;0 0 1&gt; direction parallel to the build direction will on average be more closely aligned to the maximum temperature gradient when the raster pattern is alternated, and will dominate the texture</a:t>
            </a:r>
            <a:endParaRPr lang="pt-BR" dirty="0"/>
          </a:p>
        </p:txBody>
      </p:sp>
      <p:sp>
        <p:nvSpPr>
          <p:cNvPr id="4" name="Espaço Reservado para Número de Slide 3">
            <a:extLst>
              <a:ext uri="{FF2B5EF4-FFF2-40B4-BE49-F238E27FC236}">
                <a16:creationId xmlns:a16="http://schemas.microsoft.com/office/drawing/2014/main" id="{EF717226-BF5F-4F63-A528-32C08FED548F}"/>
              </a:ext>
            </a:extLst>
          </p:cNvPr>
          <p:cNvSpPr>
            <a:spLocks noGrp="1"/>
          </p:cNvSpPr>
          <p:nvPr>
            <p:ph type="sldNum" sz="quarter" idx="12"/>
          </p:nvPr>
        </p:nvSpPr>
        <p:spPr/>
        <p:txBody>
          <a:bodyPr/>
          <a:lstStyle/>
          <a:p>
            <a:fld id="{A474DDC1-61B4-4F90-8F87-176D58F64EB0}" type="slidenum">
              <a:rPr lang="pt-BR" smtClean="0"/>
              <a:t>50</a:t>
            </a:fld>
            <a:endParaRPr lang="pt-BR"/>
          </a:p>
        </p:txBody>
      </p:sp>
    </p:spTree>
    <p:extLst>
      <p:ext uri="{BB962C8B-B14F-4D97-AF65-F5344CB8AC3E}">
        <p14:creationId xmlns:p14="http://schemas.microsoft.com/office/powerpoint/2010/main" val="1633907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D7255D-19B9-4C20-A689-9D6DE656887F}"/>
              </a:ext>
            </a:extLst>
          </p:cNvPr>
          <p:cNvSpPr>
            <a:spLocks noGrp="1"/>
          </p:cNvSpPr>
          <p:nvPr>
            <p:ph type="title"/>
          </p:nvPr>
        </p:nvSpPr>
        <p:spPr/>
        <p:txBody>
          <a:bodyPr/>
          <a:lstStyle/>
          <a:p>
            <a:r>
              <a:rPr lang="pt-BR" dirty="0"/>
              <a:t>3.3.2 textura nos processos DED</a:t>
            </a:r>
          </a:p>
        </p:txBody>
      </p:sp>
      <p:sp>
        <p:nvSpPr>
          <p:cNvPr id="3" name="Espaço Reservado para Conteúdo 2">
            <a:extLst>
              <a:ext uri="{FF2B5EF4-FFF2-40B4-BE49-F238E27FC236}">
                <a16:creationId xmlns:a16="http://schemas.microsoft.com/office/drawing/2014/main" id="{705AF105-039A-421B-B060-21EF67CF08C3}"/>
              </a:ext>
            </a:extLst>
          </p:cNvPr>
          <p:cNvSpPr>
            <a:spLocks noGrp="1"/>
          </p:cNvSpPr>
          <p:nvPr>
            <p:ph idx="1"/>
          </p:nvPr>
        </p:nvSpPr>
        <p:spPr>
          <a:xfrm>
            <a:off x="838200" y="1825625"/>
            <a:ext cx="5257800" cy="4351338"/>
          </a:xfrm>
        </p:spPr>
        <p:txBody>
          <a:bodyPr/>
          <a:lstStyle/>
          <a:p>
            <a:r>
              <a:rPr lang="en-US" dirty="0"/>
              <a:t>Unidirectional laser beam scanning pattern (</a:t>
            </a:r>
            <a:r>
              <a:rPr lang="en-US" b="1" dirty="0" err="1">
                <a:solidFill>
                  <a:schemeClr val="accent1"/>
                </a:solidFill>
              </a:rPr>
              <a:t>só</a:t>
            </a:r>
            <a:r>
              <a:rPr lang="en-US" b="1" dirty="0">
                <a:solidFill>
                  <a:schemeClr val="accent1"/>
                </a:solidFill>
              </a:rPr>
              <a:t> </a:t>
            </a:r>
            <a:r>
              <a:rPr lang="en-US" b="1" dirty="0" err="1">
                <a:solidFill>
                  <a:schemeClr val="accent1"/>
                </a:solidFill>
              </a:rPr>
              <a:t>na</a:t>
            </a:r>
            <a:r>
              <a:rPr lang="en-US" b="1" dirty="0">
                <a:solidFill>
                  <a:schemeClr val="accent1"/>
                </a:solidFill>
              </a:rPr>
              <a:t> </a:t>
            </a:r>
            <a:r>
              <a:rPr lang="en-US" b="1" dirty="0" err="1">
                <a:solidFill>
                  <a:schemeClr val="accent1"/>
                </a:solidFill>
              </a:rPr>
              <a:t>direção</a:t>
            </a:r>
            <a:r>
              <a:rPr lang="en-US" b="1" dirty="0">
                <a:solidFill>
                  <a:schemeClr val="accent1"/>
                </a:solidFill>
              </a:rPr>
              <a:t> +x)</a:t>
            </a:r>
            <a:r>
              <a:rPr lang="en-US" dirty="0"/>
              <a:t> developed a fiber texture </a:t>
            </a:r>
          </a:p>
          <a:p>
            <a:r>
              <a:rPr lang="en-US" dirty="0"/>
              <a:t> backward and forward (</a:t>
            </a:r>
            <a:r>
              <a:rPr lang="en-US" b="1" dirty="0" err="1">
                <a:solidFill>
                  <a:schemeClr val="accent1"/>
                </a:solidFill>
              </a:rPr>
              <a:t>nas</a:t>
            </a:r>
            <a:r>
              <a:rPr lang="en-US" b="1" dirty="0">
                <a:solidFill>
                  <a:schemeClr val="accent1"/>
                </a:solidFill>
              </a:rPr>
              <a:t> </a:t>
            </a:r>
            <a:r>
              <a:rPr lang="en-US" b="1" dirty="0" err="1">
                <a:solidFill>
                  <a:schemeClr val="accent1"/>
                </a:solidFill>
              </a:rPr>
              <a:t>direções</a:t>
            </a:r>
            <a:r>
              <a:rPr lang="en-US" b="1" dirty="0">
                <a:solidFill>
                  <a:schemeClr val="accent1"/>
                </a:solidFill>
              </a:rPr>
              <a:t> +x e –x)</a:t>
            </a:r>
            <a:r>
              <a:rPr lang="en-US" dirty="0"/>
              <a:t> bidirectional scanning pattern developed a rotated cube texture in the deposit</a:t>
            </a:r>
            <a:endParaRPr lang="pt-BR" dirty="0"/>
          </a:p>
        </p:txBody>
      </p:sp>
      <p:sp>
        <p:nvSpPr>
          <p:cNvPr id="4" name="Espaço Reservado para Número de Slide 3">
            <a:extLst>
              <a:ext uri="{FF2B5EF4-FFF2-40B4-BE49-F238E27FC236}">
                <a16:creationId xmlns:a16="http://schemas.microsoft.com/office/drawing/2014/main" id="{4596D735-2172-4817-8AD4-639E8D753E30}"/>
              </a:ext>
            </a:extLst>
          </p:cNvPr>
          <p:cNvSpPr>
            <a:spLocks noGrp="1"/>
          </p:cNvSpPr>
          <p:nvPr>
            <p:ph type="sldNum" sz="quarter" idx="12"/>
          </p:nvPr>
        </p:nvSpPr>
        <p:spPr/>
        <p:txBody>
          <a:bodyPr/>
          <a:lstStyle/>
          <a:p>
            <a:fld id="{A474DDC1-61B4-4F90-8F87-176D58F64EB0}" type="slidenum">
              <a:rPr lang="pt-BR" smtClean="0"/>
              <a:t>51</a:t>
            </a:fld>
            <a:endParaRPr lang="pt-BR"/>
          </a:p>
        </p:txBody>
      </p:sp>
      <p:pic>
        <p:nvPicPr>
          <p:cNvPr id="5" name="Imagem 4">
            <a:extLst>
              <a:ext uri="{FF2B5EF4-FFF2-40B4-BE49-F238E27FC236}">
                <a16:creationId xmlns:a16="http://schemas.microsoft.com/office/drawing/2014/main" id="{A03E3EA6-986D-4C2B-A790-845A71AEA6A3}"/>
              </a:ext>
            </a:extLst>
          </p:cNvPr>
          <p:cNvPicPr>
            <a:picLocks noChangeAspect="1"/>
          </p:cNvPicPr>
          <p:nvPr/>
        </p:nvPicPr>
        <p:blipFill>
          <a:blip r:embed="rId2"/>
          <a:stretch>
            <a:fillRect/>
          </a:stretch>
        </p:blipFill>
        <p:spPr>
          <a:xfrm>
            <a:off x="6353175" y="1870075"/>
            <a:ext cx="5838825" cy="2619375"/>
          </a:xfrm>
          <a:prstGeom prst="rect">
            <a:avLst/>
          </a:prstGeom>
        </p:spPr>
      </p:pic>
      <p:sp>
        <p:nvSpPr>
          <p:cNvPr id="6" name="CaixaDeTexto 5">
            <a:extLst>
              <a:ext uri="{FF2B5EF4-FFF2-40B4-BE49-F238E27FC236}">
                <a16:creationId xmlns:a16="http://schemas.microsoft.com/office/drawing/2014/main" id="{4D597043-79D9-4475-8E78-4B2684EACAEF}"/>
              </a:ext>
            </a:extLst>
          </p:cNvPr>
          <p:cNvSpPr txBox="1"/>
          <p:nvPr/>
        </p:nvSpPr>
        <p:spPr>
          <a:xfrm>
            <a:off x="6096000" y="4453403"/>
            <a:ext cx="5838825" cy="646331"/>
          </a:xfrm>
          <a:prstGeom prst="rect">
            <a:avLst/>
          </a:prstGeom>
          <a:noFill/>
        </p:spPr>
        <p:txBody>
          <a:bodyPr wrap="square" rtlCol="0">
            <a:spAutoFit/>
          </a:bodyPr>
          <a:lstStyle/>
          <a:p>
            <a:r>
              <a:rPr lang="en-US" dirty="0"/>
              <a:t>DED-L of IN 718, (a) and (b) pole figures for the texture by unidirectional and bidirectional laser scanning, respectively</a:t>
            </a:r>
            <a:endParaRPr lang="pt-BR" dirty="0"/>
          </a:p>
        </p:txBody>
      </p:sp>
    </p:spTree>
    <p:extLst>
      <p:ext uri="{BB962C8B-B14F-4D97-AF65-F5344CB8AC3E}">
        <p14:creationId xmlns:p14="http://schemas.microsoft.com/office/powerpoint/2010/main" val="16709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ECF14F-87F0-431A-BD53-279FFA63F39F}"/>
              </a:ext>
            </a:extLst>
          </p:cNvPr>
          <p:cNvSpPr>
            <a:spLocks noGrp="1"/>
          </p:cNvSpPr>
          <p:nvPr>
            <p:ph type="title"/>
          </p:nvPr>
        </p:nvSpPr>
        <p:spPr/>
        <p:txBody>
          <a:bodyPr/>
          <a:lstStyle/>
          <a:p>
            <a:endParaRPr lang="pt-BR"/>
          </a:p>
        </p:txBody>
      </p:sp>
      <p:sp>
        <p:nvSpPr>
          <p:cNvPr id="4" name="Espaço Reservado para Número de Slide 3">
            <a:extLst>
              <a:ext uri="{FF2B5EF4-FFF2-40B4-BE49-F238E27FC236}">
                <a16:creationId xmlns:a16="http://schemas.microsoft.com/office/drawing/2014/main" id="{EC431B25-0BB6-4630-94FA-DEFDC48EE8BE}"/>
              </a:ext>
            </a:extLst>
          </p:cNvPr>
          <p:cNvSpPr>
            <a:spLocks noGrp="1"/>
          </p:cNvSpPr>
          <p:nvPr>
            <p:ph type="sldNum" sz="quarter" idx="12"/>
          </p:nvPr>
        </p:nvSpPr>
        <p:spPr/>
        <p:txBody>
          <a:bodyPr/>
          <a:lstStyle/>
          <a:p>
            <a:fld id="{A474DDC1-61B4-4F90-8F87-176D58F64EB0}" type="slidenum">
              <a:rPr lang="pt-BR" smtClean="0"/>
              <a:t>52</a:t>
            </a:fld>
            <a:endParaRPr lang="pt-BR"/>
          </a:p>
        </p:txBody>
      </p:sp>
      <p:pic>
        <p:nvPicPr>
          <p:cNvPr id="5" name="Imagem 4">
            <a:extLst>
              <a:ext uri="{FF2B5EF4-FFF2-40B4-BE49-F238E27FC236}">
                <a16:creationId xmlns:a16="http://schemas.microsoft.com/office/drawing/2014/main" id="{A049020A-AE84-4789-BB0F-41F0F75AEA17}"/>
              </a:ext>
            </a:extLst>
          </p:cNvPr>
          <p:cNvPicPr>
            <a:picLocks noChangeAspect="1"/>
          </p:cNvPicPr>
          <p:nvPr/>
        </p:nvPicPr>
        <p:blipFill>
          <a:blip r:embed="rId2"/>
          <a:stretch>
            <a:fillRect/>
          </a:stretch>
        </p:blipFill>
        <p:spPr>
          <a:xfrm>
            <a:off x="552450" y="365125"/>
            <a:ext cx="10801350" cy="4914900"/>
          </a:xfrm>
          <a:prstGeom prst="rect">
            <a:avLst/>
          </a:prstGeom>
        </p:spPr>
      </p:pic>
      <p:sp>
        <p:nvSpPr>
          <p:cNvPr id="6" name="CaixaDeTexto 5">
            <a:extLst>
              <a:ext uri="{FF2B5EF4-FFF2-40B4-BE49-F238E27FC236}">
                <a16:creationId xmlns:a16="http://schemas.microsoft.com/office/drawing/2014/main" id="{2C1A4622-AA02-4584-B360-F329BBDCCBF8}"/>
              </a:ext>
            </a:extLst>
          </p:cNvPr>
          <p:cNvSpPr txBox="1"/>
          <p:nvPr/>
        </p:nvSpPr>
        <p:spPr>
          <a:xfrm>
            <a:off x="257028" y="5280025"/>
            <a:ext cx="3400572" cy="646331"/>
          </a:xfrm>
          <a:prstGeom prst="rect">
            <a:avLst/>
          </a:prstGeom>
          <a:noFill/>
        </p:spPr>
        <p:txBody>
          <a:bodyPr wrap="square" rtlCol="0">
            <a:spAutoFit/>
          </a:bodyPr>
          <a:lstStyle/>
          <a:p>
            <a:r>
              <a:rPr lang="pt-BR" dirty="0"/>
              <a:t>Direções de máximo fluxo de calor para varredura alternada</a:t>
            </a:r>
          </a:p>
        </p:txBody>
      </p:sp>
      <p:sp>
        <p:nvSpPr>
          <p:cNvPr id="8" name="CaixaDeTexto 7">
            <a:extLst>
              <a:ext uri="{FF2B5EF4-FFF2-40B4-BE49-F238E27FC236}">
                <a16:creationId xmlns:a16="http://schemas.microsoft.com/office/drawing/2014/main" id="{FE23B10B-D881-4433-A538-5B080E4A17B4}"/>
              </a:ext>
            </a:extLst>
          </p:cNvPr>
          <p:cNvSpPr txBox="1"/>
          <p:nvPr/>
        </p:nvSpPr>
        <p:spPr>
          <a:xfrm>
            <a:off x="4063219" y="5187692"/>
            <a:ext cx="1662332" cy="1200329"/>
          </a:xfrm>
          <a:prstGeom prst="rect">
            <a:avLst/>
          </a:prstGeom>
          <a:noFill/>
        </p:spPr>
        <p:txBody>
          <a:bodyPr wrap="square" rtlCol="0">
            <a:spAutoFit/>
          </a:bodyPr>
          <a:lstStyle/>
          <a:p>
            <a:r>
              <a:rPr lang="pt-BR" dirty="0"/>
              <a:t>Caso </a:t>
            </a:r>
            <a:r>
              <a:rPr lang="pt-BR" dirty="0" err="1"/>
              <a:t>dendritas</a:t>
            </a:r>
            <a:r>
              <a:rPr lang="pt-BR" dirty="0"/>
              <a:t> coincidissem com direção do fluxo</a:t>
            </a:r>
          </a:p>
        </p:txBody>
      </p:sp>
      <p:sp>
        <p:nvSpPr>
          <p:cNvPr id="10" name="CaixaDeTexto 9">
            <a:extLst>
              <a:ext uri="{FF2B5EF4-FFF2-40B4-BE49-F238E27FC236}">
                <a16:creationId xmlns:a16="http://schemas.microsoft.com/office/drawing/2014/main" id="{5EE2F369-C955-4ACC-8A9D-8253045373BE}"/>
              </a:ext>
            </a:extLst>
          </p:cNvPr>
          <p:cNvSpPr txBox="1"/>
          <p:nvPr/>
        </p:nvSpPr>
        <p:spPr>
          <a:xfrm>
            <a:off x="6030936" y="5280024"/>
            <a:ext cx="2203938" cy="1200329"/>
          </a:xfrm>
          <a:prstGeom prst="rect">
            <a:avLst/>
          </a:prstGeom>
          <a:noFill/>
        </p:spPr>
        <p:txBody>
          <a:bodyPr wrap="square" rtlCol="0">
            <a:spAutoFit/>
          </a:bodyPr>
          <a:lstStyle/>
          <a:p>
            <a:r>
              <a:rPr lang="pt-BR" dirty="0"/>
              <a:t>Crescimento epitaxial na segunda camada fica muito longe do fluxo de calor</a:t>
            </a:r>
          </a:p>
        </p:txBody>
      </p:sp>
      <p:sp>
        <p:nvSpPr>
          <p:cNvPr id="11" name="CaixaDeTexto 10">
            <a:extLst>
              <a:ext uri="{FF2B5EF4-FFF2-40B4-BE49-F238E27FC236}">
                <a16:creationId xmlns:a16="http://schemas.microsoft.com/office/drawing/2014/main" id="{03964CC4-8275-48E0-BD93-9E436251855F}"/>
              </a:ext>
            </a:extLst>
          </p:cNvPr>
          <p:cNvSpPr txBox="1"/>
          <p:nvPr/>
        </p:nvSpPr>
        <p:spPr>
          <a:xfrm>
            <a:off x="8610600" y="5187692"/>
            <a:ext cx="2428461" cy="1477328"/>
          </a:xfrm>
          <a:prstGeom prst="rect">
            <a:avLst/>
          </a:prstGeom>
          <a:noFill/>
        </p:spPr>
        <p:txBody>
          <a:bodyPr wrap="square" rtlCol="0">
            <a:spAutoFit/>
          </a:bodyPr>
          <a:lstStyle/>
          <a:p>
            <a:r>
              <a:rPr lang="pt-BR" dirty="0"/>
              <a:t>Caso cresça </a:t>
            </a:r>
            <a:r>
              <a:rPr lang="pt-BR" dirty="0" err="1"/>
              <a:t>dendrita</a:t>
            </a:r>
            <a:r>
              <a:rPr lang="pt-BR" dirty="0"/>
              <a:t> a 15</a:t>
            </a:r>
            <a:r>
              <a:rPr lang="pt-BR" baseline="30000" dirty="0"/>
              <a:t>º </a:t>
            </a:r>
            <a:r>
              <a:rPr lang="pt-BR" dirty="0"/>
              <a:t>do fluxo, na segunda camada o epitaxial garante só 15º de desalinhamento.</a:t>
            </a:r>
            <a:endParaRPr lang="pt-BR" baseline="30000" dirty="0"/>
          </a:p>
        </p:txBody>
      </p:sp>
    </p:spTree>
    <p:extLst>
      <p:ext uri="{BB962C8B-B14F-4D97-AF65-F5344CB8AC3E}">
        <p14:creationId xmlns:p14="http://schemas.microsoft.com/office/powerpoint/2010/main" val="3262741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o 12">
            <a:extLst>
              <a:ext uri="{FF2B5EF4-FFF2-40B4-BE49-F238E27FC236}">
                <a16:creationId xmlns:a16="http://schemas.microsoft.com/office/drawing/2014/main" id="{539AD35F-E22A-414F-9E3D-39B55F5A9793}"/>
              </a:ext>
            </a:extLst>
          </p:cNvPr>
          <p:cNvGrpSpPr>
            <a:grpSpLocks/>
          </p:cNvGrpSpPr>
          <p:nvPr/>
        </p:nvGrpSpPr>
        <p:grpSpPr bwMode="auto">
          <a:xfrm rot="3160915">
            <a:off x="9365457" y="1867694"/>
            <a:ext cx="2493962" cy="2070100"/>
            <a:chOff x="6590835" y="0"/>
            <a:chExt cx="2493898" cy="2070183"/>
          </a:xfrm>
        </p:grpSpPr>
        <p:pic>
          <p:nvPicPr>
            <p:cNvPr id="12315" name="Imagem 13">
              <a:extLst>
                <a:ext uri="{FF2B5EF4-FFF2-40B4-BE49-F238E27FC236}">
                  <a16:creationId xmlns:a16="http://schemas.microsoft.com/office/drawing/2014/main" id="{74B2A636-B1F4-4125-B720-40BD29862C57}"/>
                </a:ext>
              </a:extLst>
            </p:cNvPr>
            <p:cNvPicPr>
              <a:picLocks noChangeAspect="1"/>
            </p:cNvPicPr>
            <p:nvPr/>
          </p:nvPicPr>
          <p:blipFill>
            <a:blip r:embed="rId2">
              <a:extLst>
                <a:ext uri="{28A0092B-C50C-407E-A947-70E740481C1C}">
                  <a14:useLocalDpi xmlns:a14="http://schemas.microsoft.com/office/drawing/2010/main" val="0"/>
                </a:ext>
              </a:extLst>
            </a:blip>
            <a:srcRect r="56898"/>
            <a:stretch>
              <a:fillRect/>
            </a:stretch>
          </p:blipFill>
          <p:spPr bwMode="auto">
            <a:xfrm>
              <a:off x="6731000" y="0"/>
              <a:ext cx="2353733" cy="207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reto 14">
              <a:extLst>
                <a:ext uri="{FF2B5EF4-FFF2-40B4-BE49-F238E27FC236}">
                  <a16:creationId xmlns:a16="http://schemas.microsoft.com/office/drawing/2014/main" id="{967B64AD-38A2-4866-A172-117AFAD0CF1F}"/>
                </a:ext>
              </a:extLst>
            </p:cNvPr>
            <p:cNvCxnSpPr/>
            <p:nvPr/>
          </p:nvCxnSpPr>
          <p:spPr>
            <a:xfrm rot="19782731" flipH="1" flipV="1">
              <a:off x="6580298" y="1542614"/>
              <a:ext cx="962000" cy="2524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1E4519B4-0A58-4462-B17A-58B4C83DDC4B}"/>
                </a:ext>
              </a:extLst>
            </p:cNvPr>
            <p:cNvCxnSpPr/>
            <p:nvPr/>
          </p:nvCxnSpPr>
          <p:spPr>
            <a:xfrm flipH="1">
              <a:off x="7543744" y="733735"/>
              <a:ext cx="9525" cy="8144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094ED47D-CE54-4522-B5A7-2335C8C1B664}"/>
                </a:ext>
              </a:extLst>
            </p:cNvPr>
            <p:cNvCxnSpPr/>
            <p:nvPr/>
          </p:nvCxnSpPr>
          <p:spPr>
            <a:xfrm flipH="1">
              <a:off x="7433382" y="1414831"/>
              <a:ext cx="114297" cy="285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500B97B1-60F4-4183-927B-32DCD88741CC}"/>
                </a:ext>
              </a:extLst>
            </p:cNvPr>
            <p:cNvCxnSpPr/>
            <p:nvPr/>
          </p:nvCxnSpPr>
          <p:spPr>
            <a:xfrm>
              <a:off x="7427132" y="1454821"/>
              <a:ext cx="0" cy="1254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Elipse 18">
              <a:extLst>
                <a:ext uri="{FF2B5EF4-FFF2-40B4-BE49-F238E27FC236}">
                  <a16:creationId xmlns:a16="http://schemas.microsoft.com/office/drawing/2014/main" id="{819451F4-2119-4F2F-8A01-C57C8FAFDCF7}"/>
                </a:ext>
              </a:extLst>
            </p:cNvPr>
            <p:cNvSpPr/>
            <p:nvPr/>
          </p:nvSpPr>
          <p:spPr>
            <a:xfrm>
              <a:off x="7480871" y="1477382"/>
              <a:ext cx="19050" cy="190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12291" name="Retângulo 6">
            <a:extLst>
              <a:ext uri="{FF2B5EF4-FFF2-40B4-BE49-F238E27FC236}">
                <a16:creationId xmlns:a16="http://schemas.microsoft.com/office/drawing/2014/main" id="{3997EF59-301A-4120-B218-16D2D689509E}"/>
              </a:ext>
            </a:extLst>
          </p:cNvPr>
          <p:cNvSpPr>
            <a:spLocks noChangeArrowheads="1"/>
          </p:cNvSpPr>
          <p:nvPr/>
        </p:nvSpPr>
        <p:spPr bwMode="auto">
          <a:xfrm>
            <a:off x="2743200" y="1289050"/>
            <a:ext cx="2112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400"/>
              <a:t>Foram do gradiente máximo de temperatura durante a varredura a laser bidirecional (a 60°).</a:t>
            </a:r>
          </a:p>
        </p:txBody>
      </p:sp>
      <p:sp>
        <p:nvSpPr>
          <p:cNvPr id="12292" name="Retângulo 28675">
            <a:extLst>
              <a:ext uri="{FF2B5EF4-FFF2-40B4-BE49-F238E27FC236}">
                <a16:creationId xmlns:a16="http://schemas.microsoft.com/office/drawing/2014/main" id="{D267C774-906E-413D-A5BA-E2D28812FE05}"/>
              </a:ext>
            </a:extLst>
          </p:cNvPr>
          <p:cNvSpPr>
            <a:spLocks noChangeArrowheads="1"/>
          </p:cNvSpPr>
          <p:nvPr/>
        </p:nvSpPr>
        <p:spPr bwMode="auto">
          <a:xfrm>
            <a:off x="2730500" y="69850"/>
            <a:ext cx="94615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pPr>
            <a:r>
              <a:rPr lang="pt-BR" altLang="pt-BR" sz="1400"/>
              <a:t>O padrão de solidificação 3 mostra os dendritos primários estão em um ângulo de 45° com a horizontal na primeira camada, o dendrito primário que cresce perpendicular a ele na segunda camada faz um ângulo de -45° com a linha horizontal. </a:t>
            </a:r>
          </a:p>
          <a:p>
            <a:pPr>
              <a:lnSpc>
                <a:spcPct val="100000"/>
              </a:lnSpc>
              <a:spcBef>
                <a:spcPts val="600"/>
              </a:spcBef>
              <a:spcAft>
                <a:spcPts val="600"/>
              </a:spcAft>
            </a:pPr>
            <a:r>
              <a:rPr lang="pt-BR" altLang="pt-BR" sz="1400"/>
              <a:t>Como resultado, há um desvio de 15° entre a direção de crescimento do dendrito primário e a direção máxima do fluxo de calor em todas as camadas. </a:t>
            </a:r>
          </a:p>
        </p:txBody>
      </p:sp>
      <p:pic>
        <p:nvPicPr>
          <p:cNvPr id="12293" name="Imagem 55">
            <a:extLst>
              <a:ext uri="{FF2B5EF4-FFF2-40B4-BE49-F238E27FC236}">
                <a16:creationId xmlns:a16="http://schemas.microsoft.com/office/drawing/2014/main" id="{1EEAFFEF-0B85-4A8C-AAEA-EF7CAC25DD2C}"/>
              </a:ext>
            </a:extLst>
          </p:cNvPr>
          <p:cNvPicPr>
            <a:picLocks noChangeAspect="1"/>
          </p:cNvPicPr>
          <p:nvPr/>
        </p:nvPicPr>
        <p:blipFill>
          <a:blip r:embed="rId3">
            <a:extLst>
              <a:ext uri="{28A0092B-C50C-407E-A947-70E740481C1C}">
                <a14:useLocalDpi xmlns:a14="http://schemas.microsoft.com/office/drawing/2010/main" val="0"/>
              </a:ext>
            </a:extLst>
          </a:blip>
          <a:srcRect l="89709" t="44006"/>
          <a:stretch>
            <a:fillRect/>
          </a:stretch>
        </p:blipFill>
        <p:spPr bwMode="auto">
          <a:xfrm>
            <a:off x="6175375" y="2620963"/>
            <a:ext cx="7143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Chave direita 28676">
            <a:extLst>
              <a:ext uri="{FF2B5EF4-FFF2-40B4-BE49-F238E27FC236}">
                <a16:creationId xmlns:a16="http://schemas.microsoft.com/office/drawing/2014/main" id="{C2F206D7-0665-4202-B064-6D0BF784AC54}"/>
              </a:ext>
            </a:extLst>
          </p:cNvPr>
          <p:cNvSpPr/>
          <p:nvPr/>
        </p:nvSpPr>
        <p:spPr>
          <a:xfrm rot="5400000">
            <a:off x="3668712" y="1304926"/>
            <a:ext cx="238125" cy="2114550"/>
          </a:xfrm>
          <a:prstGeom prst="rightBrace">
            <a:avLst>
              <a:gd name="adj1" fmla="val 5788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pic>
        <p:nvPicPr>
          <p:cNvPr id="12295" name="Imagem 8">
            <a:extLst>
              <a:ext uri="{FF2B5EF4-FFF2-40B4-BE49-F238E27FC236}">
                <a16:creationId xmlns:a16="http://schemas.microsoft.com/office/drawing/2014/main" id="{DC460242-71D2-4496-993D-E573FB03D13F}"/>
              </a:ext>
            </a:extLst>
          </p:cNvPr>
          <p:cNvPicPr>
            <a:picLocks noChangeAspect="1"/>
          </p:cNvPicPr>
          <p:nvPr/>
        </p:nvPicPr>
        <p:blipFill>
          <a:blip r:embed="rId3">
            <a:extLst>
              <a:ext uri="{28A0092B-C50C-407E-A947-70E740481C1C}">
                <a14:useLocalDpi xmlns:a14="http://schemas.microsoft.com/office/drawing/2010/main" val="0"/>
              </a:ext>
            </a:extLst>
          </a:blip>
          <a:srcRect t="44006" r="68359"/>
          <a:stretch>
            <a:fillRect/>
          </a:stretch>
        </p:blipFill>
        <p:spPr bwMode="auto">
          <a:xfrm>
            <a:off x="2833688" y="2613025"/>
            <a:ext cx="219551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m 9">
            <a:extLst>
              <a:ext uri="{FF2B5EF4-FFF2-40B4-BE49-F238E27FC236}">
                <a16:creationId xmlns:a16="http://schemas.microsoft.com/office/drawing/2014/main" id="{8CEA6F5A-7308-4D42-8CBC-5079BD32A28C}"/>
              </a:ext>
            </a:extLst>
          </p:cNvPr>
          <p:cNvPicPr>
            <a:picLocks noChangeAspect="1"/>
          </p:cNvPicPr>
          <p:nvPr/>
        </p:nvPicPr>
        <p:blipFill>
          <a:blip r:embed="rId3">
            <a:extLst>
              <a:ext uri="{28A0092B-C50C-407E-A947-70E740481C1C}">
                <a14:useLocalDpi xmlns:a14="http://schemas.microsoft.com/office/drawing/2010/main" val="0"/>
              </a:ext>
            </a:extLst>
          </a:blip>
          <a:srcRect l="72221" t="44006" r="11433"/>
          <a:stretch>
            <a:fillRect/>
          </a:stretch>
        </p:blipFill>
        <p:spPr bwMode="auto">
          <a:xfrm>
            <a:off x="5029200" y="2620963"/>
            <a:ext cx="1135063"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m 2">
            <a:extLst>
              <a:ext uri="{FF2B5EF4-FFF2-40B4-BE49-F238E27FC236}">
                <a16:creationId xmlns:a16="http://schemas.microsoft.com/office/drawing/2014/main" id="{CC783BEC-6AA3-459F-9A15-E04BA25B05C0}"/>
              </a:ext>
            </a:extLst>
          </p:cNvPr>
          <p:cNvPicPr>
            <a:picLocks noChangeAspect="1"/>
          </p:cNvPicPr>
          <p:nvPr/>
        </p:nvPicPr>
        <p:blipFill>
          <a:blip r:embed="rId4">
            <a:extLst>
              <a:ext uri="{28A0092B-C50C-407E-A947-70E740481C1C}">
                <a14:useLocalDpi xmlns:a14="http://schemas.microsoft.com/office/drawing/2010/main" val="0"/>
              </a:ext>
            </a:extLst>
          </a:blip>
          <a:srcRect t="21812"/>
          <a:stretch>
            <a:fillRect/>
          </a:stretch>
        </p:blipFill>
        <p:spPr bwMode="auto">
          <a:xfrm>
            <a:off x="8340725" y="4484688"/>
            <a:ext cx="38512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tângulo 19">
            <a:extLst>
              <a:ext uri="{FF2B5EF4-FFF2-40B4-BE49-F238E27FC236}">
                <a16:creationId xmlns:a16="http://schemas.microsoft.com/office/drawing/2014/main" id="{A2067424-875A-44AB-986D-0DE6F37F9901}"/>
              </a:ext>
            </a:extLst>
          </p:cNvPr>
          <p:cNvSpPr>
            <a:spLocks noChangeArrowheads="1"/>
          </p:cNvSpPr>
          <p:nvPr/>
        </p:nvSpPr>
        <p:spPr bwMode="auto">
          <a:xfrm>
            <a:off x="10661650" y="2420938"/>
            <a:ext cx="676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800">
                <a:solidFill>
                  <a:srgbClr val="FF0000"/>
                </a:solidFill>
              </a:rPr>
              <a:t>[001]</a:t>
            </a:r>
          </a:p>
        </p:txBody>
      </p:sp>
      <p:sp>
        <p:nvSpPr>
          <p:cNvPr id="12299" name="Retângulo 20">
            <a:extLst>
              <a:ext uri="{FF2B5EF4-FFF2-40B4-BE49-F238E27FC236}">
                <a16:creationId xmlns:a16="http://schemas.microsoft.com/office/drawing/2014/main" id="{075372CE-F9F0-4E1E-AD5C-B04BB31D2BCB}"/>
              </a:ext>
            </a:extLst>
          </p:cNvPr>
          <p:cNvSpPr>
            <a:spLocks noChangeArrowheads="1"/>
          </p:cNvSpPr>
          <p:nvPr/>
        </p:nvSpPr>
        <p:spPr bwMode="auto">
          <a:xfrm>
            <a:off x="8728075" y="2420938"/>
            <a:ext cx="676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800">
                <a:solidFill>
                  <a:srgbClr val="FF0000"/>
                </a:solidFill>
              </a:rPr>
              <a:t>[100]</a:t>
            </a:r>
          </a:p>
        </p:txBody>
      </p:sp>
      <p:cxnSp>
        <p:nvCxnSpPr>
          <p:cNvPr id="22" name="Conector de seta reta 21">
            <a:extLst>
              <a:ext uri="{FF2B5EF4-FFF2-40B4-BE49-F238E27FC236}">
                <a16:creationId xmlns:a16="http://schemas.microsoft.com/office/drawing/2014/main" id="{BBDE60B8-05E8-4A61-9CFC-6E5EC9018BA6}"/>
              </a:ext>
            </a:extLst>
          </p:cNvPr>
          <p:cNvCxnSpPr/>
          <p:nvPr/>
        </p:nvCxnSpPr>
        <p:spPr>
          <a:xfrm flipV="1">
            <a:off x="10061575" y="1984375"/>
            <a:ext cx="584200" cy="974725"/>
          </a:xfrm>
          <a:prstGeom prst="straightConnector1">
            <a:avLst/>
          </a:prstGeom>
          <a:ln w="254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2301" name="Retângulo 22">
            <a:extLst>
              <a:ext uri="{FF2B5EF4-FFF2-40B4-BE49-F238E27FC236}">
                <a16:creationId xmlns:a16="http://schemas.microsoft.com/office/drawing/2014/main" id="{0BFB421C-A2ED-40AC-AD6D-051AAD214EA4}"/>
              </a:ext>
            </a:extLst>
          </p:cNvPr>
          <p:cNvSpPr>
            <a:spLocks noChangeArrowheads="1"/>
          </p:cNvSpPr>
          <p:nvPr/>
        </p:nvSpPr>
        <p:spPr bwMode="auto">
          <a:xfrm>
            <a:off x="10213975" y="16081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200" b="1">
                <a:solidFill>
                  <a:srgbClr val="0000FF"/>
                </a:solidFill>
              </a:rPr>
              <a:t>Direção do fluxo de calor na 1ª camada</a:t>
            </a:r>
          </a:p>
        </p:txBody>
      </p:sp>
      <p:cxnSp>
        <p:nvCxnSpPr>
          <p:cNvPr id="24" name="Conector de seta reta 23">
            <a:extLst>
              <a:ext uri="{FF2B5EF4-FFF2-40B4-BE49-F238E27FC236}">
                <a16:creationId xmlns:a16="http://schemas.microsoft.com/office/drawing/2014/main" id="{A02A3877-E823-478B-84D8-1408D621F376}"/>
              </a:ext>
            </a:extLst>
          </p:cNvPr>
          <p:cNvCxnSpPr/>
          <p:nvPr/>
        </p:nvCxnSpPr>
        <p:spPr>
          <a:xfrm flipH="1" flipV="1">
            <a:off x="9421813" y="1825625"/>
            <a:ext cx="617537" cy="1127125"/>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2303" name="Retângulo 24">
            <a:extLst>
              <a:ext uri="{FF2B5EF4-FFF2-40B4-BE49-F238E27FC236}">
                <a16:creationId xmlns:a16="http://schemas.microsoft.com/office/drawing/2014/main" id="{A9E31A3D-6BB2-4DFE-9507-E4D1823330BF}"/>
              </a:ext>
            </a:extLst>
          </p:cNvPr>
          <p:cNvSpPr>
            <a:spLocks noChangeArrowheads="1"/>
          </p:cNvSpPr>
          <p:nvPr/>
        </p:nvSpPr>
        <p:spPr bwMode="auto">
          <a:xfrm>
            <a:off x="7593013" y="1622425"/>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pt-BR" altLang="pt-BR" sz="1200" b="1">
                <a:solidFill>
                  <a:srgbClr val="7030A0"/>
                </a:solidFill>
              </a:rPr>
              <a:t>Direção do fluxo de calor na 2ª camada</a:t>
            </a:r>
          </a:p>
        </p:txBody>
      </p:sp>
      <p:sp>
        <p:nvSpPr>
          <p:cNvPr id="12304" name="Retângulo 25">
            <a:extLst>
              <a:ext uri="{FF2B5EF4-FFF2-40B4-BE49-F238E27FC236}">
                <a16:creationId xmlns:a16="http://schemas.microsoft.com/office/drawing/2014/main" id="{9154D65D-5FF4-4036-A100-70B43C936F01}"/>
              </a:ext>
            </a:extLst>
          </p:cNvPr>
          <p:cNvSpPr>
            <a:spLocks noChangeArrowheads="1"/>
          </p:cNvSpPr>
          <p:nvPr/>
        </p:nvSpPr>
        <p:spPr bwMode="auto">
          <a:xfrm>
            <a:off x="9099550" y="2039938"/>
            <a:ext cx="496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800" b="1">
                <a:solidFill>
                  <a:srgbClr val="7030A0"/>
                </a:solidFill>
                <a:sym typeface="Symbol" panose="05050102010706020507" pitchFamily="18" charset="2"/>
              </a:rPr>
              <a:t>15°</a:t>
            </a:r>
            <a:endParaRPr lang="pt-BR" altLang="pt-BR" sz="1800" b="1">
              <a:solidFill>
                <a:srgbClr val="7030A0"/>
              </a:solidFill>
            </a:endParaRPr>
          </a:p>
        </p:txBody>
      </p:sp>
      <p:sp>
        <p:nvSpPr>
          <p:cNvPr id="27" name="Forma livre 26">
            <a:extLst>
              <a:ext uri="{FF2B5EF4-FFF2-40B4-BE49-F238E27FC236}">
                <a16:creationId xmlns:a16="http://schemas.microsoft.com/office/drawing/2014/main" id="{E7AE2AB4-FAB1-40A2-906F-ADF7F3905CA1}"/>
              </a:ext>
            </a:extLst>
          </p:cNvPr>
          <p:cNvSpPr/>
          <p:nvPr/>
        </p:nvSpPr>
        <p:spPr>
          <a:xfrm>
            <a:off x="9455150" y="2260600"/>
            <a:ext cx="215900" cy="255588"/>
          </a:xfrm>
          <a:custGeom>
            <a:avLst/>
            <a:gdLst>
              <a:gd name="connsiteX0" fmla="*/ 398020 w 398020"/>
              <a:gd name="connsiteY0" fmla="*/ 0 h 619433"/>
              <a:gd name="connsiteX1" fmla="*/ 191543 w 398020"/>
              <a:gd name="connsiteY1" fmla="*/ 137652 h 619433"/>
              <a:gd name="connsiteX2" fmla="*/ 53891 w 398020"/>
              <a:gd name="connsiteY2" fmla="*/ 363794 h 619433"/>
              <a:gd name="connsiteX3" fmla="*/ 4730 w 398020"/>
              <a:gd name="connsiteY3" fmla="*/ 570271 h 619433"/>
              <a:gd name="connsiteX4" fmla="*/ 4730 w 398020"/>
              <a:gd name="connsiteY4" fmla="*/ 619433 h 61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20" h="619433">
                <a:moveTo>
                  <a:pt x="398020" y="0"/>
                </a:moveTo>
                <a:cubicBezTo>
                  <a:pt x="323459" y="38510"/>
                  <a:pt x="248898" y="77020"/>
                  <a:pt x="191543" y="137652"/>
                </a:cubicBezTo>
                <a:cubicBezTo>
                  <a:pt x="134188" y="198284"/>
                  <a:pt x="85027" y="291691"/>
                  <a:pt x="53891" y="363794"/>
                </a:cubicBezTo>
                <a:cubicBezTo>
                  <a:pt x="22755" y="435897"/>
                  <a:pt x="12923" y="527665"/>
                  <a:pt x="4730" y="570271"/>
                </a:cubicBezTo>
                <a:cubicBezTo>
                  <a:pt x="-3463" y="612877"/>
                  <a:pt x="633" y="616155"/>
                  <a:pt x="4730" y="61943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7030A0"/>
              </a:solidFill>
            </a:endParaRPr>
          </a:p>
        </p:txBody>
      </p:sp>
      <p:sp>
        <p:nvSpPr>
          <p:cNvPr id="12306" name="Retângulo 3">
            <a:extLst>
              <a:ext uri="{FF2B5EF4-FFF2-40B4-BE49-F238E27FC236}">
                <a16:creationId xmlns:a16="http://schemas.microsoft.com/office/drawing/2014/main" id="{E8871A5F-EA0C-4A1E-9A98-1539569F0127}"/>
              </a:ext>
            </a:extLst>
          </p:cNvPr>
          <p:cNvSpPr>
            <a:spLocks noChangeArrowheads="1"/>
          </p:cNvSpPr>
          <p:nvPr/>
        </p:nvSpPr>
        <p:spPr bwMode="auto">
          <a:xfrm>
            <a:off x="1465263" y="5797550"/>
            <a:ext cx="50974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pPr>
            <a:r>
              <a:rPr lang="pt-BR" altLang="pt-BR" sz="1400"/>
              <a:t>A textura de solidificação real (ao lado) é consistente com o padrão de solidificação 3 (acima), assim esse padrão é observado na prática. </a:t>
            </a:r>
            <a:br>
              <a:rPr lang="pt-BR" altLang="pt-BR" sz="1400">
                <a:solidFill>
                  <a:srgbClr val="FF0000"/>
                </a:solidFill>
              </a:rPr>
            </a:br>
            <a:r>
              <a:rPr lang="pt-BR" altLang="pt-BR" sz="1400">
                <a:solidFill>
                  <a:srgbClr val="FF0000"/>
                </a:solidFill>
              </a:rPr>
              <a:t>(esta conclusão não está no artigo de revisão, mas sim em [315])</a:t>
            </a:r>
          </a:p>
        </p:txBody>
      </p:sp>
      <p:sp>
        <p:nvSpPr>
          <p:cNvPr id="29" name="Forma livre 28">
            <a:extLst>
              <a:ext uri="{FF2B5EF4-FFF2-40B4-BE49-F238E27FC236}">
                <a16:creationId xmlns:a16="http://schemas.microsoft.com/office/drawing/2014/main" id="{EA46E3CF-B8D6-4910-9B4E-A29285C57103}"/>
              </a:ext>
            </a:extLst>
          </p:cNvPr>
          <p:cNvSpPr/>
          <p:nvPr/>
        </p:nvSpPr>
        <p:spPr>
          <a:xfrm rot="4992041">
            <a:off x="10408444" y="2369344"/>
            <a:ext cx="203200" cy="182562"/>
          </a:xfrm>
          <a:custGeom>
            <a:avLst/>
            <a:gdLst>
              <a:gd name="connsiteX0" fmla="*/ 398020 w 398020"/>
              <a:gd name="connsiteY0" fmla="*/ 0 h 619433"/>
              <a:gd name="connsiteX1" fmla="*/ 191543 w 398020"/>
              <a:gd name="connsiteY1" fmla="*/ 137652 h 619433"/>
              <a:gd name="connsiteX2" fmla="*/ 53891 w 398020"/>
              <a:gd name="connsiteY2" fmla="*/ 363794 h 619433"/>
              <a:gd name="connsiteX3" fmla="*/ 4730 w 398020"/>
              <a:gd name="connsiteY3" fmla="*/ 570271 h 619433"/>
              <a:gd name="connsiteX4" fmla="*/ 4730 w 398020"/>
              <a:gd name="connsiteY4" fmla="*/ 619433 h 61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20" h="619433">
                <a:moveTo>
                  <a:pt x="398020" y="0"/>
                </a:moveTo>
                <a:cubicBezTo>
                  <a:pt x="323459" y="38510"/>
                  <a:pt x="248898" y="77020"/>
                  <a:pt x="191543" y="137652"/>
                </a:cubicBezTo>
                <a:cubicBezTo>
                  <a:pt x="134188" y="198284"/>
                  <a:pt x="85027" y="291691"/>
                  <a:pt x="53891" y="363794"/>
                </a:cubicBezTo>
                <a:cubicBezTo>
                  <a:pt x="22755" y="435897"/>
                  <a:pt x="12923" y="527665"/>
                  <a:pt x="4730" y="570271"/>
                </a:cubicBezTo>
                <a:cubicBezTo>
                  <a:pt x="-3463" y="612877"/>
                  <a:pt x="633" y="616155"/>
                  <a:pt x="4730" y="619433"/>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0000"/>
              </a:solidFill>
            </a:endParaRPr>
          </a:p>
        </p:txBody>
      </p:sp>
      <p:sp>
        <p:nvSpPr>
          <p:cNvPr id="12308" name="Retângulo 29">
            <a:extLst>
              <a:ext uri="{FF2B5EF4-FFF2-40B4-BE49-F238E27FC236}">
                <a16:creationId xmlns:a16="http://schemas.microsoft.com/office/drawing/2014/main" id="{25321CA4-EA3B-451C-812E-2F68013E5657}"/>
              </a:ext>
            </a:extLst>
          </p:cNvPr>
          <p:cNvSpPr>
            <a:spLocks noChangeArrowheads="1"/>
          </p:cNvSpPr>
          <p:nvPr/>
        </p:nvSpPr>
        <p:spPr bwMode="auto">
          <a:xfrm>
            <a:off x="10469563" y="2098675"/>
            <a:ext cx="496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800" b="1">
                <a:solidFill>
                  <a:srgbClr val="0000FF"/>
                </a:solidFill>
                <a:sym typeface="Symbol" panose="05050102010706020507" pitchFamily="18" charset="2"/>
              </a:rPr>
              <a:t>15°</a:t>
            </a:r>
            <a:endParaRPr lang="pt-BR" altLang="pt-BR" sz="1800" b="1">
              <a:solidFill>
                <a:srgbClr val="0000FF"/>
              </a:solidFill>
            </a:endParaRPr>
          </a:p>
        </p:txBody>
      </p:sp>
      <p:sp>
        <p:nvSpPr>
          <p:cNvPr id="12309" name="Retângulo 4">
            <a:extLst>
              <a:ext uri="{FF2B5EF4-FFF2-40B4-BE49-F238E27FC236}">
                <a16:creationId xmlns:a16="http://schemas.microsoft.com/office/drawing/2014/main" id="{F139E3C8-AE50-49E9-9F67-DB372E78F6CC}"/>
              </a:ext>
            </a:extLst>
          </p:cNvPr>
          <p:cNvSpPr>
            <a:spLocks noChangeArrowheads="1"/>
          </p:cNvSpPr>
          <p:nvPr/>
        </p:nvSpPr>
        <p:spPr bwMode="auto">
          <a:xfrm>
            <a:off x="6757988" y="5197475"/>
            <a:ext cx="1582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pt-BR" altLang="pt-BR" sz="1200"/>
              <a:t>Estrutura calculada e micrografia de uma amostra de Inconel 718 depositada para varredura a laser bidirecional:</a:t>
            </a:r>
          </a:p>
        </p:txBody>
      </p:sp>
      <p:sp>
        <p:nvSpPr>
          <p:cNvPr id="12310" name="Retângulo 5">
            <a:extLst>
              <a:ext uri="{FF2B5EF4-FFF2-40B4-BE49-F238E27FC236}">
                <a16:creationId xmlns:a16="http://schemas.microsoft.com/office/drawing/2014/main" id="{978E5776-EBC2-42E8-A603-2D2D8228B095}"/>
              </a:ext>
            </a:extLst>
          </p:cNvPr>
          <p:cNvSpPr>
            <a:spLocks noChangeArrowheads="1"/>
          </p:cNvSpPr>
          <p:nvPr/>
        </p:nvSpPr>
        <p:spPr bwMode="auto">
          <a:xfrm>
            <a:off x="8340725" y="6289675"/>
            <a:ext cx="3851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400"/>
              <a:t>Os dendritos primários cresceram a 45° com a direção horizontal na primeira camada.</a:t>
            </a:r>
          </a:p>
        </p:txBody>
      </p:sp>
      <p:sp>
        <p:nvSpPr>
          <p:cNvPr id="12311" name="Retângulo 7">
            <a:extLst>
              <a:ext uri="{FF2B5EF4-FFF2-40B4-BE49-F238E27FC236}">
                <a16:creationId xmlns:a16="http://schemas.microsoft.com/office/drawing/2014/main" id="{2B15FC18-196F-41C8-A3C4-9648C9BC687B}"/>
              </a:ext>
            </a:extLst>
          </p:cNvPr>
          <p:cNvSpPr>
            <a:spLocks noChangeArrowheads="1"/>
          </p:cNvSpPr>
          <p:nvPr/>
        </p:nvSpPr>
        <p:spPr bwMode="auto">
          <a:xfrm>
            <a:off x="6940550" y="2789238"/>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pPr>
            <a:r>
              <a:rPr lang="pt-BR" altLang="pt-BR" sz="1400"/>
              <a:t>Na segunda camada, os dendritos primários estão alinhados com os dendritos secundários da primeira camada de modo a criar uma orientação a </a:t>
            </a:r>
            <a:r>
              <a:rPr lang="pt-BR" altLang="pt-BR" sz="1400">
                <a:sym typeface="Symbol" panose="05050102010706020507" pitchFamily="18" charset="2"/>
              </a:rPr>
              <a:t></a:t>
            </a:r>
            <a:r>
              <a:rPr lang="pt-BR" altLang="pt-BR" sz="1400"/>
              <a:t>45° com a direção horizontal. </a:t>
            </a:r>
          </a:p>
        </p:txBody>
      </p:sp>
      <p:sp>
        <p:nvSpPr>
          <p:cNvPr id="12312" name="Retângulo 46">
            <a:extLst>
              <a:ext uri="{FF2B5EF4-FFF2-40B4-BE49-F238E27FC236}">
                <a16:creationId xmlns:a16="http://schemas.microsoft.com/office/drawing/2014/main" id="{2F9B79BF-3416-46E6-BA96-BEA43C71CC0D}"/>
              </a:ext>
            </a:extLst>
          </p:cNvPr>
          <p:cNvSpPr>
            <a:spLocks noChangeArrowheads="1"/>
          </p:cNvSpPr>
          <p:nvPr/>
        </p:nvSpPr>
        <p:spPr bwMode="auto">
          <a:xfrm>
            <a:off x="149225" y="769938"/>
            <a:ext cx="33988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800"/>
              <a:t>DED-L </a:t>
            </a:r>
            <a:br>
              <a:rPr lang="pt-BR" altLang="pt-BR" sz="1800"/>
            </a:br>
            <a:r>
              <a:rPr lang="pt-BR" altLang="pt-BR" sz="1800"/>
              <a:t>Inconel IN 718</a:t>
            </a:r>
          </a:p>
        </p:txBody>
      </p:sp>
      <p:sp>
        <p:nvSpPr>
          <p:cNvPr id="12313" name="Retângulo 49">
            <a:extLst>
              <a:ext uri="{FF2B5EF4-FFF2-40B4-BE49-F238E27FC236}">
                <a16:creationId xmlns:a16="http://schemas.microsoft.com/office/drawing/2014/main" id="{575A960B-84AE-4A7E-B5D6-05DEAEBDCA38}"/>
              </a:ext>
            </a:extLst>
          </p:cNvPr>
          <p:cNvSpPr>
            <a:spLocks noChangeArrowheads="1"/>
          </p:cNvSpPr>
          <p:nvPr/>
        </p:nvSpPr>
        <p:spPr bwMode="auto">
          <a:xfrm>
            <a:off x="93663" y="1370013"/>
            <a:ext cx="2147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pt-BR" sz="1200"/>
              <a:t>[315] Wei HL, Mazumder J, DebRoy T. Evolution of solidification texture during additive manufacturing. Sci Rep 2015;5: Article No. 16446.</a:t>
            </a:r>
          </a:p>
        </p:txBody>
      </p:sp>
      <p:sp>
        <p:nvSpPr>
          <p:cNvPr id="12314" name="Retângulo 33">
            <a:extLst>
              <a:ext uri="{FF2B5EF4-FFF2-40B4-BE49-F238E27FC236}">
                <a16:creationId xmlns:a16="http://schemas.microsoft.com/office/drawing/2014/main" id="{32D135A5-6DAE-423A-B653-DCFFD6E9C673}"/>
              </a:ext>
            </a:extLst>
          </p:cNvPr>
          <p:cNvSpPr>
            <a:spLocks noChangeArrowheads="1"/>
          </p:cNvSpPr>
          <p:nvPr/>
        </p:nvSpPr>
        <p:spPr bwMode="auto">
          <a:xfrm>
            <a:off x="149225" y="93663"/>
            <a:ext cx="2055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600"/>
              </a:spcAft>
              <a:buFontTx/>
              <a:buNone/>
            </a:pPr>
            <a:r>
              <a:rPr lang="pt-BR" altLang="pt-BR"/>
              <a:t>3.3 – Textura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D7255D-19B9-4C20-A689-9D6DE656887F}"/>
              </a:ext>
            </a:extLst>
          </p:cNvPr>
          <p:cNvSpPr>
            <a:spLocks noGrp="1"/>
          </p:cNvSpPr>
          <p:nvPr>
            <p:ph type="title"/>
          </p:nvPr>
        </p:nvSpPr>
        <p:spPr/>
        <p:txBody>
          <a:bodyPr/>
          <a:lstStyle/>
          <a:p>
            <a:r>
              <a:rPr lang="pt-BR" dirty="0"/>
              <a:t>3.3.2 textura nos processos DED</a:t>
            </a:r>
          </a:p>
        </p:txBody>
      </p:sp>
      <p:sp>
        <p:nvSpPr>
          <p:cNvPr id="3" name="Espaço Reservado para Conteúdo 2">
            <a:extLst>
              <a:ext uri="{FF2B5EF4-FFF2-40B4-BE49-F238E27FC236}">
                <a16:creationId xmlns:a16="http://schemas.microsoft.com/office/drawing/2014/main" id="{705AF105-039A-421B-B060-21EF67CF08C3}"/>
              </a:ext>
            </a:extLst>
          </p:cNvPr>
          <p:cNvSpPr>
            <a:spLocks noGrp="1"/>
          </p:cNvSpPr>
          <p:nvPr>
            <p:ph idx="1"/>
          </p:nvPr>
        </p:nvSpPr>
        <p:spPr>
          <a:xfrm>
            <a:off x="838200" y="1825625"/>
            <a:ext cx="5257800" cy="4351338"/>
          </a:xfrm>
        </p:spPr>
        <p:txBody>
          <a:bodyPr/>
          <a:lstStyle/>
          <a:p>
            <a:r>
              <a:rPr lang="en-US" dirty="0" err="1"/>
              <a:t>Aquele</a:t>
            </a:r>
            <a:r>
              <a:rPr lang="en-US" dirty="0"/>
              <a:t> “</a:t>
            </a:r>
            <a:r>
              <a:rPr lang="en-US" dirty="0" err="1"/>
              <a:t>modelo</a:t>
            </a:r>
            <a:r>
              <a:rPr lang="en-US" dirty="0"/>
              <a:t>” </a:t>
            </a:r>
            <a:r>
              <a:rPr lang="en-US" dirty="0" err="1"/>
              <a:t>explica</a:t>
            </a:r>
            <a:r>
              <a:rPr lang="en-US" dirty="0"/>
              <a:t> o </a:t>
            </a:r>
            <a:r>
              <a:rPr lang="en-US" dirty="0" err="1"/>
              <a:t>caso</a:t>
            </a:r>
            <a:r>
              <a:rPr lang="en-US" dirty="0"/>
              <a:t> b</a:t>
            </a:r>
          </a:p>
          <a:p>
            <a:r>
              <a:rPr lang="en-US" dirty="0"/>
              <a:t> backward and forward (</a:t>
            </a:r>
            <a:r>
              <a:rPr lang="en-US" b="1" dirty="0" err="1">
                <a:solidFill>
                  <a:schemeClr val="accent1"/>
                </a:solidFill>
              </a:rPr>
              <a:t>nas</a:t>
            </a:r>
            <a:r>
              <a:rPr lang="en-US" b="1" dirty="0">
                <a:solidFill>
                  <a:schemeClr val="accent1"/>
                </a:solidFill>
              </a:rPr>
              <a:t> </a:t>
            </a:r>
            <a:r>
              <a:rPr lang="en-US" b="1" dirty="0" err="1">
                <a:solidFill>
                  <a:schemeClr val="accent1"/>
                </a:solidFill>
              </a:rPr>
              <a:t>direções</a:t>
            </a:r>
            <a:r>
              <a:rPr lang="en-US" b="1" dirty="0">
                <a:solidFill>
                  <a:schemeClr val="accent1"/>
                </a:solidFill>
              </a:rPr>
              <a:t> +x e –x)</a:t>
            </a:r>
            <a:r>
              <a:rPr lang="en-US" dirty="0"/>
              <a:t> bidirectional scanning pattern developed a rotated cube texture in the deposit</a:t>
            </a:r>
            <a:endParaRPr lang="pt-BR" dirty="0"/>
          </a:p>
        </p:txBody>
      </p:sp>
      <p:sp>
        <p:nvSpPr>
          <p:cNvPr id="4" name="Espaço Reservado para Número de Slide 3">
            <a:extLst>
              <a:ext uri="{FF2B5EF4-FFF2-40B4-BE49-F238E27FC236}">
                <a16:creationId xmlns:a16="http://schemas.microsoft.com/office/drawing/2014/main" id="{4596D735-2172-4817-8AD4-639E8D753E30}"/>
              </a:ext>
            </a:extLst>
          </p:cNvPr>
          <p:cNvSpPr>
            <a:spLocks noGrp="1"/>
          </p:cNvSpPr>
          <p:nvPr>
            <p:ph type="sldNum" sz="quarter" idx="12"/>
          </p:nvPr>
        </p:nvSpPr>
        <p:spPr/>
        <p:txBody>
          <a:bodyPr/>
          <a:lstStyle/>
          <a:p>
            <a:fld id="{A474DDC1-61B4-4F90-8F87-176D58F64EB0}" type="slidenum">
              <a:rPr lang="pt-BR" smtClean="0"/>
              <a:t>54</a:t>
            </a:fld>
            <a:endParaRPr lang="pt-BR"/>
          </a:p>
        </p:txBody>
      </p:sp>
      <p:pic>
        <p:nvPicPr>
          <p:cNvPr id="5" name="Imagem 4">
            <a:extLst>
              <a:ext uri="{FF2B5EF4-FFF2-40B4-BE49-F238E27FC236}">
                <a16:creationId xmlns:a16="http://schemas.microsoft.com/office/drawing/2014/main" id="{A03E3EA6-986D-4C2B-A790-845A71AEA6A3}"/>
              </a:ext>
            </a:extLst>
          </p:cNvPr>
          <p:cNvPicPr>
            <a:picLocks noChangeAspect="1"/>
          </p:cNvPicPr>
          <p:nvPr/>
        </p:nvPicPr>
        <p:blipFill>
          <a:blip r:embed="rId2"/>
          <a:stretch>
            <a:fillRect/>
          </a:stretch>
        </p:blipFill>
        <p:spPr>
          <a:xfrm>
            <a:off x="6353175" y="1870075"/>
            <a:ext cx="5838825" cy="2619375"/>
          </a:xfrm>
          <a:prstGeom prst="rect">
            <a:avLst/>
          </a:prstGeom>
        </p:spPr>
      </p:pic>
      <p:sp>
        <p:nvSpPr>
          <p:cNvPr id="6" name="CaixaDeTexto 5">
            <a:extLst>
              <a:ext uri="{FF2B5EF4-FFF2-40B4-BE49-F238E27FC236}">
                <a16:creationId xmlns:a16="http://schemas.microsoft.com/office/drawing/2014/main" id="{4D597043-79D9-4475-8E78-4B2684EACAEF}"/>
              </a:ext>
            </a:extLst>
          </p:cNvPr>
          <p:cNvSpPr txBox="1"/>
          <p:nvPr/>
        </p:nvSpPr>
        <p:spPr>
          <a:xfrm>
            <a:off x="6096000" y="4453403"/>
            <a:ext cx="5838825" cy="646331"/>
          </a:xfrm>
          <a:prstGeom prst="rect">
            <a:avLst/>
          </a:prstGeom>
          <a:noFill/>
        </p:spPr>
        <p:txBody>
          <a:bodyPr wrap="square" rtlCol="0">
            <a:spAutoFit/>
          </a:bodyPr>
          <a:lstStyle/>
          <a:p>
            <a:r>
              <a:rPr lang="en-US" dirty="0"/>
              <a:t>DED-L of IN 718, (a) and (b) pole figures for the texture by unidirectional and bidirectional laser scanning, respectively</a:t>
            </a:r>
            <a:endParaRPr lang="pt-BR" dirty="0"/>
          </a:p>
        </p:txBody>
      </p:sp>
    </p:spTree>
    <p:extLst>
      <p:ext uri="{BB962C8B-B14F-4D97-AF65-F5344CB8AC3E}">
        <p14:creationId xmlns:p14="http://schemas.microsoft.com/office/powerpoint/2010/main" val="944595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9B92A-FA82-4D90-8750-AD299DF21512}"/>
              </a:ext>
            </a:extLst>
          </p:cNvPr>
          <p:cNvSpPr>
            <a:spLocks noGrp="1"/>
          </p:cNvSpPr>
          <p:nvPr>
            <p:ph type="title"/>
          </p:nvPr>
        </p:nvSpPr>
        <p:spPr/>
        <p:txBody>
          <a:bodyPr/>
          <a:lstStyle/>
          <a:p>
            <a:r>
              <a:rPr lang="pt-BR" dirty="0"/>
              <a:t>3.3.3 fatores influentes no PBF e DED</a:t>
            </a:r>
          </a:p>
        </p:txBody>
      </p:sp>
      <p:sp>
        <p:nvSpPr>
          <p:cNvPr id="3" name="Espaço Reservado para Conteúdo 2">
            <a:extLst>
              <a:ext uri="{FF2B5EF4-FFF2-40B4-BE49-F238E27FC236}">
                <a16:creationId xmlns:a16="http://schemas.microsoft.com/office/drawing/2014/main" id="{5EB47397-C1DC-495D-BB8C-463221201504}"/>
              </a:ext>
            </a:extLst>
          </p:cNvPr>
          <p:cNvSpPr>
            <a:spLocks noGrp="1"/>
          </p:cNvSpPr>
          <p:nvPr>
            <p:ph idx="1"/>
          </p:nvPr>
        </p:nvSpPr>
        <p:spPr/>
        <p:txBody>
          <a:bodyPr/>
          <a:lstStyle/>
          <a:p>
            <a:r>
              <a:rPr lang="pt-BR" dirty="0"/>
              <a:t>A textura da solidificação depende das direções de extração de calor e do crescimento competitivo dos grãos.</a:t>
            </a:r>
          </a:p>
          <a:p>
            <a:r>
              <a:rPr lang="pt-BR" dirty="0"/>
              <a:t>Crescimento epitaxial na direção &lt;001&gt; tem forte participação nisso. </a:t>
            </a:r>
          </a:p>
          <a:p>
            <a:r>
              <a:rPr lang="pt-BR" dirty="0"/>
              <a:t>Como o fundo da poça é perpendicular à DC, o crescimento de grãos com &lt;100&gt;//DC é favorecido.</a:t>
            </a:r>
          </a:p>
          <a:p>
            <a:r>
              <a:rPr lang="pt-BR" dirty="0"/>
              <a:t>Crescimento epitaxial a partir de poças anteriores só não acontecerá se elas não forem refundidas.</a:t>
            </a:r>
          </a:p>
          <a:p>
            <a:endParaRPr lang="pt-BR" dirty="0"/>
          </a:p>
        </p:txBody>
      </p:sp>
      <p:sp>
        <p:nvSpPr>
          <p:cNvPr id="4" name="Espaço Reservado para Número de Slide 3">
            <a:extLst>
              <a:ext uri="{FF2B5EF4-FFF2-40B4-BE49-F238E27FC236}">
                <a16:creationId xmlns:a16="http://schemas.microsoft.com/office/drawing/2014/main" id="{3EF0FAC0-FD5F-49C4-8279-53C4FA5F09AE}"/>
              </a:ext>
            </a:extLst>
          </p:cNvPr>
          <p:cNvSpPr>
            <a:spLocks noGrp="1"/>
          </p:cNvSpPr>
          <p:nvPr>
            <p:ph type="sldNum" sz="quarter" idx="12"/>
          </p:nvPr>
        </p:nvSpPr>
        <p:spPr/>
        <p:txBody>
          <a:bodyPr/>
          <a:lstStyle/>
          <a:p>
            <a:fld id="{A474DDC1-61B4-4F90-8F87-176D58F64EB0}" type="slidenum">
              <a:rPr lang="pt-BR" smtClean="0"/>
              <a:t>55</a:t>
            </a:fld>
            <a:endParaRPr lang="pt-BR"/>
          </a:p>
        </p:txBody>
      </p:sp>
    </p:spTree>
    <p:extLst>
      <p:ext uri="{BB962C8B-B14F-4D97-AF65-F5344CB8AC3E}">
        <p14:creationId xmlns:p14="http://schemas.microsoft.com/office/powerpoint/2010/main" val="572781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A7072-1779-494D-8BB5-D3ED7C4509A0}"/>
              </a:ext>
            </a:extLst>
          </p:cNvPr>
          <p:cNvSpPr>
            <a:spLocks noGrp="1"/>
          </p:cNvSpPr>
          <p:nvPr>
            <p:ph type="title"/>
          </p:nvPr>
        </p:nvSpPr>
        <p:spPr/>
        <p:txBody>
          <a:bodyPr/>
          <a:lstStyle/>
          <a:p>
            <a:r>
              <a:rPr lang="pt-BR" dirty="0"/>
              <a:t>Fatores influentes</a:t>
            </a:r>
          </a:p>
        </p:txBody>
      </p:sp>
      <p:sp>
        <p:nvSpPr>
          <p:cNvPr id="3" name="Espaço Reservado para Conteúdo 2">
            <a:extLst>
              <a:ext uri="{FF2B5EF4-FFF2-40B4-BE49-F238E27FC236}">
                <a16:creationId xmlns:a16="http://schemas.microsoft.com/office/drawing/2014/main" id="{8C9A52B7-338A-42F9-9454-C75EE75BC2E8}"/>
              </a:ext>
            </a:extLst>
          </p:cNvPr>
          <p:cNvSpPr>
            <a:spLocks noGrp="1"/>
          </p:cNvSpPr>
          <p:nvPr>
            <p:ph idx="1"/>
          </p:nvPr>
        </p:nvSpPr>
        <p:spPr/>
        <p:txBody>
          <a:bodyPr/>
          <a:lstStyle/>
          <a:p>
            <a:r>
              <a:rPr lang="pt-BR" dirty="0"/>
              <a:t>Velocidade de varredura e espessura de camada afetam a intensidade da </a:t>
            </a:r>
            <a:r>
              <a:rPr lang="pt-BR" dirty="0" err="1"/>
              <a:t>refusão</a:t>
            </a:r>
            <a:r>
              <a:rPr lang="pt-BR" dirty="0"/>
              <a:t>.</a:t>
            </a:r>
          </a:p>
          <a:p>
            <a:r>
              <a:rPr lang="pt-BR" dirty="0"/>
              <a:t>Mais potência, menor feixe, menor espessura de camada e menor distância entre tracks vão intensificar morfologia e textura.</a:t>
            </a:r>
          </a:p>
          <a:p>
            <a:r>
              <a:rPr lang="pt-BR" dirty="0"/>
              <a:t>Estratégia de varredura tem forte impacto.</a:t>
            </a:r>
          </a:p>
        </p:txBody>
      </p:sp>
      <p:sp>
        <p:nvSpPr>
          <p:cNvPr id="4" name="Espaço Reservado para Número de Slide 3">
            <a:extLst>
              <a:ext uri="{FF2B5EF4-FFF2-40B4-BE49-F238E27FC236}">
                <a16:creationId xmlns:a16="http://schemas.microsoft.com/office/drawing/2014/main" id="{144D49E6-9CE8-444E-BFE1-633A28392ACF}"/>
              </a:ext>
            </a:extLst>
          </p:cNvPr>
          <p:cNvSpPr>
            <a:spLocks noGrp="1"/>
          </p:cNvSpPr>
          <p:nvPr>
            <p:ph type="sldNum" sz="quarter" idx="12"/>
          </p:nvPr>
        </p:nvSpPr>
        <p:spPr/>
        <p:txBody>
          <a:bodyPr/>
          <a:lstStyle/>
          <a:p>
            <a:fld id="{A474DDC1-61B4-4F90-8F87-176D58F64EB0}" type="slidenum">
              <a:rPr lang="pt-BR" smtClean="0"/>
              <a:t>56</a:t>
            </a:fld>
            <a:endParaRPr lang="pt-BR"/>
          </a:p>
        </p:txBody>
      </p:sp>
    </p:spTree>
    <p:extLst>
      <p:ext uri="{BB962C8B-B14F-4D97-AF65-F5344CB8AC3E}">
        <p14:creationId xmlns:p14="http://schemas.microsoft.com/office/powerpoint/2010/main" val="1507987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630ECE2E-7911-4A6F-957B-C5BAB2BA3AC1}"/>
              </a:ext>
            </a:extLst>
          </p:cNvPr>
          <p:cNvSpPr>
            <a:spLocks noGrp="1"/>
          </p:cNvSpPr>
          <p:nvPr>
            <p:ph type="sldNum" sz="quarter" idx="12"/>
          </p:nvPr>
        </p:nvSpPr>
        <p:spPr/>
        <p:txBody>
          <a:bodyPr/>
          <a:lstStyle/>
          <a:p>
            <a:fld id="{A474DDC1-61B4-4F90-8F87-176D58F64EB0}" type="slidenum">
              <a:rPr lang="pt-BR" smtClean="0"/>
              <a:t>57</a:t>
            </a:fld>
            <a:endParaRPr lang="pt-BR"/>
          </a:p>
        </p:txBody>
      </p:sp>
      <p:pic>
        <p:nvPicPr>
          <p:cNvPr id="5" name="Imagem 4">
            <a:extLst>
              <a:ext uri="{FF2B5EF4-FFF2-40B4-BE49-F238E27FC236}">
                <a16:creationId xmlns:a16="http://schemas.microsoft.com/office/drawing/2014/main" id="{3B3A6BBD-8302-46A8-813E-E4F7C03246BB}"/>
              </a:ext>
            </a:extLst>
          </p:cNvPr>
          <p:cNvPicPr>
            <a:picLocks noChangeAspect="1"/>
          </p:cNvPicPr>
          <p:nvPr/>
        </p:nvPicPr>
        <p:blipFill>
          <a:blip r:embed="rId2"/>
          <a:stretch>
            <a:fillRect/>
          </a:stretch>
        </p:blipFill>
        <p:spPr>
          <a:xfrm>
            <a:off x="2782753" y="136525"/>
            <a:ext cx="7431265" cy="8743283"/>
          </a:xfrm>
          <a:prstGeom prst="rect">
            <a:avLst/>
          </a:prstGeom>
        </p:spPr>
      </p:pic>
      <p:sp>
        <p:nvSpPr>
          <p:cNvPr id="6" name="CaixaDeTexto 5">
            <a:extLst>
              <a:ext uri="{FF2B5EF4-FFF2-40B4-BE49-F238E27FC236}">
                <a16:creationId xmlns:a16="http://schemas.microsoft.com/office/drawing/2014/main" id="{89200E59-3315-42B9-9B16-C3CAAA84BB98}"/>
              </a:ext>
            </a:extLst>
          </p:cNvPr>
          <p:cNvSpPr txBox="1"/>
          <p:nvPr/>
        </p:nvSpPr>
        <p:spPr>
          <a:xfrm>
            <a:off x="267112" y="1001038"/>
            <a:ext cx="2515641" cy="5355312"/>
          </a:xfrm>
          <a:prstGeom prst="rect">
            <a:avLst/>
          </a:prstGeom>
          <a:noFill/>
        </p:spPr>
        <p:txBody>
          <a:bodyPr wrap="square" rtlCol="0">
            <a:spAutoFit/>
          </a:bodyPr>
          <a:lstStyle/>
          <a:p>
            <a:r>
              <a:rPr lang="en-US" dirty="0"/>
              <a:t>Inverse pole figures with grain boundaries from transverse and longitudinal cuts across single laser tracks formed at four different laser cladding</a:t>
            </a:r>
          </a:p>
          <a:p>
            <a:r>
              <a:rPr lang="en-US" dirty="0"/>
              <a:t>speeds [300]. </a:t>
            </a:r>
          </a:p>
          <a:p>
            <a:endParaRPr lang="en-US" dirty="0"/>
          </a:p>
          <a:p>
            <a:endParaRPr lang="en-US" dirty="0"/>
          </a:p>
          <a:p>
            <a:r>
              <a:rPr lang="en-US" dirty="0"/>
              <a:t>The fiber solidification texture in longitudinal cross sections shown by the pole figures for different scanning speeds strongly corresponds to</a:t>
            </a:r>
          </a:p>
          <a:p>
            <a:r>
              <a:rPr lang="en-US" dirty="0"/>
              <a:t>the grain shape orientation angle</a:t>
            </a:r>
            <a:endParaRPr lang="pt-BR" dirty="0"/>
          </a:p>
        </p:txBody>
      </p:sp>
      <p:sp>
        <p:nvSpPr>
          <p:cNvPr id="7" name="CaixaDeTexto 6">
            <a:extLst>
              <a:ext uri="{FF2B5EF4-FFF2-40B4-BE49-F238E27FC236}">
                <a16:creationId xmlns:a16="http://schemas.microsoft.com/office/drawing/2014/main" id="{420206E1-0D09-435C-ABDA-02846DAA1B2B}"/>
              </a:ext>
            </a:extLst>
          </p:cNvPr>
          <p:cNvSpPr txBox="1"/>
          <p:nvPr/>
        </p:nvSpPr>
        <p:spPr>
          <a:xfrm>
            <a:off x="0" y="501650"/>
            <a:ext cx="3326745" cy="369332"/>
          </a:xfrm>
          <a:prstGeom prst="rect">
            <a:avLst/>
          </a:prstGeom>
          <a:noFill/>
        </p:spPr>
        <p:txBody>
          <a:bodyPr wrap="none" rtlCol="0">
            <a:spAutoFit/>
          </a:bodyPr>
          <a:lstStyle/>
          <a:p>
            <a:r>
              <a:rPr lang="pt-BR" dirty="0"/>
              <a:t>Efeito da velocidade de varredura</a:t>
            </a:r>
          </a:p>
        </p:txBody>
      </p:sp>
      <p:pic>
        <p:nvPicPr>
          <p:cNvPr id="8" name="Imagem 7">
            <a:extLst>
              <a:ext uri="{FF2B5EF4-FFF2-40B4-BE49-F238E27FC236}">
                <a16:creationId xmlns:a16="http://schemas.microsoft.com/office/drawing/2014/main" id="{2ABC2886-580B-4CD3-9DF9-A60DAFFCEC46}"/>
              </a:ext>
            </a:extLst>
          </p:cNvPr>
          <p:cNvPicPr>
            <a:picLocks noChangeAspect="1"/>
          </p:cNvPicPr>
          <p:nvPr/>
        </p:nvPicPr>
        <p:blipFill>
          <a:blip r:embed="rId3"/>
          <a:stretch>
            <a:fillRect/>
          </a:stretch>
        </p:blipFill>
        <p:spPr>
          <a:xfrm>
            <a:off x="10450285" y="189413"/>
            <a:ext cx="1652451" cy="1699664"/>
          </a:xfrm>
          <a:prstGeom prst="rect">
            <a:avLst/>
          </a:prstGeom>
        </p:spPr>
      </p:pic>
      <p:pic>
        <p:nvPicPr>
          <p:cNvPr id="9" name="Imagem 8">
            <a:extLst>
              <a:ext uri="{FF2B5EF4-FFF2-40B4-BE49-F238E27FC236}">
                <a16:creationId xmlns:a16="http://schemas.microsoft.com/office/drawing/2014/main" id="{F0CFDFCD-990F-44D4-A08B-40D28F405A93}"/>
              </a:ext>
            </a:extLst>
          </p:cNvPr>
          <p:cNvPicPr>
            <a:picLocks noChangeAspect="1"/>
          </p:cNvPicPr>
          <p:nvPr/>
        </p:nvPicPr>
        <p:blipFill>
          <a:blip r:embed="rId4"/>
          <a:stretch>
            <a:fillRect/>
          </a:stretch>
        </p:blipFill>
        <p:spPr>
          <a:xfrm>
            <a:off x="10440634" y="1889078"/>
            <a:ext cx="1662102" cy="1699664"/>
          </a:xfrm>
          <a:prstGeom prst="rect">
            <a:avLst/>
          </a:prstGeom>
        </p:spPr>
      </p:pic>
      <p:pic>
        <p:nvPicPr>
          <p:cNvPr id="10" name="Imagem 9">
            <a:extLst>
              <a:ext uri="{FF2B5EF4-FFF2-40B4-BE49-F238E27FC236}">
                <a16:creationId xmlns:a16="http://schemas.microsoft.com/office/drawing/2014/main" id="{449C93FB-C16B-4D47-B5C6-816458A9F2EE}"/>
              </a:ext>
            </a:extLst>
          </p:cNvPr>
          <p:cNvPicPr>
            <a:picLocks noChangeAspect="1"/>
          </p:cNvPicPr>
          <p:nvPr/>
        </p:nvPicPr>
        <p:blipFill>
          <a:blip r:embed="rId5"/>
          <a:stretch>
            <a:fillRect/>
          </a:stretch>
        </p:blipFill>
        <p:spPr>
          <a:xfrm>
            <a:off x="10506730" y="3655574"/>
            <a:ext cx="1418158" cy="1462985"/>
          </a:xfrm>
          <a:prstGeom prst="rect">
            <a:avLst/>
          </a:prstGeom>
        </p:spPr>
      </p:pic>
      <p:pic>
        <p:nvPicPr>
          <p:cNvPr id="11" name="Imagem 10">
            <a:extLst>
              <a:ext uri="{FF2B5EF4-FFF2-40B4-BE49-F238E27FC236}">
                <a16:creationId xmlns:a16="http://schemas.microsoft.com/office/drawing/2014/main" id="{35D2A4DE-C2EE-4E22-8DFC-2F39B9826234}"/>
              </a:ext>
            </a:extLst>
          </p:cNvPr>
          <p:cNvPicPr>
            <a:picLocks noChangeAspect="1"/>
          </p:cNvPicPr>
          <p:nvPr/>
        </p:nvPicPr>
        <p:blipFill>
          <a:blip r:embed="rId6"/>
          <a:stretch>
            <a:fillRect/>
          </a:stretch>
        </p:blipFill>
        <p:spPr>
          <a:xfrm>
            <a:off x="10653436" y="5331136"/>
            <a:ext cx="1271452" cy="1462985"/>
          </a:xfrm>
          <a:prstGeom prst="rect">
            <a:avLst/>
          </a:prstGeom>
        </p:spPr>
      </p:pic>
    </p:spTree>
    <p:extLst>
      <p:ext uri="{BB962C8B-B14F-4D97-AF65-F5344CB8AC3E}">
        <p14:creationId xmlns:p14="http://schemas.microsoft.com/office/powerpoint/2010/main" val="3267699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8548-BC9E-4AAA-92E1-F2869F66CC22}"/>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latin typeface="+mn-lt"/>
              </a:rPr>
              <a:t>VELOCIDADE DE VARREDURA</a:t>
            </a:r>
          </a:p>
        </p:txBody>
      </p:sp>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pic>
        <p:nvPicPr>
          <p:cNvPr id="10" name="Picture 9">
            <a:extLst>
              <a:ext uri="{FF2B5EF4-FFF2-40B4-BE49-F238E27FC236}">
                <a16:creationId xmlns:a16="http://schemas.microsoft.com/office/drawing/2014/main" id="{E25EC097-38B7-4D7E-BBB5-CFCBD25C2C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606" y="1431235"/>
            <a:ext cx="6306307" cy="5222687"/>
          </a:xfrm>
          <a:prstGeom prst="rect">
            <a:avLst/>
          </a:prstGeom>
          <a:noFill/>
          <a:ln>
            <a:noFill/>
          </a:ln>
        </p:spPr>
      </p:pic>
      <p:sp>
        <p:nvSpPr>
          <p:cNvPr id="4" name="TextBox 3">
            <a:extLst>
              <a:ext uri="{FF2B5EF4-FFF2-40B4-BE49-F238E27FC236}">
                <a16:creationId xmlns:a16="http://schemas.microsoft.com/office/drawing/2014/main" id="{4CA26D0A-E1B8-4BB6-81D6-F99D5E419A25}"/>
              </a:ext>
            </a:extLst>
          </p:cNvPr>
          <p:cNvSpPr txBox="1"/>
          <p:nvPr/>
        </p:nvSpPr>
        <p:spPr>
          <a:xfrm>
            <a:off x="10542144" y="5900162"/>
            <a:ext cx="1120820" cy="215444"/>
          </a:xfrm>
          <a:prstGeom prst="rect">
            <a:avLst/>
          </a:prstGeom>
          <a:noFill/>
        </p:spPr>
        <p:txBody>
          <a:bodyPr wrap="none" rtlCol="0">
            <a:spAutoFit/>
          </a:bodyPr>
          <a:lstStyle/>
          <a:p>
            <a:r>
              <a:rPr lang="pt-BR" sz="800" dirty="0"/>
              <a:t>(NAGASE et al., 2019)</a:t>
            </a:r>
            <a:endParaRPr lang="en-US" sz="800" dirty="0"/>
          </a:p>
        </p:txBody>
      </p:sp>
      <p:sp>
        <p:nvSpPr>
          <p:cNvPr id="5" name="CaixaDeTexto 4">
            <a:extLst>
              <a:ext uri="{FF2B5EF4-FFF2-40B4-BE49-F238E27FC236}">
                <a16:creationId xmlns:a16="http://schemas.microsoft.com/office/drawing/2014/main" id="{1A41F39E-1CA7-420D-B109-E61F13DE29DA}"/>
              </a:ext>
            </a:extLst>
          </p:cNvPr>
          <p:cNvSpPr txBox="1"/>
          <p:nvPr/>
        </p:nvSpPr>
        <p:spPr>
          <a:xfrm>
            <a:off x="3708210" y="1823514"/>
            <a:ext cx="1592295" cy="369332"/>
          </a:xfrm>
          <a:prstGeom prst="rect">
            <a:avLst/>
          </a:prstGeom>
          <a:noFill/>
        </p:spPr>
        <p:txBody>
          <a:bodyPr wrap="none" rtlCol="0">
            <a:spAutoFit/>
          </a:bodyPr>
          <a:lstStyle/>
          <a:p>
            <a:r>
              <a:rPr lang="pt-BR" dirty="0"/>
              <a:t>Beta Ti-Cr, SLM</a:t>
            </a:r>
          </a:p>
        </p:txBody>
      </p:sp>
      <p:pic>
        <p:nvPicPr>
          <p:cNvPr id="7" name="Imagem 6">
            <a:extLst>
              <a:ext uri="{FF2B5EF4-FFF2-40B4-BE49-F238E27FC236}">
                <a16:creationId xmlns:a16="http://schemas.microsoft.com/office/drawing/2014/main" id="{6A8403C0-A23B-4D95-8AD7-7F1D611BB69B}"/>
              </a:ext>
            </a:extLst>
          </p:cNvPr>
          <p:cNvPicPr>
            <a:picLocks noChangeAspect="1"/>
          </p:cNvPicPr>
          <p:nvPr/>
        </p:nvPicPr>
        <p:blipFill>
          <a:blip r:embed="rId5"/>
          <a:stretch>
            <a:fillRect/>
          </a:stretch>
        </p:blipFill>
        <p:spPr>
          <a:xfrm>
            <a:off x="838200" y="1690688"/>
            <a:ext cx="2765124" cy="2537316"/>
          </a:xfrm>
          <a:prstGeom prst="rect">
            <a:avLst/>
          </a:prstGeom>
        </p:spPr>
      </p:pic>
      <p:sp>
        <p:nvSpPr>
          <p:cNvPr id="8" name="CaixaDeTexto 7">
            <a:extLst>
              <a:ext uri="{FF2B5EF4-FFF2-40B4-BE49-F238E27FC236}">
                <a16:creationId xmlns:a16="http://schemas.microsoft.com/office/drawing/2014/main" id="{30B27D5C-03B3-4FC9-8194-96F7956AA62A}"/>
              </a:ext>
            </a:extLst>
          </p:cNvPr>
          <p:cNvSpPr txBox="1"/>
          <p:nvPr/>
        </p:nvSpPr>
        <p:spPr>
          <a:xfrm>
            <a:off x="530087" y="4545496"/>
            <a:ext cx="4608826" cy="646331"/>
          </a:xfrm>
          <a:prstGeom prst="rect">
            <a:avLst/>
          </a:prstGeom>
          <a:noFill/>
        </p:spPr>
        <p:txBody>
          <a:bodyPr wrap="none" rtlCol="0">
            <a:spAutoFit/>
          </a:bodyPr>
          <a:lstStyle/>
          <a:p>
            <a:r>
              <a:rPr lang="pt-BR" dirty="0"/>
              <a:t>Aumento da velocidade aumenta a intensidade</a:t>
            </a:r>
          </a:p>
          <a:p>
            <a:r>
              <a:rPr lang="pt-BR" dirty="0"/>
              <a:t>Dos planos (002)</a:t>
            </a:r>
          </a:p>
        </p:txBody>
      </p:sp>
      <p:sp>
        <p:nvSpPr>
          <p:cNvPr id="9" name="Elipse 8">
            <a:extLst>
              <a:ext uri="{FF2B5EF4-FFF2-40B4-BE49-F238E27FC236}">
                <a16:creationId xmlns:a16="http://schemas.microsoft.com/office/drawing/2014/main" id="{C0BEEE1D-DC46-48F0-A27E-4CC65C66B170}"/>
              </a:ext>
            </a:extLst>
          </p:cNvPr>
          <p:cNvSpPr/>
          <p:nvPr/>
        </p:nvSpPr>
        <p:spPr>
          <a:xfrm>
            <a:off x="10747513" y="1563757"/>
            <a:ext cx="1120820" cy="50358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id="{1C9E6727-64A1-4FBC-9440-41E6EC6B620E}"/>
              </a:ext>
            </a:extLst>
          </p:cNvPr>
          <p:cNvSpPr/>
          <p:nvPr/>
        </p:nvSpPr>
        <p:spPr>
          <a:xfrm>
            <a:off x="10747513" y="3617611"/>
            <a:ext cx="1120820" cy="50358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2365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22D27-C227-4258-80BE-C10F08A44A8A}"/>
              </a:ext>
            </a:extLst>
          </p:cNvPr>
          <p:cNvSpPr>
            <a:spLocks noGrp="1"/>
          </p:cNvSpPr>
          <p:nvPr>
            <p:ph type="title"/>
          </p:nvPr>
        </p:nvSpPr>
        <p:spPr/>
        <p:txBody>
          <a:bodyPr/>
          <a:lstStyle/>
          <a:p>
            <a:r>
              <a:rPr lang="pt-BR" dirty="0" err="1"/>
              <a:t>Nagase</a:t>
            </a:r>
            <a:r>
              <a:rPr lang="pt-BR" dirty="0"/>
              <a:t> comenta:</a:t>
            </a:r>
          </a:p>
        </p:txBody>
      </p:sp>
      <p:sp>
        <p:nvSpPr>
          <p:cNvPr id="3" name="Espaço Reservado para Conteúdo 2">
            <a:extLst>
              <a:ext uri="{FF2B5EF4-FFF2-40B4-BE49-F238E27FC236}">
                <a16:creationId xmlns:a16="http://schemas.microsoft.com/office/drawing/2014/main" id="{9437E0A3-E196-4FBE-BC1E-D32F0C8E34DA}"/>
              </a:ext>
            </a:extLst>
          </p:cNvPr>
          <p:cNvSpPr>
            <a:spLocks noGrp="1"/>
          </p:cNvSpPr>
          <p:nvPr>
            <p:ph idx="1"/>
          </p:nvPr>
        </p:nvSpPr>
        <p:spPr/>
        <p:txBody>
          <a:bodyPr>
            <a:normAutofit fontScale="92500" lnSpcReduction="10000"/>
          </a:bodyPr>
          <a:lstStyle/>
          <a:p>
            <a:r>
              <a:rPr lang="pt-BR" dirty="0" err="1"/>
              <a:t>rapid</a:t>
            </a:r>
            <a:r>
              <a:rPr lang="pt-BR" dirty="0"/>
              <a:t> </a:t>
            </a:r>
            <a:r>
              <a:rPr lang="pt-BR" dirty="0" err="1"/>
              <a:t>solidification</a:t>
            </a:r>
            <a:r>
              <a:rPr lang="pt-BR" dirty="0"/>
              <a:t> </a:t>
            </a:r>
            <a:r>
              <a:rPr lang="en-US" dirty="0"/>
              <a:t>led to the formation of the cellular microstructure. </a:t>
            </a:r>
          </a:p>
          <a:p>
            <a:r>
              <a:rPr lang="en-US" dirty="0"/>
              <a:t>In the present study, dendrite formation and planar growth interface were not observed  in the </a:t>
            </a:r>
            <a:r>
              <a:rPr lang="en-US" dirty="0" err="1"/>
              <a:t>Ti</a:t>
            </a:r>
            <a:r>
              <a:rPr lang="en-US" dirty="0"/>
              <a:t>-Cr alloy specimens, regardless of the process conditions.</a:t>
            </a:r>
          </a:p>
          <a:p>
            <a:r>
              <a:rPr lang="en-US" dirty="0"/>
              <a:t>The solidification in alloys is well known to be dependent on the growth rate, </a:t>
            </a:r>
            <a:r>
              <a:rPr lang="en-US" dirty="0" err="1"/>
              <a:t>Vc,which</a:t>
            </a:r>
            <a:r>
              <a:rPr lang="en-US" dirty="0"/>
              <a:t> is related to the cooling rate [26]. The solidification mode changes from dendrite growth to cell growth to planar growth upon increasing the </a:t>
            </a:r>
            <a:r>
              <a:rPr lang="en-US" dirty="0" err="1"/>
              <a:t>Vc</a:t>
            </a:r>
            <a:r>
              <a:rPr lang="en-US" dirty="0"/>
              <a:t> (or cooling rate) during the conventional and rapid solidification processes. </a:t>
            </a:r>
          </a:p>
          <a:p>
            <a:r>
              <a:rPr lang="en-US" dirty="0"/>
              <a:t>This indicates that a change in the scan speed, V, was not enough to change the solidification mode.</a:t>
            </a:r>
            <a:endParaRPr lang="pt-BR" dirty="0"/>
          </a:p>
        </p:txBody>
      </p:sp>
      <p:sp>
        <p:nvSpPr>
          <p:cNvPr id="4" name="Espaço Reservado para Número de Slide 3">
            <a:extLst>
              <a:ext uri="{FF2B5EF4-FFF2-40B4-BE49-F238E27FC236}">
                <a16:creationId xmlns:a16="http://schemas.microsoft.com/office/drawing/2014/main" id="{15971E7B-D698-4061-BB63-35ABFFA3D006}"/>
              </a:ext>
            </a:extLst>
          </p:cNvPr>
          <p:cNvSpPr>
            <a:spLocks noGrp="1"/>
          </p:cNvSpPr>
          <p:nvPr>
            <p:ph type="sldNum" sz="quarter" idx="12"/>
          </p:nvPr>
        </p:nvSpPr>
        <p:spPr/>
        <p:txBody>
          <a:bodyPr/>
          <a:lstStyle/>
          <a:p>
            <a:fld id="{A474DDC1-61B4-4F90-8F87-176D58F64EB0}" type="slidenum">
              <a:rPr lang="pt-BR" smtClean="0"/>
              <a:t>59</a:t>
            </a:fld>
            <a:endParaRPr lang="pt-BR"/>
          </a:p>
        </p:txBody>
      </p:sp>
    </p:spTree>
    <p:extLst>
      <p:ext uri="{BB962C8B-B14F-4D97-AF65-F5344CB8AC3E}">
        <p14:creationId xmlns:p14="http://schemas.microsoft.com/office/powerpoint/2010/main" val="4164951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Imagem 1">
            <a:extLst>
              <a:ext uri="{FF2B5EF4-FFF2-40B4-BE49-F238E27FC236}">
                <a16:creationId xmlns:a16="http://schemas.microsoft.com/office/drawing/2014/main" id="{7D51C28B-60B1-4E65-85A5-35AC71AE49FD}"/>
              </a:ext>
            </a:extLst>
          </p:cNvPr>
          <p:cNvPicPr>
            <a:picLocks noChangeAspect="1"/>
          </p:cNvPicPr>
          <p:nvPr/>
        </p:nvPicPr>
        <p:blipFill>
          <a:blip r:embed="rId2">
            <a:extLst>
              <a:ext uri="{28A0092B-C50C-407E-A947-70E740481C1C}">
                <a14:useLocalDpi xmlns:a14="http://schemas.microsoft.com/office/drawing/2010/main" val="0"/>
              </a:ext>
            </a:extLst>
          </a:blip>
          <a:srcRect r="49719" b="42744"/>
          <a:stretch>
            <a:fillRect/>
          </a:stretch>
        </p:blipFill>
        <p:spPr bwMode="auto">
          <a:xfrm>
            <a:off x="188913" y="134938"/>
            <a:ext cx="6964362"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upo 29">
            <a:extLst>
              <a:ext uri="{FF2B5EF4-FFF2-40B4-BE49-F238E27FC236}">
                <a16:creationId xmlns:a16="http://schemas.microsoft.com/office/drawing/2014/main" id="{15056E94-C4CC-49CA-8E9D-6409BE444571}"/>
              </a:ext>
            </a:extLst>
          </p:cNvPr>
          <p:cNvGrpSpPr>
            <a:grpSpLocks/>
          </p:cNvGrpSpPr>
          <p:nvPr/>
        </p:nvGrpSpPr>
        <p:grpSpPr bwMode="auto">
          <a:xfrm>
            <a:off x="1106488" y="1887538"/>
            <a:ext cx="1111250" cy="1082675"/>
            <a:chOff x="1448972" y="1913206"/>
            <a:chExt cx="1111348" cy="1083212"/>
          </a:xfrm>
        </p:grpSpPr>
        <p:sp>
          <p:nvSpPr>
            <p:cNvPr id="3" name="Cubo 2">
              <a:extLst>
                <a:ext uri="{FF2B5EF4-FFF2-40B4-BE49-F238E27FC236}">
                  <a16:creationId xmlns:a16="http://schemas.microsoft.com/office/drawing/2014/main" id="{7E9B61B2-233E-47AF-9B74-A8696D9CC137}"/>
                </a:ext>
              </a:extLst>
            </p:cNvPr>
            <p:cNvSpPr/>
            <p:nvPr/>
          </p:nvSpPr>
          <p:spPr>
            <a:xfrm>
              <a:off x="1448972" y="1913206"/>
              <a:ext cx="1111348" cy="108321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b="1" dirty="0">
                <a:solidFill>
                  <a:srgbClr val="FF0000"/>
                </a:solidFill>
              </a:endParaRPr>
            </a:p>
          </p:txBody>
        </p:sp>
        <p:cxnSp>
          <p:nvCxnSpPr>
            <p:cNvPr id="16" name="Conector de seta reta 15">
              <a:extLst>
                <a:ext uri="{FF2B5EF4-FFF2-40B4-BE49-F238E27FC236}">
                  <a16:creationId xmlns:a16="http://schemas.microsoft.com/office/drawing/2014/main" id="{49C07077-9D4C-4494-8D02-8D9F25678EF0}"/>
                </a:ext>
              </a:extLst>
            </p:cNvPr>
            <p:cNvCxnSpPr/>
            <p:nvPr/>
          </p:nvCxnSpPr>
          <p:spPr>
            <a:xfrm flipH="1" flipV="1">
              <a:off x="1547406" y="2232451"/>
              <a:ext cx="7938" cy="636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a:extLst>
                <a:ext uri="{FF2B5EF4-FFF2-40B4-BE49-F238E27FC236}">
                  <a16:creationId xmlns:a16="http://schemas.microsoft.com/office/drawing/2014/main" id="{97083BF6-B480-477F-881D-2CD2956BE7E6}"/>
                </a:ext>
              </a:extLst>
            </p:cNvPr>
            <p:cNvCxnSpPr/>
            <p:nvPr/>
          </p:nvCxnSpPr>
          <p:spPr>
            <a:xfrm>
              <a:off x="1653777" y="2894768"/>
              <a:ext cx="5477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00" name="Retângulo 19">
              <a:extLst>
                <a:ext uri="{FF2B5EF4-FFF2-40B4-BE49-F238E27FC236}">
                  <a16:creationId xmlns:a16="http://schemas.microsoft.com/office/drawing/2014/main" id="{457F913F-7306-45A9-B55E-B8B492E58A6A}"/>
                </a:ext>
              </a:extLst>
            </p:cNvPr>
            <p:cNvSpPr>
              <a:spLocks noChangeArrowheads="1"/>
            </p:cNvSpPr>
            <p:nvPr/>
          </p:nvSpPr>
          <p:spPr bwMode="auto">
            <a:xfrm>
              <a:off x="1505894" y="2156121"/>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11301" name="Retângulo 25">
              <a:extLst>
                <a:ext uri="{FF2B5EF4-FFF2-40B4-BE49-F238E27FC236}">
                  <a16:creationId xmlns:a16="http://schemas.microsoft.com/office/drawing/2014/main" id="{526CDC50-7F64-47A0-B920-10B2E17B76EC}"/>
                </a:ext>
              </a:extLst>
            </p:cNvPr>
            <p:cNvSpPr>
              <a:spLocks noChangeArrowheads="1"/>
            </p:cNvSpPr>
            <p:nvPr/>
          </p:nvSpPr>
          <p:spPr bwMode="auto">
            <a:xfrm>
              <a:off x="1613662" y="2550928"/>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[010]</a:t>
              </a:r>
            </a:p>
          </p:txBody>
        </p:sp>
      </p:grpSp>
      <p:cxnSp>
        <p:nvCxnSpPr>
          <p:cNvPr id="32" name="Conector de seta reta 31">
            <a:extLst>
              <a:ext uri="{FF2B5EF4-FFF2-40B4-BE49-F238E27FC236}">
                <a16:creationId xmlns:a16="http://schemas.microsoft.com/office/drawing/2014/main" id="{6A72459C-9029-4F32-A103-283AE212571B}"/>
              </a:ext>
            </a:extLst>
          </p:cNvPr>
          <p:cNvCxnSpPr/>
          <p:nvPr/>
        </p:nvCxnSpPr>
        <p:spPr>
          <a:xfrm flipH="1">
            <a:off x="446088" y="2970213"/>
            <a:ext cx="660400" cy="554037"/>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grpSp>
        <p:nvGrpSpPr>
          <p:cNvPr id="11270" name="Grupo 40">
            <a:extLst>
              <a:ext uri="{FF2B5EF4-FFF2-40B4-BE49-F238E27FC236}">
                <a16:creationId xmlns:a16="http://schemas.microsoft.com/office/drawing/2014/main" id="{39572915-D355-4A98-BA2B-B182A346FEC6}"/>
              </a:ext>
            </a:extLst>
          </p:cNvPr>
          <p:cNvGrpSpPr>
            <a:grpSpLocks/>
          </p:cNvGrpSpPr>
          <p:nvPr/>
        </p:nvGrpSpPr>
        <p:grpSpPr bwMode="auto">
          <a:xfrm>
            <a:off x="4459288" y="1887538"/>
            <a:ext cx="1112837" cy="1082675"/>
            <a:chOff x="1448972" y="1913206"/>
            <a:chExt cx="1111348" cy="1083212"/>
          </a:xfrm>
        </p:grpSpPr>
        <p:sp>
          <p:nvSpPr>
            <p:cNvPr id="42" name="Cubo 41">
              <a:extLst>
                <a:ext uri="{FF2B5EF4-FFF2-40B4-BE49-F238E27FC236}">
                  <a16:creationId xmlns:a16="http://schemas.microsoft.com/office/drawing/2014/main" id="{B3A3C377-7787-44BF-9A83-C76A02090877}"/>
                </a:ext>
              </a:extLst>
            </p:cNvPr>
            <p:cNvSpPr/>
            <p:nvPr/>
          </p:nvSpPr>
          <p:spPr>
            <a:xfrm>
              <a:off x="1448972" y="1913206"/>
              <a:ext cx="1111348" cy="108321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b="1" dirty="0">
                <a:solidFill>
                  <a:srgbClr val="FF0000"/>
                </a:solidFill>
              </a:endParaRPr>
            </a:p>
          </p:txBody>
        </p:sp>
        <p:cxnSp>
          <p:nvCxnSpPr>
            <p:cNvPr id="43" name="Conector de seta reta 42">
              <a:extLst>
                <a:ext uri="{FF2B5EF4-FFF2-40B4-BE49-F238E27FC236}">
                  <a16:creationId xmlns:a16="http://schemas.microsoft.com/office/drawing/2014/main" id="{FDDB29BD-443E-40FE-B8F7-3AC685848BA7}"/>
                </a:ext>
              </a:extLst>
            </p:cNvPr>
            <p:cNvCxnSpPr/>
            <p:nvPr/>
          </p:nvCxnSpPr>
          <p:spPr>
            <a:xfrm flipH="1" flipV="1">
              <a:off x="1547265" y="2232451"/>
              <a:ext cx="7926" cy="636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de seta reta 43">
              <a:extLst>
                <a:ext uri="{FF2B5EF4-FFF2-40B4-BE49-F238E27FC236}">
                  <a16:creationId xmlns:a16="http://schemas.microsoft.com/office/drawing/2014/main" id="{3B855E3E-3003-4971-96CA-4619D42A0325}"/>
                </a:ext>
              </a:extLst>
            </p:cNvPr>
            <p:cNvCxnSpPr/>
            <p:nvPr/>
          </p:nvCxnSpPr>
          <p:spPr>
            <a:xfrm>
              <a:off x="1653485" y="2894768"/>
              <a:ext cx="5485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95" name="Retângulo 44">
              <a:extLst>
                <a:ext uri="{FF2B5EF4-FFF2-40B4-BE49-F238E27FC236}">
                  <a16:creationId xmlns:a16="http://schemas.microsoft.com/office/drawing/2014/main" id="{BD682555-1662-4201-BD89-96B5860D1C97}"/>
                </a:ext>
              </a:extLst>
            </p:cNvPr>
            <p:cNvSpPr>
              <a:spLocks noChangeArrowheads="1"/>
            </p:cNvSpPr>
            <p:nvPr/>
          </p:nvSpPr>
          <p:spPr bwMode="auto">
            <a:xfrm>
              <a:off x="1505894" y="2156121"/>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11296" name="Retângulo 45">
              <a:extLst>
                <a:ext uri="{FF2B5EF4-FFF2-40B4-BE49-F238E27FC236}">
                  <a16:creationId xmlns:a16="http://schemas.microsoft.com/office/drawing/2014/main" id="{DDAC451C-BD75-4504-866B-99450DE10906}"/>
                </a:ext>
              </a:extLst>
            </p:cNvPr>
            <p:cNvSpPr>
              <a:spLocks noChangeArrowheads="1"/>
            </p:cNvSpPr>
            <p:nvPr/>
          </p:nvSpPr>
          <p:spPr bwMode="auto">
            <a:xfrm>
              <a:off x="1613662" y="2550928"/>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[010]</a:t>
              </a:r>
            </a:p>
          </p:txBody>
        </p:sp>
      </p:grpSp>
      <p:cxnSp>
        <p:nvCxnSpPr>
          <p:cNvPr id="47" name="Conector de seta reta 46">
            <a:extLst>
              <a:ext uri="{FF2B5EF4-FFF2-40B4-BE49-F238E27FC236}">
                <a16:creationId xmlns:a16="http://schemas.microsoft.com/office/drawing/2014/main" id="{09502ED4-769F-4C70-9E1A-A6DE5A664BFE}"/>
              </a:ext>
            </a:extLst>
          </p:cNvPr>
          <p:cNvCxnSpPr/>
          <p:nvPr/>
        </p:nvCxnSpPr>
        <p:spPr>
          <a:xfrm flipH="1">
            <a:off x="3800475" y="2970213"/>
            <a:ext cx="658813" cy="554037"/>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grpSp>
        <p:nvGrpSpPr>
          <p:cNvPr id="11272" name="Grupo 47">
            <a:extLst>
              <a:ext uri="{FF2B5EF4-FFF2-40B4-BE49-F238E27FC236}">
                <a16:creationId xmlns:a16="http://schemas.microsoft.com/office/drawing/2014/main" id="{326E5B73-0DE0-482A-BD50-5A32E7F57B9D}"/>
              </a:ext>
            </a:extLst>
          </p:cNvPr>
          <p:cNvGrpSpPr>
            <a:grpSpLocks/>
          </p:cNvGrpSpPr>
          <p:nvPr/>
        </p:nvGrpSpPr>
        <p:grpSpPr bwMode="auto">
          <a:xfrm>
            <a:off x="1793875" y="3678238"/>
            <a:ext cx="1108075" cy="1204912"/>
            <a:chOff x="4941947" y="2057400"/>
            <a:chExt cx="1108333" cy="1203960"/>
          </a:xfrm>
        </p:grpSpPr>
        <p:grpSp>
          <p:nvGrpSpPr>
            <p:cNvPr id="11284" name="Grupo 48">
              <a:extLst>
                <a:ext uri="{FF2B5EF4-FFF2-40B4-BE49-F238E27FC236}">
                  <a16:creationId xmlns:a16="http://schemas.microsoft.com/office/drawing/2014/main" id="{0E110F79-CBE0-4E93-914E-2760B69B20DA}"/>
                </a:ext>
              </a:extLst>
            </p:cNvPr>
            <p:cNvGrpSpPr>
              <a:grpSpLocks/>
            </p:cNvGrpSpPr>
            <p:nvPr/>
          </p:nvGrpSpPr>
          <p:grpSpPr bwMode="auto">
            <a:xfrm>
              <a:off x="4945380" y="2057400"/>
              <a:ext cx="1104900" cy="1203960"/>
              <a:chOff x="4762500" y="1836420"/>
              <a:chExt cx="1287780" cy="1424940"/>
            </a:xfrm>
          </p:grpSpPr>
          <p:sp>
            <p:nvSpPr>
              <p:cNvPr id="54" name="Forma livre 53">
                <a:extLst>
                  <a:ext uri="{FF2B5EF4-FFF2-40B4-BE49-F238E27FC236}">
                    <a16:creationId xmlns:a16="http://schemas.microsoft.com/office/drawing/2014/main" id="{8E9A09A8-E1DD-4953-9983-36B867D46840}"/>
                  </a:ext>
                </a:extLst>
              </p:cNvPr>
              <p:cNvSpPr/>
              <p:nvPr/>
            </p:nvSpPr>
            <p:spPr>
              <a:xfrm>
                <a:off x="4762200" y="2133048"/>
                <a:ext cx="662547" cy="1128312"/>
              </a:xfrm>
              <a:custGeom>
                <a:avLst/>
                <a:gdLst>
                  <a:gd name="connsiteX0" fmla="*/ 0 w 662940"/>
                  <a:gd name="connsiteY0" fmla="*/ 0 h 1127760"/>
                  <a:gd name="connsiteX1" fmla="*/ 7620 w 662940"/>
                  <a:gd name="connsiteY1" fmla="*/ 876300 h 1127760"/>
                  <a:gd name="connsiteX2" fmla="*/ 662940 w 662940"/>
                  <a:gd name="connsiteY2" fmla="*/ 1127760 h 1127760"/>
                  <a:gd name="connsiteX3" fmla="*/ 655320 w 662940"/>
                  <a:gd name="connsiteY3" fmla="*/ 175260 h 1127760"/>
                  <a:gd name="connsiteX4" fmla="*/ 0 w 66294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1127760">
                    <a:moveTo>
                      <a:pt x="0" y="0"/>
                    </a:moveTo>
                    <a:lnTo>
                      <a:pt x="7620" y="876300"/>
                    </a:lnTo>
                    <a:lnTo>
                      <a:pt x="662940" y="1127760"/>
                    </a:lnTo>
                    <a:lnTo>
                      <a:pt x="655320" y="17526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5" name="Forma livre 54">
                <a:extLst>
                  <a:ext uri="{FF2B5EF4-FFF2-40B4-BE49-F238E27FC236}">
                    <a16:creationId xmlns:a16="http://schemas.microsoft.com/office/drawing/2014/main" id="{4C033280-D2B8-4A9C-BD3E-DFD065EDC729}"/>
                  </a:ext>
                </a:extLst>
              </p:cNvPr>
              <p:cNvSpPr/>
              <p:nvPr/>
            </p:nvSpPr>
            <p:spPr>
              <a:xfrm>
                <a:off x="4762200" y="1836420"/>
                <a:ext cx="1288080" cy="465593"/>
              </a:xfrm>
              <a:custGeom>
                <a:avLst/>
                <a:gdLst>
                  <a:gd name="connsiteX0" fmla="*/ 0 w 1287780"/>
                  <a:gd name="connsiteY0" fmla="*/ 289560 h 464820"/>
                  <a:gd name="connsiteX1" fmla="*/ 708660 w 1287780"/>
                  <a:gd name="connsiteY1" fmla="*/ 0 h 464820"/>
                  <a:gd name="connsiteX2" fmla="*/ 1287780 w 1287780"/>
                  <a:gd name="connsiteY2" fmla="*/ 190500 h 464820"/>
                  <a:gd name="connsiteX3" fmla="*/ 655320 w 1287780"/>
                  <a:gd name="connsiteY3" fmla="*/ 464820 h 464820"/>
                  <a:gd name="connsiteX4" fmla="*/ 0 w 1287780"/>
                  <a:gd name="connsiteY4" fmla="*/ 28956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80" h="464820">
                    <a:moveTo>
                      <a:pt x="0" y="289560"/>
                    </a:moveTo>
                    <a:lnTo>
                      <a:pt x="708660" y="0"/>
                    </a:lnTo>
                    <a:lnTo>
                      <a:pt x="1287780" y="190500"/>
                    </a:lnTo>
                    <a:lnTo>
                      <a:pt x="655320" y="464820"/>
                    </a:lnTo>
                    <a:lnTo>
                      <a:pt x="0" y="2895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6" name="Forma livre 55">
                <a:extLst>
                  <a:ext uri="{FF2B5EF4-FFF2-40B4-BE49-F238E27FC236}">
                    <a16:creationId xmlns:a16="http://schemas.microsoft.com/office/drawing/2014/main" id="{F9DCE8AC-4700-495D-BE34-81BD13833AFE}"/>
                  </a:ext>
                </a:extLst>
              </p:cNvPr>
              <p:cNvSpPr/>
              <p:nvPr/>
            </p:nvSpPr>
            <p:spPr>
              <a:xfrm>
                <a:off x="5409942" y="2011017"/>
                <a:ext cx="640338" cy="1235324"/>
              </a:xfrm>
              <a:custGeom>
                <a:avLst/>
                <a:gdLst>
                  <a:gd name="connsiteX0" fmla="*/ 0 w 640080"/>
                  <a:gd name="connsiteY0" fmla="*/ 304800 h 1234440"/>
                  <a:gd name="connsiteX1" fmla="*/ 7620 w 640080"/>
                  <a:gd name="connsiteY1" fmla="*/ 1234440 h 1234440"/>
                  <a:gd name="connsiteX2" fmla="*/ 632460 w 640080"/>
                  <a:gd name="connsiteY2" fmla="*/ 960120 h 1234440"/>
                  <a:gd name="connsiteX3" fmla="*/ 640080 w 640080"/>
                  <a:gd name="connsiteY3" fmla="*/ 0 h 1234440"/>
                  <a:gd name="connsiteX4" fmla="*/ 0 w 640080"/>
                  <a:gd name="connsiteY4" fmla="*/ 30480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1234440">
                    <a:moveTo>
                      <a:pt x="0" y="304800"/>
                    </a:moveTo>
                    <a:lnTo>
                      <a:pt x="7620" y="1234440"/>
                    </a:lnTo>
                    <a:lnTo>
                      <a:pt x="632460" y="960120"/>
                    </a:lnTo>
                    <a:lnTo>
                      <a:pt x="640080" y="0"/>
                    </a:lnTo>
                    <a:lnTo>
                      <a:pt x="0" y="3048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11285" name="Retângulo 49">
              <a:extLst>
                <a:ext uri="{FF2B5EF4-FFF2-40B4-BE49-F238E27FC236}">
                  <a16:creationId xmlns:a16="http://schemas.microsoft.com/office/drawing/2014/main" id="{DE3B8342-CDBF-485F-AA96-C93619F2AC55}"/>
                </a:ext>
              </a:extLst>
            </p:cNvPr>
            <p:cNvSpPr>
              <a:spLocks noChangeArrowheads="1"/>
            </p:cNvSpPr>
            <p:nvPr/>
          </p:nvSpPr>
          <p:spPr bwMode="auto">
            <a:xfrm>
              <a:off x="4941947" y="2378887"/>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11286" name="Retângulo 50">
              <a:extLst>
                <a:ext uri="{FF2B5EF4-FFF2-40B4-BE49-F238E27FC236}">
                  <a16:creationId xmlns:a16="http://schemas.microsoft.com/office/drawing/2014/main" id="{7AD26230-2CBE-4436-AD35-2A097D983D84}"/>
                </a:ext>
              </a:extLst>
            </p:cNvPr>
            <p:cNvSpPr>
              <a:spLocks noChangeArrowheads="1"/>
            </p:cNvSpPr>
            <p:nvPr/>
          </p:nvSpPr>
          <p:spPr bwMode="auto">
            <a:xfrm>
              <a:off x="5049715" y="2735594"/>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[010]</a:t>
              </a:r>
            </a:p>
          </p:txBody>
        </p:sp>
        <p:cxnSp>
          <p:nvCxnSpPr>
            <p:cNvPr id="52" name="Conector de seta reta 51">
              <a:extLst>
                <a:ext uri="{FF2B5EF4-FFF2-40B4-BE49-F238E27FC236}">
                  <a16:creationId xmlns:a16="http://schemas.microsoft.com/office/drawing/2014/main" id="{8101AEC0-1853-4DCD-8892-BF2C4A1B3899}"/>
                </a:ext>
              </a:extLst>
            </p:cNvPr>
            <p:cNvCxnSpPr/>
            <p:nvPr/>
          </p:nvCxnSpPr>
          <p:spPr>
            <a:xfrm>
              <a:off x="4968941" y="3002802"/>
              <a:ext cx="509706" cy="166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de seta reta 52">
              <a:extLst>
                <a:ext uri="{FF2B5EF4-FFF2-40B4-BE49-F238E27FC236}">
                  <a16:creationId xmlns:a16="http://schemas.microsoft.com/office/drawing/2014/main" id="{22528E9F-E1E0-4D2D-9E3A-F04D581413D8}"/>
                </a:ext>
              </a:extLst>
            </p:cNvPr>
            <p:cNvCxnSpPr/>
            <p:nvPr/>
          </p:nvCxnSpPr>
          <p:spPr>
            <a:xfrm flipH="1" flipV="1">
              <a:off x="4983232" y="2315958"/>
              <a:ext cx="9527" cy="6376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7" name="Conector de seta reta 56">
            <a:extLst>
              <a:ext uri="{FF2B5EF4-FFF2-40B4-BE49-F238E27FC236}">
                <a16:creationId xmlns:a16="http://schemas.microsoft.com/office/drawing/2014/main" id="{CB38A862-BC0F-45C5-9F4D-E6BB9DE3ACA5}"/>
              </a:ext>
            </a:extLst>
          </p:cNvPr>
          <p:cNvCxnSpPr/>
          <p:nvPr/>
        </p:nvCxnSpPr>
        <p:spPr>
          <a:xfrm flipH="1">
            <a:off x="1095375" y="4665663"/>
            <a:ext cx="660400" cy="554037"/>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grpSp>
        <p:nvGrpSpPr>
          <p:cNvPr id="11274" name="Grupo 57">
            <a:extLst>
              <a:ext uri="{FF2B5EF4-FFF2-40B4-BE49-F238E27FC236}">
                <a16:creationId xmlns:a16="http://schemas.microsoft.com/office/drawing/2014/main" id="{34863F6D-2591-49AD-A3CB-BB91C52F5D45}"/>
              </a:ext>
            </a:extLst>
          </p:cNvPr>
          <p:cNvGrpSpPr>
            <a:grpSpLocks/>
          </p:cNvGrpSpPr>
          <p:nvPr/>
        </p:nvGrpSpPr>
        <p:grpSpPr bwMode="auto">
          <a:xfrm>
            <a:off x="5032375" y="3824288"/>
            <a:ext cx="1108075" cy="1203325"/>
            <a:chOff x="4941947" y="2057400"/>
            <a:chExt cx="1108333" cy="1203960"/>
          </a:xfrm>
        </p:grpSpPr>
        <p:grpSp>
          <p:nvGrpSpPr>
            <p:cNvPr id="11276" name="Grupo 58">
              <a:extLst>
                <a:ext uri="{FF2B5EF4-FFF2-40B4-BE49-F238E27FC236}">
                  <a16:creationId xmlns:a16="http://schemas.microsoft.com/office/drawing/2014/main" id="{067DF234-501E-4135-ABD2-8B55CA818A42}"/>
                </a:ext>
              </a:extLst>
            </p:cNvPr>
            <p:cNvGrpSpPr>
              <a:grpSpLocks/>
            </p:cNvGrpSpPr>
            <p:nvPr/>
          </p:nvGrpSpPr>
          <p:grpSpPr bwMode="auto">
            <a:xfrm>
              <a:off x="4945380" y="2057400"/>
              <a:ext cx="1104900" cy="1203960"/>
              <a:chOff x="4762500" y="1836420"/>
              <a:chExt cx="1287780" cy="1424940"/>
            </a:xfrm>
          </p:grpSpPr>
          <p:sp>
            <p:nvSpPr>
              <p:cNvPr id="64" name="Forma livre 63">
                <a:extLst>
                  <a:ext uri="{FF2B5EF4-FFF2-40B4-BE49-F238E27FC236}">
                    <a16:creationId xmlns:a16="http://schemas.microsoft.com/office/drawing/2014/main" id="{4410722F-504E-485F-9288-CDE417B03128}"/>
                  </a:ext>
                </a:extLst>
              </p:cNvPr>
              <p:cNvSpPr/>
              <p:nvPr/>
            </p:nvSpPr>
            <p:spPr>
              <a:xfrm>
                <a:off x="4762200" y="2133439"/>
                <a:ext cx="662547" cy="1127921"/>
              </a:xfrm>
              <a:custGeom>
                <a:avLst/>
                <a:gdLst>
                  <a:gd name="connsiteX0" fmla="*/ 0 w 662940"/>
                  <a:gd name="connsiteY0" fmla="*/ 0 h 1127760"/>
                  <a:gd name="connsiteX1" fmla="*/ 7620 w 662940"/>
                  <a:gd name="connsiteY1" fmla="*/ 876300 h 1127760"/>
                  <a:gd name="connsiteX2" fmla="*/ 662940 w 662940"/>
                  <a:gd name="connsiteY2" fmla="*/ 1127760 h 1127760"/>
                  <a:gd name="connsiteX3" fmla="*/ 655320 w 662940"/>
                  <a:gd name="connsiteY3" fmla="*/ 175260 h 1127760"/>
                  <a:gd name="connsiteX4" fmla="*/ 0 w 66294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1127760">
                    <a:moveTo>
                      <a:pt x="0" y="0"/>
                    </a:moveTo>
                    <a:lnTo>
                      <a:pt x="7620" y="876300"/>
                    </a:lnTo>
                    <a:lnTo>
                      <a:pt x="662940" y="1127760"/>
                    </a:lnTo>
                    <a:lnTo>
                      <a:pt x="655320" y="17526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5" name="Forma livre 64">
                <a:extLst>
                  <a:ext uri="{FF2B5EF4-FFF2-40B4-BE49-F238E27FC236}">
                    <a16:creationId xmlns:a16="http://schemas.microsoft.com/office/drawing/2014/main" id="{77D8AD9F-9037-4BAB-8763-CE458B16A216}"/>
                  </a:ext>
                </a:extLst>
              </p:cNvPr>
              <p:cNvSpPr/>
              <p:nvPr/>
            </p:nvSpPr>
            <p:spPr>
              <a:xfrm>
                <a:off x="4762200" y="1836420"/>
                <a:ext cx="1288080" cy="464327"/>
              </a:xfrm>
              <a:custGeom>
                <a:avLst/>
                <a:gdLst>
                  <a:gd name="connsiteX0" fmla="*/ 0 w 1287780"/>
                  <a:gd name="connsiteY0" fmla="*/ 289560 h 464820"/>
                  <a:gd name="connsiteX1" fmla="*/ 708660 w 1287780"/>
                  <a:gd name="connsiteY1" fmla="*/ 0 h 464820"/>
                  <a:gd name="connsiteX2" fmla="*/ 1287780 w 1287780"/>
                  <a:gd name="connsiteY2" fmla="*/ 190500 h 464820"/>
                  <a:gd name="connsiteX3" fmla="*/ 655320 w 1287780"/>
                  <a:gd name="connsiteY3" fmla="*/ 464820 h 464820"/>
                  <a:gd name="connsiteX4" fmla="*/ 0 w 1287780"/>
                  <a:gd name="connsiteY4" fmla="*/ 28956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80" h="464820">
                    <a:moveTo>
                      <a:pt x="0" y="289560"/>
                    </a:moveTo>
                    <a:lnTo>
                      <a:pt x="708660" y="0"/>
                    </a:lnTo>
                    <a:lnTo>
                      <a:pt x="1287780" y="190500"/>
                    </a:lnTo>
                    <a:lnTo>
                      <a:pt x="655320" y="464820"/>
                    </a:lnTo>
                    <a:lnTo>
                      <a:pt x="0" y="2895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6" name="Forma livre 65">
                <a:extLst>
                  <a:ext uri="{FF2B5EF4-FFF2-40B4-BE49-F238E27FC236}">
                    <a16:creationId xmlns:a16="http://schemas.microsoft.com/office/drawing/2014/main" id="{BEE18FC6-86C4-4EB7-B76D-888A57217AEA}"/>
                  </a:ext>
                </a:extLst>
              </p:cNvPr>
              <p:cNvSpPr/>
              <p:nvPr/>
            </p:nvSpPr>
            <p:spPr>
              <a:xfrm>
                <a:off x="5409942" y="2011247"/>
                <a:ext cx="640338" cy="1235074"/>
              </a:xfrm>
              <a:custGeom>
                <a:avLst/>
                <a:gdLst>
                  <a:gd name="connsiteX0" fmla="*/ 0 w 640080"/>
                  <a:gd name="connsiteY0" fmla="*/ 304800 h 1234440"/>
                  <a:gd name="connsiteX1" fmla="*/ 7620 w 640080"/>
                  <a:gd name="connsiteY1" fmla="*/ 1234440 h 1234440"/>
                  <a:gd name="connsiteX2" fmla="*/ 632460 w 640080"/>
                  <a:gd name="connsiteY2" fmla="*/ 960120 h 1234440"/>
                  <a:gd name="connsiteX3" fmla="*/ 640080 w 640080"/>
                  <a:gd name="connsiteY3" fmla="*/ 0 h 1234440"/>
                  <a:gd name="connsiteX4" fmla="*/ 0 w 640080"/>
                  <a:gd name="connsiteY4" fmla="*/ 30480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1234440">
                    <a:moveTo>
                      <a:pt x="0" y="304800"/>
                    </a:moveTo>
                    <a:lnTo>
                      <a:pt x="7620" y="1234440"/>
                    </a:lnTo>
                    <a:lnTo>
                      <a:pt x="632460" y="960120"/>
                    </a:lnTo>
                    <a:lnTo>
                      <a:pt x="640080" y="0"/>
                    </a:lnTo>
                    <a:lnTo>
                      <a:pt x="0" y="3048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11277" name="Retângulo 59">
              <a:extLst>
                <a:ext uri="{FF2B5EF4-FFF2-40B4-BE49-F238E27FC236}">
                  <a16:creationId xmlns:a16="http://schemas.microsoft.com/office/drawing/2014/main" id="{4E03769D-4547-4A95-8600-CCEACEB928B5}"/>
                </a:ext>
              </a:extLst>
            </p:cNvPr>
            <p:cNvSpPr>
              <a:spLocks noChangeArrowheads="1"/>
            </p:cNvSpPr>
            <p:nvPr/>
          </p:nvSpPr>
          <p:spPr bwMode="auto">
            <a:xfrm>
              <a:off x="4941947" y="2378887"/>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[001]</a:t>
              </a:r>
            </a:p>
          </p:txBody>
        </p:sp>
        <p:sp>
          <p:nvSpPr>
            <p:cNvPr id="11278" name="Retângulo 60">
              <a:extLst>
                <a:ext uri="{FF2B5EF4-FFF2-40B4-BE49-F238E27FC236}">
                  <a16:creationId xmlns:a16="http://schemas.microsoft.com/office/drawing/2014/main" id="{2369D72D-9786-4E0F-AE26-1C982928B5B9}"/>
                </a:ext>
              </a:extLst>
            </p:cNvPr>
            <p:cNvSpPr>
              <a:spLocks noChangeArrowheads="1"/>
            </p:cNvSpPr>
            <p:nvPr/>
          </p:nvSpPr>
          <p:spPr bwMode="auto">
            <a:xfrm>
              <a:off x="5049715" y="2735594"/>
              <a:ext cx="686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BR" altLang="pt-BR" sz="1800" b="1">
                  <a:solidFill>
                    <a:srgbClr val="FF0000"/>
                  </a:solidFill>
                </a:rPr>
                <a:t>[010]</a:t>
              </a:r>
            </a:p>
          </p:txBody>
        </p:sp>
        <p:cxnSp>
          <p:nvCxnSpPr>
            <p:cNvPr id="62" name="Conector de seta reta 61">
              <a:extLst>
                <a:ext uri="{FF2B5EF4-FFF2-40B4-BE49-F238E27FC236}">
                  <a16:creationId xmlns:a16="http://schemas.microsoft.com/office/drawing/2014/main" id="{5D6CA7AB-E175-438C-A6A5-D8BDFF3651E5}"/>
                </a:ext>
              </a:extLst>
            </p:cNvPr>
            <p:cNvCxnSpPr/>
            <p:nvPr/>
          </p:nvCxnSpPr>
          <p:spPr>
            <a:xfrm>
              <a:off x="4968941" y="3002460"/>
              <a:ext cx="509706" cy="1667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de seta reta 62">
              <a:extLst>
                <a:ext uri="{FF2B5EF4-FFF2-40B4-BE49-F238E27FC236}">
                  <a16:creationId xmlns:a16="http://schemas.microsoft.com/office/drawing/2014/main" id="{E24B7DB1-5BD7-4043-BAD4-3E7A0685BE1A}"/>
                </a:ext>
              </a:extLst>
            </p:cNvPr>
            <p:cNvCxnSpPr/>
            <p:nvPr/>
          </p:nvCxnSpPr>
          <p:spPr>
            <a:xfrm flipH="1" flipV="1">
              <a:off x="4983232" y="2316299"/>
              <a:ext cx="9527" cy="6369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7" name="Conector de seta reta 66">
            <a:extLst>
              <a:ext uri="{FF2B5EF4-FFF2-40B4-BE49-F238E27FC236}">
                <a16:creationId xmlns:a16="http://schemas.microsoft.com/office/drawing/2014/main" id="{45A1BED2-99C5-447A-A846-D1782E707E93}"/>
              </a:ext>
            </a:extLst>
          </p:cNvPr>
          <p:cNvCxnSpPr/>
          <p:nvPr/>
        </p:nvCxnSpPr>
        <p:spPr>
          <a:xfrm flipH="1">
            <a:off x="4333875" y="4810125"/>
            <a:ext cx="660400" cy="554038"/>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79D9F0F4-7DBA-4180-85ED-59B89A84445F}"/>
              </a:ext>
            </a:extLst>
          </p:cNvPr>
          <p:cNvSpPr txBox="1"/>
          <p:nvPr/>
        </p:nvSpPr>
        <p:spPr>
          <a:xfrm>
            <a:off x="7572375" y="569575"/>
            <a:ext cx="4246908" cy="6001643"/>
          </a:xfrm>
          <a:prstGeom prst="rect">
            <a:avLst/>
          </a:prstGeom>
          <a:noFill/>
        </p:spPr>
        <p:txBody>
          <a:bodyPr wrap="square" rtlCol="0">
            <a:spAutoFit/>
          </a:bodyPr>
          <a:lstStyle/>
          <a:p>
            <a:r>
              <a:rPr lang="pt-BR" dirty="0"/>
              <a:t>Nota sobre observação de textura por EBSD:</a:t>
            </a:r>
          </a:p>
          <a:p>
            <a:r>
              <a:rPr lang="pt-BR" sz="2400" dirty="0"/>
              <a:t>Escolha da direção de análise</a:t>
            </a:r>
          </a:p>
          <a:p>
            <a:endParaRPr lang="pt-BR" dirty="0"/>
          </a:p>
          <a:p>
            <a:r>
              <a:rPr lang="pt-BR" dirty="0"/>
              <a:t>As duas imagens ao lado mostram a mesma região. Mudou a escolha da direção de análise. À esquerda foi escolhida direção de crescimento. À direita, uma direção de varredura.</a:t>
            </a:r>
          </a:p>
          <a:p>
            <a:endParaRPr lang="pt-BR" dirty="0"/>
          </a:p>
          <a:p>
            <a:r>
              <a:rPr lang="pt-BR" dirty="0"/>
              <a:t>No grão de cima, dada a orientação daquele cristal, em ambas direções o grão é vermelho: existe uma direção &lt;100&gt;//DC e uma direção &lt;100&gt;//DV.</a:t>
            </a:r>
          </a:p>
          <a:p>
            <a:endParaRPr lang="pt-BR" dirty="0"/>
          </a:p>
          <a:p>
            <a:r>
              <a:rPr lang="pt-BR" dirty="0"/>
              <a:t>No grão de baixo, ele fica vermelho na imagem da esquerda, e amarelo na imagem da direita:</a:t>
            </a:r>
          </a:p>
          <a:p>
            <a:r>
              <a:rPr lang="pt-BR" dirty="0"/>
              <a:t>O cristal tem uma &lt;100&gt;//DC, mas não tem uma direção &lt;100&gt;// a DV.</a:t>
            </a:r>
          </a:p>
          <a:p>
            <a:r>
              <a:rPr lang="pt-BR" dirty="0"/>
              <a:t>  </a:t>
            </a:r>
          </a:p>
        </p:txBody>
      </p:sp>
    </p:spTree>
    <p:extLst>
      <p:ext uri="{BB962C8B-B14F-4D97-AF65-F5344CB8AC3E}">
        <p14:creationId xmlns:p14="http://schemas.microsoft.com/office/powerpoint/2010/main" val="274455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8548-BC9E-4AAA-92E1-F2869F66CC22}"/>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latin typeface="+mn-lt"/>
              </a:rPr>
              <a:t>ESTRATÉGIA DE VARREDURA</a:t>
            </a:r>
          </a:p>
        </p:txBody>
      </p:sp>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pic>
        <p:nvPicPr>
          <p:cNvPr id="3" name="Picture 2">
            <a:extLst>
              <a:ext uri="{FF2B5EF4-FFF2-40B4-BE49-F238E27FC236}">
                <a16:creationId xmlns:a16="http://schemas.microsoft.com/office/drawing/2014/main" id="{9D33E5EF-77F9-42E3-8A5D-ABE6308A43AB}"/>
              </a:ext>
            </a:extLst>
          </p:cNvPr>
          <p:cNvPicPr>
            <a:picLocks noChangeAspect="1"/>
          </p:cNvPicPr>
          <p:nvPr/>
        </p:nvPicPr>
        <p:blipFill>
          <a:blip r:embed="rId4"/>
          <a:stretch>
            <a:fillRect/>
          </a:stretch>
        </p:blipFill>
        <p:spPr>
          <a:xfrm>
            <a:off x="5556285" y="2404622"/>
            <a:ext cx="6203511" cy="1396697"/>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10824925" y="3980237"/>
            <a:ext cx="934871" cy="215444"/>
          </a:xfrm>
          <a:prstGeom prst="rect">
            <a:avLst/>
          </a:prstGeom>
          <a:noFill/>
        </p:spPr>
        <p:txBody>
          <a:bodyPr wrap="none" rtlCol="0">
            <a:spAutoFit/>
          </a:bodyPr>
          <a:lstStyle/>
          <a:p>
            <a:r>
              <a:rPr lang="en-US" sz="800" dirty="0"/>
              <a:t>(SUN et al., 2018)</a:t>
            </a:r>
          </a:p>
        </p:txBody>
      </p:sp>
      <p:pic>
        <p:nvPicPr>
          <p:cNvPr id="14" name="Picture 2">
            <a:extLst>
              <a:ext uri="{FF2B5EF4-FFF2-40B4-BE49-F238E27FC236}">
                <a16:creationId xmlns:a16="http://schemas.microsoft.com/office/drawing/2014/main" id="{3451333E-B43D-4C9F-9077-F43151CC646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6271161" y="4388963"/>
            <a:ext cx="4773758" cy="15544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1DFED5F-DD3D-41E6-B2EF-75D8EA695E13}"/>
              </a:ext>
            </a:extLst>
          </p:cNvPr>
          <p:cNvSpPr txBox="1"/>
          <p:nvPr/>
        </p:nvSpPr>
        <p:spPr>
          <a:xfrm>
            <a:off x="10634167" y="5835721"/>
            <a:ext cx="1125629" cy="215444"/>
          </a:xfrm>
          <a:prstGeom prst="rect">
            <a:avLst/>
          </a:prstGeom>
          <a:noFill/>
        </p:spPr>
        <p:txBody>
          <a:bodyPr wrap="none" rtlCol="0">
            <a:spAutoFit/>
          </a:bodyPr>
          <a:lstStyle/>
          <a:p>
            <a:r>
              <a:rPr lang="en-US" sz="800" dirty="0"/>
              <a:t>(SHIFENG et al., 2014)</a:t>
            </a:r>
          </a:p>
        </p:txBody>
      </p:sp>
      <p:graphicFrame>
        <p:nvGraphicFramePr>
          <p:cNvPr id="12" name="Diagram 11">
            <a:extLst>
              <a:ext uri="{FF2B5EF4-FFF2-40B4-BE49-F238E27FC236}">
                <a16:creationId xmlns:a16="http://schemas.microsoft.com/office/drawing/2014/main" id="{E53A8355-6240-499F-A28A-5F0C481CE4A0}"/>
              </a:ext>
            </a:extLst>
          </p:cNvPr>
          <p:cNvGraphicFramePr/>
          <p:nvPr/>
        </p:nvGraphicFramePr>
        <p:xfrm>
          <a:off x="871131" y="2192609"/>
          <a:ext cx="4352458" cy="17876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9" name="Diagram 18">
            <a:extLst>
              <a:ext uri="{FF2B5EF4-FFF2-40B4-BE49-F238E27FC236}">
                <a16:creationId xmlns:a16="http://schemas.microsoft.com/office/drawing/2014/main" id="{62AA63EA-1F97-4C96-9599-2E00EEBE6519}"/>
              </a:ext>
            </a:extLst>
          </p:cNvPr>
          <p:cNvGraphicFramePr/>
          <p:nvPr/>
        </p:nvGraphicFramePr>
        <p:xfrm>
          <a:off x="871131" y="3976103"/>
          <a:ext cx="4352458" cy="17876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CaixaDeTexto 3">
            <a:extLst>
              <a:ext uri="{FF2B5EF4-FFF2-40B4-BE49-F238E27FC236}">
                <a16:creationId xmlns:a16="http://schemas.microsoft.com/office/drawing/2014/main" id="{B67FB3DB-24D5-48FF-9B4B-93BA8D2BB881}"/>
              </a:ext>
            </a:extLst>
          </p:cNvPr>
          <p:cNvSpPr txBox="1"/>
          <p:nvPr/>
        </p:nvSpPr>
        <p:spPr>
          <a:xfrm flipH="1">
            <a:off x="9325605" y="6047508"/>
            <a:ext cx="2617123" cy="646331"/>
          </a:xfrm>
          <a:prstGeom prst="rect">
            <a:avLst/>
          </a:prstGeom>
          <a:noFill/>
        </p:spPr>
        <p:txBody>
          <a:bodyPr wrap="square" rtlCol="0">
            <a:spAutoFit/>
          </a:bodyPr>
          <a:lstStyle/>
          <a:p>
            <a:r>
              <a:rPr lang="pt-BR" b="1" dirty="0">
                <a:solidFill>
                  <a:srgbClr val="FF0000"/>
                </a:solidFill>
              </a:rPr>
              <a:t>Onde está o erro deste desenho? </a:t>
            </a:r>
          </a:p>
        </p:txBody>
      </p:sp>
    </p:spTree>
    <p:extLst>
      <p:ext uri="{BB962C8B-B14F-4D97-AF65-F5344CB8AC3E}">
        <p14:creationId xmlns:p14="http://schemas.microsoft.com/office/powerpoint/2010/main" val="833299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8548-BC9E-4AAA-92E1-F2869F66CC22}"/>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latin typeface="+mn-lt"/>
              </a:rPr>
              <a:t>ESTRATÉGIA DE VARREDURA</a:t>
            </a:r>
          </a:p>
        </p:txBody>
      </p:sp>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11257129" y="6642556"/>
            <a:ext cx="934871" cy="215444"/>
          </a:xfrm>
          <a:prstGeom prst="rect">
            <a:avLst/>
          </a:prstGeom>
          <a:noFill/>
        </p:spPr>
        <p:txBody>
          <a:bodyPr wrap="none" rtlCol="0">
            <a:spAutoFit/>
          </a:bodyPr>
          <a:lstStyle/>
          <a:p>
            <a:r>
              <a:rPr lang="en-US" sz="800" dirty="0"/>
              <a:t>(SUN et al., 2018)</a:t>
            </a:r>
          </a:p>
        </p:txBody>
      </p:sp>
      <p:pic>
        <p:nvPicPr>
          <p:cNvPr id="8" name="Picture 7">
            <a:extLst>
              <a:ext uri="{FF2B5EF4-FFF2-40B4-BE49-F238E27FC236}">
                <a16:creationId xmlns:a16="http://schemas.microsoft.com/office/drawing/2014/main" id="{8C3F8921-85F4-4CAA-9FBF-BB0CE18E23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337" y="137160"/>
            <a:ext cx="4460051" cy="6583680"/>
          </a:xfrm>
          <a:prstGeom prst="rect">
            <a:avLst/>
          </a:prstGeom>
          <a:noFill/>
          <a:ln>
            <a:noFill/>
          </a:ln>
        </p:spPr>
      </p:pic>
      <p:pic>
        <p:nvPicPr>
          <p:cNvPr id="9" name="Picture 8">
            <a:extLst>
              <a:ext uri="{FF2B5EF4-FFF2-40B4-BE49-F238E27FC236}">
                <a16:creationId xmlns:a16="http://schemas.microsoft.com/office/drawing/2014/main" id="{E7114B64-46F8-45A9-A125-840219A83E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35" y="2084832"/>
            <a:ext cx="3555120" cy="2743200"/>
          </a:xfrm>
          <a:prstGeom prst="rect">
            <a:avLst/>
          </a:prstGeom>
          <a:noFill/>
          <a:ln>
            <a:noFill/>
          </a:ln>
        </p:spPr>
      </p:pic>
      <p:pic>
        <p:nvPicPr>
          <p:cNvPr id="10" name="Picture 9">
            <a:extLst>
              <a:ext uri="{FF2B5EF4-FFF2-40B4-BE49-F238E27FC236}">
                <a16:creationId xmlns:a16="http://schemas.microsoft.com/office/drawing/2014/main" id="{26A8FF15-D8DE-4BD3-AB42-C45E8DE7F6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0410" y="2084832"/>
            <a:ext cx="3625927" cy="2743200"/>
          </a:xfrm>
          <a:prstGeom prst="rect">
            <a:avLst/>
          </a:prstGeom>
          <a:noFill/>
          <a:ln>
            <a:noFill/>
          </a:ln>
        </p:spPr>
      </p:pic>
      <p:sp>
        <p:nvSpPr>
          <p:cNvPr id="4" name="TextBox 3">
            <a:extLst>
              <a:ext uri="{FF2B5EF4-FFF2-40B4-BE49-F238E27FC236}">
                <a16:creationId xmlns:a16="http://schemas.microsoft.com/office/drawing/2014/main" id="{DEC850A0-FD5D-4AF8-A243-F96CA84BD7B7}"/>
              </a:ext>
            </a:extLst>
          </p:cNvPr>
          <p:cNvSpPr txBox="1"/>
          <p:nvPr/>
        </p:nvSpPr>
        <p:spPr>
          <a:xfrm>
            <a:off x="6384985" y="482803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spTree>
    <p:extLst>
      <p:ext uri="{BB962C8B-B14F-4D97-AF65-F5344CB8AC3E}">
        <p14:creationId xmlns:p14="http://schemas.microsoft.com/office/powerpoint/2010/main" val="4035403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10911983" y="5890205"/>
            <a:ext cx="934871" cy="215444"/>
          </a:xfrm>
          <a:prstGeom prst="rect">
            <a:avLst/>
          </a:prstGeom>
          <a:noFill/>
        </p:spPr>
        <p:txBody>
          <a:bodyPr wrap="none" rtlCol="0">
            <a:spAutoFit/>
          </a:bodyPr>
          <a:lstStyle/>
          <a:p>
            <a:r>
              <a:rPr lang="en-US" sz="800" dirty="0"/>
              <a:t>(SUN et al., 2018)</a:t>
            </a:r>
          </a:p>
        </p:txBody>
      </p:sp>
      <p:pic>
        <p:nvPicPr>
          <p:cNvPr id="7" name="Picture 6">
            <a:extLst>
              <a:ext uri="{FF2B5EF4-FFF2-40B4-BE49-F238E27FC236}">
                <a16:creationId xmlns:a16="http://schemas.microsoft.com/office/drawing/2014/main" id="{C21A2156-C5FE-4D71-9CE4-2D386175AB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46" y="2001310"/>
            <a:ext cx="3657600" cy="3904959"/>
          </a:xfrm>
          <a:prstGeom prst="rect">
            <a:avLst/>
          </a:prstGeom>
          <a:noFill/>
          <a:ln>
            <a:noFill/>
          </a:ln>
        </p:spPr>
      </p:pic>
      <p:pic>
        <p:nvPicPr>
          <p:cNvPr id="9" name="Picture 8">
            <a:extLst>
              <a:ext uri="{FF2B5EF4-FFF2-40B4-BE49-F238E27FC236}">
                <a16:creationId xmlns:a16="http://schemas.microsoft.com/office/drawing/2014/main" id="{9E4EC930-4C4F-4748-8E26-06244F998F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2001310"/>
            <a:ext cx="3657600" cy="3910818"/>
          </a:xfrm>
          <a:prstGeom prst="rect">
            <a:avLst/>
          </a:prstGeom>
          <a:noFill/>
          <a:ln>
            <a:noFill/>
          </a:ln>
        </p:spPr>
      </p:pic>
      <p:pic>
        <p:nvPicPr>
          <p:cNvPr id="10" name="Picture 9">
            <a:extLst>
              <a:ext uri="{FF2B5EF4-FFF2-40B4-BE49-F238E27FC236}">
                <a16:creationId xmlns:a16="http://schemas.microsoft.com/office/drawing/2014/main" id="{2094B465-9D3F-4E8B-B383-DD214435EA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9254" y="1989978"/>
            <a:ext cx="3657600" cy="3927622"/>
          </a:xfrm>
          <a:prstGeom prst="rect">
            <a:avLst/>
          </a:prstGeom>
          <a:noFill/>
          <a:ln>
            <a:noFill/>
          </a:ln>
        </p:spPr>
      </p:pic>
      <p:sp>
        <p:nvSpPr>
          <p:cNvPr id="12" name="Title 1">
            <a:extLst>
              <a:ext uri="{FF2B5EF4-FFF2-40B4-BE49-F238E27FC236}">
                <a16:creationId xmlns:a16="http://schemas.microsoft.com/office/drawing/2014/main" id="{CEFBC376-E892-44A1-8257-DF256757EC5E}"/>
              </a:ext>
            </a:extLst>
          </p:cNvPr>
          <p:cNvSpPr>
            <a:spLocks noGrp="1"/>
          </p:cNvSpPr>
          <p:nvPr>
            <p:ph type="title"/>
          </p:nvPr>
        </p:nvSpPr>
        <p:spPr>
          <a:xfrm>
            <a:off x="1024128" y="585216"/>
            <a:ext cx="9720072" cy="1499616"/>
          </a:xfrm>
        </p:spPr>
        <p:txBody>
          <a:bodyPr>
            <a:normAutofit/>
          </a:bodyPr>
          <a:lstStyle/>
          <a:p>
            <a:r>
              <a:rPr lang="en-US" sz="4000" dirty="0">
                <a:effectLst>
                  <a:outerShdw blurRad="38100" dist="38100" dir="2700000" algn="tl">
                    <a:srgbClr val="000000">
                      <a:alpha val="43137"/>
                    </a:srgbClr>
                  </a:outerShdw>
                </a:effectLst>
                <a:latin typeface="+mn-lt"/>
              </a:rPr>
              <a:t>ESTRATÉGIA DE VARREDURA</a:t>
            </a:r>
          </a:p>
        </p:txBody>
      </p:sp>
    </p:spTree>
    <p:extLst>
      <p:ext uri="{BB962C8B-B14F-4D97-AF65-F5344CB8AC3E}">
        <p14:creationId xmlns:p14="http://schemas.microsoft.com/office/powerpoint/2010/main" val="2030656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5288488" y="5454956"/>
            <a:ext cx="1191352" cy="215444"/>
          </a:xfrm>
          <a:prstGeom prst="rect">
            <a:avLst/>
          </a:prstGeom>
          <a:noFill/>
        </p:spPr>
        <p:txBody>
          <a:bodyPr wrap="none" rtlCol="0">
            <a:spAutoFit/>
          </a:bodyPr>
          <a:lstStyle/>
          <a:p>
            <a:r>
              <a:rPr lang="en-US" sz="800" dirty="0"/>
              <a:t>(ISHIMOTO et al., 2017)</a:t>
            </a:r>
          </a:p>
        </p:txBody>
      </p:sp>
      <p:sp>
        <p:nvSpPr>
          <p:cNvPr id="12" name="Title 1">
            <a:extLst>
              <a:ext uri="{FF2B5EF4-FFF2-40B4-BE49-F238E27FC236}">
                <a16:creationId xmlns:a16="http://schemas.microsoft.com/office/drawing/2014/main" id="{CEFBC376-E892-44A1-8257-DF256757EC5E}"/>
              </a:ext>
            </a:extLst>
          </p:cNvPr>
          <p:cNvSpPr>
            <a:spLocks noGrp="1"/>
          </p:cNvSpPr>
          <p:nvPr>
            <p:ph type="title"/>
          </p:nvPr>
        </p:nvSpPr>
        <p:spPr>
          <a:xfrm>
            <a:off x="1024128" y="585216"/>
            <a:ext cx="9720072" cy="1499616"/>
          </a:xfrm>
        </p:spPr>
        <p:txBody>
          <a:bodyPr>
            <a:normAutofit/>
          </a:bodyPr>
          <a:lstStyle/>
          <a:p>
            <a:r>
              <a:rPr lang="en-US" sz="4000" dirty="0">
                <a:effectLst>
                  <a:outerShdw blurRad="38100" dist="38100" dir="2700000" algn="tl">
                    <a:srgbClr val="000000">
                      <a:alpha val="43137"/>
                    </a:srgbClr>
                  </a:outerShdw>
                </a:effectLst>
                <a:latin typeface="+mn-lt"/>
              </a:rPr>
              <a:t>ESTRATÉGIA DE VARREDURA</a:t>
            </a:r>
          </a:p>
        </p:txBody>
      </p:sp>
      <p:pic>
        <p:nvPicPr>
          <p:cNvPr id="8" name="Picture 7">
            <a:extLst>
              <a:ext uri="{FF2B5EF4-FFF2-40B4-BE49-F238E27FC236}">
                <a16:creationId xmlns:a16="http://schemas.microsoft.com/office/drawing/2014/main" id="{414A6216-14AF-4BD7-9464-548B7255EC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43" y="1833372"/>
            <a:ext cx="5680030" cy="3657600"/>
          </a:xfrm>
          <a:prstGeom prst="rect">
            <a:avLst/>
          </a:prstGeom>
          <a:noFill/>
          <a:ln>
            <a:noFill/>
          </a:ln>
        </p:spPr>
      </p:pic>
      <p:sp>
        <p:nvSpPr>
          <p:cNvPr id="13" name="TextBox 12">
            <a:extLst>
              <a:ext uri="{FF2B5EF4-FFF2-40B4-BE49-F238E27FC236}">
                <a16:creationId xmlns:a16="http://schemas.microsoft.com/office/drawing/2014/main" id="{1FF4D27E-65CD-4605-8EE1-997E5F341CBA}"/>
              </a:ext>
            </a:extLst>
          </p:cNvPr>
          <p:cNvSpPr txBox="1"/>
          <p:nvPr/>
        </p:nvSpPr>
        <p:spPr>
          <a:xfrm>
            <a:off x="4731801" y="523951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pic>
        <p:nvPicPr>
          <p:cNvPr id="2" name="Picture 1">
            <a:extLst>
              <a:ext uri="{FF2B5EF4-FFF2-40B4-BE49-F238E27FC236}">
                <a16:creationId xmlns:a16="http://schemas.microsoft.com/office/drawing/2014/main" id="{56817BEB-196A-4A5B-9B24-335D81F51A34}"/>
              </a:ext>
            </a:extLst>
          </p:cNvPr>
          <p:cNvPicPr>
            <a:picLocks noChangeAspect="1"/>
          </p:cNvPicPr>
          <p:nvPr/>
        </p:nvPicPr>
        <p:blipFill>
          <a:blip r:embed="rId5"/>
          <a:stretch>
            <a:fillRect/>
          </a:stretch>
        </p:blipFill>
        <p:spPr>
          <a:xfrm>
            <a:off x="6961192" y="1833372"/>
            <a:ext cx="4580652" cy="3657600"/>
          </a:xfrm>
          <a:prstGeom prst="rect">
            <a:avLst/>
          </a:prstGeom>
        </p:spPr>
      </p:pic>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1007007" cy="215444"/>
          </a:xfrm>
          <a:prstGeom prst="rect">
            <a:avLst/>
          </a:prstGeom>
          <a:noFill/>
        </p:spPr>
        <p:txBody>
          <a:bodyPr wrap="none" rtlCol="0">
            <a:spAutoFit/>
          </a:bodyPr>
          <a:lstStyle/>
          <a:p>
            <a:r>
              <a:rPr lang="en-US" sz="800" dirty="0"/>
              <a:t>(ZHOU et al., 2018)</a:t>
            </a:r>
          </a:p>
        </p:txBody>
      </p:sp>
    </p:spTree>
    <p:extLst>
      <p:ext uri="{BB962C8B-B14F-4D97-AF65-F5344CB8AC3E}">
        <p14:creationId xmlns:p14="http://schemas.microsoft.com/office/powerpoint/2010/main" val="4014834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5288488" y="5454956"/>
            <a:ext cx="1191352" cy="215444"/>
          </a:xfrm>
          <a:prstGeom prst="rect">
            <a:avLst/>
          </a:prstGeom>
          <a:noFill/>
        </p:spPr>
        <p:txBody>
          <a:bodyPr wrap="none" rtlCol="0">
            <a:spAutoFit/>
          </a:bodyPr>
          <a:lstStyle/>
          <a:p>
            <a:r>
              <a:rPr lang="en-US" sz="800" dirty="0"/>
              <a:t>(ISHIMOTO et al., 2017)</a:t>
            </a:r>
          </a:p>
        </p:txBody>
      </p:sp>
      <p:sp>
        <p:nvSpPr>
          <p:cNvPr id="12" name="Title 1">
            <a:extLst>
              <a:ext uri="{FF2B5EF4-FFF2-40B4-BE49-F238E27FC236}">
                <a16:creationId xmlns:a16="http://schemas.microsoft.com/office/drawing/2014/main" id="{CEFBC376-E892-44A1-8257-DF256757EC5E}"/>
              </a:ext>
            </a:extLst>
          </p:cNvPr>
          <p:cNvSpPr>
            <a:spLocks noGrp="1"/>
          </p:cNvSpPr>
          <p:nvPr>
            <p:ph type="title"/>
          </p:nvPr>
        </p:nvSpPr>
        <p:spPr>
          <a:xfrm>
            <a:off x="1024128" y="585216"/>
            <a:ext cx="9720072" cy="1499616"/>
          </a:xfrm>
        </p:spPr>
        <p:txBody>
          <a:bodyPr>
            <a:normAutofit/>
          </a:bodyPr>
          <a:lstStyle/>
          <a:p>
            <a:r>
              <a:rPr lang="en-US" sz="4000" dirty="0">
                <a:effectLst>
                  <a:outerShdw blurRad="38100" dist="38100" dir="2700000" algn="tl">
                    <a:srgbClr val="000000">
                      <a:alpha val="43137"/>
                    </a:srgbClr>
                  </a:outerShdw>
                </a:effectLst>
                <a:latin typeface="+mn-lt"/>
              </a:rPr>
              <a:t>ESTRATÉGIA DE VARREDURA </a:t>
            </a:r>
            <a:r>
              <a:rPr lang="en-US" sz="4000" i="1" dirty="0">
                <a:effectLst>
                  <a:outerShdw blurRad="38100" dist="38100" dir="2700000" algn="tl">
                    <a:srgbClr val="000000">
                      <a:alpha val="43137"/>
                    </a:srgbClr>
                  </a:outerShdw>
                </a:effectLst>
                <a:latin typeface="+mn-lt"/>
              </a:rPr>
              <a:t>X-scan</a:t>
            </a:r>
          </a:p>
        </p:txBody>
      </p:sp>
      <p:pic>
        <p:nvPicPr>
          <p:cNvPr id="8" name="Picture 7">
            <a:extLst>
              <a:ext uri="{FF2B5EF4-FFF2-40B4-BE49-F238E27FC236}">
                <a16:creationId xmlns:a16="http://schemas.microsoft.com/office/drawing/2014/main" id="{414A6216-14AF-4BD7-9464-548B7255EC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43" y="1833372"/>
            <a:ext cx="5680030" cy="3657600"/>
          </a:xfrm>
          <a:prstGeom prst="rect">
            <a:avLst/>
          </a:prstGeom>
          <a:noFill/>
          <a:ln>
            <a:noFill/>
          </a:ln>
        </p:spPr>
      </p:pic>
      <p:sp>
        <p:nvSpPr>
          <p:cNvPr id="13" name="TextBox 12">
            <a:extLst>
              <a:ext uri="{FF2B5EF4-FFF2-40B4-BE49-F238E27FC236}">
                <a16:creationId xmlns:a16="http://schemas.microsoft.com/office/drawing/2014/main" id="{1FF4D27E-65CD-4605-8EE1-997E5F341CBA}"/>
              </a:ext>
            </a:extLst>
          </p:cNvPr>
          <p:cNvSpPr txBox="1"/>
          <p:nvPr/>
        </p:nvSpPr>
        <p:spPr>
          <a:xfrm>
            <a:off x="4731801" y="523951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9" name="Picture 8">
            <a:extLst>
              <a:ext uri="{FF2B5EF4-FFF2-40B4-BE49-F238E27FC236}">
                <a16:creationId xmlns:a16="http://schemas.microsoft.com/office/drawing/2014/main" id="{959DB091-3AED-4B38-BB48-C594863ED6C8}"/>
              </a:ext>
            </a:extLst>
          </p:cNvPr>
          <p:cNvPicPr>
            <a:picLocks noChangeAspect="1"/>
          </p:cNvPicPr>
          <p:nvPr/>
        </p:nvPicPr>
        <p:blipFill>
          <a:blip r:embed="rId5"/>
          <a:stretch>
            <a:fillRect/>
          </a:stretch>
        </p:blipFill>
        <p:spPr>
          <a:xfrm>
            <a:off x="7036527" y="1833372"/>
            <a:ext cx="4565516" cy="3657600"/>
          </a:xfrm>
          <a:prstGeom prst="rect">
            <a:avLst/>
          </a:prstGeom>
        </p:spPr>
      </p:pic>
    </p:spTree>
    <p:extLst>
      <p:ext uri="{BB962C8B-B14F-4D97-AF65-F5344CB8AC3E}">
        <p14:creationId xmlns:p14="http://schemas.microsoft.com/office/powerpoint/2010/main" val="2634804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9" name="Picture 8">
            <a:extLst>
              <a:ext uri="{FF2B5EF4-FFF2-40B4-BE49-F238E27FC236}">
                <a16:creationId xmlns:a16="http://schemas.microsoft.com/office/drawing/2014/main" id="{959DB091-3AED-4B38-BB48-C594863ED6C8}"/>
              </a:ext>
            </a:extLst>
          </p:cNvPr>
          <p:cNvPicPr>
            <a:picLocks noChangeAspect="1"/>
          </p:cNvPicPr>
          <p:nvPr/>
        </p:nvPicPr>
        <p:blipFill>
          <a:blip r:embed="rId4"/>
          <a:stretch>
            <a:fillRect/>
          </a:stretch>
        </p:blipFill>
        <p:spPr>
          <a:xfrm>
            <a:off x="6098122" y="2227505"/>
            <a:ext cx="5371586" cy="4303372"/>
          </a:xfrm>
          <a:prstGeom prst="rect">
            <a:avLst/>
          </a:prstGeom>
        </p:spPr>
      </p:pic>
      <p:pic>
        <p:nvPicPr>
          <p:cNvPr id="4" name="Imagem 3">
            <a:extLst>
              <a:ext uri="{FF2B5EF4-FFF2-40B4-BE49-F238E27FC236}">
                <a16:creationId xmlns:a16="http://schemas.microsoft.com/office/drawing/2014/main" id="{1A0F9A15-F9C0-48AE-896B-F9A346A401CB}"/>
              </a:ext>
            </a:extLst>
          </p:cNvPr>
          <p:cNvPicPr>
            <a:picLocks noChangeAspect="1"/>
          </p:cNvPicPr>
          <p:nvPr/>
        </p:nvPicPr>
        <p:blipFill>
          <a:blip r:embed="rId5"/>
          <a:stretch>
            <a:fillRect/>
          </a:stretch>
        </p:blipFill>
        <p:spPr>
          <a:xfrm>
            <a:off x="441904" y="129969"/>
            <a:ext cx="5305425" cy="3600450"/>
          </a:xfrm>
          <a:prstGeom prst="rect">
            <a:avLst/>
          </a:prstGeom>
        </p:spPr>
      </p:pic>
      <p:pic>
        <p:nvPicPr>
          <p:cNvPr id="5" name="Imagem 4">
            <a:extLst>
              <a:ext uri="{FF2B5EF4-FFF2-40B4-BE49-F238E27FC236}">
                <a16:creationId xmlns:a16="http://schemas.microsoft.com/office/drawing/2014/main" id="{92E20517-CD95-413A-9083-A0D8CDF33936}"/>
              </a:ext>
            </a:extLst>
          </p:cNvPr>
          <p:cNvPicPr>
            <a:picLocks noChangeAspect="1"/>
          </p:cNvPicPr>
          <p:nvPr/>
        </p:nvPicPr>
        <p:blipFill>
          <a:blip r:embed="rId6"/>
          <a:stretch>
            <a:fillRect/>
          </a:stretch>
        </p:blipFill>
        <p:spPr>
          <a:xfrm>
            <a:off x="432379" y="3892715"/>
            <a:ext cx="5314950" cy="2524125"/>
          </a:xfrm>
          <a:prstGeom prst="rect">
            <a:avLst/>
          </a:prstGeom>
        </p:spPr>
      </p:pic>
      <p:sp>
        <p:nvSpPr>
          <p:cNvPr id="7" name="CaixaDeTexto 6">
            <a:extLst>
              <a:ext uri="{FF2B5EF4-FFF2-40B4-BE49-F238E27FC236}">
                <a16:creationId xmlns:a16="http://schemas.microsoft.com/office/drawing/2014/main" id="{4A602A7C-C1AD-439C-A2FC-054A6F83D7A9}"/>
              </a:ext>
            </a:extLst>
          </p:cNvPr>
          <p:cNvSpPr txBox="1"/>
          <p:nvPr/>
        </p:nvSpPr>
        <p:spPr>
          <a:xfrm>
            <a:off x="6400800" y="421341"/>
            <a:ext cx="2243884" cy="369332"/>
          </a:xfrm>
          <a:prstGeom prst="rect">
            <a:avLst/>
          </a:prstGeom>
          <a:noFill/>
        </p:spPr>
        <p:txBody>
          <a:bodyPr wrap="none" rtlCol="0">
            <a:spAutoFit/>
          </a:bodyPr>
          <a:lstStyle/>
          <a:p>
            <a:r>
              <a:rPr lang="pt-BR" dirty="0" err="1"/>
              <a:t>Scan</a:t>
            </a:r>
            <a:r>
              <a:rPr lang="pt-BR" dirty="0"/>
              <a:t> X, posições A e B</a:t>
            </a:r>
          </a:p>
        </p:txBody>
      </p:sp>
      <p:sp>
        <p:nvSpPr>
          <p:cNvPr id="10" name="Retângulo 9">
            <a:extLst>
              <a:ext uri="{FF2B5EF4-FFF2-40B4-BE49-F238E27FC236}">
                <a16:creationId xmlns:a16="http://schemas.microsoft.com/office/drawing/2014/main" id="{1A2582C9-1AA2-44E8-8D0E-3F82A3EC19A2}"/>
              </a:ext>
            </a:extLst>
          </p:cNvPr>
          <p:cNvSpPr/>
          <p:nvPr/>
        </p:nvSpPr>
        <p:spPr>
          <a:xfrm>
            <a:off x="2241176" y="129969"/>
            <a:ext cx="1999130" cy="24654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97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5288488" y="5454956"/>
            <a:ext cx="1191352" cy="215444"/>
          </a:xfrm>
          <a:prstGeom prst="rect">
            <a:avLst/>
          </a:prstGeom>
          <a:noFill/>
        </p:spPr>
        <p:txBody>
          <a:bodyPr wrap="none" rtlCol="0">
            <a:spAutoFit/>
          </a:bodyPr>
          <a:lstStyle/>
          <a:p>
            <a:r>
              <a:rPr lang="en-US" sz="800" dirty="0"/>
              <a:t>(ISHIMOTO et al., 2017)</a:t>
            </a:r>
          </a:p>
        </p:txBody>
      </p:sp>
      <p:sp>
        <p:nvSpPr>
          <p:cNvPr id="13" name="TextBox 12">
            <a:extLst>
              <a:ext uri="{FF2B5EF4-FFF2-40B4-BE49-F238E27FC236}">
                <a16:creationId xmlns:a16="http://schemas.microsoft.com/office/drawing/2014/main" id="{1FF4D27E-65CD-4605-8EE1-997E5F341CBA}"/>
              </a:ext>
            </a:extLst>
          </p:cNvPr>
          <p:cNvSpPr txBox="1"/>
          <p:nvPr/>
        </p:nvSpPr>
        <p:spPr>
          <a:xfrm>
            <a:off x="4731801" y="523951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9" name="Picture 8">
            <a:extLst>
              <a:ext uri="{FF2B5EF4-FFF2-40B4-BE49-F238E27FC236}">
                <a16:creationId xmlns:a16="http://schemas.microsoft.com/office/drawing/2014/main" id="{959DB091-3AED-4B38-BB48-C594863ED6C8}"/>
              </a:ext>
            </a:extLst>
          </p:cNvPr>
          <p:cNvPicPr>
            <a:picLocks noChangeAspect="1"/>
          </p:cNvPicPr>
          <p:nvPr/>
        </p:nvPicPr>
        <p:blipFill>
          <a:blip r:embed="rId4"/>
          <a:stretch>
            <a:fillRect/>
          </a:stretch>
        </p:blipFill>
        <p:spPr>
          <a:xfrm>
            <a:off x="7036526" y="1833371"/>
            <a:ext cx="5334767" cy="4273875"/>
          </a:xfrm>
          <a:prstGeom prst="rect">
            <a:avLst/>
          </a:prstGeom>
        </p:spPr>
      </p:pic>
      <p:sp>
        <p:nvSpPr>
          <p:cNvPr id="3" name="Título 2">
            <a:extLst>
              <a:ext uri="{FF2B5EF4-FFF2-40B4-BE49-F238E27FC236}">
                <a16:creationId xmlns:a16="http://schemas.microsoft.com/office/drawing/2014/main" id="{53BF775E-C269-43EB-B4F3-BA37019DB3AC}"/>
              </a:ext>
            </a:extLst>
          </p:cNvPr>
          <p:cNvSpPr>
            <a:spLocks noGrp="1"/>
          </p:cNvSpPr>
          <p:nvPr>
            <p:ph type="title"/>
          </p:nvPr>
        </p:nvSpPr>
        <p:spPr>
          <a:xfrm>
            <a:off x="838200" y="0"/>
            <a:ext cx="10515600" cy="1325563"/>
          </a:xfrm>
        </p:spPr>
        <p:txBody>
          <a:bodyPr/>
          <a:lstStyle/>
          <a:p>
            <a:r>
              <a:rPr lang="pt-BR" dirty="0" err="1"/>
              <a:t>Scan</a:t>
            </a:r>
            <a:r>
              <a:rPr lang="pt-BR" dirty="0"/>
              <a:t> X</a:t>
            </a:r>
          </a:p>
        </p:txBody>
      </p:sp>
      <p:pic>
        <p:nvPicPr>
          <p:cNvPr id="4" name="Imagem 3">
            <a:extLst>
              <a:ext uri="{FF2B5EF4-FFF2-40B4-BE49-F238E27FC236}">
                <a16:creationId xmlns:a16="http://schemas.microsoft.com/office/drawing/2014/main" id="{A8A0881B-EFB3-4465-A269-F29F713D2300}"/>
              </a:ext>
            </a:extLst>
          </p:cNvPr>
          <p:cNvPicPr>
            <a:picLocks noChangeAspect="1"/>
          </p:cNvPicPr>
          <p:nvPr/>
        </p:nvPicPr>
        <p:blipFill>
          <a:blip r:embed="rId5"/>
          <a:stretch>
            <a:fillRect/>
          </a:stretch>
        </p:blipFill>
        <p:spPr>
          <a:xfrm>
            <a:off x="424142" y="1372362"/>
            <a:ext cx="6410204" cy="4598132"/>
          </a:xfrm>
          <a:prstGeom prst="rect">
            <a:avLst/>
          </a:prstGeom>
        </p:spPr>
      </p:pic>
      <p:sp>
        <p:nvSpPr>
          <p:cNvPr id="14" name="Retângulo 13">
            <a:extLst>
              <a:ext uri="{FF2B5EF4-FFF2-40B4-BE49-F238E27FC236}">
                <a16:creationId xmlns:a16="http://schemas.microsoft.com/office/drawing/2014/main" id="{56B3867F-3D64-48DD-ADB7-30A79AF9EA1E}"/>
              </a:ext>
            </a:extLst>
          </p:cNvPr>
          <p:cNvSpPr/>
          <p:nvPr/>
        </p:nvSpPr>
        <p:spPr>
          <a:xfrm>
            <a:off x="4270786" y="2893817"/>
            <a:ext cx="1825214" cy="32223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1EB360E9-1EDA-4CE3-8793-6CB1B5ED1895}"/>
              </a:ext>
            </a:extLst>
          </p:cNvPr>
          <p:cNvSpPr/>
          <p:nvPr/>
        </p:nvSpPr>
        <p:spPr>
          <a:xfrm>
            <a:off x="4367605" y="2131803"/>
            <a:ext cx="1728395" cy="32480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92363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5288488" y="5454956"/>
            <a:ext cx="1191352" cy="215444"/>
          </a:xfrm>
          <a:prstGeom prst="rect">
            <a:avLst/>
          </a:prstGeom>
          <a:noFill/>
        </p:spPr>
        <p:txBody>
          <a:bodyPr wrap="none" rtlCol="0">
            <a:spAutoFit/>
          </a:bodyPr>
          <a:lstStyle/>
          <a:p>
            <a:r>
              <a:rPr lang="en-US" sz="800" dirty="0"/>
              <a:t>(ISHIMOTO et al., 2017)</a:t>
            </a:r>
          </a:p>
        </p:txBody>
      </p:sp>
      <p:sp>
        <p:nvSpPr>
          <p:cNvPr id="13" name="TextBox 12">
            <a:extLst>
              <a:ext uri="{FF2B5EF4-FFF2-40B4-BE49-F238E27FC236}">
                <a16:creationId xmlns:a16="http://schemas.microsoft.com/office/drawing/2014/main" id="{1FF4D27E-65CD-4605-8EE1-997E5F341CBA}"/>
              </a:ext>
            </a:extLst>
          </p:cNvPr>
          <p:cNvSpPr txBox="1"/>
          <p:nvPr/>
        </p:nvSpPr>
        <p:spPr>
          <a:xfrm>
            <a:off x="4731801" y="523951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2" name="Picture 1">
            <a:extLst>
              <a:ext uri="{FF2B5EF4-FFF2-40B4-BE49-F238E27FC236}">
                <a16:creationId xmlns:a16="http://schemas.microsoft.com/office/drawing/2014/main" id="{0B6ECD3B-A461-4DD1-BE38-6FE0996C8A4C}"/>
              </a:ext>
            </a:extLst>
          </p:cNvPr>
          <p:cNvPicPr>
            <a:picLocks noChangeAspect="1"/>
          </p:cNvPicPr>
          <p:nvPr/>
        </p:nvPicPr>
        <p:blipFill>
          <a:blip r:embed="rId4"/>
          <a:stretch>
            <a:fillRect/>
          </a:stretch>
        </p:blipFill>
        <p:spPr>
          <a:xfrm>
            <a:off x="6864405" y="2128744"/>
            <a:ext cx="5410070" cy="4288096"/>
          </a:xfrm>
          <a:prstGeom prst="rect">
            <a:avLst/>
          </a:prstGeom>
        </p:spPr>
      </p:pic>
      <p:pic>
        <p:nvPicPr>
          <p:cNvPr id="5" name="Imagem 4">
            <a:extLst>
              <a:ext uri="{FF2B5EF4-FFF2-40B4-BE49-F238E27FC236}">
                <a16:creationId xmlns:a16="http://schemas.microsoft.com/office/drawing/2014/main" id="{7A399D05-4FCB-4B59-A374-E8FA4236AFFD}"/>
              </a:ext>
            </a:extLst>
          </p:cNvPr>
          <p:cNvPicPr>
            <a:picLocks noChangeAspect="1"/>
          </p:cNvPicPr>
          <p:nvPr/>
        </p:nvPicPr>
        <p:blipFill>
          <a:blip r:embed="rId5"/>
          <a:stretch>
            <a:fillRect/>
          </a:stretch>
        </p:blipFill>
        <p:spPr>
          <a:xfrm>
            <a:off x="568324" y="104289"/>
            <a:ext cx="4993380" cy="4596794"/>
          </a:xfrm>
          <a:prstGeom prst="rect">
            <a:avLst/>
          </a:prstGeom>
        </p:spPr>
      </p:pic>
      <p:sp>
        <p:nvSpPr>
          <p:cNvPr id="7" name="CaixaDeTexto 6">
            <a:extLst>
              <a:ext uri="{FF2B5EF4-FFF2-40B4-BE49-F238E27FC236}">
                <a16:creationId xmlns:a16="http://schemas.microsoft.com/office/drawing/2014/main" id="{6D0B8264-DC75-43DB-B1F4-761DCF41F255}"/>
              </a:ext>
            </a:extLst>
          </p:cNvPr>
          <p:cNvSpPr txBox="1"/>
          <p:nvPr/>
        </p:nvSpPr>
        <p:spPr>
          <a:xfrm>
            <a:off x="7368988" y="489483"/>
            <a:ext cx="2681888" cy="369332"/>
          </a:xfrm>
          <a:prstGeom prst="rect">
            <a:avLst/>
          </a:prstGeom>
          <a:noFill/>
        </p:spPr>
        <p:txBody>
          <a:bodyPr wrap="none" rtlCol="0">
            <a:spAutoFit/>
          </a:bodyPr>
          <a:lstStyle/>
          <a:p>
            <a:r>
              <a:rPr lang="pt-BR" dirty="0" err="1"/>
              <a:t>Apresentanndo</a:t>
            </a:r>
            <a:r>
              <a:rPr lang="pt-BR" dirty="0"/>
              <a:t> o </a:t>
            </a:r>
            <a:r>
              <a:rPr lang="pt-BR" dirty="0" err="1"/>
              <a:t>Scan</a:t>
            </a:r>
            <a:r>
              <a:rPr lang="pt-BR" dirty="0"/>
              <a:t> XY  </a:t>
            </a:r>
          </a:p>
        </p:txBody>
      </p:sp>
      <p:sp>
        <p:nvSpPr>
          <p:cNvPr id="9" name="Elipse 8">
            <a:extLst>
              <a:ext uri="{FF2B5EF4-FFF2-40B4-BE49-F238E27FC236}">
                <a16:creationId xmlns:a16="http://schemas.microsoft.com/office/drawing/2014/main" id="{25B35BAB-2D89-4CEF-92A3-303DC2B3D6F1}"/>
              </a:ext>
            </a:extLst>
          </p:cNvPr>
          <p:cNvSpPr/>
          <p:nvPr/>
        </p:nvSpPr>
        <p:spPr>
          <a:xfrm>
            <a:off x="559865" y="1075076"/>
            <a:ext cx="416815"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FC5E7781-4105-4E03-9449-92370BB3EFB9}"/>
              </a:ext>
            </a:extLst>
          </p:cNvPr>
          <p:cNvPicPr>
            <a:picLocks noChangeAspect="1"/>
          </p:cNvPicPr>
          <p:nvPr/>
        </p:nvPicPr>
        <p:blipFill>
          <a:blip r:embed="rId6"/>
          <a:stretch>
            <a:fillRect/>
          </a:stretch>
        </p:blipFill>
        <p:spPr>
          <a:xfrm>
            <a:off x="607313" y="4528373"/>
            <a:ext cx="4962850" cy="1969245"/>
          </a:xfrm>
          <a:prstGeom prst="rect">
            <a:avLst/>
          </a:prstGeom>
        </p:spPr>
      </p:pic>
      <p:sp>
        <p:nvSpPr>
          <p:cNvPr id="14" name="Retângulo 13">
            <a:extLst>
              <a:ext uri="{FF2B5EF4-FFF2-40B4-BE49-F238E27FC236}">
                <a16:creationId xmlns:a16="http://schemas.microsoft.com/office/drawing/2014/main" id="{8EB0A5C8-EC5B-4C56-BC79-05AF953E052D}"/>
              </a:ext>
            </a:extLst>
          </p:cNvPr>
          <p:cNvSpPr/>
          <p:nvPr/>
        </p:nvSpPr>
        <p:spPr>
          <a:xfrm>
            <a:off x="568324" y="104289"/>
            <a:ext cx="2540636" cy="212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D371684C-0FF3-437C-A2B9-76A0D5B5755D}"/>
              </a:ext>
            </a:extLst>
          </p:cNvPr>
          <p:cNvSpPr/>
          <p:nvPr/>
        </p:nvSpPr>
        <p:spPr>
          <a:xfrm>
            <a:off x="2086984" y="4705241"/>
            <a:ext cx="838623"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30908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1" name="TextBox 10">
            <a:extLst>
              <a:ext uri="{FF2B5EF4-FFF2-40B4-BE49-F238E27FC236}">
                <a16:creationId xmlns:a16="http://schemas.microsoft.com/office/drawing/2014/main" id="{45AF8B49-4CB6-44A8-B22B-4778DE5ED093}"/>
              </a:ext>
            </a:extLst>
          </p:cNvPr>
          <p:cNvSpPr txBox="1"/>
          <p:nvPr/>
        </p:nvSpPr>
        <p:spPr>
          <a:xfrm>
            <a:off x="5288488" y="5454956"/>
            <a:ext cx="1191352" cy="215444"/>
          </a:xfrm>
          <a:prstGeom prst="rect">
            <a:avLst/>
          </a:prstGeom>
          <a:noFill/>
        </p:spPr>
        <p:txBody>
          <a:bodyPr wrap="none" rtlCol="0">
            <a:spAutoFit/>
          </a:bodyPr>
          <a:lstStyle/>
          <a:p>
            <a:r>
              <a:rPr lang="en-US" sz="800" dirty="0"/>
              <a:t>(ISHIMOTO et al., 2017)</a:t>
            </a:r>
          </a:p>
        </p:txBody>
      </p:sp>
      <p:sp>
        <p:nvSpPr>
          <p:cNvPr id="13" name="TextBox 12">
            <a:extLst>
              <a:ext uri="{FF2B5EF4-FFF2-40B4-BE49-F238E27FC236}">
                <a16:creationId xmlns:a16="http://schemas.microsoft.com/office/drawing/2014/main" id="{1FF4D27E-65CD-4605-8EE1-997E5F341CBA}"/>
              </a:ext>
            </a:extLst>
          </p:cNvPr>
          <p:cNvSpPr txBox="1"/>
          <p:nvPr/>
        </p:nvSpPr>
        <p:spPr>
          <a:xfrm>
            <a:off x="4731801" y="5239512"/>
            <a:ext cx="1191352" cy="215444"/>
          </a:xfrm>
          <a:prstGeom prst="rect">
            <a:avLst/>
          </a:prstGeom>
          <a:noFill/>
        </p:spPr>
        <p:txBody>
          <a:bodyPr wrap="none" rtlCol="0">
            <a:spAutoFit/>
          </a:bodyPr>
          <a:lstStyle/>
          <a:p>
            <a:r>
              <a:rPr lang="en-US" sz="800" dirty="0"/>
              <a:t>(</a:t>
            </a:r>
            <a:r>
              <a:rPr lang="pt-BR" sz="800" dirty="0"/>
              <a:t>ISHIMOTO et al., 2017)</a:t>
            </a:r>
            <a:endParaRPr lang="en-US" sz="800" dirty="0"/>
          </a:p>
        </p:txBody>
      </p:sp>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2" name="Picture 1">
            <a:extLst>
              <a:ext uri="{FF2B5EF4-FFF2-40B4-BE49-F238E27FC236}">
                <a16:creationId xmlns:a16="http://schemas.microsoft.com/office/drawing/2014/main" id="{0B6ECD3B-A461-4DD1-BE38-6FE0996C8A4C}"/>
              </a:ext>
            </a:extLst>
          </p:cNvPr>
          <p:cNvPicPr>
            <a:picLocks noChangeAspect="1"/>
          </p:cNvPicPr>
          <p:nvPr/>
        </p:nvPicPr>
        <p:blipFill>
          <a:blip r:embed="rId4"/>
          <a:stretch>
            <a:fillRect/>
          </a:stretch>
        </p:blipFill>
        <p:spPr>
          <a:xfrm>
            <a:off x="6875162" y="2128744"/>
            <a:ext cx="5410070" cy="4288096"/>
          </a:xfrm>
          <a:prstGeom prst="rect">
            <a:avLst/>
          </a:prstGeom>
        </p:spPr>
      </p:pic>
      <p:sp>
        <p:nvSpPr>
          <p:cNvPr id="7" name="CaixaDeTexto 6">
            <a:extLst>
              <a:ext uri="{FF2B5EF4-FFF2-40B4-BE49-F238E27FC236}">
                <a16:creationId xmlns:a16="http://schemas.microsoft.com/office/drawing/2014/main" id="{6D0B8264-DC75-43DB-B1F4-761DCF41F255}"/>
              </a:ext>
            </a:extLst>
          </p:cNvPr>
          <p:cNvSpPr txBox="1"/>
          <p:nvPr/>
        </p:nvSpPr>
        <p:spPr>
          <a:xfrm>
            <a:off x="7368988" y="489483"/>
            <a:ext cx="1009892" cy="369332"/>
          </a:xfrm>
          <a:prstGeom prst="rect">
            <a:avLst/>
          </a:prstGeom>
          <a:noFill/>
        </p:spPr>
        <p:txBody>
          <a:bodyPr wrap="none" rtlCol="0">
            <a:spAutoFit/>
          </a:bodyPr>
          <a:lstStyle/>
          <a:p>
            <a:r>
              <a:rPr lang="pt-BR" dirty="0" err="1"/>
              <a:t>Scan</a:t>
            </a:r>
            <a:r>
              <a:rPr lang="pt-BR" dirty="0"/>
              <a:t> XY  </a:t>
            </a:r>
          </a:p>
        </p:txBody>
      </p:sp>
      <p:sp>
        <p:nvSpPr>
          <p:cNvPr id="9" name="Elipse 8">
            <a:extLst>
              <a:ext uri="{FF2B5EF4-FFF2-40B4-BE49-F238E27FC236}">
                <a16:creationId xmlns:a16="http://schemas.microsoft.com/office/drawing/2014/main" id="{25B35BAB-2D89-4CEF-92A3-303DC2B3D6F1}"/>
              </a:ext>
            </a:extLst>
          </p:cNvPr>
          <p:cNvSpPr/>
          <p:nvPr/>
        </p:nvSpPr>
        <p:spPr>
          <a:xfrm>
            <a:off x="607313" y="1721224"/>
            <a:ext cx="416815"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E478E3D9-8F70-4042-AE6D-4EFFDDB6E853}"/>
              </a:ext>
            </a:extLst>
          </p:cNvPr>
          <p:cNvPicPr>
            <a:picLocks noChangeAspect="1"/>
          </p:cNvPicPr>
          <p:nvPr/>
        </p:nvPicPr>
        <p:blipFill>
          <a:blip r:embed="rId5"/>
          <a:stretch>
            <a:fillRect/>
          </a:stretch>
        </p:blipFill>
        <p:spPr>
          <a:xfrm>
            <a:off x="136950" y="207365"/>
            <a:ext cx="5728206" cy="5269542"/>
          </a:xfrm>
          <a:prstGeom prst="rect">
            <a:avLst/>
          </a:prstGeom>
        </p:spPr>
      </p:pic>
      <p:pic>
        <p:nvPicPr>
          <p:cNvPr id="4" name="Imagem 3">
            <a:extLst>
              <a:ext uri="{FF2B5EF4-FFF2-40B4-BE49-F238E27FC236}">
                <a16:creationId xmlns:a16="http://schemas.microsoft.com/office/drawing/2014/main" id="{9C94ECBE-5B5B-4B57-A492-A77EF8698852}"/>
              </a:ext>
            </a:extLst>
          </p:cNvPr>
          <p:cNvPicPr>
            <a:picLocks noChangeAspect="1"/>
          </p:cNvPicPr>
          <p:nvPr/>
        </p:nvPicPr>
        <p:blipFill>
          <a:blip r:embed="rId6"/>
          <a:stretch>
            <a:fillRect/>
          </a:stretch>
        </p:blipFill>
        <p:spPr>
          <a:xfrm>
            <a:off x="224343" y="5499107"/>
            <a:ext cx="5295900" cy="457200"/>
          </a:xfrm>
          <a:prstGeom prst="rect">
            <a:avLst/>
          </a:prstGeom>
        </p:spPr>
      </p:pic>
      <p:sp>
        <p:nvSpPr>
          <p:cNvPr id="12" name="Elipse 11">
            <a:extLst>
              <a:ext uri="{FF2B5EF4-FFF2-40B4-BE49-F238E27FC236}">
                <a16:creationId xmlns:a16="http://schemas.microsoft.com/office/drawing/2014/main" id="{90E91D34-0261-4BB9-BD87-886D177504F2}"/>
              </a:ext>
            </a:extLst>
          </p:cNvPr>
          <p:cNvSpPr/>
          <p:nvPr/>
        </p:nvSpPr>
        <p:spPr>
          <a:xfrm>
            <a:off x="935679" y="394451"/>
            <a:ext cx="838623"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a:extLst>
              <a:ext uri="{FF2B5EF4-FFF2-40B4-BE49-F238E27FC236}">
                <a16:creationId xmlns:a16="http://schemas.microsoft.com/office/drawing/2014/main" id="{4E7E5484-29D5-48A2-9798-82028DF0011B}"/>
              </a:ext>
            </a:extLst>
          </p:cNvPr>
          <p:cNvSpPr/>
          <p:nvPr/>
        </p:nvSpPr>
        <p:spPr>
          <a:xfrm>
            <a:off x="78953" y="1101395"/>
            <a:ext cx="838623"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4CA9DCAD-1893-429B-841B-BED331CA299A}"/>
              </a:ext>
            </a:extLst>
          </p:cNvPr>
          <p:cNvSpPr/>
          <p:nvPr/>
        </p:nvSpPr>
        <p:spPr>
          <a:xfrm>
            <a:off x="935679" y="3574354"/>
            <a:ext cx="1053775" cy="2796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1813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766673-CE87-4F93-9215-5E5771656D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128" y="6105649"/>
            <a:ext cx="3578694" cy="622382"/>
          </a:xfrm>
          <a:prstGeom prst="rect">
            <a:avLst/>
          </a:prstGeom>
        </p:spPr>
      </p:pic>
      <p:sp>
        <p:nvSpPr>
          <p:cNvPr id="12" name="Title 1">
            <a:extLst>
              <a:ext uri="{FF2B5EF4-FFF2-40B4-BE49-F238E27FC236}">
                <a16:creationId xmlns:a16="http://schemas.microsoft.com/office/drawing/2014/main" id="{CEFBC376-E892-44A1-8257-DF256757EC5E}"/>
              </a:ext>
            </a:extLst>
          </p:cNvPr>
          <p:cNvSpPr>
            <a:spLocks noGrp="1"/>
          </p:cNvSpPr>
          <p:nvPr>
            <p:ph type="title"/>
          </p:nvPr>
        </p:nvSpPr>
        <p:spPr>
          <a:xfrm>
            <a:off x="1024128" y="585216"/>
            <a:ext cx="9720072" cy="1499616"/>
          </a:xfrm>
        </p:spPr>
        <p:txBody>
          <a:bodyPr>
            <a:normAutofit/>
          </a:bodyPr>
          <a:lstStyle/>
          <a:p>
            <a:r>
              <a:rPr lang="en-US" sz="4000" dirty="0">
                <a:effectLst>
                  <a:outerShdw blurRad="38100" dist="38100" dir="2700000" algn="tl">
                    <a:srgbClr val="000000">
                      <a:alpha val="43137"/>
                    </a:srgbClr>
                  </a:outerShdw>
                </a:effectLst>
                <a:latin typeface="+mn-lt"/>
              </a:rPr>
              <a:t>ESTRATÉGIA DE VARREDURA </a:t>
            </a:r>
            <a:r>
              <a:rPr lang="en-US" sz="4000" i="1" dirty="0">
                <a:effectLst>
                  <a:outerShdw blurRad="38100" dist="38100" dir="2700000" algn="tl">
                    <a:srgbClr val="000000">
                      <a:alpha val="43137"/>
                    </a:srgbClr>
                  </a:outerShdw>
                </a:effectLst>
                <a:latin typeface="+mn-lt"/>
              </a:rPr>
              <a:t>rot-scan</a:t>
            </a:r>
          </a:p>
        </p:txBody>
      </p:sp>
      <p:sp>
        <p:nvSpPr>
          <p:cNvPr id="15" name="TextBox 14">
            <a:extLst>
              <a:ext uri="{FF2B5EF4-FFF2-40B4-BE49-F238E27FC236}">
                <a16:creationId xmlns:a16="http://schemas.microsoft.com/office/drawing/2014/main" id="{1BD46CFD-C1D0-4B35-B3CA-86A36F77D9A8}"/>
              </a:ext>
            </a:extLst>
          </p:cNvPr>
          <p:cNvSpPr txBox="1"/>
          <p:nvPr/>
        </p:nvSpPr>
        <p:spPr>
          <a:xfrm>
            <a:off x="10534837" y="5454956"/>
            <a:ext cx="934871" cy="215444"/>
          </a:xfrm>
          <a:prstGeom prst="rect">
            <a:avLst/>
          </a:prstGeom>
          <a:noFill/>
        </p:spPr>
        <p:txBody>
          <a:bodyPr wrap="none" rtlCol="0">
            <a:spAutoFit/>
          </a:bodyPr>
          <a:lstStyle/>
          <a:p>
            <a:r>
              <a:rPr lang="en-US" sz="800" dirty="0"/>
              <a:t>(SUN et al., 2018)</a:t>
            </a:r>
          </a:p>
        </p:txBody>
      </p:sp>
      <p:pic>
        <p:nvPicPr>
          <p:cNvPr id="3" name="Picture 2">
            <a:extLst>
              <a:ext uri="{FF2B5EF4-FFF2-40B4-BE49-F238E27FC236}">
                <a16:creationId xmlns:a16="http://schemas.microsoft.com/office/drawing/2014/main" id="{7B784D6C-DC57-4F54-831B-9AE9A8523620}"/>
              </a:ext>
            </a:extLst>
          </p:cNvPr>
          <p:cNvPicPr>
            <a:picLocks noChangeAspect="1"/>
          </p:cNvPicPr>
          <p:nvPr/>
        </p:nvPicPr>
        <p:blipFill>
          <a:blip r:embed="rId4"/>
          <a:stretch>
            <a:fillRect/>
          </a:stretch>
        </p:blipFill>
        <p:spPr>
          <a:xfrm>
            <a:off x="7203896" y="1797356"/>
            <a:ext cx="4565515" cy="3657600"/>
          </a:xfrm>
          <a:prstGeom prst="rect">
            <a:avLst/>
          </a:prstGeom>
        </p:spPr>
      </p:pic>
      <p:pic>
        <p:nvPicPr>
          <p:cNvPr id="10" name="Picture 9">
            <a:extLst>
              <a:ext uri="{FF2B5EF4-FFF2-40B4-BE49-F238E27FC236}">
                <a16:creationId xmlns:a16="http://schemas.microsoft.com/office/drawing/2014/main" id="{01637EED-9D51-4141-A1C2-B7587102E10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101" y="2596115"/>
            <a:ext cx="5186680" cy="2508250"/>
          </a:xfrm>
          <a:prstGeom prst="rect">
            <a:avLst/>
          </a:prstGeom>
          <a:noFill/>
          <a:ln>
            <a:noFill/>
          </a:ln>
        </p:spPr>
      </p:pic>
    </p:spTree>
    <p:extLst>
      <p:ext uri="{BB962C8B-B14F-4D97-AF65-F5344CB8AC3E}">
        <p14:creationId xmlns:p14="http://schemas.microsoft.com/office/powerpoint/2010/main" val="1176675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474D6-73BF-4B14-A6E7-02DD44FDEE0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C11C650-3C7D-471A-AD4A-6520EACE7E19}"/>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16E5EC71-CE92-41E6-A635-D4BEC34A462A}"/>
              </a:ext>
            </a:extLst>
          </p:cNvPr>
          <p:cNvPicPr>
            <a:picLocks noChangeAspect="1"/>
          </p:cNvPicPr>
          <p:nvPr/>
        </p:nvPicPr>
        <p:blipFill>
          <a:blip r:embed="rId2"/>
          <a:stretch>
            <a:fillRect/>
          </a:stretch>
        </p:blipFill>
        <p:spPr>
          <a:xfrm>
            <a:off x="114770" y="560351"/>
            <a:ext cx="12192000" cy="6297649"/>
          </a:xfrm>
          <a:prstGeom prst="rect">
            <a:avLst/>
          </a:prstGeom>
        </p:spPr>
      </p:pic>
      <p:sp>
        <p:nvSpPr>
          <p:cNvPr id="5" name="CaixaDeTexto 4">
            <a:extLst>
              <a:ext uri="{FF2B5EF4-FFF2-40B4-BE49-F238E27FC236}">
                <a16:creationId xmlns:a16="http://schemas.microsoft.com/office/drawing/2014/main" id="{580E199C-51A7-45A8-9C5A-3C25978E223F}"/>
              </a:ext>
            </a:extLst>
          </p:cNvPr>
          <p:cNvSpPr txBox="1"/>
          <p:nvPr/>
        </p:nvSpPr>
        <p:spPr>
          <a:xfrm>
            <a:off x="646175" y="5576798"/>
            <a:ext cx="10021825" cy="1200329"/>
          </a:xfrm>
          <a:prstGeom prst="rect">
            <a:avLst/>
          </a:prstGeom>
          <a:noFill/>
        </p:spPr>
        <p:txBody>
          <a:bodyPr wrap="square" rtlCol="0">
            <a:spAutoFit/>
          </a:bodyPr>
          <a:lstStyle/>
          <a:p>
            <a:r>
              <a:rPr lang="pt-BR" dirty="0"/>
              <a:t>No EBSD é necessário especificar o que queremos mostrar: </a:t>
            </a:r>
          </a:p>
          <a:p>
            <a:r>
              <a:rPr lang="pt-BR" dirty="0"/>
              <a:t>O triângulo da Figura de Polo Inversa (IPF) nos dá um código de cores das direções cristalinas,</a:t>
            </a:r>
          </a:p>
          <a:p>
            <a:r>
              <a:rPr lang="pt-BR" dirty="0"/>
              <a:t>Mas é preciso escolher: a direção cristalina paralela a qual direção da amostra? Direção de construção? Direção de escaneamento?</a:t>
            </a:r>
          </a:p>
        </p:txBody>
      </p:sp>
    </p:spTree>
    <p:extLst>
      <p:ext uri="{BB962C8B-B14F-4D97-AF65-F5344CB8AC3E}">
        <p14:creationId xmlns:p14="http://schemas.microsoft.com/office/powerpoint/2010/main" val="67337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ED1D4B6-28E0-4FC6-9FEF-157EB8032F7B}"/>
              </a:ext>
            </a:extLst>
          </p:cNvPr>
          <p:cNvSpPr>
            <a:spLocks noGrp="1"/>
          </p:cNvSpPr>
          <p:nvPr>
            <p:ph type="sldNum" sz="quarter" idx="12"/>
          </p:nvPr>
        </p:nvSpPr>
        <p:spPr/>
        <p:txBody>
          <a:bodyPr/>
          <a:lstStyle/>
          <a:p>
            <a:fld id="{A474DDC1-61B4-4F90-8F87-176D58F64EB0}" type="slidenum">
              <a:rPr lang="pt-BR" smtClean="0"/>
              <a:t>70</a:t>
            </a:fld>
            <a:endParaRPr lang="pt-BR"/>
          </a:p>
        </p:txBody>
      </p:sp>
    </p:spTree>
    <p:extLst>
      <p:ext uri="{BB962C8B-B14F-4D97-AF65-F5344CB8AC3E}">
        <p14:creationId xmlns:p14="http://schemas.microsoft.com/office/powerpoint/2010/main" val="229143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D903-07F9-4D26-8489-4EAAADA265BD}"/>
              </a:ext>
            </a:extLst>
          </p:cNvPr>
          <p:cNvSpPr>
            <a:spLocks noGrp="1"/>
          </p:cNvSpPr>
          <p:nvPr>
            <p:ph type="title"/>
          </p:nvPr>
        </p:nvSpPr>
        <p:spPr/>
        <p:txBody>
          <a:bodyPr/>
          <a:lstStyle/>
          <a:p>
            <a:r>
              <a:rPr lang="pt-BR" dirty="0"/>
              <a:t>PBF x DED</a:t>
            </a:r>
          </a:p>
        </p:txBody>
      </p:sp>
      <p:sp>
        <p:nvSpPr>
          <p:cNvPr id="3" name="Espaço Reservado para Conteúdo 2">
            <a:extLst>
              <a:ext uri="{FF2B5EF4-FFF2-40B4-BE49-F238E27FC236}">
                <a16:creationId xmlns:a16="http://schemas.microsoft.com/office/drawing/2014/main" id="{96A20827-8DE9-49EE-AD11-0A9746CD165D}"/>
              </a:ext>
            </a:extLst>
          </p:cNvPr>
          <p:cNvSpPr>
            <a:spLocks noGrp="1"/>
          </p:cNvSpPr>
          <p:nvPr>
            <p:ph idx="1"/>
          </p:nvPr>
        </p:nvSpPr>
        <p:spPr>
          <a:xfrm>
            <a:off x="6440556" y="1825625"/>
            <a:ext cx="4913243" cy="4351338"/>
          </a:xfrm>
        </p:spPr>
        <p:txBody>
          <a:bodyPr>
            <a:normAutofit/>
          </a:bodyPr>
          <a:lstStyle/>
          <a:p>
            <a:endParaRPr lang="en-US" dirty="0"/>
          </a:p>
          <a:p>
            <a:r>
              <a:rPr lang="en-US" dirty="0"/>
              <a:t>No </a:t>
            </a:r>
            <a:r>
              <a:rPr lang="en-US" dirty="0" err="1"/>
              <a:t>caso</a:t>
            </a:r>
            <a:r>
              <a:rPr lang="en-US" dirty="0"/>
              <a:t> do PBF-L, </a:t>
            </a:r>
            <a:r>
              <a:rPr lang="en-US" dirty="0" err="1"/>
              <a:t>quando</a:t>
            </a:r>
            <a:r>
              <a:rPr lang="en-US" dirty="0"/>
              <a:t> a </a:t>
            </a:r>
            <a:r>
              <a:rPr lang="en-US" dirty="0" err="1"/>
              <a:t>velocidade</a:t>
            </a:r>
            <a:r>
              <a:rPr lang="en-US" dirty="0"/>
              <a:t> de </a:t>
            </a:r>
            <a:r>
              <a:rPr lang="en-US" dirty="0" err="1"/>
              <a:t>varredura</a:t>
            </a:r>
            <a:r>
              <a:rPr lang="en-US" dirty="0"/>
              <a:t> do laser é </a:t>
            </a:r>
            <a:r>
              <a:rPr lang="en-US" dirty="0" err="1"/>
              <a:t>muito</a:t>
            </a:r>
            <a:r>
              <a:rPr lang="en-US" dirty="0"/>
              <a:t> </a:t>
            </a:r>
            <a:r>
              <a:rPr lang="en-US" dirty="0" err="1"/>
              <a:t>alta</a:t>
            </a:r>
            <a:r>
              <a:rPr lang="en-US" dirty="0"/>
              <a:t>, é </a:t>
            </a:r>
            <a:r>
              <a:rPr lang="en-US" dirty="0" err="1"/>
              <a:t>comum</a:t>
            </a:r>
            <a:r>
              <a:rPr lang="en-US" dirty="0"/>
              <a:t> </a:t>
            </a:r>
            <a:r>
              <a:rPr lang="en-US" dirty="0" err="1"/>
              <a:t>observar</a:t>
            </a:r>
            <a:r>
              <a:rPr lang="en-US" dirty="0"/>
              <a:t> a </a:t>
            </a:r>
            <a:r>
              <a:rPr lang="en-US" dirty="0" err="1"/>
              <a:t>presença</a:t>
            </a:r>
            <a:r>
              <a:rPr lang="en-US" dirty="0"/>
              <a:t> de </a:t>
            </a:r>
            <a:r>
              <a:rPr lang="en-US" dirty="0" err="1"/>
              <a:t>grãos</a:t>
            </a:r>
            <a:r>
              <a:rPr lang="en-US" dirty="0"/>
              <a:t> </a:t>
            </a:r>
            <a:r>
              <a:rPr lang="en-US" dirty="0" err="1"/>
              <a:t>colunares</a:t>
            </a:r>
            <a:r>
              <a:rPr lang="en-US" dirty="0"/>
              <a:t> </a:t>
            </a:r>
            <a:r>
              <a:rPr lang="en-US" dirty="0" err="1"/>
              <a:t>paralelos</a:t>
            </a:r>
            <a:r>
              <a:rPr lang="en-US" dirty="0"/>
              <a:t> à </a:t>
            </a:r>
            <a:r>
              <a:rPr lang="en-US" dirty="0" err="1"/>
              <a:t>direção</a:t>
            </a:r>
            <a:r>
              <a:rPr lang="en-US" dirty="0"/>
              <a:t> de </a:t>
            </a:r>
            <a:r>
              <a:rPr lang="en-US" dirty="0" err="1"/>
              <a:t>construção</a:t>
            </a:r>
            <a:r>
              <a:rPr lang="en-US" dirty="0"/>
              <a:t> (BD) e </a:t>
            </a:r>
            <a:r>
              <a:rPr lang="en-US" dirty="0" err="1"/>
              <a:t>frequentemente</a:t>
            </a:r>
            <a:r>
              <a:rPr lang="en-US" dirty="0"/>
              <a:t> </a:t>
            </a:r>
            <a:r>
              <a:rPr lang="en-US" dirty="0" err="1"/>
              <a:t>tendo</a:t>
            </a:r>
            <a:r>
              <a:rPr lang="en-US" dirty="0"/>
              <a:t> </a:t>
            </a:r>
            <a:r>
              <a:rPr lang="en-US" dirty="0" err="1"/>
              <a:t>como</a:t>
            </a:r>
            <a:r>
              <a:rPr lang="en-US" dirty="0"/>
              <a:t> </a:t>
            </a:r>
            <a:r>
              <a:rPr lang="en-US" dirty="0" err="1"/>
              <a:t>direção</a:t>
            </a:r>
            <a:r>
              <a:rPr lang="en-US" dirty="0"/>
              <a:t> de </a:t>
            </a:r>
            <a:r>
              <a:rPr lang="en-US" dirty="0" err="1"/>
              <a:t>crescimento</a:t>
            </a:r>
            <a:r>
              <a:rPr lang="en-US" dirty="0"/>
              <a:t> a &lt;100&gt; .  </a:t>
            </a:r>
            <a:endParaRPr lang="pt-BR" dirty="0"/>
          </a:p>
        </p:txBody>
      </p:sp>
      <p:sp>
        <p:nvSpPr>
          <p:cNvPr id="4" name="Espaço Reservado para Número de Slide 3">
            <a:extLst>
              <a:ext uri="{FF2B5EF4-FFF2-40B4-BE49-F238E27FC236}">
                <a16:creationId xmlns:a16="http://schemas.microsoft.com/office/drawing/2014/main" id="{20065E41-43D8-4207-B431-FBC7D3E273D4}"/>
              </a:ext>
            </a:extLst>
          </p:cNvPr>
          <p:cNvSpPr>
            <a:spLocks noGrp="1"/>
          </p:cNvSpPr>
          <p:nvPr>
            <p:ph type="sldNum" sz="quarter" idx="12"/>
          </p:nvPr>
        </p:nvSpPr>
        <p:spPr/>
        <p:txBody>
          <a:bodyPr/>
          <a:lstStyle/>
          <a:p>
            <a:fld id="{A474DDC1-61B4-4F90-8F87-176D58F64EB0}" type="slidenum">
              <a:rPr lang="pt-BR" smtClean="0"/>
              <a:t>8</a:t>
            </a:fld>
            <a:endParaRPr lang="pt-BR"/>
          </a:p>
        </p:txBody>
      </p:sp>
      <p:pic>
        <p:nvPicPr>
          <p:cNvPr id="5" name="Imagem 4">
            <a:extLst>
              <a:ext uri="{FF2B5EF4-FFF2-40B4-BE49-F238E27FC236}">
                <a16:creationId xmlns:a16="http://schemas.microsoft.com/office/drawing/2014/main" id="{BEA475D9-69CE-4E7E-8285-AA3E0DE7AB5C}"/>
              </a:ext>
            </a:extLst>
          </p:cNvPr>
          <p:cNvPicPr>
            <a:picLocks noChangeAspect="1"/>
          </p:cNvPicPr>
          <p:nvPr/>
        </p:nvPicPr>
        <p:blipFill>
          <a:blip r:embed="rId2"/>
          <a:stretch>
            <a:fillRect/>
          </a:stretch>
        </p:blipFill>
        <p:spPr>
          <a:xfrm>
            <a:off x="312046" y="1538287"/>
            <a:ext cx="6128510" cy="5197848"/>
          </a:xfrm>
          <a:prstGeom prst="rect">
            <a:avLst/>
          </a:prstGeom>
        </p:spPr>
      </p:pic>
    </p:spTree>
    <p:extLst>
      <p:ext uri="{BB962C8B-B14F-4D97-AF65-F5344CB8AC3E}">
        <p14:creationId xmlns:p14="http://schemas.microsoft.com/office/powerpoint/2010/main" val="417447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EE10F-3246-4004-8787-937986A41040}"/>
              </a:ext>
            </a:extLst>
          </p:cNvPr>
          <p:cNvSpPr>
            <a:spLocks noGrp="1"/>
          </p:cNvSpPr>
          <p:nvPr>
            <p:ph type="title"/>
          </p:nvPr>
        </p:nvSpPr>
        <p:spPr/>
        <p:txBody>
          <a:bodyPr/>
          <a:lstStyle/>
          <a:p>
            <a:r>
              <a:rPr lang="pt-BR" dirty="0"/>
              <a:t>DED é bem diferente</a:t>
            </a:r>
          </a:p>
        </p:txBody>
      </p:sp>
      <p:sp>
        <p:nvSpPr>
          <p:cNvPr id="3" name="Espaço Reservado para Conteúdo 2">
            <a:extLst>
              <a:ext uri="{FF2B5EF4-FFF2-40B4-BE49-F238E27FC236}">
                <a16:creationId xmlns:a16="http://schemas.microsoft.com/office/drawing/2014/main" id="{F5726564-5FCF-48CC-AC20-B2F61DB6AA09}"/>
              </a:ext>
            </a:extLst>
          </p:cNvPr>
          <p:cNvSpPr>
            <a:spLocks noGrp="1"/>
          </p:cNvSpPr>
          <p:nvPr>
            <p:ph idx="1"/>
          </p:nvPr>
        </p:nvSpPr>
        <p:spPr/>
        <p:txBody>
          <a:bodyPr/>
          <a:lstStyle/>
          <a:p>
            <a:r>
              <a:rPr lang="en-US" dirty="0"/>
              <a:t>In contrast, the direction of grain growth may significantly deviate from the build direction, which typically appears in DED process with low scanning speed.</a:t>
            </a:r>
          </a:p>
          <a:p>
            <a:r>
              <a:rPr lang="en-US" dirty="0"/>
              <a:t> Fig. 30 shows several examples of inclined columnar grains in various alloys by DED . Curved columnar grains with a variety of orientations can be observed. </a:t>
            </a:r>
          </a:p>
          <a:p>
            <a:r>
              <a:rPr lang="en-US" dirty="0"/>
              <a:t>In addition, these columnar  grains </a:t>
            </a:r>
            <a:r>
              <a:rPr lang="en-US" u="sng" dirty="0"/>
              <a:t>do not align </a:t>
            </a:r>
            <a:r>
              <a:rPr lang="en-US" dirty="0"/>
              <a:t>uniformly and grow through multiple layers like those</a:t>
            </a:r>
            <a:endParaRPr lang="pt-BR" dirty="0"/>
          </a:p>
        </p:txBody>
      </p:sp>
      <p:sp>
        <p:nvSpPr>
          <p:cNvPr id="4" name="Espaço Reservado para Número de Slide 3">
            <a:extLst>
              <a:ext uri="{FF2B5EF4-FFF2-40B4-BE49-F238E27FC236}">
                <a16:creationId xmlns:a16="http://schemas.microsoft.com/office/drawing/2014/main" id="{EBF99073-07CE-4648-AABB-D9A08CD32D71}"/>
              </a:ext>
            </a:extLst>
          </p:cNvPr>
          <p:cNvSpPr>
            <a:spLocks noGrp="1"/>
          </p:cNvSpPr>
          <p:nvPr>
            <p:ph type="sldNum" sz="quarter" idx="12"/>
          </p:nvPr>
        </p:nvSpPr>
        <p:spPr/>
        <p:txBody>
          <a:bodyPr/>
          <a:lstStyle/>
          <a:p>
            <a:fld id="{A474DDC1-61B4-4F90-8F87-176D58F64EB0}" type="slidenum">
              <a:rPr lang="pt-BR" smtClean="0"/>
              <a:t>9</a:t>
            </a:fld>
            <a:endParaRPr lang="pt-BR"/>
          </a:p>
        </p:txBody>
      </p:sp>
    </p:spTree>
    <p:extLst>
      <p:ext uri="{BB962C8B-B14F-4D97-AF65-F5344CB8AC3E}">
        <p14:creationId xmlns:p14="http://schemas.microsoft.com/office/powerpoint/2010/main" val="104497530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16001</TotalTime>
  <Words>4704</Words>
  <Application>Microsoft Office PowerPoint</Application>
  <PresentationFormat>Widescreen</PresentationFormat>
  <Paragraphs>438</Paragraphs>
  <Slides>70</Slides>
  <Notes>11</Notes>
  <HiddenSlides>0</HiddenSlides>
  <MMClips>2</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70</vt:i4>
      </vt:variant>
    </vt:vector>
  </HeadingPairs>
  <TitlesOfParts>
    <vt:vector size="75" baseType="lpstr">
      <vt:lpstr>AdvGulliv-R</vt:lpstr>
      <vt:lpstr>Arial</vt:lpstr>
      <vt:lpstr>Calibri</vt:lpstr>
      <vt:lpstr>Calibri Light</vt:lpstr>
      <vt:lpstr>Tema do Office</vt:lpstr>
      <vt:lpstr> PMT 5927 aula 5</vt:lpstr>
      <vt:lpstr>3.2 microestrutura da solidificação</vt:lpstr>
      <vt:lpstr>Como observar a poça: plano de corte</vt:lpstr>
      <vt:lpstr>M.O. versus MEV com ataque químico</vt:lpstr>
      <vt:lpstr>Micrscopia óptica x EBSD</vt:lpstr>
      <vt:lpstr>Apresentação do PowerPoint</vt:lpstr>
      <vt:lpstr>Apresentação do PowerPoint</vt:lpstr>
      <vt:lpstr>PBF x DED</vt:lpstr>
      <vt:lpstr>DED é bem diferente</vt:lpstr>
      <vt:lpstr>Apresentação do PowerPoint</vt:lpstr>
      <vt:lpstr>3.2.1.2. Mecanismo de crescimento</vt:lpstr>
      <vt:lpstr>Apresentação do PowerPoint</vt:lpstr>
      <vt:lpstr>Apresentação do PowerPoint</vt:lpstr>
      <vt:lpstr>Apresentação do PowerPoint</vt:lpstr>
      <vt:lpstr>Apresentação do PowerPoint</vt:lpstr>
      <vt:lpstr>Parágrafo problemático, pag 156</vt:lpstr>
      <vt:lpstr>Apresentação do PowerPoint</vt:lpstr>
      <vt:lpstr>O super resfriamento constitucional</vt:lpstr>
      <vt:lpstr>3.2.2. Grain growth rate R</vt:lpstr>
      <vt:lpstr>Apresentação do PowerPoint</vt:lpstr>
      <vt:lpstr>Apresentação do PowerPoint</vt:lpstr>
      <vt:lpstr>3.2.3.2 Morfologia dos grãos</vt:lpstr>
      <vt:lpstr>Anisotropia de módulo de elasticidade</vt:lpstr>
      <vt:lpstr>Apresentação do PowerPoint</vt:lpstr>
      <vt:lpstr>Transição colunar equiaxial (CET)</vt:lpstr>
      <vt:lpstr>Apresentação do PowerPoint</vt:lpstr>
      <vt:lpstr>Apresentação do PowerPoint</vt:lpstr>
      <vt:lpstr>Apresentação do PowerPoint</vt:lpstr>
      <vt:lpstr>Apresentação do PowerPoint</vt:lpstr>
      <vt:lpstr>Comentário sobre Ti 6Al 4V</vt:lpstr>
      <vt:lpstr>Apresentação do PowerPoint</vt:lpstr>
      <vt:lpstr>Mais sobre equiaxiais por super resfriamento</vt:lpstr>
      <vt:lpstr>Apresentação do PowerPoint</vt:lpstr>
      <vt:lpstr>Apresentação do PowerPoint</vt:lpstr>
      <vt:lpstr>É possível refinar grão por TT pós M.A.?</vt:lpstr>
      <vt:lpstr>3.3 Textura cristalográfica</vt:lpstr>
      <vt:lpstr>textura</vt:lpstr>
      <vt:lpstr>Breve revisão de textura</vt:lpstr>
      <vt:lpstr>Análise da textura, por Difração de raios X</vt:lpstr>
      <vt:lpstr>Diferentes maneiras de representar a textura</vt:lpstr>
      <vt:lpstr>Apresentação do PowerPoint</vt:lpstr>
      <vt:lpstr>Apresentação do PowerPoint</vt:lpstr>
      <vt:lpstr>Apresentação do PowerPoint</vt:lpstr>
      <vt:lpstr>Apresentação do PowerPoint</vt:lpstr>
      <vt:lpstr>Padrão “fibra” </vt:lpstr>
      <vt:lpstr>Figura de polo inversa</vt:lpstr>
      <vt:lpstr>Dois usos diferentes da FPI</vt:lpstr>
      <vt:lpstr>Ou usar a Imagem por FPI, no EBSD</vt:lpstr>
      <vt:lpstr>3.3.1 Textura nos processos PBF</vt:lpstr>
      <vt:lpstr>Padrão fibra &lt;001&gt;//BD em PBF </vt:lpstr>
      <vt:lpstr>3.3.2 textura nos processos DED</vt:lpstr>
      <vt:lpstr>Apresentação do PowerPoint</vt:lpstr>
      <vt:lpstr>Apresentação do PowerPoint</vt:lpstr>
      <vt:lpstr>3.3.2 textura nos processos DED</vt:lpstr>
      <vt:lpstr>3.3.3 fatores influentes no PBF e DED</vt:lpstr>
      <vt:lpstr>Fatores influentes</vt:lpstr>
      <vt:lpstr>Apresentação do PowerPoint</vt:lpstr>
      <vt:lpstr>VELOCIDADE DE VARREDURA</vt:lpstr>
      <vt:lpstr>Nagase comenta:</vt:lpstr>
      <vt:lpstr>ESTRATÉGIA DE VARREDURA</vt:lpstr>
      <vt:lpstr>ESTRATÉGIA DE VARREDURA</vt:lpstr>
      <vt:lpstr>ESTRATÉGIA DE VARREDURA</vt:lpstr>
      <vt:lpstr>ESTRATÉGIA DE VARREDURA</vt:lpstr>
      <vt:lpstr>ESTRATÉGIA DE VARREDURA X-scan</vt:lpstr>
      <vt:lpstr>Apresentação do PowerPoint</vt:lpstr>
      <vt:lpstr>Scan X</vt:lpstr>
      <vt:lpstr>Apresentação do PowerPoint</vt:lpstr>
      <vt:lpstr>Apresentação do PowerPoint</vt:lpstr>
      <vt:lpstr>ESTRATÉGIA DE VARREDURA rot-scan</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PMT 5927 aula 2</dc:title>
  <dc:creator>Fernando</dc:creator>
  <cp:lastModifiedBy>fernando landgraf</cp:lastModifiedBy>
  <cp:revision>226</cp:revision>
  <dcterms:created xsi:type="dcterms:W3CDTF">2020-02-18T20:26:51Z</dcterms:created>
  <dcterms:modified xsi:type="dcterms:W3CDTF">2020-04-22T11:54:23Z</dcterms:modified>
</cp:coreProperties>
</file>