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6" r:id="rId21"/>
    <p:sldId id="277" r:id="rId22"/>
    <p:sldId id="278" r:id="rId23"/>
    <p:sldId id="291" r:id="rId24"/>
    <p:sldId id="292" r:id="rId25"/>
    <p:sldId id="298" r:id="rId26"/>
    <p:sldId id="281" r:id="rId27"/>
    <p:sldId id="283" r:id="rId28"/>
    <p:sldId id="28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8FCA106-28CC-49C6-8A71-28DBF7EC7E5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</p14:sldIdLst>
        </p14:section>
        <p14:section name="Seção sem Título" id="{5A8799A3-FD17-4FEC-9345-8F4931C45F8A}">
          <p14:sldIdLst>
            <p14:sldId id="271"/>
            <p14:sldId id="272"/>
            <p14:sldId id="273"/>
            <p14:sldId id="274"/>
            <p14:sldId id="275"/>
            <p14:sldId id="296"/>
            <p14:sldId id="277"/>
            <p14:sldId id="278"/>
            <p14:sldId id="291"/>
            <p14:sldId id="292"/>
            <p14:sldId id="298"/>
            <p14:sldId id="281"/>
            <p14:sldId id="283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FE67-220C-4A70-9D9E-C2872F4C65D2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E90BF-22F7-4383-9545-184D189DC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01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90BF-22F7-4383-9545-184D189DC6D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0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D06689-2496-465A-9A37-CE473B063974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387737"/>
            <a:ext cx="8424935" cy="1731982"/>
          </a:xfrm>
        </p:spPr>
        <p:txBody>
          <a:bodyPr/>
          <a:lstStyle/>
          <a:p>
            <a:r>
              <a:rPr lang="pt-BR" dirty="0" smtClean="0"/>
              <a:t>O MÉTODO </a:t>
            </a:r>
            <a:br>
              <a:rPr lang="pt-BR" dirty="0" smtClean="0"/>
            </a:br>
            <a:r>
              <a:rPr lang="pt-BR" i="1" dirty="0" smtClean="0"/>
              <a:t>DA CAPO</a:t>
            </a:r>
            <a:endParaRPr lang="pt-BR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pt-BR" sz="3200" dirty="0" smtClean="0"/>
          </a:p>
          <a:p>
            <a:pPr algn="l"/>
            <a:endParaRPr lang="pt-BR" sz="3200" dirty="0"/>
          </a:p>
          <a:p>
            <a:pPr algn="l"/>
            <a:r>
              <a:rPr lang="pt-BR" sz="3200" dirty="0" smtClean="0"/>
              <a:t>Joel Barbosa (</a:t>
            </a:r>
            <a:r>
              <a:rPr lang="pt-BR" sz="3200" dirty="0" smtClean="0"/>
              <a:t>1964)</a:t>
            </a:r>
            <a:endParaRPr 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30425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2032323"/>
            <a:ext cx="7745505" cy="4709045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Apresente gravações e vídeos para os alunos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Realize </a:t>
            </a:r>
            <a:r>
              <a:rPr lang="pt-BR" dirty="0"/>
              <a:t>provas teóricas e instrumentais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Acompanhe </a:t>
            </a:r>
            <a:r>
              <a:rPr lang="pt-BR" dirty="0"/>
              <a:t>o crescimento de cada aluno, avaliando-o individualmente e colocando notas no livro dele para cada exercício. 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Mostre </a:t>
            </a:r>
            <a:r>
              <a:rPr lang="pt-BR" dirty="0"/>
              <a:t>a forma musical de algumas canções e comente a riqueza da construção de certas linhas melódicas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Organize </a:t>
            </a:r>
            <a:r>
              <a:rPr lang="pt-BR" dirty="0"/>
              <a:t>os alunos em grupos de </a:t>
            </a:r>
            <a:r>
              <a:rPr lang="pt-BR" dirty="0" smtClean="0"/>
              <a:t>câmara.</a:t>
            </a:r>
          </a:p>
          <a:p>
            <a:endParaRPr lang="pt-BR" dirty="0"/>
          </a:p>
          <a:p>
            <a:r>
              <a:rPr lang="pt-BR" dirty="0" smtClean="0"/>
              <a:t>Explique </a:t>
            </a:r>
            <a:r>
              <a:rPr lang="pt-BR" dirty="0"/>
              <a:t>ao aluno a importância da prática diária com qualidade (concentração e planejamento</a:t>
            </a:r>
            <a:r>
              <a:rPr lang="pt-BR" dirty="0" smtClean="0"/>
              <a:t>). 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405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68052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Tocar </a:t>
            </a:r>
            <a:r>
              <a:rPr lang="pt-BR" dirty="0"/>
              <a:t>e Cantar - Toda canção com letra deve ser cantada e tocada. </a:t>
            </a:r>
            <a:r>
              <a:rPr lang="pt-BR" dirty="0" smtClean="0"/>
              <a:t>Se </a:t>
            </a:r>
            <a:r>
              <a:rPr lang="pt-BR" dirty="0"/>
              <a:t>possível, use um instrumento harmônico (violão, piano, teclado, etc.) para acompanhar essas atividades. Procure cantar em tonalidades apropriadas para a classe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Praticar todas as  vozes individualmente, possibilitando posteriormente a execução nas mais diferentes  combinações instrumentais.</a:t>
            </a:r>
          </a:p>
          <a:p>
            <a:endParaRPr lang="pt-BR" dirty="0"/>
          </a:p>
          <a:p>
            <a:r>
              <a:rPr lang="pt-BR" dirty="0" smtClean="0"/>
              <a:t>Dueto </a:t>
            </a:r>
            <a:r>
              <a:rPr lang="pt-BR" dirty="0"/>
              <a:t>com Palmas </a:t>
            </a:r>
            <a:r>
              <a:rPr lang="pt-BR" dirty="0" smtClean="0"/>
              <a:t>– Um grupo canta e outro bate o ritmo ou, enquanto um grupo toca, o outro bate o ritmo. </a:t>
            </a:r>
            <a:r>
              <a:rPr lang="pt-BR" dirty="0" smtClean="0"/>
              <a:t>Cantar e bater o </a:t>
            </a:r>
            <a:r>
              <a:rPr lang="pt-BR" dirty="0" smtClean="0"/>
              <a:t>ritmo simultaneamente.</a:t>
            </a:r>
          </a:p>
          <a:p>
            <a:endParaRPr lang="pt-BR" dirty="0"/>
          </a:p>
          <a:p>
            <a:r>
              <a:rPr lang="pt-BR" dirty="0" smtClean="0"/>
              <a:t>Memorização</a:t>
            </a:r>
            <a:r>
              <a:rPr lang="pt-BR" dirty="0" smtClean="0"/>
              <a:t> </a:t>
            </a:r>
            <a:r>
              <a:rPr lang="pt-BR" dirty="0" smtClean="0"/>
              <a:t>–Prática valorizada desde o início da aprendizagem. Além de propiciar o desenvolvimento da memória, possibilita tocar as passagens mais difíceis com maior desenvoltura.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843950" cy="105425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7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Exercício Teórico </a:t>
            </a:r>
            <a:r>
              <a:rPr lang="pt-BR" sz="2000" dirty="0" smtClean="0"/>
              <a:t>– importante </a:t>
            </a:r>
            <a:r>
              <a:rPr lang="pt-BR" sz="2000" dirty="0"/>
              <a:t>para verificar o aprendizado, </a:t>
            </a:r>
            <a:r>
              <a:rPr lang="pt-BR" sz="2000" dirty="0" smtClean="0"/>
              <a:t>corrigir </a:t>
            </a:r>
            <a:r>
              <a:rPr lang="pt-BR" sz="2000" dirty="0"/>
              <a:t>os resultados de cada aluno. Tenha certeza que os alunos estão fazendo-os individualmente. Crie mais exercícios semelhantes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/>
              <a:t>Exercício Técnico Instrumental - Ouça cada aluno individualmente.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4645151" y="2204864"/>
            <a:ext cx="3803904" cy="387705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Exercício </a:t>
            </a:r>
            <a:r>
              <a:rPr lang="pt-BR" dirty="0"/>
              <a:t>Rítmico - Pratique-os de várias maneiras.</a:t>
            </a:r>
          </a:p>
          <a:p>
            <a:endParaRPr lang="pt-BR" dirty="0"/>
          </a:p>
          <a:p>
            <a:r>
              <a:rPr lang="pt-BR" dirty="0"/>
              <a:t>Completar a Melodia - Esse tipo de exercício é muito importante para o desenvolvimento auditivo do aluno. Tenha certeza que cada aluno fez individualmente. Verifique um por um antes de corrigir em grupo.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886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Práticas Criativas –estimular, individualmente, a prática de improvisar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Exercício </a:t>
            </a:r>
            <a:r>
              <a:rPr lang="pt-BR" dirty="0"/>
              <a:t>de Divisão </a:t>
            </a:r>
            <a:r>
              <a:rPr lang="pt-BR" dirty="0" smtClean="0"/>
              <a:t>Musical.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Concerto – As apresentações individuais em grupos de câmara ou banda completa são estimuladas, com convites distribuídos para os responsáveis, parentes, amigos e colegas dos integrantes.</a:t>
            </a:r>
          </a:p>
          <a:p>
            <a:endParaRPr lang="pt-BR" dirty="0"/>
          </a:p>
          <a:p>
            <a:r>
              <a:rPr lang="pt-BR" dirty="0"/>
              <a:t>Tenha horários específicos para o atendimento do aluno com dificuldade.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8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Valorize a qualidade e o equilíbrio sonoro da banda, dos grupos e, ainda, de cada integrante.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/>
              <a:t>Ofereça oportunidade de audição de bons profissionais e conjuntos através de gravações, visando a ampliar o juízo estético do grupo com modelos que possam servir de referência sonora.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9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72816"/>
            <a:ext cx="640871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380312" y="5610944"/>
            <a:ext cx="13819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4000" dirty="0" smtClean="0"/>
              <a:t>Programa de Ensino – Teoria Aplicada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80312" y="5674022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PAZ</a:t>
            </a:r>
            <a:r>
              <a:rPr lang="pt-BR" dirty="0" smtClean="0"/>
              <a:t>, </a:t>
            </a:r>
            <a:r>
              <a:rPr lang="pt-BR" dirty="0" smtClean="0"/>
              <a:t>2013: 314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18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4000" dirty="0"/>
              <a:t>Programa de </a:t>
            </a:r>
            <a:r>
              <a:rPr lang="pt-BR" sz="4000" dirty="0" smtClean="0"/>
              <a:t>Ensino</a:t>
            </a:r>
            <a:br>
              <a:rPr lang="pt-BR" sz="4000" dirty="0" smtClean="0"/>
            </a:br>
            <a:r>
              <a:rPr lang="pt-BR" sz="4000" dirty="0" smtClean="0"/>
              <a:t> </a:t>
            </a:r>
            <a:r>
              <a:rPr lang="pt-BR" sz="4000" dirty="0" smtClean="0"/>
              <a:t>– Repertório</a:t>
            </a:r>
            <a:endParaRPr lang="pt-BR" sz="40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Melodias populares da </a:t>
            </a:r>
            <a:r>
              <a:rPr lang="pt-BR" dirty="0" smtClean="0"/>
              <a:t>tradição </a:t>
            </a:r>
            <a:r>
              <a:rPr lang="pt-BR" dirty="0" smtClean="0"/>
              <a:t>oral;</a:t>
            </a:r>
          </a:p>
          <a:p>
            <a:endParaRPr lang="pt-BR" dirty="0" smtClean="0"/>
          </a:p>
          <a:p>
            <a:r>
              <a:rPr lang="pt-BR" dirty="0" smtClean="0"/>
              <a:t>Duos; </a:t>
            </a:r>
          </a:p>
          <a:p>
            <a:endParaRPr lang="pt-BR" dirty="0" smtClean="0"/>
          </a:p>
          <a:p>
            <a:r>
              <a:rPr lang="pt-BR" dirty="0" smtClean="0"/>
              <a:t>Cânones;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/>
              <a:t>Exercícios para treino de emissão e divisão da unidade;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Versões facilitadas para o trabalho inicial com a </a:t>
            </a:r>
            <a:r>
              <a:rPr lang="pt-BR" dirty="0" smtClean="0"/>
              <a:t>banda (arranjos e  composições do professor Barbosa).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652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4000" dirty="0"/>
              <a:t>Programa de Ensino </a:t>
            </a:r>
            <a:r>
              <a:rPr lang="pt-BR" sz="4000" dirty="0" smtClean="0"/>
              <a:t>– Improvisação</a:t>
            </a:r>
            <a:endParaRPr lang="pt-BR" sz="40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685800" y="2672328"/>
            <a:ext cx="3803904" cy="2052816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Propostas para improvisar </a:t>
            </a:r>
            <a:r>
              <a:rPr lang="pt-BR" dirty="0" smtClean="0"/>
              <a:t>com </a:t>
            </a:r>
            <a:r>
              <a:rPr lang="pt-BR" dirty="0" smtClean="0"/>
              <a:t>sugestão </a:t>
            </a:r>
            <a:r>
              <a:rPr lang="pt-BR" dirty="0" smtClean="0"/>
              <a:t>de </a:t>
            </a:r>
            <a:r>
              <a:rPr lang="pt-BR" dirty="0" smtClean="0"/>
              <a:t>notas entre </a:t>
            </a:r>
            <a:r>
              <a:rPr lang="pt-BR" dirty="0" smtClean="0"/>
              <a:t>parênteses.</a:t>
            </a:r>
            <a:endParaRPr lang="pt-BR" dirty="0"/>
          </a:p>
          <a:p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4572000" y="3104376"/>
            <a:ext cx="3803904" cy="1836792"/>
          </a:xfrm>
        </p:spPr>
        <p:txBody>
          <a:bodyPr/>
          <a:lstStyle/>
          <a:p>
            <a:r>
              <a:rPr lang="pt-BR" dirty="0"/>
              <a:t>Completar a melodia, completar os compassos com ritmo.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96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professor propõe pequenos motivos de dois compassos e os alunos repetem, por audição, nos seus instrumentos. De início, o mesmo som com </a:t>
            </a:r>
            <a:r>
              <a:rPr lang="pt-BR" dirty="0" smtClean="0"/>
              <a:t>variações </a:t>
            </a:r>
            <a:r>
              <a:rPr lang="pt-BR" dirty="0" smtClean="0"/>
              <a:t>rítmicas. Em seguida dois sons, três, até chegar a seis sons.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4000" dirty="0"/>
              <a:t>Programa de Ensino </a:t>
            </a:r>
            <a:r>
              <a:rPr lang="pt-BR" sz="4000" dirty="0" smtClean="0"/>
              <a:t>– Exercícios auditivos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98541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790574"/>
            <a:ext cx="7756263" cy="10542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000" dirty="0" smtClean="0"/>
              <a:t>Programa </a:t>
            </a:r>
            <a:r>
              <a:rPr lang="pt-BR" sz="4000" dirty="0"/>
              <a:t>de </a:t>
            </a:r>
            <a:r>
              <a:rPr lang="pt-BR" sz="4000" dirty="0" smtClean="0"/>
              <a:t>Ensino - </a:t>
            </a:r>
            <a:br>
              <a:rPr lang="pt-BR" sz="4000" dirty="0" smtClean="0"/>
            </a:br>
            <a:r>
              <a:rPr lang="pt-BR" sz="4000" dirty="0" smtClean="0"/>
              <a:t>Ordem </a:t>
            </a:r>
            <a:r>
              <a:rPr lang="pt-BR" sz="4000" dirty="0"/>
              <a:t>de cada nota </a:t>
            </a:r>
            <a:r>
              <a:rPr lang="pt-BR" sz="4000" dirty="0" smtClean="0"/>
              <a:t>nos diferentes instrumentos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69776" y="2288248"/>
            <a:ext cx="4102224" cy="3877056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Obedecem à facilidade de embocadura e digitalização.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 smtClean="0"/>
              <a:t>cada nova lição, aparece no livro do regente a nota específica de cada instrumento remetendo, ainda, à </a:t>
            </a:r>
            <a:r>
              <a:rPr lang="pt-BR" dirty="0" smtClean="0"/>
              <a:t>página </a:t>
            </a:r>
            <a:r>
              <a:rPr lang="pt-BR" dirty="0" smtClean="0"/>
              <a:t>em que a mesma se encontra no livro do aluno.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4944560" y="2996952"/>
            <a:ext cx="3803904" cy="3312368"/>
          </a:xfrm>
        </p:spPr>
        <p:txBody>
          <a:bodyPr/>
          <a:lstStyle/>
          <a:p>
            <a:r>
              <a:rPr lang="pt-BR" dirty="0"/>
              <a:t>Ao final do livro do regente </a:t>
            </a:r>
            <a:r>
              <a:rPr lang="pt-BR" dirty="0" smtClean="0"/>
              <a:t>encontra-se </a:t>
            </a:r>
            <a:r>
              <a:rPr lang="pt-BR" dirty="0"/>
              <a:t>um quadro de dedilhados com fotos e indicações visuais para todos os instrumentos, seguido de um breve </a:t>
            </a:r>
            <a:r>
              <a:rPr lang="pt-BR" dirty="0" smtClean="0"/>
              <a:t>histórico </a:t>
            </a:r>
            <a:r>
              <a:rPr lang="pt-BR" dirty="0"/>
              <a:t>dos mesmos.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79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071465"/>
            <a:ext cx="7745505" cy="4525887"/>
          </a:xfrm>
        </p:spPr>
        <p:txBody>
          <a:bodyPr>
            <a:normAutofit/>
          </a:bodyPr>
          <a:lstStyle/>
          <a:p>
            <a:r>
              <a:rPr lang="pt-BR" dirty="0" smtClean="0"/>
              <a:t>Método Elementar para o Ensino Coletivo e/ou Individual de Instrumentos de Banda – tese de doutorado do Prof. </a:t>
            </a:r>
            <a:r>
              <a:rPr lang="pt-BR" dirty="0" smtClean="0"/>
              <a:t>Dr. Joel </a:t>
            </a:r>
            <a:r>
              <a:rPr lang="pt-BR" dirty="0" smtClean="0"/>
              <a:t>Barbosa.</a:t>
            </a:r>
          </a:p>
          <a:p>
            <a:endParaRPr lang="pt-BR" dirty="0" smtClean="0"/>
          </a:p>
          <a:p>
            <a:r>
              <a:rPr lang="pt-BR" dirty="0" smtClean="0"/>
              <a:t>A partir de 2004, </a:t>
            </a:r>
          </a:p>
          <a:p>
            <a:pPr marL="0" indent="0">
              <a:buNone/>
            </a:pPr>
            <a:r>
              <a:rPr lang="pt-BR" dirty="0"/>
              <a:t>e</a:t>
            </a:r>
            <a:r>
              <a:rPr lang="pt-BR" dirty="0" smtClean="0"/>
              <a:t>ditado como livro.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054250"/>
          </a:xfrm>
        </p:spPr>
        <p:txBody>
          <a:bodyPr/>
          <a:lstStyle/>
          <a:p>
            <a:r>
              <a:rPr lang="pt-BR" dirty="0" smtClean="0"/>
              <a:t>O Método </a:t>
            </a:r>
            <a:r>
              <a:rPr lang="pt-BR" i="1" dirty="0" smtClean="0"/>
              <a:t>DA </a:t>
            </a:r>
            <a:r>
              <a:rPr lang="pt-BR" i="1" dirty="0" smtClean="0"/>
              <a:t>CAPO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Iniciação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28386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60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Lições para </a:t>
            </a:r>
            <a:r>
              <a:rPr lang="pt-BR" dirty="0" smtClean="0"/>
              <a:t>cantar, cantar e tocar, exercícios rítmicos e teóricos. </a:t>
            </a:r>
            <a:endParaRPr lang="pt-BR" dirty="0" smtClean="0"/>
          </a:p>
          <a:p>
            <a:pPr algn="r"/>
            <a:endParaRPr lang="pt-BR" dirty="0"/>
          </a:p>
          <a:p>
            <a:r>
              <a:rPr lang="pt-BR" dirty="0" smtClean="0"/>
              <a:t>O </a:t>
            </a:r>
            <a:r>
              <a:rPr lang="pt-BR" dirty="0" smtClean="0"/>
              <a:t>professor, de acordo com o momento, poderá ministrar conhecimentos musicais que não estão listados nos livros, mas são incentivados pelo autor do método, como: análise, harmonia e história da </a:t>
            </a:r>
            <a:r>
              <a:rPr lang="pt-BR" dirty="0" smtClean="0"/>
              <a:t>música.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A </a:t>
            </a:r>
            <a:r>
              <a:rPr lang="pt-BR" sz="4000" dirty="0" smtClean="0"/>
              <a:t>proposta </a:t>
            </a:r>
            <a:r>
              <a:rPr lang="pt-BR" sz="4000" dirty="0" smtClean="0"/>
              <a:t>de Barbosa em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i="1" dirty="0" smtClean="0"/>
              <a:t>Da Capo</a:t>
            </a:r>
            <a:endParaRPr lang="pt-BR" sz="4000" i="1" dirty="0"/>
          </a:p>
        </p:txBody>
      </p:sp>
    </p:spTree>
    <p:extLst>
      <p:ext uri="{BB962C8B-B14F-4D97-AF65-F5344CB8AC3E}">
        <p14:creationId xmlns:p14="http://schemas.microsoft.com/office/powerpoint/2010/main" val="292850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85000" lnSpcReduction="10000"/>
          </a:bodyPr>
          <a:lstStyle/>
          <a:p>
            <a:r>
              <a:rPr lang="pt-BR" i="1" dirty="0" smtClean="0"/>
              <a:t>Da Capo Arco e Da Capo Dedilhadas</a:t>
            </a:r>
            <a:r>
              <a:rPr lang="pt-BR" dirty="0" smtClean="0"/>
              <a:t>, juntamente com os respectivos livros de Regência para os </a:t>
            </a:r>
            <a:r>
              <a:rPr lang="pt-BR" dirty="0" smtClean="0"/>
              <a:t>professores.</a:t>
            </a:r>
          </a:p>
          <a:p>
            <a:endParaRPr lang="pt-BR" dirty="0" smtClean="0"/>
          </a:p>
          <a:p>
            <a:r>
              <a:rPr lang="pt-BR" dirty="0" smtClean="0"/>
              <a:t>A metodologia de ambos é semelhante ao </a:t>
            </a:r>
            <a:r>
              <a:rPr lang="pt-BR" i="1" dirty="0" smtClean="0"/>
              <a:t>Da Capo</a:t>
            </a:r>
            <a:r>
              <a:rPr lang="pt-BR" dirty="0" smtClean="0"/>
              <a:t> para instrumentos de banda.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i="1" dirty="0" smtClean="0"/>
              <a:t>Da Capo Arco </a:t>
            </a:r>
            <a:r>
              <a:rPr lang="pt-BR" dirty="0" smtClean="0"/>
              <a:t>destina-se à formação de orquestras </a:t>
            </a:r>
            <a:r>
              <a:rPr lang="pt-BR" dirty="0" smtClean="0"/>
              <a:t>de </a:t>
            </a:r>
            <a:r>
              <a:rPr lang="pt-BR" dirty="0" smtClean="0"/>
              <a:t>câmara e contém </a:t>
            </a:r>
            <a:r>
              <a:rPr lang="pt-BR" dirty="0" smtClean="0"/>
              <a:t>os </a:t>
            </a:r>
            <a:r>
              <a:rPr lang="pt-BR" dirty="0" smtClean="0"/>
              <a:t>livros para: </a:t>
            </a:r>
            <a:r>
              <a:rPr lang="pt-BR" dirty="0" smtClean="0"/>
              <a:t>violino, viola, </a:t>
            </a:r>
            <a:r>
              <a:rPr lang="pt-BR" dirty="0" err="1" smtClean="0"/>
              <a:t>cello</a:t>
            </a:r>
            <a:r>
              <a:rPr lang="pt-BR" dirty="0" smtClean="0"/>
              <a:t> e contrabaixo.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</a:t>
            </a:r>
            <a:r>
              <a:rPr lang="pt-BR" i="1" dirty="0" smtClean="0"/>
              <a:t>Da Capo Cordas Dedilhadas</a:t>
            </a:r>
            <a:r>
              <a:rPr lang="pt-BR" dirty="0" smtClean="0"/>
              <a:t> </a:t>
            </a:r>
            <a:r>
              <a:rPr lang="pt-BR" dirty="0" smtClean="0"/>
              <a:t>destina-se à formação de </a:t>
            </a:r>
            <a:r>
              <a:rPr lang="pt-BR" dirty="0" smtClean="0"/>
              <a:t>orquestra de cordas dedilhadas </a:t>
            </a:r>
            <a:r>
              <a:rPr lang="pt-BR" dirty="0" smtClean="0"/>
              <a:t>com os livros para: </a:t>
            </a:r>
            <a:r>
              <a:rPr lang="pt-BR" dirty="0" smtClean="0"/>
              <a:t>cavaquinho e banjo (mesmo livro com cordas em mesma afinação), bandolim, violão tenor, viola, violão, baixo elétrico ou </a:t>
            </a:r>
            <a:r>
              <a:rPr lang="pt-BR" dirty="0" err="1" smtClean="0"/>
              <a:t>baixolão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dirty="0" smtClean="0"/>
              <a:t>Outros </a:t>
            </a:r>
            <a:r>
              <a:rPr lang="pt-BR" dirty="0" smtClean="0"/>
              <a:t>métodos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249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Aprimoramento e valorização da técnica que envolvem a criação, exercícios de transposição, percepção de notas tocadas propositalmente erradas para aguçar a percepção.</a:t>
            </a:r>
          </a:p>
          <a:p>
            <a:endParaRPr lang="pt-BR" dirty="0" smtClean="0"/>
          </a:p>
          <a:p>
            <a:r>
              <a:rPr lang="pt-BR" dirty="0" smtClean="0"/>
              <a:t>Introdução modal com propostas nos modos </a:t>
            </a:r>
            <a:r>
              <a:rPr lang="pt-BR" dirty="0" err="1" smtClean="0"/>
              <a:t>mixolídio</a:t>
            </a:r>
            <a:r>
              <a:rPr lang="pt-BR" dirty="0" smtClean="0"/>
              <a:t>, lídio e lídio-</a:t>
            </a:r>
            <a:r>
              <a:rPr lang="pt-BR" dirty="0" err="1" smtClean="0"/>
              <a:t>mixolídio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Jogos Musicais (atentando para a importância do lúdico na Educação Musical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9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574550"/>
            <a:ext cx="7756263" cy="10542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000" i="1" dirty="0" smtClean="0"/>
              <a:t>DA </a:t>
            </a:r>
            <a:r>
              <a:rPr lang="pt-BR" sz="4000" i="1" dirty="0"/>
              <a:t>CAPO </a:t>
            </a:r>
            <a:r>
              <a:rPr lang="pt-BR" sz="4000" i="1" dirty="0" smtClean="0"/>
              <a:t>CRIATIVIDADE </a:t>
            </a:r>
            <a:r>
              <a:rPr lang="pt-BR" sz="4000" dirty="0" smtClean="0"/>
              <a:t>(2010)</a:t>
            </a:r>
            <a:endParaRPr lang="pt-BR" sz="40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685800" y="2060848"/>
            <a:ext cx="3803904" cy="3877056"/>
          </a:xfrm>
        </p:spPr>
        <p:txBody>
          <a:bodyPr>
            <a:noAutofit/>
          </a:bodyPr>
          <a:lstStyle/>
          <a:p>
            <a:r>
              <a:rPr lang="pt-BR" dirty="0" smtClean="0"/>
              <a:t>Ênfase na prática criativas através da improvisação. </a:t>
            </a:r>
          </a:p>
          <a:p>
            <a:r>
              <a:rPr lang="pt-BR" dirty="0" smtClean="0"/>
              <a:t>Coleção formada </a:t>
            </a:r>
            <a:r>
              <a:rPr lang="pt-BR" dirty="0"/>
              <a:t>por 30 livros, 2 </a:t>
            </a:r>
            <a:r>
              <a:rPr lang="pt-BR" dirty="0" smtClean="0"/>
              <a:t>volumes </a:t>
            </a:r>
            <a:r>
              <a:rPr lang="pt-BR" dirty="0"/>
              <a:t>para cada </a:t>
            </a:r>
            <a:r>
              <a:rPr lang="pt-BR" dirty="0" smtClean="0"/>
              <a:t>instrumento </a:t>
            </a:r>
            <a:r>
              <a:rPr lang="pt-BR" dirty="0"/>
              <a:t>e o livro do Regente. </a:t>
            </a:r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4645150" y="2132856"/>
            <a:ext cx="4031305" cy="3877056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Material complementar ao </a:t>
            </a:r>
            <a:r>
              <a:rPr lang="pt-BR" i="1" dirty="0" smtClean="0"/>
              <a:t>DA CAPO -</a:t>
            </a:r>
            <a:r>
              <a:rPr lang="pt-BR" dirty="0" smtClean="0"/>
              <a:t> </a:t>
            </a:r>
            <a:r>
              <a:rPr lang="pt-BR" dirty="0"/>
              <a:t>Iniciação.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Espaço para atividades </a:t>
            </a:r>
            <a:r>
              <a:rPr lang="pt-BR" dirty="0"/>
              <a:t>composicionais e de arranjo, bem como a prática solista.</a:t>
            </a:r>
          </a:p>
          <a:p>
            <a:endParaRPr lang="pt-BR" dirty="0"/>
          </a:p>
          <a:p>
            <a:r>
              <a:rPr lang="pt-BR" dirty="0"/>
              <a:t>Os livros de Instrumento contém 60 páginas cada volume e o livro do Regente 127 páginas cada volume. </a:t>
            </a:r>
          </a:p>
          <a:p>
            <a:pPr algn="just"/>
            <a:endParaRPr lang="pt-BR" sz="1800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273630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69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Bombardino-vol1</a:t>
            </a:r>
            <a:r>
              <a:rPr lang="pt-BR" dirty="0"/>
              <a:t>, Bombardino-vol2, Clarinete-vol1, Clarinete-vol2, Fagote-vol1, Fagote-vol2, Flauta-vol1, Flauta-vol2, </a:t>
            </a:r>
            <a:r>
              <a:rPr lang="pt-BR" dirty="0" smtClean="0"/>
              <a:t>Oboé-vol1</a:t>
            </a:r>
            <a:r>
              <a:rPr lang="pt-BR" dirty="0"/>
              <a:t>, </a:t>
            </a:r>
            <a:r>
              <a:rPr lang="pt-BR" dirty="0" smtClean="0"/>
              <a:t>Oboé-vol2</a:t>
            </a:r>
            <a:r>
              <a:rPr lang="pt-BR" dirty="0"/>
              <a:t>, </a:t>
            </a:r>
            <a:r>
              <a:rPr lang="pt-BR" dirty="0" smtClean="0"/>
              <a:t>Percussão-vol1</a:t>
            </a:r>
            <a:r>
              <a:rPr lang="pt-BR" dirty="0"/>
              <a:t>, </a:t>
            </a:r>
            <a:r>
              <a:rPr lang="pt-BR" dirty="0" smtClean="0"/>
              <a:t>Percussão-vol2</a:t>
            </a:r>
            <a:r>
              <a:rPr lang="pt-BR" dirty="0"/>
              <a:t>, Regência-vol1, </a:t>
            </a:r>
            <a:r>
              <a:rPr lang="pt-BR" dirty="0" smtClean="0"/>
              <a:t>Regência-vol2</a:t>
            </a:r>
            <a:r>
              <a:rPr lang="pt-BR" dirty="0"/>
              <a:t>, Sax alto-vol1, Sax alto-vol2, Saxhorn-vol1, Saxhorn-vol2, Sax tenor-vol1, Sax tenor-vol2, Trombone-vol1, Trombone-vol2, Trompa-vol1, Trompa-vol2, Trompete-vol1, Trompete-vol2, Tuba mib-vol1, Tuba mib-vol2, Tuba sib-vol1, Tuba sib-vol2 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4000" dirty="0" smtClean="0"/>
              <a:t>Coleção </a:t>
            </a:r>
            <a:r>
              <a:rPr lang="pt-BR" sz="4000" i="1" dirty="0" smtClean="0"/>
              <a:t>Da Capo 2 Criatividade</a:t>
            </a:r>
            <a:endParaRPr lang="pt-BR" sz="4000" i="1" dirty="0"/>
          </a:p>
        </p:txBody>
      </p:sp>
    </p:spTree>
    <p:extLst>
      <p:ext uri="{BB962C8B-B14F-4D97-AF65-F5344CB8AC3E}">
        <p14:creationId xmlns:p14="http://schemas.microsoft.com/office/powerpoint/2010/main" val="26802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pt-BR" dirty="0" smtClean="0"/>
              <a:t>“Há que se registrar a grande atenção que vem merecendo o “ensino coletivo de instrumentos musicais heterogêneos” , da última década do século XX ao limiar do século XXI, tanto da parte de autores-educadores quanto de instituições (exemplo: Colégio Pedro II, R.J.), motivando o surgimento de relevantes trabalhos acadêmicos, bem como de uma produção que eclodiu e que vem servindo de referência na prática do ensino coletivo.”</a:t>
            </a:r>
          </a:p>
          <a:p>
            <a:pPr marL="0" indent="0" algn="r">
              <a:buNone/>
            </a:pPr>
            <a:r>
              <a:rPr lang="pt-BR" dirty="0" smtClean="0"/>
              <a:t>(PAZ, </a:t>
            </a:r>
            <a:r>
              <a:rPr lang="pt-BR" dirty="0" smtClean="0"/>
              <a:t>2013: 320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r>
              <a:rPr lang="pt-BR" dirty="0" smtClean="0"/>
              <a:t>Para a Profa. </a:t>
            </a:r>
            <a:r>
              <a:rPr lang="pt-BR" dirty="0" err="1" smtClean="0"/>
              <a:t>Ermelinda</a:t>
            </a:r>
            <a:r>
              <a:rPr lang="pt-BR" dirty="0" smtClean="0"/>
              <a:t>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26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BARBOSA, Joel. </a:t>
            </a:r>
            <a:r>
              <a:rPr lang="pt-BR" i="1" dirty="0"/>
              <a:t>Regência. Da Capo. Método Elementar Para o Ensino Coletivo e/ou Individual de Instrumentos de Banda.</a:t>
            </a:r>
            <a:r>
              <a:rPr lang="pt-BR" dirty="0"/>
              <a:t> Jundiaí, São Paulo: Keyboard Editora Musical, 2004.</a:t>
            </a:r>
          </a:p>
          <a:p>
            <a:r>
              <a:rPr lang="pt-BR" dirty="0" smtClean="0"/>
              <a:t>BARBOSA</a:t>
            </a:r>
            <a:r>
              <a:rPr lang="pt-BR" dirty="0"/>
              <a:t>, Joel. </a:t>
            </a:r>
            <a:r>
              <a:rPr lang="pt-BR" i="1" dirty="0" smtClean="0"/>
              <a:t>Percussão.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</a:t>
            </a:r>
            <a:r>
              <a:rPr lang="pt-BR" dirty="0" smtClean="0"/>
              <a:t>2ª. ed. Jundiaí</a:t>
            </a:r>
            <a:r>
              <a:rPr lang="pt-BR" dirty="0"/>
              <a:t>, São Paulo: Keyboard Editora Musical, </a:t>
            </a:r>
            <a:r>
              <a:rPr lang="pt-BR" dirty="0" smtClean="0"/>
              <a:t>2009.</a:t>
            </a:r>
            <a:endParaRPr lang="pt-BR" dirty="0"/>
          </a:p>
          <a:p>
            <a:r>
              <a:rPr lang="pt-BR" dirty="0" smtClean="0"/>
              <a:t>BARBOSA</a:t>
            </a:r>
            <a:r>
              <a:rPr lang="pt-BR" dirty="0"/>
              <a:t>, Joel</a:t>
            </a:r>
            <a:r>
              <a:rPr lang="pt-BR" dirty="0" smtClean="0"/>
              <a:t>. </a:t>
            </a:r>
            <a:r>
              <a:rPr lang="pt-BR" i="1" dirty="0" smtClean="0"/>
              <a:t>Saxofone Alto Mi bemol.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/>
              <a:t>BARBOSA, Joel. </a:t>
            </a:r>
            <a:r>
              <a:rPr lang="pt-BR" i="1" dirty="0" smtClean="0"/>
              <a:t> Saxofone tenor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 smtClean="0"/>
              <a:t>BARBOSA</a:t>
            </a:r>
            <a:r>
              <a:rPr lang="pt-BR" dirty="0"/>
              <a:t>, Joel. </a:t>
            </a:r>
            <a:r>
              <a:rPr lang="pt-BR" i="1" dirty="0"/>
              <a:t> </a:t>
            </a:r>
            <a:r>
              <a:rPr lang="pt-BR" i="1" dirty="0" smtClean="0"/>
              <a:t>Flauta.</a:t>
            </a:r>
            <a:r>
              <a:rPr lang="pt-BR" dirty="0" smtClean="0"/>
              <a:t>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06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Trombone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</a:t>
            </a:r>
            <a:r>
              <a:rPr lang="pt-BR" dirty="0" smtClean="0"/>
              <a:t>Jundiaí</a:t>
            </a:r>
            <a:r>
              <a:rPr lang="pt-BR" dirty="0"/>
              <a:t>, São Paulo: Keyboard Editora Musical, </a:t>
            </a:r>
            <a:r>
              <a:rPr lang="pt-BR" dirty="0" smtClean="0"/>
              <a:t>2004.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Trompete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err="1" smtClean="0"/>
              <a:t>Saxhorn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</a:t>
            </a:r>
            <a:r>
              <a:rPr lang="pt-BR" dirty="0" smtClean="0"/>
              <a:t>Jundiaí</a:t>
            </a:r>
            <a:r>
              <a:rPr lang="pt-BR" dirty="0"/>
              <a:t>, São Paulo: Keyboard Editora Musical, </a:t>
            </a:r>
            <a:r>
              <a:rPr lang="pt-BR" dirty="0" smtClean="0"/>
              <a:t>2004.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Clarinete.</a:t>
            </a:r>
            <a:r>
              <a:rPr lang="pt-BR" dirty="0" smtClean="0"/>
              <a:t>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err="1" smtClean="0"/>
              <a:t>Bombardino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47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Tuba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Trompa.</a:t>
            </a:r>
            <a:r>
              <a:rPr lang="pt-BR" dirty="0" smtClean="0"/>
              <a:t>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</a:t>
            </a:r>
            <a:r>
              <a:rPr lang="pt-BR" i="1" dirty="0" smtClean="0"/>
              <a:t>Banda. </a:t>
            </a:r>
            <a:r>
              <a:rPr lang="pt-BR" dirty="0" smtClean="0"/>
              <a:t>Jundiaí</a:t>
            </a:r>
            <a:r>
              <a:rPr lang="pt-BR" dirty="0"/>
              <a:t>, São Paulo: Keyboard Editora Musical, </a:t>
            </a:r>
            <a:r>
              <a:rPr lang="pt-BR" dirty="0" smtClean="0"/>
              <a:t>2004.</a:t>
            </a:r>
          </a:p>
          <a:p>
            <a:r>
              <a:rPr lang="pt-BR" dirty="0" smtClean="0"/>
              <a:t>BARBOSA, Joel. </a:t>
            </a:r>
            <a:r>
              <a:rPr lang="pt-BR" i="1" dirty="0" smtClean="0"/>
              <a:t>Considerando a viabilidade de inserir música instrumental no ensino de primeiro grau.</a:t>
            </a:r>
            <a:r>
              <a:rPr lang="pt-BR" dirty="0" smtClean="0"/>
              <a:t> In: </a:t>
            </a:r>
            <a:r>
              <a:rPr lang="pt-BR" i="1" dirty="0" smtClean="0"/>
              <a:t>Revista da ABEM</a:t>
            </a:r>
            <a:r>
              <a:rPr lang="pt-BR" dirty="0" smtClean="0"/>
              <a:t>, v. 3, p. 39-49, 1996.</a:t>
            </a:r>
          </a:p>
          <a:p>
            <a:r>
              <a:rPr lang="pt-BR" dirty="0"/>
              <a:t>BARBOSA, Joel</a:t>
            </a:r>
            <a:r>
              <a:rPr lang="pt-BR" dirty="0" smtClean="0"/>
              <a:t>. </a:t>
            </a:r>
            <a:r>
              <a:rPr lang="pt-BR" i="1" dirty="0" smtClean="0"/>
              <a:t>Desenvolvendo um método de banda brasileiro</a:t>
            </a:r>
            <a:r>
              <a:rPr lang="pt-BR" dirty="0" smtClean="0"/>
              <a:t>. In: </a:t>
            </a:r>
            <a:r>
              <a:rPr lang="pt-BR" i="1" dirty="0" smtClean="0"/>
              <a:t>Anais do X Encontro Anual da ANPPOM, </a:t>
            </a:r>
            <a:r>
              <a:rPr lang="pt-BR" dirty="0" smtClean="0"/>
              <a:t>1997.</a:t>
            </a:r>
          </a:p>
          <a:p>
            <a:r>
              <a:rPr lang="pt-BR" dirty="0"/>
              <a:t>BARBOSA, Joel</a:t>
            </a:r>
            <a:r>
              <a:rPr lang="pt-BR" dirty="0" smtClean="0"/>
              <a:t>. </a:t>
            </a:r>
            <a:r>
              <a:rPr lang="pt-BR" i="1" dirty="0" smtClean="0"/>
              <a:t>Produção científica em ensino coletivo de instrumentos de banda e o terceiro setor: </a:t>
            </a:r>
            <a:r>
              <a:rPr lang="pt-BR" dirty="0" smtClean="0"/>
              <a:t>avaliação e perspectivas. In: </a:t>
            </a:r>
            <a:r>
              <a:rPr lang="pt-BR" i="1" dirty="0" smtClean="0"/>
              <a:t>Anais do XIV Encontro Anual da ANPPOM. </a:t>
            </a:r>
            <a:r>
              <a:rPr lang="pt-BR" dirty="0" smtClean="0"/>
              <a:t>Porto Alegre: 2003, v.1, p. 1-5</a:t>
            </a:r>
            <a:r>
              <a:rPr lang="pt-BR" dirty="0" smtClean="0"/>
              <a:t>.</a:t>
            </a:r>
          </a:p>
          <a:p>
            <a:r>
              <a:rPr lang="pt-BR" dirty="0" smtClean="0"/>
              <a:t>PAZ, </a:t>
            </a:r>
            <a:r>
              <a:rPr lang="pt-BR" dirty="0" err="1" smtClean="0"/>
              <a:t>Ermelinda</a:t>
            </a:r>
            <a:r>
              <a:rPr lang="pt-BR" dirty="0" smtClean="0"/>
              <a:t> A. </a:t>
            </a:r>
            <a:r>
              <a:rPr lang="pt-BR" i="1" dirty="0" smtClean="0"/>
              <a:t>Pedagogia Musical Brasileira no Século XX, Metodologia e Tendências. </a:t>
            </a:r>
            <a:r>
              <a:rPr lang="pt-BR" dirty="0" smtClean="0"/>
              <a:t>2ª ed. revista e aumentada. Brasília: Editora </a:t>
            </a:r>
            <a:r>
              <a:rPr lang="pt-BR" dirty="0" err="1" smtClean="0"/>
              <a:t>MusiMed</a:t>
            </a:r>
            <a:r>
              <a:rPr lang="pt-BR" dirty="0" smtClean="0"/>
              <a:t>, 2013.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45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t-BR" sz="4000" i="1" dirty="0" smtClean="0"/>
              <a:t>Da Capo</a:t>
            </a:r>
            <a:r>
              <a:rPr lang="pt-BR" sz="4000" dirty="0" smtClean="0"/>
              <a:t> Iniciação:</a:t>
            </a:r>
            <a:br>
              <a:rPr lang="pt-BR" sz="4000" dirty="0" smtClean="0"/>
            </a:br>
            <a:r>
              <a:rPr lang="pt-BR" sz="4000" dirty="0" smtClean="0"/>
              <a:t>Materiais </a:t>
            </a:r>
            <a:endParaRPr lang="pt-BR" sz="40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539552" y="2672328"/>
            <a:ext cx="4176464" cy="2412856"/>
          </a:xfrm>
        </p:spPr>
        <p:txBody>
          <a:bodyPr>
            <a:normAutofit/>
          </a:bodyPr>
          <a:lstStyle/>
          <a:p>
            <a:r>
              <a:rPr lang="pt-BR" dirty="0" smtClean="0"/>
              <a:t>Um livro </a:t>
            </a:r>
            <a:r>
              <a:rPr lang="pt-BR" dirty="0"/>
              <a:t>de Regência (com todas </a:t>
            </a:r>
            <a:r>
              <a:rPr lang="pt-BR" dirty="0" smtClean="0"/>
              <a:t>as </a:t>
            </a:r>
            <a:r>
              <a:rPr lang="pt-BR" dirty="0" smtClean="0"/>
              <a:t>orientações </a:t>
            </a:r>
            <a:r>
              <a:rPr lang="pt-BR" dirty="0"/>
              <a:t>didáticas e as grades dos </a:t>
            </a:r>
            <a:r>
              <a:rPr lang="pt-BR" dirty="0" smtClean="0"/>
              <a:t>instrumentos </a:t>
            </a:r>
            <a:r>
              <a:rPr lang="pt-BR" dirty="0"/>
              <a:t>de sopro e Percussão</a:t>
            </a:r>
            <a:r>
              <a:rPr lang="pt-BR" dirty="0" smtClean="0"/>
              <a:t>).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4788024" y="2708920"/>
            <a:ext cx="3960440" cy="3096344"/>
          </a:xfrm>
        </p:spPr>
        <p:txBody>
          <a:bodyPr/>
          <a:lstStyle/>
          <a:p>
            <a:r>
              <a:rPr lang="pt-BR" dirty="0" smtClean="0"/>
              <a:t>Um livro para </a:t>
            </a:r>
            <a:r>
              <a:rPr lang="pt-BR" dirty="0"/>
              <a:t>cada instrumento que integra a banda </a:t>
            </a:r>
            <a:r>
              <a:rPr lang="pt-BR" dirty="0" smtClean="0"/>
              <a:t> (</a:t>
            </a:r>
            <a:r>
              <a:rPr lang="pt-BR" dirty="0"/>
              <a:t>Trompa, Tuba, </a:t>
            </a:r>
            <a:r>
              <a:rPr lang="pt-BR" dirty="0" err="1"/>
              <a:t>Bombardino</a:t>
            </a:r>
            <a:r>
              <a:rPr lang="pt-BR" dirty="0"/>
              <a:t>, Clarinete, </a:t>
            </a:r>
            <a:r>
              <a:rPr lang="pt-BR" dirty="0" err="1" smtClean="0"/>
              <a:t>Saxhorn</a:t>
            </a:r>
            <a:r>
              <a:rPr lang="pt-BR" dirty="0" smtClean="0"/>
              <a:t>, Trompete</a:t>
            </a:r>
            <a:r>
              <a:rPr lang="pt-BR" dirty="0"/>
              <a:t>, Trombone</a:t>
            </a:r>
            <a:r>
              <a:rPr lang="pt-BR" dirty="0" smtClean="0"/>
              <a:t>, Flauta</a:t>
            </a:r>
            <a:r>
              <a:rPr lang="pt-BR" dirty="0"/>
              <a:t>, Saxofone tenor, Saxofone alto e percussão</a:t>
            </a:r>
            <a:r>
              <a:rPr lang="pt-BR" dirty="0" smtClean="0"/>
              <a:t>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28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Elaboração do Método</a:t>
            </a:r>
            <a:r>
              <a:rPr lang="pt-BR" sz="3600" i="1" dirty="0" smtClean="0"/>
              <a:t> </a:t>
            </a:r>
            <a:r>
              <a:rPr lang="pt-BR" sz="3600" i="1" dirty="0" smtClean="0"/>
              <a:t>Da capo</a:t>
            </a:r>
            <a:endParaRPr lang="pt-BR" sz="36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método </a:t>
            </a:r>
            <a:r>
              <a:rPr lang="pt-BR" i="1" dirty="0" smtClean="0"/>
              <a:t>Da Capo</a:t>
            </a:r>
            <a:r>
              <a:rPr lang="pt-BR" dirty="0" smtClean="0"/>
              <a:t> teve como motivação os princípios pedagógicos </a:t>
            </a:r>
            <a:r>
              <a:rPr lang="pt-BR" dirty="0" smtClean="0"/>
              <a:t>de métodos estadunidenses de </a:t>
            </a:r>
            <a:r>
              <a:rPr lang="pt-BR" dirty="0" smtClean="0"/>
              <a:t>ensino coletivo de banda da década de 1980, adaptando-os ao contexto brasileiro, comprometido, ainda, com sua cultura </a:t>
            </a:r>
            <a:r>
              <a:rPr lang="pt-BR" dirty="0" smtClean="0"/>
              <a:t>(BARBOSA, 1997: 194).</a:t>
            </a:r>
            <a:endParaRPr lang="pt-BR" dirty="0" smtClean="0"/>
          </a:p>
          <a:p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4645151" y="2204864"/>
            <a:ext cx="3803904" cy="424847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Diferença </a:t>
            </a:r>
            <a:r>
              <a:rPr lang="pt-BR" dirty="0"/>
              <a:t>dos métodos estadunidenses para o método </a:t>
            </a:r>
            <a:r>
              <a:rPr lang="pt-BR" i="1" dirty="0"/>
              <a:t>Da </a:t>
            </a:r>
            <a:r>
              <a:rPr lang="pt-BR" i="1" dirty="0" smtClean="0"/>
              <a:t>Capo: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 smtClean="0"/>
              <a:t> - </a:t>
            </a:r>
            <a:r>
              <a:rPr lang="pt-BR" dirty="0" smtClean="0"/>
              <a:t>Percepção </a:t>
            </a:r>
            <a:r>
              <a:rPr lang="pt-BR" dirty="0"/>
              <a:t>por meio de tocar de ouvido e do canto, com inclusão das letras das </a:t>
            </a:r>
            <a:r>
              <a:rPr lang="pt-BR" dirty="0" smtClean="0"/>
              <a:t>canções.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-Fundamenta-se na </a:t>
            </a:r>
            <a:r>
              <a:rPr lang="pt-BR" dirty="0"/>
              <a:t>premissa de que a educação musical por meio de canções de tradição oral conhecidas é uma abordagem </a:t>
            </a:r>
            <a:r>
              <a:rPr lang="pt-BR" dirty="0" smtClean="0"/>
              <a:t>eficaz.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101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pt-BR" sz="2000" dirty="0" smtClean="0"/>
          </a:p>
          <a:p>
            <a:pPr algn="r"/>
            <a:r>
              <a:rPr lang="pt-BR" sz="2000" dirty="0" smtClean="0"/>
              <a:t>“</a:t>
            </a:r>
            <a:r>
              <a:rPr lang="pt-BR" sz="2800" dirty="0" smtClean="0"/>
              <a:t>O ensino coletivo de instrumentos musicais heterogêneos pode ser um dos meios mais eficientes e viáveis economicamente para inserir o ensino da música instrumental no ensino escolar de primeiro grau</a:t>
            </a:r>
            <a:r>
              <a:rPr lang="pt-BR" sz="2800" dirty="0" smtClean="0"/>
              <a:t>”</a:t>
            </a:r>
          </a:p>
          <a:p>
            <a:pPr marL="0" indent="0" algn="r">
              <a:buNone/>
            </a:pPr>
            <a:r>
              <a:rPr lang="pt-BR" sz="2800" dirty="0" smtClean="0"/>
              <a:t>(</a:t>
            </a:r>
            <a:r>
              <a:rPr lang="pt-BR" sz="2800" dirty="0" smtClean="0"/>
              <a:t>BARBOSA, </a:t>
            </a:r>
            <a:r>
              <a:rPr lang="pt-BR" sz="2800" dirty="0" smtClean="0"/>
              <a:t>1996 apud PAZ, 2013).</a:t>
            </a:r>
            <a:endParaRPr lang="pt-BR" sz="2800" dirty="0" smtClean="0"/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Educação </a:t>
            </a:r>
            <a:r>
              <a:rPr lang="pt-BR" dirty="0" smtClean="0"/>
              <a:t>Musical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79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Organização didática, passo a passo, à aprendizagem do instrumento, de teoria aplicada, além de estímulos ao desenvolvimento da percepção musical.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Em cada lição é introduzida uma nova nota no instrumento; bem como ritmo e um conceito teórico, </a:t>
            </a:r>
            <a:r>
              <a:rPr lang="pt-BR" dirty="0" smtClean="0"/>
              <a:t>sempre aplicado </a:t>
            </a:r>
            <a:r>
              <a:rPr lang="pt-BR" dirty="0" smtClean="0"/>
              <a:t>ao fazer musical.</a:t>
            </a:r>
          </a:p>
          <a:p>
            <a:endParaRPr lang="pt-BR" dirty="0"/>
          </a:p>
          <a:p>
            <a:r>
              <a:rPr lang="pt-BR" dirty="0" smtClean="0"/>
              <a:t>Todos esses elementos são experienciados através da execução e do canto em uníssono, em duos, em cânone e, ainda, de arranjos para bandas elaborados pelo autor, tendo como principal suporte a música de tradição oral </a:t>
            </a:r>
            <a:r>
              <a:rPr lang="pt-BR" dirty="0" smtClean="0"/>
              <a:t>brasileira.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Acerca do método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86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Cartão 5"/>
          <p:cNvSpPr/>
          <p:nvPr/>
        </p:nvSpPr>
        <p:spPr>
          <a:xfrm>
            <a:off x="3563888" y="4221088"/>
            <a:ext cx="5472608" cy="237626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3ª - </a:t>
            </a:r>
            <a:r>
              <a:rPr lang="pt-BR" dirty="0" smtClean="0"/>
              <a:t>Melodias </a:t>
            </a:r>
            <a:r>
              <a:rPr lang="pt-BR" dirty="0"/>
              <a:t>de tradição </a:t>
            </a:r>
            <a:r>
              <a:rPr lang="pt-BR" dirty="0" smtClean="0"/>
              <a:t>oral, inserção </a:t>
            </a:r>
            <a:r>
              <a:rPr lang="pt-BR" dirty="0"/>
              <a:t>de diferentes dinâmicas, articulações e fraseados, incluindo, ainda, exercícios de divisão musical e escalas.</a:t>
            </a:r>
          </a:p>
          <a:p>
            <a:r>
              <a:rPr lang="pt-BR" dirty="0" smtClean="0"/>
              <a:t>Repertório </a:t>
            </a:r>
            <a:r>
              <a:rPr lang="pt-BR" dirty="0"/>
              <a:t>inclui formas, estilos e gêneros variados.</a:t>
            </a:r>
            <a:endParaRPr lang="pt-BR" dirty="0"/>
          </a:p>
        </p:txBody>
      </p:sp>
      <p:sp>
        <p:nvSpPr>
          <p:cNvPr id="5" name="Fluxograma: Cartão 4"/>
          <p:cNvSpPr/>
          <p:nvPr/>
        </p:nvSpPr>
        <p:spPr>
          <a:xfrm>
            <a:off x="2051720" y="2132856"/>
            <a:ext cx="5472608" cy="237626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2ª - </a:t>
            </a:r>
            <a:r>
              <a:rPr lang="pt-BR" dirty="0" smtClean="0"/>
              <a:t>Registro expandido, </a:t>
            </a:r>
            <a:r>
              <a:rPr lang="pt-BR" dirty="0"/>
              <a:t>além de </a:t>
            </a:r>
            <a:r>
              <a:rPr lang="pt-BR" dirty="0" smtClean="0"/>
              <a:t>exercícios </a:t>
            </a:r>
            <a:r>
              <a:rPr lang="pt-BR" dirty="0"/>
              <a:t>técnicos e teóricos, intercalados com adaptações de canções da tradição </a:t>
            </a:r>
            <a:r>
              <a:rPr lang="pt-BR" dirty="0" smtClean="0"/>
              <a:t>oral.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600" dirty="0" smtClean="0"/>
              <a:t>Fases</a:t>
            </a:r>
            <a:endParaRPr lang="pt-BR" sz="3600" dirty="0"/>
          </a:p>
        </p:txBody>
      </p:sp>
      <p:sp>
        <p:nvSpPr>
          <p:cNvPr id="4" name="Fluxograma: Cartão 3"/>
          <p:cNvSpPr/>
          <p:nvPr/>
        </p:nvSpPr>
        <p:spPr>
          <a:xfrm>
            <a:off x="323528" y="332656"/>
            <a:ext cx="5472608" cy="237626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1ª -  Princípios </a:t>
            </a:r>
            <a:r>
              <a:rPr lang="pt-BR" dirty="0"/>
              <a:t>básicos de produção sonora, ou seja, as notas de </a:t>
            </a:r>
            <a:r>
              <a:rPr lang="pt-BR" dirty="0" smtClean="0"/>
              <a:t>fácil </a:t>
            </a:r>
            <a:r>
              <a:rPr lang="pt-BR" dirty="0"/>
              <a:t>produção no registro médio dos instrumentos (de sopro), o quadro de dedilhados, além de um repertório de fácil execução, com divisões musicais </a:t>
            </a:r>
            <a:r>
              <a:rPr lang="pt-BR" dirty="0" smtClean="0"/>
              <a:t>simples.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33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As classes não devem ultrapassar trinta alunos.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Observar a importância do apoio da família no sucesso a ser alcançado, incentivando a prática diária.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“Rodas de Conversa” – utilizadas </a:t>
            </a:r>
            <a:r>
              <a:rPr lang="pt-BR" dirty="0" smtClean="0"/>
              <a:t>para </a:t>
            </a:r>
            <a:r>
              <a:rPr lang="pt-BR" dirty="0" smtClean="0"/>
              <a:t>propiciar um maior envolvimento e conhecimento dos interessados nesse processo, numa alusão aos “círculos de cultura” do eminente educador Paulo </a:t>
            </a:r>
            <a:r>
              <a:rPr lang="pt-BR" dirty="0" smtClean="0"/>
              <a:t>Freire (1921-1997).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 utilização do material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84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Mescle as aulas entre partes instrumentais e teóricas.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Sempre </a:t>
            </a:r>
            <a:r>
              <a:rPr lang="pt-BR" dirty="0"/>
              <a:t>toque as páginas já aprendidas nas aulas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Toque</a:t>
            </a:r>
            <a:r>
              <a:rPr lang="pt-BR" dirty="0"/>
              <a:t>, algumas vezes, os exercícios das primeiras páginas </a:t>
            </a:r>
            <a:r>
              <a:rPr lang="pt-BR" dirty="0" smtClean="0"/>
              <a:t>sequencialmente, </a:t>
            </a:r>
            <a:r>
              <a:rPr lang="pt-BR" dirty="0"/>
              <a:t>sem interromper a cada um deles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Use </a:t>
            </a:r>
            <a:r>
              <a:rPr lang="pt-BR" dirty="0"/>
              <a:t>as primeiras páginas para aquecimento instrumental, porém, após a lição 58, utilize a escala de si bemol maior e as demais que irão aparecer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Pratique </a:t>
            </a:r>
            <a:r>
              <a:rPr lang="pt-BR" dirty="0"/>
              <a:t>as canções com cada aluno tocando ou cantando individualmente, um após o outro sem interrupção, e mantendo o acompanhamento de percussão de maneira contínua. 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Toque </a:t>
            </a:r>
            <a:r>
              <a:rPr lang="pt-BR" dirty="0"/>
              <a:t>nas aulas para exemplificar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 smtClean="0"/>
              <a:t>Livro Regência</a:t>
            </a:r>
            <a:br>
              <a:rPr lang="pt-BR" sz="4800" dirty="0" smtClean="0"/>
            </a:br>
            <a:r>
              <a:rPr lang="pt-BR" sz="4800" dirty="0" smtClean="0"/>
              <a:t>Orientações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540007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291</TotalTime>
  <Words>2069</Words>
  <Application>Microsoft Office PowerPoint</Application>
  <PresentationFormat>Apresentação na tela (4:3)</PresentationFormat>
  <Paragraphs>163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Capa Dura</vt:lpstr>
      <vt:lpstr>O MÉTODO  DA CAPO</vt:lpstr>
      <vt:lpstr>O Método DA CAPO  Iniciação</vt:lpstr>
      <vt:lpstr>Da Capo Iniciação: Materiais </vt:lpstr>
      <vt:lpstr>Elaboração do Método Da capo</vt:lpstr>
      <vt:lpstr>Educação Musical</vt:lpstr>
      <vt:lpstr>Acerca do método</vt:lpstr>
      <vt:lpstr>Fases</vt:lpstr>
      <vt:lpstr>Da utilização do material</vt:lpstr>
      <vt:lpstr>Livro Regência Orientações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Programa de Ensino – Teoria Aplicada</vt:lpstr>
      <vt:lpstr>Programa de Ensino  – Repertório</vt:lpstr>
      <vt:lpstr>Programa de Ensino – Improvisação</vt:lpstr>
      <vt:lpstr>Programa de Ensino – Exercícios auditivos</vt:lpstr>
      <vt:lpstr>Programa de Ensino -  Ordem de cada nota nos diferentes instrumentos </vt:lpstr>
      <vt:lpstr>A proposta de Barbosa em  Da Capo</vt:lpstr>
      <vt:lpstr>Outros métodos</vt:lpstr>
      <vt:lpstr>Apresentação do PowerPoint</vt:lpstr>
      <vt:lpstr>DA CAPO CRIATIVIDADE (2010)</vt:lpstr>
      <vt:lpstr>Coleção Da Capo 2 Criatividade</vt:lpstr>
      <vt:lpstr>Para a Profa. Ermelinda...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MÉTODO  DA CAPO</dc:title>
  <dc:creator>dri</dc:creator>
  <cp:lastModifiedBy>dri</cp:lastModifiedBy>
  <cp:revision>66</cp:revision>
  <dcterms:created xsi:type="dcterms:W3CDTF">2014-06-05T00:43:49Z</dcterms:created>
  <dcterms:modified xsi:type="dcterms:W3CDTF">2016-06-20T15:17:18Z</dcterms:modified>
</cp:coreProperties>
</file>