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406" r:id="rId3"/>
    <p:sldId id="404" r:id="rId4"/>
    <p:sldId id="405" r:id="rId5"/>
    <p:sldId id="427" r:id="rId6"/>
    <p:sldId id="428" r:id="rId7"/>
    <p:sldId id="429" r:id="rId8"/>
    <p:sldId id="426" r:id="rId9"/>
    <p:sldId id="403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25" r:id="rId18"/>
    <p:sldId id="419" r:id="rId19"/>
    <p:sldId id="420" r:id="rId20"/>
    <p:sldId id="421" r:id="rId21"/>
    <p:sldId id="422" r:id="rId22"/>
    <p:sldId id="424" r:id="rId23"/>
    <p:sldId id="430" r:id="rId24"/>
    <p:sldId id="270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37" y="62"/>
      </p:cViewPr>
      <p:guideLst>
        <p:guide orient="horz" pos="168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37AE-1B82-4212-A145-AF59F899320D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BC30D-47F6-4816-9012-EC06FF935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49EA-5242-439F-8755-F198CF09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E62CB-694C-4A9A-9EA9-F2CE44E2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4593C-8571-49F3-8322-63E7B56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B9D3-877A-40F0-916C-4E8FF3A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E031D1-CEFC-40D3-B8F4-4175404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EFC44-F83D-4D86-8DFB-8BAA8237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2FF812-B6E1-4106-B7F5-4877C531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B69FF9-9D3A-413A-BF18-32DA11E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92788C-75FF-4212-9169-D7CDC267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4E4D2-E1D0-48EB-A9E5-7899992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0ECE36-60A4-49C3-80C4-2183EF3A5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9801AE-C238-4D51-B8EB-EADC48F2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9297E-AFF1-49D2-9A52-615774B8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6760B-93ED-4A1A-A1DE-F3B2CCF7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FD16B-CB1D-4EC2-80DF-6CDC2BD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33A5-6FA3-476D-9563-564C2E9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B11C6-300A-4C25-8285-5E9E1DC2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511391-79A0-45FD-9348-A1395C8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EEDDB-EB85-4CCD-A4CB-7B9707B4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2A520-F72A-495A-B544-F8E2512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200FF-E9CC-46DD-AD72-82F9692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B2059-5C83-4ECF-BDC0-F9F62A75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13E2D-249D-44F8-9354-312D5A90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C69194-A365-4529-836C-2A5437E4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C1A3D-A1B7-43FB-8A62-5DF8C71D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84FA-B121-4BF2-8A8A-2E40D49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4A8A1-EFE7-40B1-987F-2D9C6AA6E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EEE62-7DAA-4AA2-97AD-01DCBC216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107FF-7D05-4586-9743-91E9524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FC110-1FEB-494D-A42F-11C5B12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69138-14F9-4712-B9CC-7B559FAD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695BB-F8AF-4017-8FA8-647250A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5A5AD4-181A-4DE5-89BA-B503ED71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31988D-7544-4172-BDAD-0BBCCDA3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D76C23-FDD3-44DF-9235-433C7971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DCADE0-288A-47CB-9316-3B333E39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0F2260-3A73-4546-AF82-001A11E8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DA440D-FD36-480E-982D-5BB7E99B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D567EA-9C21-4AF7-A547-C394E10D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2A3C-1BB0-4916-A395-9B2C8778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617A3D-FB31-416F-A061-1CF55487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C6A675-3042-448E-8672-3C94F52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9A5D27-4725-4D74-9B87-5A26E87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B6AD0B-C20B-4234-A757-9111F70F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5D17A8-9FE5-4FA3-9A1D-6A803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41C97F-A28B-42A9-8021-F1D5CD1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9EADB-5B68-4A85-9F04-37F1697D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929F9-34F8-4502-8530-BC5F698B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269E65-17D8-4C67-96FF-9CBA2540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5CFE2A-F828-4D25-B41F-905D882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05202-770E-4BD9-92CC-AEB615AD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954A3-9848-4B00-B629-A010CA2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2DF3F-28C1-40D5-AC0F-86806B91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569F6-D856-4187-96A5-2A35881C8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85D288-312B-405E-AA07-1FCA71EC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4E19DB-BF30-4C78-B54B-92FB3A9B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E1BD97-B53D-4B38-97B0-50F859F3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68347-A7CA-4142-9E36-4939BC1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6CF459-7A2E-4ADA-94B4-9686FA8C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26DFF6-9518-4AE0-BEE5-5EC74571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92A7-4308-46A4-A055-398881A4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68B1-019F-4049-82DF-25B7BC2686B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101BF-E4B5-4FCD-AF4A-62AEE7FB2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88D23-3EBF-4F5D-8D66-546B1CA2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72EF43-3E06-4A38-BFA5-32484512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7" y="1"/>
            <a:ext cx="12202847" cy="685799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1B338D-1166-4B42-983F-9EB4C80A4245}"/>
              </a:ext>
            </a:extLst>
          </p:cNvPr>
          <p:cNvSpPr/>
          <p:nvPr/>
        </p:nvSpPr>
        <p:spPr>
          <a:xfrm>
            <a:off x="1119116" y="1088869"/>
            <a:ext cx="10072048" cy="2215991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2DA112-DEB7-44D1-AC76-3F94D67FE042}"/>
              </a:ext>
            </a:extLst>
          </p:cNvPr>
          <p:cNvSpPr txBox="1"/>
          <p:nvPr/>
        </p:nvSpPr>
        <p:spPr>
          <a:xfrm>
            <a:off x="477231" y="1549182"/>
            <a:ext cx="1135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Técnicas de Pesquisa I</a:t>
            </a:r>
            <a:endParaRPr lang="pt-B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936376" y="4532061"/>
            <a:ext cx="4493623" cy="51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Alexandre Dias</a:t>
            </a:r>
          </a:p>
        </p:txBody>
      </p:sp>
    </p:spTree>
    <p:extLst>
      <p:ext uri="{BB962C8B-B14F-4D97-AF65-F5344CB8AC3E}">
        <p14:creationId xmlns:p14="http://schemas.microsoft.com/office/powerpoint/2010/main" val="18426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Organização e Preparo do Material para análise de dados qualitativos: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b)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Na organização do material: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Registrar sempre a pergunta feita, tópico ou variável observada, e a resposta dada ou informação coletada.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Sugere-se pergunta/tópico em negrito e resposta/informação sem destaque gráfico.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5" y="91670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5908107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Organização e Preparo do Material para análise de dados qualitativos: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c)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Registrar o comentário anotado pelo pesquisador durante a coleta de dados (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seja ela,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entrevista, observação, </a:t>
            </a: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etc.):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Usar algum recurso gráfico para que estes comentários, anotados no calor da interação social, não sejam confundidos com perguntas, respostas ou registros.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Eles poderão ajudar na correção de distorções, na validação ou não de uma anotação, ou seja, na análise dos dados.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5" y="91670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386244940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Organização e Preparo do Material para análise de dados qualitativos: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d)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 Após organização preliminar do material, separar o que será relevante para a análise: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Essa separação exige que o pesquisador, de posse de sua escolha metodológica e teórica, utilize as recomendações específicas para cada análise pretendida.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De maneira geral, ele deve organizar o material por palavras, temas, tópicos ou até categorias analíticas, caso estas já estejam definidas.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5" y="91670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399449025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3" y="1231848"/>
            <a:ext cx="11197380" cy="3457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Organização e Preparo do Material para análise de dados qualitativos: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e)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No caso de material já registrado de forma escrita no momento da coleta, seja em diários de campo ou outros meios, é necessário organizar todo o material: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reunir 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todos os conteúdos que já foram registrados em categorias ou tópicos em um relatório </a:t>
            </a: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final.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normalmente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, antes da atividade de observação, o pesquisador já definiu as suas categorias de análise em função de sua pergunta de pesquisa e de seus objetivos.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348222" y="496836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293298505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3" y="1591076"/>
            <a:ext cx="1119738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Os dados qualitativos devem ser analisados a partir de uma das três abordagens mais conhecidas: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Análise de conteúdo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Análise do discurso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Análise dialética/hermenêutica.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 escolha da abordagem depende da corrente de pensamento ou </a:t>
            </a: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do paradigma.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5" y="76158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Qualitativa: Análise de dados</a:t>
            </a:r>
          </a:p>
        </p:txBody>
      </p:sp>
    </p:spTree>
    <p:extLst>
      <p:ext uri="{BB962C8B-B14F-4D97-AF65-F5344CB8AC3E}">
        <p14:creationId xmlns:p14="http://schemas.microsoft.com/office/powerpoint/2010/main" val="237776891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3" y="1591076"/>
            <a:ext cx="11197380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Técnica de tratamento/análise  de dados coletados que visa à interpretação de material de caráter qualitativo, assegurando uma descrição objetiva, sistemática e com a riqueza manifesta no momento da coleta dos mesmos.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Há várias modalidades de análise de conteúdo: </a:t>
            </a:r>
            <a:endParaRPr lang="pt-BR" altLang="pt-BR" sz="2400" dirty="0" smtClean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avaliação (intensidade e direção de atitudes)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enunciação (motivações, desejos do locutor)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de expressão (plano dos significantes)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de relações (entre os elementos da mensagem)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temática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6" y="761582"/>
            <a:ext cx="10119878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Conteúdo</a:t>
            </a:r>
          </a:p>
        </p:txBody>
      </p:sp>
    </p:spTree>
    <p:extLst>
      <p:ext uri="{BB962C8B-B14F-4D97-AF65-F5344CB8AC3E}">
        <p14:creationId xmlns:p14="http://schemas.microsoft.com/office/powerpoint/2010/main" val="1977776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48383" y="1123453"/>
            <a:ext cx="11197380" cy="1405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Fases da análise de conteúdo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5" y="76158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Conteúdo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2862AF30-98E3-78D7-5589-845DBC4F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68062"/>
              </p:ext>
            </p:extLst>
          </p:nvPr>
        </p:nvGraphicFramePr>
        <p:xfrm>
          <a:off x="287695" y="2242527"/>
          <a:ext cx="11058068" cy="369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934">
                  <a:extLst>
                    <a:ext uri="{9D8B030D-6E8A-4147-A177-3AD203B41FA5}">
                      <a16:colId xmlns:a16="http://schemas.microsoft.com/office/drawing/2014/main" val="3151294204"/>
                    </a:ext>
                  </a:extLst>
                </a:gridCol>
                <a:gridCol w="7786134">
                  <a:extLst>
                    <a:ext uri="{9D8B030D-6E8A-4147-A177-3AD203B41FA5}">
                      <a16:colId xmlns:a16="http://schemas.microsoft.com/office/drawing/2014/main" val="4165768517"/>
                    </a:ext>
                  </a:extLst>
                </a:gridCol>
              </a:tblGrid>
              <a:tr h="401191">
                <a:tc>
                  <a:txBody>
                    <a:bodyPr/>
                    <a:lstStyle/>
                    <a:p>
                      <a:r>
                        <a:rPr lang="pt-BR" dirty="0"/>
                        <a:t>Fase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Atividades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18746"/>
                  </a:ext>
                </a:extLst>
              </a:tr>
              <a:tr h="9322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1. </a:t>
                      </a:r>
                      <a:r>
                        <a:rPr lang="pt-BR" altLang="pt-BR" sz="1800" b="1" dirty="0" err="1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Pré-análise</a:t>
                      </a:r>
                      <a:endParaRPr lang="pt-BR" altLang="pt-BR" sz="1800" b="1" dirty="0">
                        <a:solidFill>
                          <a:srgbClr val="082F65"/>
                        </a:solidFill>
                        <a:cs typeface="Arial" panose="020B0604020202020204" pitchFamily="34" charset="0"/>
                      </a:endParaRPr>
                    </a:p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sz="1800" b="0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Organização do material, a partir da escolha de documentos/informações relevantes, permitindo-se uma “leitura flutuante” do material até que a decisão sobre quais informações devem ser consideradas na análise fique mais clara.</a:t>
                      </a:r>
                      <a:endParaRPr lang="pt-BR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921157"/>
                  </a:ext>
                </a:extLst>
              </a:tr>
              <a:tr h="462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2. Exploração do material</a:t>
                      </a:r>
                    </a:p>
                    <a:p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Exige a codificação do material, ou seja, a transformação de dados brutos dos textos por recortes, agregação ou enumeração, até que sua codificação atinja a representação do conteúdo ou sua expressão.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Para codificação, pode-se usar palavras, temas, contextos, relações, personagens, etc., até se chegar à categorização dos mesmos.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82155"/>
                  </a:ext>
                </a:extLst>
              </a:tr>
              <a:tr h="462550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3. Tratamento dos resultados: a inferência e a interpretação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Nesta fase, o pesquisador deve realizar as interpretações dos dados a partir da teoria escolhida.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739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73341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3" y="1591076"/>
            <a:ext cx="1119738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Uma proposta para a organização da análise: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Temas eixo, ao redor os quais o discurso se organiza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Personagens: Quem são? Que papeis possuem?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Acontecimentos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Documentos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Contexto 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6" y="761582"/>
            <a:ext cx="10119878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Conteúdo</a:t>
            </a:r>
          </a:p>
        </p:txBody>
      </p:sp>
    </p:spTree>
    <p:extLst>
      <p:ext uri="{BB962C8B-B14F-4D97-AF65-F5344CB8AC3E}">
        <p14:creationId xmlns:p14="http://schemas.microsoft.com/office/powerpoint/2010/main" val="116481503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48383" y="1284323"/>
            <a:ext cx="11197380" cy="487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Técnica muito usada no campo da linguística e das ciências sociais.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O objetivo desta análise é compreender as condições de produção e apreensão dos significados dos textos a serem analisados.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Se aplica aos estudos que pretendem analisar a linguagem, tanto de senso comum como de discursos políticos, e se fundamenta no materialismo histórico, na própria linguística e na teoria do discurso.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6" y="761582"/>
            <a:ext cx="9423192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 Discurso</a:t>
            </a:r>
          </a:p>
        </p:txBody>
      </p:sp>
    </p:spTree>
    <p:extLst>
      <p:ext uri="{BB962C8B-B14F-4D97-AF65-F5344CB8AC3E}">
        <p14:creationId xmlns:p14="http://schemas.microsoft.com/office/powerpoint/2010/main" val="9822390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48383" y="1284323"/>
            <a:ext cx="1119738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Pressupostos da análise do discurso: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800"/>
              </a:spcAft>
              <a:buAutoNum type="alphaLcParenR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o sentido de uma palavra não existe em si mesmo, pois expressa ideologias existentes no contexto sócio-histórico em que a palavra ou expressão foi produzida;</a:t>
            </a:r>
          </a:p>
          <a:p>
            <a:pPr marL="457200" indent="-457200" algn="just">
              <a:spcBef>
                <a:spcPct val="0"/>
              </a:spcBef>
              <a:spcAft>
                <a:spcPts val="800"/>
              </a:spcAft>
              <a:buAutoNum type="alphaLcParenR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b) todo discurso dissimula sua relação com as ideologias, à medida em que se propõe transparente.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6" y="761582"/>
            <a:ext cx="10144498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 Discurso</a:t>
            </a:r>
          </a:p>
        </p:txBody>
      </p:sp>
    </p:spTree>
    <p:extLst>
      <p:ext uri="{BB962C8B-B14F-4D97-AF65-F5344CB8AC3E}">
        <p14:creationId xmlns:p14="http://schemas.microsoft.com/office/powerpoint/2010/main" val="36677658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4186" y="-26491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4186" y="-26491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404247" y="1283034"/>
            <a:ext cx="11197380" cy="5242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Na abordagem qualitativa, o pesquisador objetiva aprofundar-se na compreensão dos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fenômenos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que estuda – </a:t>
            </a: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ações dos indivíduos, grupos ou organizações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em seu ambiente ou contexto social 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–, interpretando-os segundo a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perspectiva dos próprios sujeitos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que participam da situação, sem se preocupar com representatividade numérica, generalizações estatísticas e relações de causa e efeito.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Elementos fundamentais em uma abordagem qualitativa: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1) a interação entre o objeto de estudo e pesquisador;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2) o registro de dados ou informações coletadas;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3) a interpretação/ explicação do pesquisador.</a:t>
            </a: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037175" y="54802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  </a:t>
            </a:r>
          </a:p>
        </p:txBody>
      </p:sp>
    </p:spTree>
    <p:extLst>
      <p:ext uri="{BB962C8B-B14F-4D97-AF65-F5344CB8AC3E}">
        <p14:creationId xmlns:p14="http://schemas.microsoft.com/office/powerpoint/2010/main" val="90610328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48383" y="1284323"/>
            <a:ext cx="1119738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Etapas para realizar a análise  do discurso: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altLang="pt-BR" sz="2200" u="sng" dirty="0">
                <a:solidFill>
                  <a:srgbClr val="082F65"/>
                </a:solidFill>
                <a:cs typeface="Arial" panose="020B0604020202020204" pitchFamily="34" charset="0"/>
              </a:rPr>
              <a:t>Estudar as palavras do texto: 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quais são os seus termos constituintes, adjetivos, substantivos, verbos e advérbios, até que se compreenda a construção das frases.</a:t>
            </a:r>
          </a:p>
          <a:p>
            <a:pPr marL="457200" indent="-457200" algn="just"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altLang="pt-BR" sz="2200" u="sng" dirty="0">
                <a:solidFill>
                  <a:srgbClr val="082F65"/>
                </a:solidFill>
                <a:cs typeface="Arial" panose="020B0604020202020204" pitchFamily="34" charset="0"/>
              </a:rPr>
              <a:t>Dividir cada frase em proposições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: exige operações linguísticas para restabelecimento de ordem, reagrupamento de termos e explicitação de proposições latentes. O pesquisador deve, em termos práticos, refazer o discurso, para que as proposições possam ir sendo reduzidas a unidades mínimas.</a:t>
            </a:r>
          </a:p>
          <a:p>
            <a:pPr marL="457200" indent="-457200" algn="just"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altLang="pt-BR" sz="2200" u="sng" dirty="0">
                <a:solidFill>
                  <a:srgbClr val="082F65"/>
                </a:solidFill>
                <a:cs typeface="Arial" panose="020B0604020202020204" pitchFamily="34" charset="0"/>
              </a:rPr>
              <a:t>As unidades mínimas são possíveis em função dos mecanismos de produção dos discursos: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 pois estes envolvem a “repetição do idêntico”, de formas diferenciadas. Ou seja, busca-se, por trás de variações, a unidade que dá sentido ao conjunto.</a:t>
            </a:r>
          </a:p>
          <a:p>
            <a:pPr marL="457200" indent="-457200" algn="just">
              <a:spcBef>
                <a:spcPct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pt-BR" altLang="pt-BR" sz="2200" u="sng" dirty="0">
                <a:solidFill>
                  <a:srgbClr val="082F65"/>
                </a:solidFill>
                <a:cs typeface="Arial" panose="020B0604020202020204" pitchFamily="34" charset="0"/>
              </a:rPr>
              <a:t>Elabora-se a análise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: considerando a produção social do texto como geradora de seu sentido.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5" y="761582"/>
            <a:ext cx="967574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 Discurso</a:t>
            </a:r>
          </a:p>
        </p:txBody>
      </p:sp>
    </p:spTree>
    <p:extLst>
      <p:ext uri="{BB962C8B-B14F-4D97-AF65-F5344CB8AC3E}">
        <p14:creationId xmlns:p14="http://schemas.microsoft.com/office/powerpoint/2010/main" val="424333879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148383" y="1284323"/>
            <a:ext cx="1119738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A </a:t>
            </a:r>
            <a:r>
              <a:rPr lang="pt-BR" alt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proposta hermenêutica surge como uma teoria para interpretação dos sentidos visando uma </a:t>
            </a: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compreensão do contexto e da cultura. </a:t>
            </a: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A </a:t>
            </a:r>
            <a:r>
              <a:rPr 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busca de compreensão de sentido que se dá na comunicação entre seres humanos, tendo na linguagem seu núcleo </a:t>
            </a:r>
            <a:r>
              <a:rPr 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central.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Busca diferenças e semelhantes entre o contexto dos sujeitos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Explora as definições de situação dos atores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 Compartilhamento entre o mundo dos observados e do observador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Apoia uma reflexão com base em um contexto histórico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Análise e crítica dos contraditórios</a:t>
            </a: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195164" y="916817"/>
            <a:ext cx="9603466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Hermenêutica </a:t>
            </a: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Dialética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8225201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195163" y="916817"/>
            <a:ext cx="938575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Análise </a:t>
            </a: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Hermenêutica </a:t>
            </a: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Dialética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914" y="1881187"/>
            <a:ext cx="8058150" cy="37052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07064" y="2856028"/>
            <a:ext cx="1611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Convergências e divergências entre os entrevistados para cada núcleo de sentido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70157" y="5492604"/>
            <a:ext cx="436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Ideia geral sobre cada entrevistado para os núcleos de sentido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65128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91887" y="1284323"/>
            <a:ext cx="11136084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200" dirty="0" err="1" smtClean="0">
                <a:solidFill>
                  <a:srgbClr val="082F65"/>
                </a:solidFill>
                <a:cs typeface="Arial" panose="020B0604020202020204" pitchFamily="34" charset="0"/>
              </a:rPr>
              <a:t>Iramuteq</a:t>
            </a:r>
            <a:endParaRPr lang="pt-BR" altLang="pt-BR" sz="2200" dirty="0" smtClean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Viabiliza diferentes tipos de análises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Lexicografia básica (cálculo de frequência de palavras)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Análises de </a:t>
            </a:r>
            <a:r>
              <a:rPr lang="pt-BR" altLang="pt-BR" sz="2200" dirty="0" err="1" smtClean="0">
                <a:solidFill>
                  <a:srgbClr val="082F65"/>
                </a:solidFill>
                <a:cs typeface="Arial" panose="020B0604020202020204" pitchFamily="34" charset="0"/>
              </a:rPr>
              <a:t>simililitude</a:t>
            </a:r>
            <a:r>
              <a:rPr lang="pt-BR" alt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 (identifica núcleos centrais nas narrativas, reconhece padrões)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C</a:t>
            </a:r>
            <a:r>
              <a:rPr 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lassificação </a:t>
            </a:r>
            <a:r>
              <a:rPr lang="pt-BR" sz="2200" dirty="0">
                <a:solidFill>
                  <a:srgbClr val="082F65"/>
                </a:solidFill>
                <a:cs typeface="Arial" panose="020B0604020202020204" pitchFamily="34" charset="0"/>
              </a:rPr>
              <a:t>hierárquica </a:t>
            </a:r>
            <a:r>
              <a:rPr lang="pt-BR" sz="2200" dirty="0" smtClean="0">
                <a:solidFill>
                  <a:srgbClr val="082F65"/>
                </a:solidFill>
                <a:cs typeface="Arial" panose="020B0604020202020204" pitchFamily="34" charset="0"/>
              </a:rPr>
              <a:t>descendente (categoriza o texto em diferentes seções)</a:t>
            </a: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altLang="pt-BR" sz="22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195163" y="916817"/>
            <a:ext cx="938575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Recurso para análise qualitativa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595328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95F218F-794F-4215-B460-A452D7705C38}"/>
              </a:ext>
            </a:extLst>
          </p:cNvPr>
          <p:cNvSpPr/>
          <p:nvPr/>
        </p:nvSpPr>
        <p:spPr>
          <a:xfrm>
            <a:off x="2662989" y="1801270"/>
            <a:ext cx="6513095" cy="1627730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74757" y="2211178"/>
            <a:ext cx="668955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Obrigado.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2839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74132" y="1428042"/>
            <a:ext cx="11197381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Não emprega instrumental estatístico.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Responde questões como: “o quê”, “porquê” e “como”.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Avaliação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mais detalhada 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dos dados sobre um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menor número 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de pessoas e casos.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Podem ser definidas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proposições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as serem investigadas.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Envolve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pequenas amostras não necessariamente representativas 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de grandes populações.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Permite estudar as questões em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profundidade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e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detalhe.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Busca entender os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fenômenos </a:t>
            </a: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de acordo com a </a:t>
            </a: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perspectiva dos participantes.</a:t>
            </a: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915901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261487952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73279" y="915901"/>
            <a:ext cx="11197381" cy="608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Principais características: imersão do pesquisador no contexto e a perspectiva interpretativa de condução de pesquisa.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Os métodos qualitativos são adequados quando o fenômeno em estudo é complexo, de natureza social e não tende à quantificação.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A coleta de dados em pesquisas qualitativas envolve, direta ou indiretamente, seres humanos, neste caso, são muitas as áreas do conhecimento que exigem que o seu projeto de pesquisa seja submetido ao Comitê de Ética em Pesquisa – CEP.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Deve-se encarar as pesquisas qualitativas e quantitativas como complementares, ao invés de mutuamente concorrente.</a:t>
            </a: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548395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211648449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84186" y="-26491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4186" y="-26491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41687" y="1426318"/>
            <a:ext cx="11197380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66959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Qualitativa: características gerais </a:t>
            </a:r>
          </a:p>
        </p:txBody>
      </p:sp>
      <p:graphicFrame>
        <p:nvGraphicFramePr>
          <p:cNvPr id="8" name="Tabela 11">
            <a:extLst>
              <a:ext uri="{FF2B5EF4-FFF2-40B4-BE49-F238E27FC236}">
                <a16:creationId xmlns:a16="http://schemas.microsoft.com/office/drawing/2014/main" id="{7D47D726-684E-F25C-A89B-83572644E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7121" y="2081262"/>
          <a:ext cx="10188316" cy="367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098">
                  <a:extLst>
                    <a:ext uri="{9D8B030D-6E8A-4147-A177-3AD203B41FA5}">
                      <a16:colId xmlns:a16="http://schemas.microsoft.com/office/drawing/2014/main" val="3907242687"/>
                    </a:ext>
                  </a:extLst>
                </a:gridCol>
                <a:gridCol w="6844218">
                  <a:extLst>
                    <a:ext uri="{9D8B030D-6E8A-4147-A177-3AD203B41FA5}">
                      <a16:colId xmlns:a16="http://schemas.microsoft.com/office/drawing/2014/main" val="3470115733"/>
                    </a:ext>
                  </a:extLst>
                </a:gridCol>
              </a:tblGrid>
              <a:tr h="402291">
                <a:tc>
                  <a:txBody>
                    <a:bodyPr/>
                    <a:lstStyle/>
                    <a:p>
                      <a:r>
                        <a:rPr lang="pt-BR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Características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31106"/>
                  </a:ext>
                </a:extLst>
              </a:tr>
              <a:tr h="1289535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Foco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Busca compreender o “como”;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Preocupa-se em compreender os fenômenos a partir dos  símbolos / significados atribuídos a eles;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997"/>
                  </a:ext>
                </a:extLst>
              </a:tr>
              <a:tr h="991950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Objeto de estudo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Fenômenos humanos apreendidos (significados);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Análise do comportamento e do sentido;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43330"/>
                  </a:ext>
                </a:extLst>
              </a:tr>
              <a:tr h="991950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Papel do pesquisador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Olha </a:t>
                      </a:r>
                      <a:r>
                        <a:rPr lang="pt-BR" altLang="pt-BR" sz="1800" dirty="0" smtClean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à </a:t>
                      </a: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luz da sua subjetividade;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Envolve-se no fenômeno de interesse;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73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9427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4186" y="-26491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4186" y="-26491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41687" y="1426318"/>
            <a:ext cx="11197380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66959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Qualitativa: características gerais </a:t>
            </a:r>
          </a:p>
        </p:txBody>
      </p:sp>
      <p:graphicFrame>
        <p:nvGraphicFramePr>
          <p:cNvPr id="8" name="Tabela 11">
            <a:extLst>
              <a:ext uri="{FF2B5EF4-FFF2-40B4-BE49-F238E27FC236}">
                <a16:creationId xmlns:a16="http://schemas.microsoft.com/office/drawing/2014/main" id="{7D47D726-684E-F25C-A89B-83572644E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2933" y="1729889"/>
          <a:ext cx="10188316" cy="4405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098">
                  <a:extLst>
                    <a:ext uri="{9D8B030D-6E8A-4147-A177-3AD203B41FA5}">
                      <a16:colId xmlns:a16="http://schemas.microsoft.com/office/drawing/2014/main" val="3907242687"/>
                    </a:ext>
                  </a:extLst>
                </a:gridCol>
                <a:gridCol w="6844218">
                  <a:extLst>
                    <a:ext uri="{9D8B030D-6E8A-4147-A177-3AD203B41FA5}">
                      <a16:colId xmlns:a16="http://schemas.microsoft.com/office/drawing/2014/main" val="3470115733"/>
                    </a:ext>
                  </a:extLst>
                </a:gridCol>
              </a:tblGrid>
              <a:tr h="402291">
                <a:tc>
                  <a:txBody>
                    <a:bodyPr/>
                    <a:lstStyle/>
                    <a:p>
                      <a:r>
                        <a:rPr lang="pt-BR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Características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31106"/>
                  </a:ext>
                </a:extLst>
              </a:tr>
              <a:tr h="1289535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Objetivos da pesquisa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Compreensão, explanação;</a:t>
                      </a:r>
                    </a:p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 Apreensão e interpretação da relação de significações de fenômenos para os indivíduos e a sociedade;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997"/>
                  </a:ext>
                </a:extLst>
              </a:tr>
              <a:tr h="991950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Amostra/grupo para estudo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Proposital, intencional: sujeitos individualmente eleitos; </a:t>
                      </a:r>
                    </a:p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Tamanho pequeno;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43330"/>
                  </a:ext>
                </a:extLst>
              </a:tr>
              <a:tr h="991950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Instrumentos de Pesquisa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Entrevistas ;</a:t>
                      </a:r>
                    </a:p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Observação participante ou não;</a:t>
                      </a:r>
                    </a:p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Grupos focais;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73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322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84186" y="-26491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4186" y="-26491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41687" y="1426318"/>
            <a:ext cx="11197380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669590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Qualitativa: características gerais </a:t>
            </a:r>
          </a:p>
        </p:txBody>
      </p:sp>
      <p:graphicFrame>
        <p:nvGraphicFramePr>
          <p:cNvPr id="8" name="Tabela 11">
            <a:extLst>
              <a:ext uri="{FF2B5EF4-FFF2-40B4-BE49-F238E27FC236}">
                <a16:creationId xmlns:a16="http://schemas.microsoft.com/office/drawing/2014/main" id="{7D47D726-684E-F25C-A89B-83572644E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2933" y="1729889"/>
          <a:ext cx="10188316" cy="34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098">
                  <a:extLst>
                    <a:ext uri="{9D8B030D-6E8A-4147-A177-3AD203B41FA5}">
                      <a16:colId xmlns:a16="http://schemas.microsoft.com/office/drawing/2014/main" val="3907242687"/>
                    </a:ext>
                  </a:extLst>
                </a:gridCol>
                <a:gridCol w="6844218">
                  <a:extLst>
                    <a:ext uri="{9D8B030D-6E8A-4147-A177-3AD203B41FA5}">
                      <a16:colId xmlns:a16="http://schemas.microsoft.com/office/drawing/2014/main" val="3470115733"/>
                    </a:ext>
                  </a:extLst>
                </a:gridCol>
              </a:tblGrid>
              <a:tr h="572440">
                <a:tc>
                  <a:txBody>
                    <a:bodyPr/>
                    <a:lstStyle/>
                    <a:p>
                      <a:r>
                        <a:rPr lang="pt-BR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Características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931106"/>
                  </a:ext>
                </a:extLst>
              </a:tr>
              <a:tr h="1289535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Tratamento/análise dos dados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Análise de conteúdo: definição de categorias por relevância teórica de repetição; </a:t>
                      </a:r>
                    </a:p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Análise do discurso;</a:t>
                      </a:r>
                    </a:p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Análise dialética/ hermenêutica.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06997"/>
                  </a:ext>
                </a:extLst>
              </a:tr>
              <a:tr h="991950">
                <a:tc>
                  <a:txBody>
                    <a:bodyPr/>
                    <a:lstStyle/>
                    <a:p>
                      <a:r>
                        <a:rPr lang="pt-BR" altLang="pt-BR" sz="1800" b="1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Discussão dos resultados e conclusões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Interpretação simultânea à apresentação de resultados;</a:t>
                      </a:r>
                    </a:p>
                    <a:p>
                      <a:pPr marL="342900" indent="-342900" algn="just"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pt-BR" altLang="pt-BR" sz="1800" dirty="0">
                          <a:solidFill>
                            <a:srgbClr val="082F65"/>
                          </a:solidFill>
                          <a:cs typeface="Arial" panose="020B0604020202020204" pitchFamily="34" charset="0"/>
                        </a:rPr>
                        <a:t>Revisão de hipóteses, conceitos ou pressupostos.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43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07880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273279" y="915901"/>
            <a:ext cx="11197381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Importância da definição da unidade de análise (organizações, países, indivíduos </a:t>
            </a:r>
            <a:r>
              <a:rPr lang="pt-BR" altLang="pt-BR" sz="2400" dirty="0" err="1" smtClean="0">
                <a:solidFill>
                  <a:srgbClr val="082F65"/>
                </a:solidFill>
                <a:cs typeface="Arial" panose="020B0604020202020204" pitchFamily="34" charset="0"/>
              </a:rPr>
              <a:t>etc</a:t>
            </a: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).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Definição dos construtos: conceito teórico não observável diretamente. Ex.: personalidade, medo.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Proposições são estabelecidas a partir da relação entre os construtos.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Podem ser estabelecidas a partir de lógica (dedução) ou observação empírica (indução).</a:t>
            </a:r>
          </a:p>
          <a:p>
            <a:pPr marL="800100" lvl="1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 smtClean="0">
                <a:solidFill>
                  <a:srgbClr val="082F65"/>
                </a:solidFill>
                <a:cs typeface="Arial" panose="020B0604020202020204" pitchFamily="34" charset="0"/>
              </a:rPr>
              <a:t>Ex.: O medo a um estilo de liderança autocrático pode provocar um sentimento de insegurança nos colaboradores.</a:t>
            </a: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 smtClean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577782" y="548395"/>
            <a:ext cx="980432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Construtos e Proposições</a:t>
            </a:r>
            <a:endParaRPr lang="pt-BR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800295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604747"/>
              </p:ext>
            </p:extLst>
          </p:nvPr>
        </p:nvGraphicFramePr>
        <p:xfrm>
          <a:off x="-130630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0630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6">
            <a:extLst>
              <a:ext uri="{FF2B5EF4-FFF2-40B4-BE49-F238E27FC236}">
                <a16:creationId xmlns:a16="http://schemas.microsoft.com/office/drawing/2014/main" id="{0027C21F-2EE9-42F9-BD0D-8F44D9E50AFF}"/>
              </a:ext>
            </a:extLst>
          </p:cNvPr>
          <p:cNvSpPr txBox="1"/>
          <p:nvPr/>
        </p:nvSpPr>
        <p:spPr bwMode="auto">
          <a:xfrm>
            <a:off x="357804" y="1995782"/>
            <a:ext cx="11197380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800"/>
              </a:spcAft>
            </a:pPr>
            <a:r>
              <a:rPr lang="pt-BR" altLang="pt-BR" sz="2400" b="1" dirty="0">
                <a:solidFill>
                  <a:srgbClr val="082F65"/>
                </a:solidFill>
                <a:cs typeface="Arial" panose="020B0604020202020204" pitchFamily="34" charset="0"/>
              </a:rPr>
              <a:t>Organização e Preparo do Material para análise de dados qualitativos:</a:t>
            </a:r>
          </a:p>
          <a:p>
            <a:pPr algn="just">
              <a:spcBef>
                <a:spcPct val="0"/>
              </a:spcBef>
              <a:spcAft>
                <a:spcPts val="800"/>
              </a:spcAft>
            </a:pPr>
            <a:endParaRPr lang="pt-BR" altLang="pt-BR" sz="2400" b="1" dirty="0">
              <a:solidFill>
                <a:srgbClr val="082F65"/>
              </a:solidFill>
              <a:cs typeface="Arial" panose="020B0604020202020204" pitchFamily="34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800"/>
              </a:spcAft>
              <a:buAutoNum type="alphaLcParenR"/>
            </a:pPr>
            <a:r>
              <a:rPr lang="pt-BR" altLang="pt-BR" sz="2400" u="sng" dirty="0">
                <a:solidFill>
                  <a:srgbClr val="082F65"/>
                </a:solidFill>
                <a:cs typeface="Arial" panose="020B0604020202020204" pitchFamily="34" charset="0"/>
              </a:rPr>
              <a:t>Transcrição de materiais gravados (áudio ou vídeo): 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No documento escrito, inserir um cabeçalho identificando o material com o nome do entrevistado, da instituição (se for o caso), data da entrevista e a forma como ele será tratado no texto final de sua pesquisa, ou seja, um apelido ou um codinome para garantir o sigilo da mesma.</a:t>
            </a:r>
          </a:p>
          <a:p>
            <a:pPr marL="342900" indent="-342900" algn="just"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srgbClr val="082F65"/>
                </a:solidFill>
                <a:cs typeface="Arial" panose="020B0604020202020204" pitchFamily="34" charset="0"/>
              </a:rPr>
              <a:t> Registrar também a forma de contato com o mesmo (e-mail, telefone, etc.).</a:t>
            </a:r>
          </a:p>
          <a:p>
            <a:pPr lvl="1" algn="just">
              <a:spcBef>
                <a:spcPct val="0"/>
              </a:spcBef>
              <a:spcAft>
                <a:spcPts val="800"/>
              </a:spcAft>
            </a:pPr>
            <a:endParaRPr lang="pt-BR" altLang="pt-BR" sz="2400" dirty="0">
              <a:solidFill>
                <a:srgbClr val="082F65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1201265" y="91670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37528658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1664</Words>
  <Application>Microsoft Office PowerPoint</Application>
  <PresentationFormat>Widescreen</PresentationFormat>
  <Paragraphs>195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db</dc:creator>
  <cp:lastModifiedBy>Alexandre Dias</cp:lastModifiedBy>
  <cp:revision>435</cp:revision>
  <dcterms:created xsi:type="dcterms:W3CDTF">2018-01-25T22:05:53Z</dcterms:created>
  <dcterms:modified xsi:type="dcterms:W3CDTF">2023-10-02T11:39:13Z</dcterms:modified>
</cp:coreProperties>
</file>