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60" r:id="rId1"/>
  </p:sldMasterIdLst>
  <p:notesMasterIdLst>
    <p:notesMasterId r:id="rId14"/>
  </p:notesMasterIdLst>
  <p:sldIdLst>
    <p:sldId id="256" r:id="rId2"/>
    <p:sldId id="304" r:id="rId3"/>
    <p:sldId id="257" r:id="rId4"/>
    <p:sldId id="265" r:id="rId5"/>
    <p:sldId id="286" r:id="rId6"/>
    <p:sldId id="278" r:id="rId7"/>
    <p:sldId id="298" r:id="rId8"/>
    <p:sldId id="266" r:id="rId9"/>
    <p:sldId id="283" r:id="rId10"/>
    <p:sldId id="276" r:id="rId11"/>
    <p:sldId id="303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00C"/>
    <a:srgbClr val="F1F62A"/>
    <a:srgbClr val="F117B8"/>
    <a:srgbClr val="F3F3ED"/>
    <a:srgbClr val="EFEFDD"/>
    <a:srgbClr val="FB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5B3E7-3942-4615-90F5-313DC72BA727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E9BE4-332C-40CB-ACB1-F268170DEA8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97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1C-2233-4CB2-A977-F3A891DF01E5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1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AF8-701A-4D84-8F71-3D4DBF73F994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D9C-35C4-4F9D-A5B1-9DC2E82763B5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5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1ED5-E45C-4F2C-8B20-B680A59FFB9D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DF69-61B1-4510-8A2D-832EE72BD67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5DD8-0909-4A0C-AB92-72D082C52AB2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DB69-8B8C-41AC-8577-EAF3F2505FEB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3BAF-FD85-41FB-A144-F7905A6A4B05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DDCE-007D-4ED3-9054-DB9384DB0527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261-5FAD-41FB-9DBD-A7A83301F388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AD60-C306-410E-8FF3-C8CCA55E8700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634E-5BA0-4F80-917F-3550D4FFBFE6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E85E-DAE1-40E2-9D4F-42E159058B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aw.hu-berlin.de/de/afrika/linguistik-und-sprachen/veranstaltungen/afrikalinguistischeskolloquium/paper-sommersemester-2015/handout_lionnet_19_05_2015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F7DAFA82-CEB2-4102-9CEF-FA6F405D8D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61B8CB-E3F8-4A76-AC2E-DE843EDEC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711" y="354165"/>
            <a:ext cx="6938663" cy="1474635"/>
          </a:xfrm>
          <a:solidFill>
            <a:schemeClr val="tx1"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en-GB" sz="4400" b="1" dirty="0" err="1">
                <a:solidFill>
                  <a:schemeClr val="bg1"/>
                </a:solidFill>
              </a:rPr>
              <a:t>Classifica</a:t>
            </a:r>
            <a:r>
              <a:rPr lang="en-US" sz="4400" b="1" dirty="0" err="1">
                <a:solidFill>
                  <a:schemeClr val="bg1"/>
                </a:solidFill>
              </a:rPr>
              <a:t>ção</a:t>
            </a:r>
            <a:r>
              <a:rPr lang="en-US" sz="4400" b="1" dirty="0">
                <a:solidFill>
                  <a:schemeClr val="bg1"/>
                </a:solidFill>
              </a:rPr>
              <a:t> nominal </a:t>
            </a:r>
            <a:r>
              <a:rPr lang="en-US" sz="4400" b="1" dirty="0" err="1">
                <a:solidFill>
                  <a:schemeClr val="bg1"/>
                </a:solidFill>
              </a:rPr>
              <a:t>em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línguas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africanas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0B52A6-CB53-44B8-BB13-42ECC095AADE}"/>
              </a:ext>
            </a:extLst>
          </p:cNvPr>
          <p:cNvSpPr txBox="1">
            <a:spLocks/>
          </p:cNvSpPr>
          <p:nvPr/>
        </p:nvSpPr>
        <p:spPr>
          <a:xfrm>
            <a:off x="4697730" y="5455920"/>
            <a:ext cx="4221480" cy="102489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LNIE </a:t>
            </a:r>
            <a:r>
              <a:rPr lang="en-US" sz="2800" b="1" dirty="0" smtClean="0">
                <a:solidFill>
                  <a:schemeClr val="bg1"/>
                </a:solidFill>
              </a:rPr>
              <a:t>II</a:t>
            </a:r>
            <a:r>
              <a:rPr lang="de-DE" sz="2800" b="1" dirty="0" smtClean="0">
                <a:solidFill>
                  <a:schemeClr val="bg1"/>
                </a:solidFill>
              </a:rPr>
              <a:t> Aula 8</a:t>
            </a:r>
          </a:p>
          <a:p>
            <a:r>
              <a:rPr lang="de-DE" sz="2800" b="1" smtClean="0">
                <a:solidFill>
                  <a:schemeClr val="bg1"/>
                </a:solidFill>
              </a:rPr>
              <a:t>05/11/2020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Prof. Alexander Yao </a:t>
            </a:r>
            <a:r>
              <a:rPr lang="en-US" sz="2800" b="1" dirty="0" err="1">
                <a:solidFill>
                  <a:schemeClr val="bg1"/>
                </a:solidFill>
              </a:rPr>
              <a:t>Cobbinah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USP/FFLCH/</a:t>
            </a:r>
            <a:r>
              <a:rPr lang="en-US" sz="2800" b="1" dirty="0" err="1">
                <a:solidFill>
                  <a:schemeClr val="bg1"/>
                </a:solidFill>
              </a:rPr>
              <a:t>Linguistica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62BF4916-BB1D-4FF5-BB0D-A67B1BD3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D4CBEF5-CF62-4236-B83F-EEE2C698F1DA}"/>
              </a:ext>
            </a:extLst>
          </p:cNvPr>
          <p:cNvSpPr txBox="1"/>
          <p:nvPr/>
        </p:nvSpPr>
        <p:spPr>
          <a:xfrm>
            <a:off x="735488" y="222880"/>
            <a:ext cx="49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+mj-lt"/>
              </a:rPr>
              <a:t>Classe</a:t>
            </a:r>
            <a:r>
              <a:rPr lang="en-US" sz="2800" b="1" dirty="0">
                <a:latin typeface="+mj-lt"/>
              </a:rPr>
              <a:t> nominal </a:t>
            </a:r>
            <a:r>
              <a:rPr lang="en-US" sz="2800" b="1" dirty="0" err="1">
                <a:latin typeface="+mj-lt"/>
              </a:rPr>
              <a:t>em</a:t>
            </a:r>
            <a:r>
              <a:rPr lang="en-US" sz="2800" b="1" dirty="0">
                <a:latin typeface="+mj-lt"/>
              </a:rPr>
              <a:t> Nilo-</a:t>
            </a:r>
            <a:r>
              <a:rPr lang="en-US" sz="2800" b="1" dirty="0" err="1">
                <a:latin typeface="+mj-lt"/>
              </a:rPr>
              <a:t>Saariano</a:t>
            </a:r>
            <a:r>
              <a:rPr lang="en-US" sz="2800" b="1" dirty="0">
                <a:latin typeface="+mj-lt"/>
              </a:rPr>
              <a:t>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4CD710-9831-4927-860B-78532EB222F2}"/>
              </a:ext>
            </a:extLst>
          </p:cNvPr>
          <p:cNvSpPr txBox="1"/>
          <p:nvPr/>
        </p:nvSpPr>
        <p:spPr>
          <a:xfrm>
            <a:off x="1106031" y="1050719"/>
            <a:ext cx="221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ɛnk-apʊtánì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'wife's female parent'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2ACF65D-6A84-4F0C-A1CA-A1513CA5051B}"/>
              </a:ext>
            </a:extLst>
          </p:cNvPr>
          <p:cNvSpPr txBox="1"/>
          <p:nvPr/>
        </p:nvSpPr>
        <p:spPr>
          <a:xfrm>
            <a:off x="5064986" y="1050719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ol-apʊtánì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'wife's male parent'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F8E0F0D-178B-45C4-90A1-F1F05784AA75}"/>
              </a:ext>
            </a:extLst>
          </p:cNvPr>
          <p:cNvSpPr txBox="1"/>
          <p:nvPr/>
        </p:nvSpPr>
        <p:spPr>
          <a:xfrm>
            <a:off x="1162152" y="1768743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ɛnk-anáshɛ</a:t>
            </a:r>
            <a:r>
              <a:rPr lang="en-US" i="1" dirty="0">
                <a:latin typeface="+mj-lt"/>
              </a:rPr>
              <a:t>̀ </a:t>
            </a:r>
          </a:p>
          <a:p>
            <a:r>
              <a:rPr lang="en-US" dirty="0">
                <a:latin typeface="+mj-lt"/>
              </a:rPr>
              <a:t>'sister'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E6D2A6-F9CD-41B2-8B7B-BD73F9C64DB6}"/>
              </a:ext>
            </a:extLst>
          </p:cNvPr>
          <p:cNvSpPr txBox="1"/>
          <p:nvPr/>
        </p:nvSpPr>
        <p:spPr>
          <a:xfrm>
            <a:off x="5064986" y="1774105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olk-anáshɛ</a:t>
            </a:r>
            <a:r>
              <a:rPr lang="en-US" i="1" dirty="0">
                <a:latin typeface="+mj-lt"/>
              </a:rPr>
              <a:t>̀ </a:t>
            </a:r>
          </a:p>
          <a:p>
            <a:r>
              <a:rPr lang="en-US" dirty="0">
                <a:latin typeface="+mj-lt"/>
              </a:rPr>
              <a:t>'very large sister'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76598AF-36FC-4472-9B59-A5219DCD2D48}"/>
              </a:ext>
            </a:extLst>
          </p:cNvPr>
          <p:cNvSpPr txBox="1"/>
          <p:nvPr/>
        </p:nvSpPr>
        <p:spPr>
          <a:xfrm>
            <a:off x="5127696" y="2488308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ɛnk-ámʊ̀yɛ</a:t>
            </a:r>
            <a:r>
              <a:rPr lang="en-US" i="1" dirty="0">
                <a:latin typeface="+mj-lt"/>
              </a:rPr>
              <a:t>̀ </a:t>
            </a:r>
          </a:p>
          <a:p>
            <a:r>
              <a:rPr lang="en-US" dirty="0">
                <a:latin typeface="+mj-lt"/>
              </a:rPr>
              <a:t>'wimpy male donkey'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F2D076-46CF-46B2-BE6F-5616DE3C1EF8}"/>
              </a:ext>
            </a:extLst>
          </p:cNvPr>
          <p:cNvSpPr txBox="1"/>
          <p:nvPr/>
        </p:nvSpPr>
        <p:spPr>
          <a:xfrm>
            <a:off x="1162152" y="2509877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ol-ámʊ̀yɛ</a:t>
            </a:r>
            <a:r>
              <a:rPr lang="en-US" i="1" dirty="0">
                <a:latin typeface="+mj-lt"/>
              </a:rPr>
              <a:t>̀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'male donkey'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F1B8A4C-95F0-46B3-B32D-162F2159571B}"/>
              </a:ext>
            </a:extLst>
          </p:cNvPr>
          <p:cNvSpPr txBox="1"/>
          <p:nvPr/>
        </p:nvSpPr>
        <p:spPr>
          <a:xfrm>
            <a:off x="7268026" y="1106200"/>
            <a:ext cx="1802096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Sistema m/f com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semantica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afectiva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diminutiva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augmentativa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pejorativa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DA09BC6-C955-4040-9559-CC0759930C3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320099" y="1373885"/>
            <a:ext cx="151121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31C4454-12BF-450A-836A-4A2CBA72E527}"/>
              </a:ext>
            </a:extLst>
          </p:cNvPr>
          <p:cNvSpPr txBox="1"/>
          <p:nvPr/>
        </p:nvSpPr>
        <p:spPr>
          <a:xfrm>
            <a:off x="3332552" y="1032664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j-lt"/>
              </a:rPr>
              <a:t>câmbio</a:t>
            </a:r>
            <a:r>
              <a:rPr lang="en-US" sz="1400" b="1" dirty="0">
                <a:latin typeface="+mj-lt"/>
              </a:rPr>
              <a:t> de </a:t>
            </a:r>
            <a:r>
              <a:rPr lang="en-US" sz="1400" b="1" dirty="0" err="1">
                <a:latin typeface="+mj-lt"/>
              </a:rPr>
              <a:t>gênero</a:t>
            </a:r>
            <a:endParaRPr lang="en-US" sz="1400" b="1" dirty="0">
              <a:latin typeface="+mj-lt"/>
            </a:endParaRP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5A1D1E2-B6CB-42BC-8B36-C3565C006810}"/>
              </a:ext>
            </a:extLst>
          </p:cNvPr>
          <p:cNvCxnSpPr/>
          <p:nvPr/>
        </p:nvCxnSpPr>
        <p:spPr>
          <a:xfrm>
            <a:off x="3320099" y="2019857"/>
            <a:ext cx="14863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7FBD13C7-0BA5-4A8A-A35B-74AC1E3A136E}"/>
              </a:ext>
            </a:extLst>
          </p:cNvPr>
          <p:cNvSpPr txBox="1"/>
          <p:nvPr/>
        </p:nvSpPr>
        <p:spPr>
          <a:xfrm>
            <a:off x="3184697" y="1662737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&lt;m&gt; = </a:t>
            </a:r>
            <a:r>
              <a:rPr lang="en-US" sz="1400" b="1" dirty="0" err="1">
                <a:latin typeface="+mj-lt"/>
              </a:rPr>
              <a:t>augmentativo</a:t>
            </a:r>
            <a:endParaRPr lang="en-US" sz="1400" b="1" dirty="0">
              <a:latin typeface="+mj-lt"/>
            </a:endParaRP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064B3579-6F8B-46ED-8481-0C5BA4170819}"/>
              </a:ext>
            </a:extLst>
          </p:cNvPr>
          <p:cNvCxnSpPr/>
          <p:nvPr/>
        </p:nvCxnSpPr>
        <p:spPr>
          <a:xfrm>
            <a:off x="3363315" y="2718168"/>
            <a:ext cx="14863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4A2511FF-2954-4573-8F31-69E42E6AED23}"/>
              </a:ext>
            </a:extLst>
          </p:cNvPr>
          <p:cNvSpPr txBox="1"/>
          <p:nvPr/>
        </p:nvSpPr>
        <p:spPr>
          <a:xfrm>
            <a:off x="3227913" y="2361048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&lt;f&gt; = </a:t>
            </a:r>
            <a:r>
              <a:rPr lang="en-US" sz="1400" b="1" dirty="0" err="1">
                <a:latin typeface="+mj-lt"/>
              </a:rPr>
              <a:t>pejorativo</a:t>
            </a:r>
            <a:endParaRPr lang="en-US" sz="1400" b="1" dirty="0">
              <a:latin typeface="+mj-lt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F8CE79F-2275-45D2-B8DB-E8CEE1E32811}"/>
              </a:ext>
            </a:extLst>
          </p:cNvPr>
          <p:cNvSpPr txBox="1"/>
          <p:nvPr/>
        </p:nvSpPr>
        <p:spPr>
          <a:xfrm>
            <a:off x="1205636" y="3198709"/>
            <a:ext cx="448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Maasai</a:t>
            </a:r>
            <a:r>
              <a:rPr lang="en-US" dirty="0"/>
              <a:t>; Eastern Nilotic/NS (Payne 1998: 166)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33B86AB-CF00-435A-8A24-7EA8D99D59EF}"/>
              </a:ext>
            </a:extLst>
          </p:cNvPr>
          <p:cNvSpPr/>
          <p:nvPr/>
        </p:nvSpPr>
        <p:spPr>
          <a:xfrm>
            <a:off x="1139242" y="4417174"/>
            <a:ext cx="4667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+mj-lt"/>
              </a:rPr>
              <a:t>nīīnī</a:t>
            </a:r>
            <a:r>
              <a:rPr lang="en-US" dirty="0">
                <a:latin typeface="+mj-lt"/>
              </a:rPr>
              <a:t>                → </a:t>
            </a:r>
            <a:r>
              <a:rPr lang="en-US" dirty="0" err="1">
                <a:latin typeface="+mj-lt"/>
              </a:rPr>
              <a:t>já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yùr</a:t>
            </a:r>
            <a:r>
              <a:rPr lang="en-US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ù</a:t>
            </a:r>
            <a:r>
              <a:rPr lang="en-US" dirty="0">
                <a:latin typeface="+mj-lt"/>
              </a:rPr>
              <a:t>              ‘I know her.’ </a:t>
            </a:r>
          </a:p>
          <a:p>
            <a:r>
              <a:rPr lang="en-US" dirty="0">
                <a:latin typeface="+mj-lt"/>
              </a:rPr>
              <a:t>‘woman’             I know-</a:t>
            </a:r>
            <a:r>
              <a:rPr lang="en-US" b="1" dirty="0">
                <a:latin typeface="+mj-lt"/>
              </a:rPr>
              <a:t>3F</a:t>
            </a:r>
            <a:r>
              <a:rPr lang="en-US" dirty="0">
                <a:latin typeface="+mj-lt"/>
              </a:rPr>
              <a:t>.SG                  </a:t>
            </a:r>
          </a:p>
          <a:p>
            <a:r>
              <a:rPr lang="en-US" i="1" dirty="0" err="1">
                <a:latin typeface="+mj-lt"/>
              </a:rPr>
              <a:t>nāārā</a:t>
            </a:r>
            <a:r>
              <a:rPr lang="en-US" dirty="0">
                <a:latin typeface="+mj-lt"/>
              </a:rPr>
              <a:t>             → </a:t>
            </a:r>
            <a:r>
              <a:rPr lang="en-US" dirty="0" err="1">
                <a:latin typeface="+mj-lt"/>
              </a:rPr>
              <a:t>já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yìr-</a:t>
            </a:r>
            <a:r>
              <a:rPr lang="en-US" b="1" dirty="0" err="1">
                <a:latin typeface="+mj-lt"/>
              </a:rPr>
              <a:t>ár</a:t>
            </a:r>
            <a:r>
              <a:rPr lang="en-US" dirty="0">
                <a:latin typeface="+mj-lt"/>
              </a:rPr>
              <a:t>               ‘I know him.’ </a:t>
            </a:r>
          </a:p>
          <a:p>
            <a:r>
              <a:rPr lang="en-US" dirty="0">
                <a:latin typeface="+mj-lt"/>
              </a:rPr>
              <a:t>‘man’                  I know-3M.SG</a:t>
            </a:r>
          </a:p>
          <a:p>
            <a:r>
              <a:rPr lang="en-US" i="1" dirty="0" err="1">
                <a:latin typeface="+mj-lt"/>
              </a:rPr>
              <a:t>ɓiāāg</a:t>
            </a:r>
            <a:r>
              <a:rPr lang="en-US" i="1" dirty="0">
                <a:latin typeface="+mj-lt"/>
              </a:rPr>
              <a:t>/</a:t>
            </a:r>
            <a:r>
              <a:rPr lang="en-US" i="1" dirty="0" err="1">
                <a:latin typeface="+mj-lt"/>
              </a:rPr>
              <a:t>nyàw</a:t>
            </a:r>
            <a:r>
              <a:rPr lang="en-US" i="1" dirty="0">
                <a:latin typeface="+mj-lt"/>
              </a:rPr>
              <a:t>   </a:t>
            </a:r>
            <a:r>
              <a:rPr lang="en-US" dirty="0">
                <a:latin typeface="+mj-lt"/>
              </a:rPr>
              <a:t>→ </a:t>
            </a:r>
            <a:r>
              <a:rPr lang="en-US" dirty="0" err="1">
                <a:latin typeface="+mj-lt"/>
              </a:rPr>
              <a:t>já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yìr-</a:t>
            </a:r>
            <a:r>
              <a:rPr lang="en-US" b="1" dirty="0" err="1">
                <a:latin typeface="+mj-lt"/>
              </a:rPr>
              <a:t>àr</a:t>
            </a:r>
            <a:r>
              <a:rPr lang="en-US" dirty="0">
                <a:latin typeface="+mj-lt"/>
              </a:rPr>
              <a:t>               ‘I know it.’</a:t>
            </a:r>
          </a:p>
          <a:p>
            <a:r>
              <a:rPr lang="en-US" dirty="0">
                <a:latin typeface="+mj-lt"/>
              </a:rPr>
              <a:t>‘dog/house’       I know-3N.SG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B309695-C15D-4D43-A5A3-0587365F2B6A}"/>
              </a:ext>
            </a:extLst>
          </p:cNvPr>
          <p:cNvSpPr txBox="1"/>
          <p:nvPr/>
        </p:nvSpPr>
        <p:spPr>
          <a:xfrm>
            <a:off x="6987654" y="54591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m/f system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DD2503-8E1D-4E7C-A020-44FD35CF14E1}"/>
              </a:ext>
            </a:extLst>
          </p:cNvPr>
          <p:cNvSpPr txBox="1"/>
          <p:nvPr/>
        </p:nvSpPr>
        <p:spPr>
          <a:xfrm>
            <a:off x="6388510" y="4516747"/>
            <a:ext cx="2550855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Sistema m/f/n  system</a:t>
            </a:r>
          </a:p>
          <a:p>
            <a:r>
              <a:rPr lang="en-US" dirty="0" err="1">
                <a:solidFill>
                  <a:schemeClr val="bg1"/>
                </a:solidFill>
              </a:rPr>
              <a:t>estrictamente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semântico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marcação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pronomes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demonstrativos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8205FF9-997F-44E0-945C-AF52313909AA}"/>
              </a:ext>
            </a:extLst>
          </p:cNvPr>
          <p:cNvSpPr txBox="1"/>
          <p:nvPr/>
        </p:nvSpPr>
        <p:spPr>
          <a:xfrm>
            <a:off x="772190" y="3730316"/>
            <a:ext cx="476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+mj-lt"/>
              </a:rPr>
              <a:t>Classe</a:t>
            </a:r>
            <a:r>
              <a:rPr lang="en-US" sz="2800" b="1" dirty="0">
                <a:latin typeface="+mj-lt"/>
              </a:rPr>
              <a:t> nominal </a:t>
            </a:r>
            <a:r>
              <a:rPr lang="en-US" sz="2800" b="1" dirty="0" err="1">
                <a:latin typeface="+mj-lt"/>
              </a:rPr>
              <a:t>em</a:t>
            </a:r>
            <a:r>
              <a:rPr lang="en-US" sz="2800" b="1" dirty="0">
                <a:latin typeface="+mj-lt"/>
              </a:rPr>
              <a:t> Laal (</a:t>
            </a:r>
            <a:r>
              <a:rPr lang="en-US" sz="2800" b="1" dirty="0" err="1">
                <a:latin typeface="+mj-lt"/>
              </a:rPr>
              <a:t>isolado</a:t>
            </a:r>
            <a:r>
              <a:rPr lang="en-US" sz="2800" b="1" dirty="0">
                <a:latin typeface="+mj-lt"/>
              </a:rPr>
              <a:t>)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512F8502-3C59-4B06-9AE6-C0CB12DBFF41}"/>
              </a:ext>
            </a:extLst>
          </p:cNvPr>
          <p:cNvSpPr/>
          <p:nvPr/>
        </p:nvSpPr>
        <p:spPr>
          <a:xfrm>
            <a:off x="1363287" y="6256362"/>
            <a:ext cx="7589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Laal; </a:t>
            </a:r>
            <a:r>
              <a:rPr lang="en-US" dirty="0" err="1"/>
              <a:t>isolado</a:t>
            </a:r>
            <a:r>
              <a:rPr lang="en-US" dirty="0"/>
              <a:t> (Chad) </a:t>
            </a:r>
            <a:r>
              <a:rPr lang="en-US" dirty="0" err="1"/>
              <a:t>Lionnet</a:t>
            </a:r>
            <a:r>
              <a:rPr lang="en-US" dirty="0"/>
              <a:t> 2015.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9" grpId="0"/>
      <p:bldP spid="33" grpId="0"/>
      <p:bldP spid="35" grpId="0"/>
      <p:bldP spid="39" grpId="0"/>
      <p:bldP spid="42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79074C3-9912-4934-B6FB-087A624395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9422" y="1346706"/>
          <a:ext cx="7468526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1883">
                  <a:extLst>
                    <a:ext uri="{9D8B030D-6E8A-4147-A177-3AD203B41FA5}">
                      <a16:colId xmlns:a16="http://schemas.microsoft.com/office/drawing/2014/main" val="2702683516"/>
                    </a:ext>
                  </a:extLst>
                </a:gridCol>
                <a:gridCol w="455169">
                  <a:extLst>
                    <a:ext uri="{9D8B030D-6E8A-4147-A177-3AD203B41FA5}">
                      <a16:colId xmlns:a16="http://schemas.microsoft.com/office/drawing/2014/main" val="3987179371"/>
                    </a:ext>
                  </a:extLst>
                </a:gridCol>
                <a:gridCol w="502902">
                  <a:extLst>
                    <a:ext uri="{9D8B030D-6E8A-4147-A177-3AD203B41FA5}">
                      <a16:colId xmlns:a16="http://schemas.microsoft.com/office/drawing/2014/main" val="2495635212"/>
                    </a:ext>
                  </a:extLst>
                </a:gridCol>
                <a:gridCol w="446646">
                  <a:extLst>
                    <a:ext uri="{9D8B030D-6E8A-4147-A177-3AD203B41FA5}">
                      <a16:colId xmlns:a16="http://schemas.microsoft.com/office/drawing/2014/main" val="4255124786"/>
                    </a:ext>
                  </a:extLst>
                </a:gridCol>
                <a:gridCol w="453465">
                  <a:extLst>
                    <a:ext uri="{9D8B030D-6E8A-4147-A177-3AD203B41FA5}">
                      <a16:colId xmlns:a16="http://schemas.microsoft.com/office/drawing/2014/main" val="803325883"/>
                    </a:ext>
                  </a:extLst>
                </a:gridCol>
                <a:gridCol w="450056">
                  <a:extLst>
                    <a:ext uri="{9D8B030D-6E8A-4147-A177-3AD203B41FA5}">
                      <a16:colId xmlns:a16="http://schemas.microsoft.com/office/drawing/2014/main" val="3756358170"/>
                    </a:ext>
                  </a:extLst>
                </a:gridCol>
                <a:gridCol w="517393">
                  <a:extLst>
                    <a:ext uri="{9D8B030D-6E8A-4147-A177-3AD203B41FA5}">
                      <a16:colId xmlns:a16="http://schemas.microsoft.com/office/drawing/2014/main" val="2508436683"/>
                    </a:ext>
                  </a:extLst>
                </a:gridCol>
                <a:gridCol w="455169">
                  <a:extLst>
                    <a:ext uri="{9D8B030D-6E8A-4147-A177-3AD203B41FA5}">
                      <a16:colId xmlns:a16="http://schemas.microsoft.com/office/drawing/2014/main" val="902496455"/>
                    </a:ext>
                  </a:extLst>
                </a:gridCol>
                <a:gridCol w="427893">
                  <a:extLst>
                    <a:ext uri="{9D8B030D-6E8A-4147-A177-3AD203B41FA5}">
                      <a16:colId xmlns:a16="http://schemas.microsoft.com/office/drawing/2014/main" val="3430782888"/>
                    </a:ext>
                  </a:extLst>
                </a:gridCol>
                <a:gridCol w="457726">
                  <a:extLst>
                    <a:ext uri="{9D8B030D-6E8A-4147-A177-3AD203B41FA5}">
                      <a16:colId xmlns:a16="http://schemas.microsoft.com/office/drawing/2014/main" val="2955888003"/>
                    </a:ext>
                  </a:extLst>
                </a:gridCol>
                <a:gridCol w="481593">
                  <a:extLst>
                    <a:ext uri="{9D8B030D-6E8A-4147-A177-3AD203B41FA5}">
                      <a16:colId xmlns:a16="http://schemas.microsoft.com/office/drawing/2014/main" val="2009484702"/>
                    </a:ext>
                  </a:extLst>
                </a:gridCol>
                <a:gridCol w="447497">
                  <a:extLst>
                    <a:ext uri="{9D8B030D-6E8A-4147-A177-3AD203B41FA5}">
                      <a16:colId xmlns:a16="http://schemas.microsoft.com/office/drawing/2014/main" val="2575086652"/>
                    </a:ext>
                  </a:extLst>
                </a:gridCol>
                <a:gridCol w="428746">
                  <a:extLst>
                    <a:ext uri="{9D8B030D-6E8A-4147-A177-3AD203B41FA5}">
                      <a16:colId xmlns:a16="http://schemas.microsoft.com/office/drawing/2014/main" val="1948198721"/>
                    </a:ext>
                  </a:extLst>
                </a:gridCol>
                <a:gridCol w="428746">
                  <a:extLst>
                    <a:ext uri="{9D8B030D-6E8A-4147-A177-3AD203B41FA5}">
                      <a16:colId xmlns:a16="http://schemas.microsoft.com/office/drawing/2014/main" val="3980209485"/>
                    </a:ext>
                  </a:extLst>
                </a:gridCol>
                <a:gridCol w="491821">
                  <a:extLst>
                    <a:ext uri="{9D8B030D-6E8A-4147-A177-3AD203B41FA5}">
                      <a16:colId xmlns:a16="http://schemas.microsoft.com/office/drawing/2014/main" val="98174471"/>
                    </a:ext>
                  </a:extLst>
                </a:gridCol>
                <a:gridCol w="491821">
                  <a:extLst>
                    <a:ext uri="{9D8B030D-6E8A-4147-A177-3AD203B41FA5}">
                      <a16:colId xmlns:a16="http://schemas.microsoft.com/office/drawing/2014/main" val="1771977942"/>
                    </a:ext>
                  </a:extLst>
                </a:gridCol>
              </a:tblGrid>
              <a:tr h="217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I</a:t>
                      </a:r>
                      <a:endParaRPr lang="en-US" sz="16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v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w̃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r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l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l̃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y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y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ỹ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y/w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ỹ/w̃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547555"/>
                  </a:ext>
                </a:extLst>
              </a:tr>
              <a:tr h="217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II</a:t>
                      </a:r>
                      <a:endParaRPr lang="en-US" sz="16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ɓ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ɗ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ƴ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j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ñ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g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ŋ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227182"/>
                  </a:ext>
                </a:extLst>
              </a:tr>
              <a:tr h="217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III</a:t>
                      </a:r>
                      <a:endParaRPr lang="en-US" sz="16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mb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mp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nd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nt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nj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nc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ñ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nk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ŋ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28610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08320C0-698B-4E15-8755-E91C8E94C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12" y="986933"/>
            <a:ext cx="38411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Consonant mutation grades in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Konyagi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(Santos 1996: 79)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71CFC6B-3B58-439A-A15C-95D74DA2C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37645"/>
              </p:ext>
            </p:extLst>
          </p:nvPr>
        </p:nvGraphicFramePr>
        <p:xfrm>
          <a:off x="2349208" y="2754180"/>
          <a:ext cx="3712772" cy="97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0595">
                  <a:extLst>
                    <a:ext uri="{9D8B030D-6E8A-4147-A177-3AD203B41FA5}">
                      <a16:colId xmlns:a16="http://schemas.microsoft.com/office/drawing/2014/main" val="529306228"/>
                    </a:ext>
                  </a:extLst>
                </a:gridCol>
                <a:gridCol w="1152870">
                  <a:extLst>
                    <a:ext uri="{9D8B030D-6E8A-4147-A177-3AD203B41FA5}">
                      <a16:colId xmlns:a16="http://schemas.microsoft.com/office/drawing/2014/main" val="3596765126"/>
                    </a:ext>
                  </a:extLst>
                </a:gridCol>
                <a:gridCol w="1729307">
                  <a:extLst>
                    <a:ext uri="{9D8B030D-6E8A-4147-A177-3AD203B41FA5}">
                      <a16:colId xmlns:a16="http://schemas.microsoft.com/office/drawing/2014/main" val="639034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g</a:t>
                      </a:r>
                      <a:r>
                        <a:rPr lang="de-DE" sz="1600" b="1" dirty="0" err="1">
                          <a:effectLst/>
                          <a:latin typeface="+mj-lt"/>
                        </a:rPr>
                        <a:t>ra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u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31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I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i="1" dirty="0" err="1">
                          <a:effectLst/>
                        </a:rPr>
                        <a:t>wæ</a:t>
                      </a:r>
                      <a:r>
                        <a:rPr lang="de-DE" sz="1600" i="1" dirty="0">
                          <a:effectLst/>
                        </a:rPr>
                        <a:t>̀-</a:t>
                      </a:r>
                      <a:r>
                        <a:rPr lang="de-DE" sz="1600" i="1" dirty="0" err="1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de-DE" sz="1600" i="1" dirty="0" err="1">
                          <a:effectLst/>
                        </a:rPr>
                        <a:t>u</a:t>
                      </a:r>
                      <a:endParaRPr lang="en-US" sz="16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‘</a:t>
                      </a:r>
                      <a:r>
                        <a:rPr lang="en-US" sz="1600" dirty="0" err="1">
                          <a:effectLst/>
                        </a:rPr>
                        <a:t>frutas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de-DE" sz="1600" dirty="0" err="1">
                          <a:effectLst/>
                        </a:rPr>
                        <a:t>baobab</a:t>
                      </a:r>
                      <a:r>
                        <a:rPr lang="en-GB" sz="1600" dirty="0">
                          <a:effectLst/>
                        </a:rPr>
                        <a:t>’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88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II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i="1" dirty="0">
                          <a:effectLst/>
                        </a:rPr>
                        <a:t>ì-</a:t>
                      </a:r>
                      <a:r>
                        <a:rPr lang="en-US" sz="1600" i="1" dirty="0">
                          <a:effectLst/>
                        </a:rPr>
                        <a:t>     </a:t>
                      </a:r>
                      <a:r>
                        <a:rPr lang="de-DE" sz="1600" i="1" dirty="0" err="1">
                          <a:solidFill>
                            <a:srgbClr val="FF0000"/>
                          </a:solidFill>
                          <a:effectLst/>
                        </a:rPr>
                        <a:t>ɓ</a:t>
                      </a:r>
                      <a:r>
                        <a:rPr lang="de-DE" sz="1600" i="1" dirty="0" err="1">
                          <a:effectLst/>
                        </a:rPr>
                        <a:t>ú</a:t>
                      </a:r>
                      <a:endParaRPr lang="en-US" sz="16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‘</a:t>
                      </a:r>
                      <a:r>
                        <a:rPr lang="en-US" sz="1600" dirty="0" err="1">
                          <a:effectLst/>
                        </a:rPr>
                        <a:t>fruta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de-DE" sz="1600" dirty="0" err="1">
                          <a:effectLst/>
                        </a:rPr>
                        <a:t>baobab</a:t>
                      </a:r>
                      <a:r>
                        <a:rPr lang="en-GB" sz="1600" dirty="0">
                          <a:effectLst/>
                        </a:rPr>
                        <a:t>’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962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III</a:t>
                      </a:r>
                      <a:endParaRPr lang="en-US" sz="16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i="1" dirty="0">
                          <a:effectLst/>
                        </a:rPr>
                        <a:t>æ̀-</a:t>
                      </a:r>
                      <a:r>
                        <a:rPr lang="en-US" sz="1600" i="1" dirty="0">
                          <a:effectLst/>
                        </a:rPr>
                        <a:t>  </a:t>
                      </a:r>
                      <a:r>
                        <a:rPr lang="de-DE" sz="1600" i="1" dirty="0" err="1">
                          <a:solidFill>
                            <a:srgbClr val="FF0000"/>
                          </a:solidFill>
                          <a:effectLst/>
                        </a:rPr>
                        <a:t>mb</a:t>
                      </a:r>
                      <a:r>
                        <a:rPr lang="de-DE" sz="1600" i="1" dirty="0" err="1">
                          <a:effectLst/>
                        </a:rPr>
                        <a:t>u</a:t>
                      </a:r>
                      <a:endParaRPr lang="en-US" sz="16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‘</a:t>
                      </a:r>
                      <a:r>
                        <a:rPr lang="de-DE" sz="1600" dirty="0" err="1">
                          <a:effectLst/>
                        </a:rPr>
                        <a:t>baobab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árvore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r>
                        <a:rPr lang="en-GB" sz="1600" dirty="0">
                          <a:effectLst/>
                        </a:rPr>
                        <a:t>’</a:t>
                      </a:r>
                      <a:endParaRPr lang="en-US" sz="16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10146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B301005-0420-411D-A640-0FC07A6D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74" y="2423660"/>
            <a:ext cx="35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+mj-lt"/>
              </a:rPr>
              <a:t>Konyagi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Atlântico</a:t>
            </a:r>
            <a:r>
              <a:rPr lang="en-US" sz="1200" dirty="0">
                <a:latin typeface="+mj-lt"/>
              </a:rPr>
              <a:t>/NC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(Santos 1996: 80)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A8D58CD-4DA6-4F22-8BA0-5D3C2081176B}"/>
              </a:ext>
            </a:extLst>
          </p:cNvPr>
          <p:cNvSpPr/>
          <p:nvPr/>
        </p:nvSpPr>
        <p:spPr>
          <a:xfrm>
            <a:off x="2244632" y="4304063"/>
            <a:ext cx="620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</a:rPr>
              <a:t> βə̀-</a:t>
            </a:r>
            <a:r>
              <a:rPr lang="en-US" i="1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i="1" dirty="0" err="1">
                <a:latin typeface="+mj-lt"/>
              </a:rPr>
              <a:t>ə́lé</a:t>
            </a:r>
            <a:r>
              <a:rPr lang="en-US" i="1" dirty="0">
                <a:latin typeface="+mj-lt"/>
              </a:rPr>
              <a:t>     βə́-</a:t>
            </a:r>
            <a:r>
              <a:rPr lang="en-US" i="1" dirty="0" err="1">
                <a:latin typeface="+mj-lt"/>
              </a:rPr>
              <a:t>sân</a:t>
            </a:r>
            <a:r>
              <a:rPr lang="en-US" i="1" dirty="0">
                <a:latin typeface="+mj-lt"/>
              </a:rPr>
              <a:t>                      </a:t>
            </a:r>
            <a:r>
              <a:rPr lang="en-US" i="1" dirty="0" err="1">
                <a:latin typeface="+mj-lt"/>
              </a:rPr>
              <a:t>ì-</a:t>
            </a:r>
            <a:r>
              <a:rPr lang="en-US" i="1" dirty="0" err="1">
                <a:solidFill>
                  <a:srgbClr val="FF0000"/>
                </a:solidFill>
                <a:latin typeface="+mj-lt"/>
              </a:rPr>
              <a:t>ŋ</a:t>
            </a:r>
            <a:r>
              <a:rPr lang="en-US" i="1" dirty="0" err="1">
                <a:latin typeface="+mj-lt"/>
              </a:rPr>
              <a:t>ə́lé</a:t>
            </a:r>
            <a:r>
              <a:rPr lang="en-US" i="1" dirty="0">
                <a:latin typeface="+mj-lt"/>
              </a:rPr>
              <a:t>          </a:t>
            </a:r>
            <a:r>
              <a:rPr lang="en-US" i="1" dirty="0" err="1">
                <a:latin typeface="+mj-lt"/>
              </a:rPr>
              <a:t>í-ɓə̂n</a:t>
            </a:r>
            <a:endParaRPr lang="en-US" i="1" dirty="0">
              <a:latin typeface="+mj-lt"/>
            </a:endParaRPr>
          </a:p>
          <a:p>
            <a:r>
              <a:rPr lang="en-US" dirty="0">
                <a:latin typeface="+mj-lt"/>
              </a:rPr>
              <a:t>CL I -</a:t>
            </a:r>
            <a:r>
              <a:rPr lang="en-US" dirty="0" err="1">
                <a:latin typeface="+mj-lt"/>
              </a:rPr>
              <a:t>quel</a:t>
            </a:r>
            <a:r>
              <a:rPr lang="en-US" dirty="0">
                <a:latin typeface="+mj-lt"/>
              </a:rPr>
              <a:t>  CL I –homme           CL III -</a:t>
            </a:r>
            <a:r>
              <a:rPr lang="en-US" dirty="0" err="1">
                <a:latin typeface="+mj-lt"/>
              </a:rPr>
              <a:t>quel</a:t>
            </a:r>
            <a:r>
              <a:rPr lang="en-US" dirty="0">
                <a:latin typeface="+mj-lt"/>
              </a:rPr>
              <a:t> CL III -</a:t>
            </a:r>
            <a:r>
              <a:rPr lang="en-US" dirty="0" err="1">
                <a:latin typeface="+mj-lt"/>
              </a:rPr>
              <a:t>cendre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quais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homens</a:t>
            </a:r>
            <a:r>
              <a:rPr lang="en-US" dirty="0">
                <a:latin typeface="+mj-lt"/>
              </a:rPr>
              <a:t>’                        ‘</a:t>
            </a:r>
            <a:r>
              <a:rPr lang="en-US" dirty="0" err="1">
                <a:latin typeface="+mj-lt"/>
              </a:rPr>
              <a:t>qual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cinza</a:t>
            </a:r>
            <a:r>
              <a:rPr lang="en-US" dirty="0">
                <a:latin typeface="+mj-lt"/>
              </a:rPr>
              <a:t>’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25FF56-8C6D-4434-A2F6-3224AAAB3533}"/>
              </a:ext>
            </a:extLst>
          </p:cNvPr>
          <p:cNvSpPr txBox="1"/>
          <p:nvPr/>
        </p:nvSpPr>
        <p:spPr>
          <a:xfrm>
            <a:off x="9390235" y="5714081"/>
            <a:ext cx="194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p.92 </a:t>
            </a:r>
            <a:r>
              <a:rPr lang="en-US" dirty="0" err="1">
                <a:latin typeface="+mj-lt"/>
              </a:rPr>
              <a:t>regularisation</a:t>
            </a:r>
            <a:endParaRPr lang="en-US" dirty="0">
              <a:latin typeface="+mj-lt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834CDBB-8816-4E0D-857E-216B49522093}"/>
              </a:ext>
            </a:extLst>
          </p:cNvPr>
          <p:cNvSpPr/>
          <p:nvPr/>
        </p:nvSpPr>
        <p:spPr>
          <a:xfrm>
            <a:off x="2260674" y="5150104"/>
            <a:ext cx="5802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+mj-lt"/>
              </a:rPr>
              <a:t>Konyagi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Atlântico</a:t>
            </a:r>
            <a:r>
              <a:rPr lang="en-US" sz="1600" dirty="0">
                <a:latin typeface="+mj-lt"/>
              </a:rPr>
              <a:t>/NC (Storch 1995:90-92 in McLaughlin, to appear)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C3F2E2-F58D-48F9-9F92-00941ADC8165}"/>
              </a:ext>
            </a:extLst>
          </p:cNvPr>
          <p:cNvSpPr txBox="1"/>
          <p:nvPr/>
        </p:nvSpPr>
        <p:spPr>
          <a:xfrm>
            <a:off x="2154658" y="5690832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i="1" dirty="0" err="1">
                <a:latin typeface="+mj-lt"/>
              </a:rPr>
              <a:t>ók-ə́nì</a:t>
            </a:r>
            <a:endParaRPr lang="en-US" i="1" dirty="0">
              <a:latin typeface="+mj-lt"/>
            </a:endParaRPr>
          </a:p>
          <a:p>
            <a:r>
              <a:rPr lang="en-US" dirty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comeram</a:t>
            </a:r>
            <a:r>
              <a:rPr lang="en-US" dirty="0">
                <a:latin typeface="+mj-lt"/>
              </a:rPr>
              <a:t>’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233480E-1386-4AE2-89FF-4E3E4C99987A}"/>
              </a:ext>
            </a:extLst>
          </p:cNvPr>
          <p:cNvSpPr txBox="1"/>
          <p:nvPr/>
        </p:nvSpPr>
        <p:spPr>
          <a:xfrm>
            <a:off x="4405434" y="5615551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ǽmí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US" i="1" dirty="0" err="1">
                <a:latin typeface="+mj-lt"/>
              </a:rPr>
              <a:t>òkə</a:t>
            </a:r>
            <a:r>
              <a:rPr lang="en-US" i="1" dirty="0">
                <a:latin typeface="+mj-lt"/>
              </a:rPr>
              <a:t>̀-</a:t>
            </a:r>
            <a:r>
              <a:rPr lang="en-US" i="1" dirty="0" err="1">
                <a:latin typeface="+mj-lt"/>
              </a:rPr>
              <a:t>kə</a:t>
            </a:r>
            <a:r>
              <a:rPr lang="en-US" i="1" dirty="0">
                <a:latin typeface="+mj-lt"/>
              </a:rPr>
              <a:t>́</a:t>
            </a:r>
          </a:p>
          <a:p>
            <a:r>
              <a:rPr lang="en-US" dirty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sou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quem</a:t>
            </a:r>
            <a:r>
              <a:rPr lang="en-US" dirty="0">
                <a:latin typeface="+mj-lt"/>
              </a:rPr>
              <a:t> come’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03C367-424E-47F8-9B2C-5ACB40B811C8}"/>
              </a:ext>
            </a:extLst>
          </p:cNvPr>
          <p:cNvSpPr txBox="1"/>
          <p:nvPr/>
        </p:nvSpPr>
        <p:spPr>
          <a:xfrm>
            <a:off x="2154658" y="6374462"/>
            <a:ext cx="3593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j-lt"/>
              </a:rPr>
              <a:t>Konyagi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Atlântico</a:t>
            </a:r>
            <a:r>
              <a:rPr lang="en-US" sz="1600" dirty="0">
                <a:latin typeface="+mj-lt"/>
              </a:rPr>
              <a:t>/NC (Santos 1996: 217)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4C4E0D5C-9380-4B6F-9149-A409B94D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" y="0"/>
            <a:ext cx="593723" cy="688538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9FE3914-53EC-406E-B98F-55818D2F30BD}"/>
              </a:ext>
            </a:extLst>
          </p:cNvPr>
          <p:cNvSpPr txBox="1"/>
          <p:nvPr/>
        </p:nvSpPr>
        <p:spPr>
          <a:xfrm>
            <a:off x="930468" y="205568"/>
            <a:ext cx="3405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+mj-lt"/>
              </a:rPr>
              <a:t>Mutação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consonántica</a:t>
            </a:r>
            <a:endParaRPr lang="en-US" sz="2800" b="1" dirty="0">
              <a:latin typeface="+mj-lt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87F4B0A-0232-4283-81C5-A43E3DD8726D}"/>
              </a:ext>
            </a:extLst>
          </p:cNvPr>
          <p:cNvSpPr txBox="1"/>
          <p:nvPr/>
        </p:nvSpPr>
        <p:spPr>
          <a:xfrm>
            <a:off x="5681422" y="275712"/>
            <a:ext cx="324960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Atlântico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(Tenda,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Seereer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, Fula) 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Mande (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sul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-occidental)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CF0838F-2F23-4438-99A9-83A90F275D9D}"/>
              </a:ext>
            </a:extLst>
          </p:cNvPr>
          <p:cNvSpPr txBox="1"/>
          <p:nvPr/>
        </p:nvSpPr>
        <p:spPr>
          <a:xfrm>
            <a:off x="1057564" y="2700659"/>
            <a:ext cx="923651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classe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nominal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B68DE2-7EF3-4F2A-8C86-2AAE75E4A4D5}"/>
              </a:ext>
            </a:extLst>
          </p:cNvPr>
          <p:cNvSpPr txBox="1"/>
          <p:nvPr/>
        </p:nvSpPr>
        <p:spPr>
          <a:xfrm>
            <a:off x="816472" y="4679919"/>
            <a:ext cx="145071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concordância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9964C2F-E15D-4D93-9AEA-DC2DC5FC4722}"/>
              </a:ext>
            </a:extLst>
          </p:cNvPr>
          <p:cNvSpPr txBox="1"/>
          <p:nvPr/>
        </p:nvSpPr>
        <p:spPr>
          <a:xfrm>
            <a:off x="964842" y="5591521"/>
            <a:ext cx="73449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flexão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foco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93AF30D-0BF0-4516-A8E0-50843A3954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68" y="2266209"/>
            <a:ext cx="2210264" cy="232558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3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42FD5-7F34-4F83-BE1D-929B42D2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7122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Bibliografia</a:t>
            </a:r>
            <a:endParaRPr lang="en-US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EE8187-7DC2-4458-959C-1C36224F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23494"/>
            <a:ext cx="7886700" cy="5809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200" dirty="0" err="1"/>
              <a:t>Contini-Morava</a:t>
            </a:r>
            <a:r>
              <a:rPr lang="de-DE" sz="1200" dirty="0"/>
              <a:t>, Ellen, and Marcin </a:t>
            </a:r>
            <a:r>
              <a:rPr lang="de-DE" sz="1200" dirty="0" err="1"/>
              <a:t>Kilarski</a:t>
            </a:r>
            <a:r>
              <a:rPr lang="de-DE" sz="1200" dirty="0"/>
              <a:t>. 2013. </a:t>
            </a:r>
            <a:r>
              <a:rPr lang="de-DE" sz="1200" dirty="0" err="1"/>
              <a:t>Functions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nominal </a:t>
            </a:r>
            <a:r>
              <a:rPr lang="de-DE" sz="1200" dirty="0" err="1"/>
              <a:t>classification</a:t>
            </a:r>
            <a:r>
              <a:rPr lang="de-DE" sz="1200" dirty="0"/>
              <a:t>. In </a:t>
            </a:r>
            <a:r>
              <a:rPr lang="de-DE" sz="1200" i="1" dirty="0"/>
              <a:t>Language Sciences</a:t>
            </a:r>
            <a:r>
              <a:rPr lang="de-DE" sz="1200" dirty="0"/>
              <a:t> 40: 263</a:t>
            </a:r>
            <a:r>
              <a:rPr lang="fr-FR" sz="1200" dirty="0"/>
              <a:t>–</a:t>
            </a:r>
            <a:r>
              <a:rPr lang="de-DE" sz="1200" dirty="0"/>
              <a:t>299.</a:t>
            </a:r>
          </a:p>
          <a:p>
            <a:pPr marL="0" indent="0">
              <a:buNone/>
            </a:pPr>
            <a:r>
              <a:rPr lang="en-GB" sz="1200" dirty="0" err="1"/>
              <a:t>Creissels</a:t>
            </a:r>
            <a:r>
              <a:rPr lang="en-GB" sz="1200" dirty="0"/>
              <a:t>, Denis. This volume a. Noun class systems in Atlantic languages. In </a:t>
            </a:r>
            <a:r>
              <a:rPr lang="en-GB" sz="1200" i="1" dirty="0"/>
              <a:t>The Oxford guide to the Atlantic languages of West Africa</a:t>
            </a:r>
            <a:r>
              <a:rPr lang="en-GB" sz="1200" dirty="0"/>
              <a:t>, edited by </a:t>
            </a:r>
            <a:r>
              <a:rPr lang="en-GB" sz="1200" dirty="0" err="1"/>
              <a:t>Friederike</a:t>
            </a:r>
            <a:r>
              <a:rPr lang="en-GB" sz="1200" dirty="0"/>
              <a:t> </a:t>
            </a:r>
            <a:r>
              <a:rPr lang="en-GB" sz="1200" dirty="0" err="1"/>
              <a:t>Lüpke</a:t>
            </a:r>
            <a:r>
              <a:rPr lang="en-GB" sz="1200" dirty="0"/>
              <a:t>. Oxford University Press: Oxford.</a:t>
            </a: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1200" dirty="0">
                <a:latin typeface="+mj-lt"/>
              </a:rPr>
              <a:t>Greenberg, Joseph H. 1963. The languages of Africa. Research Center in Anthropology, Folklore, and Linguistics Publications 25. Bloomington: Indiana University.</a:t>
            </a:r>
            <a:endParaRPr lang="en-US" sz="1200" dirty="0">
              <a:solidFill>
                <a:srgbClr val="333333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rgbClr val="333333"/>
                </a:solidFill>
                <a:latin typeface="+mj-lt"/>
              </a:rPr>
              <a:t>Güldemann</a:t>
            </a:r>
            <a:r>
              <a:rPr lang="en-US" sz="1200" dirty="0">
                <a:solidFill>
                  <a:srgbClr val="333333"/>
                </a:solidFill>
                <a:latin typeface="+mj-lt"/>
              </a:rPr>
              <a:t>, Tom. 2010. Sprachraum and geography: linguistic macro-areas in Africa. In </a:t>
            </a:r>
            <a:r>
              <a:rPr lang="en-US" sz="1200" dirty="0" err="1">
                <a:solidFill>
                  <a:srgbClr val="333333"/>
                </a:solidFill>
                <a:latin typeface="+mj-lt"/>
              </a:rPr>
              <a:t>Lameli</a:t>
            </a:r>
            <a:r>
              <a:rPr lang="en-US" sz="1200" dirty="0">
                <a:solidFill>
                  <a:srgbClr val="333333"/>
                </a:solidFill>
                <a:latin typeface="+mj-lt"/>
              </a:rPr>
              <a:t>, Alfred, Roland </a:t>
            </a:r>
            <a:r>
              <a:rPr lang="en-US" sz="1200" dirty="0" err="1">
                <a:solidFill>
                  <a:srgbClr val="333333"/>
                </a:solidFill>
                <a:latin typeface="+mj-lt"/>
              </a:rPr>
              <a:t>Kehrein</a:t>
            </a:r>
            <a:r>
              <a:rPr lang="en-US" sz="1200" dirty="0">
                <a:solidFill>
                  <a:srgbClr val="333333"/>
                </a:solidFill>
                <a:latin typeface="+mj-lt"/>
              </a:rPr>
              <a:t> and Stefan </a:t>
            </a:r>
            <a:r>
              <a:rPr lang="en-US" sz="1200" dirty="0" err="1">
                <a:solidFill>
                  <a:srgbClr val="333333"/>
                </a:solidFill>
                <a:latin typeface="+mj-lt"/>
              </a:rPr>
              <a:t>Rabanus</a:t>
            </a:r>
            <a:r>
              <a:rPr lang="en-US" sz="1200" dirty="0">
                <a:solidFill>
                  <a:srgbClr val="333333"/>
                </a:solidFill>
                <a:latin typeface="+mj-lt"/>
              </a:rPr>
              <a:t> (eds.), “Language and space: an international handbook of linguistic variation, volume 2: language mapping.” </a:t>
            </a:r>
            <a:r>
              <a:rPr lang="en-US" sz="1200" i="1" dirty="0">
                <a:solidFill>
                  <a:srgbClr val="333333"/>
                </a:solidFill>
                <a:latin typeface="+mj-lt"/>
              </a:rPr>
              <a:t>Handbooks of Linguistics and Communication Science</a:t>
            </a:r>
            <a:r>
              <a:rPr lang="en-US" sz="1200" dirty="0">
                <a:solidFill>
                  <a:srgbClr val="333333"/>
                </a:solidFill>
                <a:latin typeface="+mj-lt"/>
              </a:rPr>
              <a:t> 30,2. Berlin: Mouton de Gruyter, 561-585, Maps 2901-2914.</a:t>
            </a:r>
          </a:p>
          <a:p>
            <a:pPr marL="0" indent="0">
              <a:buNone/>
            </a:pPr>
            <a:r>
              <a:rPr lang="en-US" sz="1200" dirty="0">
                <a:latin typeface="+mj-lt"/>
              </a:rPr>
              <a:t>Bernd Heine, 2006 .</a:t>
            </a:r>
            <a:r>
              <a:rPr lang="en-US" sz="1200" dirty="0" err="1">
                <a:latin typeface="+mj-lt"/>
              </a:rPr>
              <a:t>Strukturkurs</a:t>
            </a:r>
            <a:r>
              <a:rPr lang="en-US" sz="1200" dirty="0">
                <a:latin typeface="+mj-lt"/>
              </a:rPr>
              <a:t> Nord-Khoisan. </a:t>
            </a:r>
            <a:r>
              <a:rPr lang="en-US" sz="1200" dirty="0" err="1">
                <a:latin typeface="+mj-lt"/>
              </a:rPr>
              <a:t>materiais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didacticos</a:t>
            </a:r>
            <a:r>
              <a:rPr lang="en-US" sz="1200" dirty="0">
                <a:latin typeface="+mj-lt"/>
              </a:rPr>
              <a:t>. University of Cologne</a:t>
            </a:r>
          </a:p>
          <a:p>
            <a:pPr marL="0" indent="0">
              <a:buNone/>
            </a:pPr>
            <a:r>
              <a:rPr lang="en-US" sz="1200" dirty="0">
                <a:latin typeface="+mj-lt"/>
              </a:rPr>
              <a:t>Hyman, Larry 2007. </a:t>
            </a:r>
            <a:r>
              <a:rPr lang="en-US" sz="1200" dirty="0"/>
              <a:t>Selected Proceedings of the 37th Annual Conference on African Linguistics, ed. Doris L. Payne and Jaime Peña, 149-163. Somerville, MA: </a:t>
            </a:r>
            <a:r>
              <a:rPr lang="en-US" sz="1200" dirty="0" err="1"/>
              <a:t>Cascadilla</a:t>
            </a:r>
            <a:r>
              <a:rPr lang="en-US" sz="1200" dirty="0"/>
              <a:t> Proceedings Project.</a:t>
            </a: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1200" dirty="0" err="1"/>
              <a:t>Katamba</a:t>
            </a:r>
            <a:r>
              <a:rPr lang="en-US" sz="1200" dirty="0"/>
              <a:t>, F. (2003). Bantu nominal morphology. In: </a:t>
            </a:r>
            <a:r>
              <a:rPr lang="en-US" sz="1200" i="1" dirty="0"/>
              <a:t>The Bantu Languages </a:t>
            </a:r>
            <a:r>
              <a:rPr lang="en-US" sz="1200" dirty="0"/>
              <a:t>(D. Nurse and G. </a:t>
            </a:r>
            <a:r>
              <a:rPr lang="en-US" sz="1200" dirty="0" err="1"/>
              <a:t>Philippson</a:t>
            </a:r>
            <a:r>
              <a:rPr lang="en-US" sz="1200" dirty="0"/>
              <a:t>, eds.), pp. 103-120. Routledge, London and New York.</a:t>
            </a:r>
          </a:p>
          <a:p>
            <a:pPr marL="0" indent="0">
              <a:buNone/>
            </a:pPr>
            <a:r>
              <a:rPr lang="en-GB" sz="1200" dirty="0" err="1"/>
              <a:t>Kihm</a:t>
            </a:r>
            <a:r>
              <a:rPr lang="en-GB" sz="1200" dirty="0"/>
              <a:t>, Alain. 2000. </a:t>
            </a:r>
            <a:r>
              <a:rPr lang="en-GB" sz="1200" i="1" dirty="0"/>
              <a:t>Noun class, gender, and the lexicon-syntax-morphology interfaces. A comparative study of Niger-Congo and Romance languages</a:t>
            </a:r>
            <a:r>
              <a:rPr lang="en-GB" sz="1200" dirty="0"/>
              <a:t> (</a:t>
            </a:r>
            <a:r>
              <a:rPr lang="en-GB" sz="1200" dirty="0" err="1"/>
              <a:t>ms</a:t>
            </a:r>
            <a:r>
              <a:rPr lang="en-GB" sz="1200" dirty="0"/>
              <a:t>.). </a:t>
            </a:r>
            <a:endParaRPr lang="en-US" sz="1200" dirty="0">
              <a:solidFill>
                <a:srgbClr val="333333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200" dirty="0" err="1">
                <a:latin typeface="+mj-lt"/>
              </a:rPr>
              <a:t>Kiessling</a:t>
            </a:r>
            <a:r>
              <a:rPr lang="en-US" sz="1200" dirty="0">
                <a:latin typeface="+mj-lt"/>
              </a:rPr>
              <a:t>, Roland 2008. Noun classification in !</a:t>
            </a:r>
            <a:r>
              <a:rPr lang="en-US" sz="1200" dirty="0" err="1">
                <a:latin typeface="+mj-lt"/>
              </a:rPr>
              <a:t>Xoon</a:t>
            </a:r>
            <a:r>
              <a:rPr lang="en-US" sz="1200" dirty="0">
                <a:latin typeface="+mj-lt"/>
              </a:rPr>
              <a:t>. In: </a:t>
            </a:r>
            <a:r>
              <a:rPr lang="en-US" sz="1200" dirty="0" err="1">
                <a:latin typeface="+mj-lt"/>
              </a:rPr>
              <a:t>Ermisch</a:t>
            </a:r>
            <a:r>
              <a:rPr lang="en-US" sz="1200" dirty="0">
                <a:latin typeface="+mj-lt"/>
              </a:rPr>
              <a:t>, Sonja (ed.), Proceedings of the 2</a:t>
            </a:r>
            <a:r>
              <a:rPr lang="en-US" sz="1200" baseline="30000" dirty="0">
                <a:latin typeface="+mj-lt"/>
              </a:rPr>
              <a:t>nd</a:t>
            </a:r>
            <a:r>
              <a:rPr lang="en-US" sz="1200" dirty="0">
                <a:latin typeface="+mj-lt"/>
              </a:rPr>
              <a:t> International Symposium January 8-12, 2006, </a:t>
            </a:r>
            <a:r>
              <a:rPr lang="en-US" sz="1200" dirty="0" err="1">
                <a:latin typeface="+mj-lt"/>
              </a:rPr>
              <a:t>Riezlern</a:t>
            </a:r>
            <a:r>
              <a:rPr lang="en-US" sz="1200" dirty="0">
                <a:latin typeface="+mj-lt"/>
              </a:rPr>
              <a:t>/</a:t>
            </a:r>
            <a:r>
              <a:rPr lang="en-US" sz="1200" dirty="0" err="1">
                <a:latin typeface="+mj-lt"/>
              </a:rPr>
              <a:t>Kleinwalsertal</a:t>
            </a:r>
            <a:r>
              <a:rPr lang="en-US" sz="1200" dirty="0">
                <a:latin typeface="+mj-lt"/>
              </a:rPr>
              <a:t>. Köln: </a:t>
            </a:r>
            <a:r>
              <a:rPr lang="en-US" sz="1200" dirty="0" err="1">
                <a:latin typeface="+mj-lt"/>
              </a:rPr>
              <a:t>Rüdiger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Köppe</a:t>
            </a:r>
            <a:r>
              <a:rPr lang="en-US" sz="1200" dirty="0">
                <a:latin typeface="+mj-lt"/>
              </a:rPr>
              <a:t>, 225-248.</a:t>
            </a:r>
          </a:p>
          <a:p>
            <a:pPr marL="0" indent="0">
              <a:buNone/>
            </a:pPr>
            <a:r>
              <a:rPr lang="en-US" sz="1200" dirty="0" err="1">
                <a:latin typeface="+mj-lt"/>
              </a:rPr>
              <a:t>Lecarme</a:t>
            </a:r>
            <a:r>
              <a:rPr lang="en-US" sz="1200" dirty="0">
                <a:latin typeface="+mj-lt"/>
              </a:rPr>
              <a:t>, Jacqueline 2002. Gender “polarity”: Theoretical aspects of Somali morphology. In: </a:t>
            </a:r>
            <a:r>
              <a:rPr lang="en-US" sz="1200" dirty="0"/>
              <a:t>Many Morphologies, ed. Paul Boucher and Marc </a:t>
            </a:r>
            <a:r>
              <a:rPr lang="en-US" sz="1200" dirty="0" err="1"/>
              <a:t>Plénat</a:t>
            </a:r>
            <a:r>
              <a:rPr lang="en-US" sz="1200" dirty="0"/>
              <a:t>, 109–141. Somerville, MA: </a:t>
            </a:r>
            <a:r>
              <a:rPr lang="en-US" sz="1200" dirty="0" err="1"/>
              <a:t>Cascadilla</a:t>
            </a:r>
            <a:r>
              <a:rPr lang="en-US" sz="1200" dirty="0"/>
              <a:t> Press.</a:t>
            </a:r>
          </a:p>
          <a:p>
            <a:pPr marL="0" indent="0">
              <a:buNone/>
            </a:pPr>
            <a:r>
              <a:rPr lang="en-US" sz="1200" dirty="0" err="1">
                <a:latin typeface="+mj-lt"/>
              </a:rPr>
              <a:t>Lionnet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/>
              <a:t>Florian</a:t>
            </a:r>
            <a:r>
              <a:rPr lang="en-US" sz="1200" dirty="0">
                <a:latin typeface="+mj-lt"/>
              </a:rPr>
              <a:t> 2015. </a:t>
            </a:r>
            <a:r>
              <a:rPr lang="en-US" sz="1200" dirty="0"/>
              <a:t>Nominal classification in Laal: an African exception. </a:t>
            </a:r>
            <a:r>
              <a:rPr lang="de-DE" sz="1200" dirty="0"/>
              <a:t>Linguistisches Kolloquium, 19 May 2015. Humboldt Uni </a:t>
            </a:r>
            <a:r>
              <a:rPr lang="de-DE" sz="1200" dirty="0" err="1"/>
              <a:t>berlin</a:t>
            </a:r>
            <a:r>
              <a:rPr lang="de-DE" sz="1200" dirty="0"/>
              <a:t>. </a:t>
            </a:r>
            <a:r>
              <a:rPr lang="de-DE" sz="1200" dirty="0">
                <a:hlinkClick r:id="rId2"/>
              </a:rPr>
              <a:t>https://www.iaaw.hu-berlin.de/de/afrika/linguistik-und-sprachen/veranstaltungen/afrikalinguistischeskolloquium/paper-sommersemester-2015/handout_lionnet_19_05_2015.pdf</a:t>
            </a:r>
            <a:endParaRPr lang="de-DE" sz="1200" dirty="0"/>
          </a:p>
          <a:p>
            <a:pPr marL="0" indent="0">
              <a:buNone/>
            </a:pPr>
            <a:r>
              <a:rPr lang="en-US" sz="1200" dirty="0">
                <a:latin typeface="+mj-lt"/>
              </a:rPr>
              <a:t>Payne, Doris L. 2008. </a:t>
            </a:r>
            <a:r>
              <a:rPr lang="en-US" sz="1200" dirty="0" err="1">
                <a:latin typeface="+mj-lt"/>
              </a:rPr>
              <a:t>Maasai</a:t>
            </a:r>
            <a:r>
              <a:rPr lang="en-US" sz="1200" dirty="0">
                <a:latin typeface="+mj-lt"/>
              </a:rPr>
              <a:t> gender in typological perspective. In: Studies in African Linguistics, Volume 27, Number 2.</a:t>
            </a:r>
          </a:p>
          <a:p>
            <a:pPr marL="0" indent="0">
              <a:buNone/>
            </a:pPr>
            <a:r>
              <a:rPr lang="en-GB" sz="1200" dirty="0"/>
              <a:t>Santos, </a:t>
            </a:r>
            <a:r>
              <a:rPr lang="en-GB" sz="1200" dirty="0" err="1"/>
              <a:t>Rosine</a:t>
            </a:r>
            <a:r>
              <a:rPr lang="en-GB" sz="1200" dirty="0"/>
              <a:t>. 1996. </a:t>
            </a:r>
            <a:r>
              <a:rPr lang="en-GB" sz="1200" i="1" dirty="0"/>
              <a:t>Le </a:t>
            </a:r>
            <a:r>
              <a:rPr lang="en-GB" sz="1200" i="1" dirty="0" err="1"/>
              <a:t>mey</a:t>
            </a:r>
            <a:r>
              <a:rPr lang="en-GB" sz="1200" i="1" dirty="0"/>
              <a:t>. Langue Ouest-</a:t>
            </a:r>
            <a:r>
              <a:rPr lang="en-GB" sz="1200" i="1" dirty="0" err="1"/>
              <a:t>Atlantique</a:t>
            </a:r>
            <a:r>
              <a:rPr lang="en-GB" sz="1200" i="1" dirty="0"/>
              <a:t> de </a:t>
            </a:r>
            <a:r>
              <a:rPr lang="en-GB" sz="1200" i="1" dirty="0" err="1"/>
              <a:t>Guinée</a:t>
            </a:r>
            <a:r>
              <a:rPr lang="en-GB" sz="1200" i="1" dirty="0"/>
              <a:t>.</a:t>
            </a:r>
            <a:r>
              <a:rPr lang="en-GB" sz="1200" dirty="0"/>
              <a:t> PhD thesis. </a:t>
            </a:r>
            <a:r>
              <a:rPr lang="en-GB" sz="1200" dirty="0" err="1"/>
              <a:t>Université</a:t>
            </a:r>
            <a:r>
              <a:rPr lang="en-GB" sz="1200" dirty="0"/>
              <a:t> Paris III.</a:t>
            </a: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1200" dirty="0" err="1">
                <a:latin typeface="+mj-lt"/>
              </a:rPr>
              <a:t>Treiss</a:t>
            </a:r>
            <a:r>
              <a:rPr lang="nn-NO" sz="1200" dirty="0">
                <a:latin typeface="+mj-lt"/>
              </a:rPr>
              <a:t>, Yvonne. 2008. A grammar of Kambaata. Part 1. Cologne: Rüdiger Köppe. </a:t>
            </a:r>
            <a:r>
              <a:rPr lang="en-US" sz="1200" dirty="0">
                <a:latin typeface="+mj-lt"/>
              </a:rPr>
              <a:t> 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2E62D34-6E5F-4039-8C4D-0D5D58DD5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D510782-7281-4BA3-8F81-3DB4A6E1D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13769"/>
              </p:ext>
            </p:extLst>
          </p:nvPr>
        </p:nvGraphicFramePr>
        <p:xfrm>
          <a:off x="750570" y="858520"/>
          <a:ext cx="5053012" cy="1097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78410">
                  <a:extLst>
                    <a:ext uri="{9D8B030D-6E8A-4147-A177-3AD203B41FA5}">
                      <a16:colId xmlns:a16="http://schemas.microsoft.com/office/drawing/2014/main" val="2738813231"/>
                    </a:ext>
                  </a:extLst>
                </a:gridCol>
                <a:gridCol w="651890">
                  <a:extLst>
                    <a:ext uri="{9D8B030D-6E8A-4147-A177-3AD203B41FA5}">
                      <a16:colId xmlns:a16="http://schemas.microsoft.com/office/drawing/2014/main" val="342255764"/>
                    </a:ext>
                  </a:extLst>
                </a:gridCol>
                <a:gridCol w="1764410">
                  <a:extLst>
                    <a:ext uri="{9D8B030D-6E8A-4147-A177-3AD203B41FA5}">
                      <a16:colId xmlns:a16="http://schemas.microsoft.com/office/drawing/2014/main" val="1772802858"/>
                    </a:ext>
                  </a:extLst>
                </a:gridCol>
                <a:gridCol w="1658302">
                  <a:extLst>
                    <a:ext uri="{9D8B030D-6E8A-4147-A177-3AD203B41FA5}">
                      <a16:colId xmlns:a16="http://schemas.microsoft.com/office/drawing/2014/main" val="1525820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effectLst/>
                        </a:rPr>
                        <a:t>budou</a:t>
                      </a:r>
                      <a:endParaRPr lang="en-US" sz="1800" i="1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effectLst/>
                        </a:rPr>
                        <a:t>o</a:t>
                      </a:r>
                      <a:endParaRPr lang="en-US" sz="1800" i="1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marR="0" indent="-467995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effectLst/>
                        </a:rPr>
                        <a:t>hyaku-fusa</a:t>
                      </a:r>
                      <a:endParaRPr lang="en-US" sz="1800" i="1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tabe</a:t>
                      </a:r>
                      <a:r>
                        <a:rPr lang="fr-FR" sz="1800" i="1" dirty="0">
                          <a:effectLst/>
                        </a:rPr>
                        <a:t>-ta</a:t>
                      </a:r>
                      <a:endParaRPr lang="en-US" sz="1800" i="1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455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grape</a:t>
                      </a:r>
                      <a:endParaRPr lang="en-US" sz="180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cap="small">
                          <a:effectLst/>
                        </a:rPr>
                        <a:t>Obj</a:t>
                      </a:r>
                      <a:endParaRPr lang="en-US" sz="180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hundred-</a:t>
                      </a:r>
                      <a:r>
                        <a:rPr lang="en-GB" sz="1800" cap="small">
                          <a:effectLst/>
                        </a:rPr>
                        <a:t>Num</a:t>
                      </a:r>
                      <a:r>
                        <a:rPr lang="en-GB" sz="1800">
                          <a:effectLst/>
                        </a:rPr>
                        <a:t>.</a:t>
                      </a:r>
                      <a:r>
                        <a:rPr lang="en-GB" sz="1800" cap="small">
                          <a:effectLst/>
                        </a:rPr>
                        <a:t>Cl</a:t>
                      </a:r>
                      <a:endParaRPr lang="en-US" sz="180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eat-</a:t>
                      </a:r>
                      <a:r>
                        <a:rPr lang="en-GB" sz="1800" cap="small" dirty="0">
                          <a:effectLst/>
                        </a:rPr>
                        <a:t>Past</a:t>
                      </a:r>
                      <a:endParaRPr lang="en-US" sz="1800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2502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‘I ate 100 (bunches of) grapes.’</a:t>
                      </a:r>
                      <a:endParaRPr lang="en-US" sz="1800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30017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Japanese, Inoue 2000:225[glosses by AC]</a:t>
                      </a:r>
                      <a:endParaRPr lang="en-US" sz="1800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0185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D8674B61-DAE4-4C49-9899-017817181F79}"/>
              </a:ext>
            </a:extLst>
          </p:cNvPr>
          <p:cNvSpPr txBox="1"/>
          <p:nvPr/>
        </p:nvSpPr>
        <p:spPr>
          <a:xfrm>
            <a:off x="750570" y="223520"/>
            <a:ext cx="2060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numeral classifier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A66A839-2084-404A-9481-08AA012D4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17575"/>
              </p:ext>
            </p:extLst>
          </p:nvPr>
        </p:nvGraphicFramePr>
        <p:xfrm>
          <a:off x="750570" y="2492008"/>
          <a:ext cx="5340350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9879508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3585940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03437985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246645632"/>
                    </a:ext>
                  </a:extLst>
                </a:gridCol>
                <a:gridCol w="1986280">
                  <a:extLst>
                    <a:ext uri="{9D8B030D-6E8A-4147-A177-3AD203B41FA5}">
                      <a16:colId xmlns:a16="http://schemas.microsoft.com/office/drawing/2014/main" val="4287001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</a:rPr>
                        <a:t>xil</a:t>
                      </a:r>
                      <a:endParaRPr lang="en-US" sz="1600" i="1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</a:rPr>
                        <a:t>naj</a:t>
                      </a:r>
                      <a:endParaRPr lang="en-US" sz="1600" i="1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marR="0" indent="-467995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</a:rPr>
                        <a:t>xuwan</a:t>
                      </a:r>
                      <a:endParaRPr lang="en-US" sz="1600" i="1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</a:rPr>
                        <a:t>no7</a:t>
                      </a:r>
                      <a:endParaRPr lang="en-US" sz="1600" i="1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</a:rPr>
                        <a:t>lab’a</a:t>
                      </a:r>
                      <a:endParaRPr lang="en-US" sz="1600" i="1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05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Saw</a:t>
                      </a:r>
                      <a:endParaRPr lang="en-US" sz="160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CL(man)</a:t>
                      </a:r>
                      <a:endParaRPr lang="en-US" sz="160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John</a:t>
                      </a:r>
                      <a:endParaRPr lang="en-US" sz="160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CL(animal)</a:t>
                      </a:r>
                      <a:endParaRPr lang="en-US" sz="160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snake</a:t>
                      </a:r>
                      <a:endParaRPr lang="en-US" sz="1600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28811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‘(man) John saw the (animal) snake.’</a:t>
                      </a:r>
                      <a:endParaRPr lang="en-US" sz="1600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3257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err="1">
                          <a:effectLst/>
                        </a:rPr>
                        <a:t>Jacaltec</a:t>
                      </a:r>
                      <a:r>
                        <a:rPr lang="en-GB" sz="1600" dirty="0">
                          <a:effectLst/>
                        </a:rPr>
                        <a:t>, Craig 1986:264</a:t>
                      </a:r>
                      <a:endParaRPr lang="en-US" sz="1600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724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A146A9E-FDD6-49A4-87FF-AA0C16000E32}"/>
              </a:ext>
            </a:extLst>
          </p:cNvPr>
          <p:cNvSpPr txBox="1"/>
          <p:nvPr/>
        </p:nvSpPr>
        <p:spPr>
          <a:xfrm>
            <a:off x="750570" y="20320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noun classifier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A262894-775C-4E9D-A739-8A9AA7B3F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784344"/>
              </p:ext>
            </p:extLst>
          </p:nvPr>
        </p:nvGraphicFramePr>
        <p:xfrm>
          <a:off x="750570" y="3893027"/>
          <a:ext cx="8068310" cy="2438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81285">
                  <a:extLst>
                    <a:ext uri="{9D8B030D-6E8A-4147-A177-3AD203B41FA5}">
                      <a16:colId xmlns:a16="http://schemas.microsoft.com/office/drawing/2014/main" val="1107846229"/>
                    </a:ext>
                  </a:extLst>
                </a:gridCol>
                <a:gridCol w="2977757">
                  <a:extLst>
                    <a:ext uri="{9D8B030D-6E8A-4147-A177-3AD203B41FA5}">
                      <a16:colId xmlns:a16="http://schemas.microsoft.com/office/drawing/2014/main" val="2423768500"/>
                    </a:ext>
                  </a:extLst>
                </a:gridCol>
                <a:gridCol w="3309268">
                  <a:extLst>
                    <a:ext uri="{9D8B030D-6E8A-4147-A177-3AD203B41FA5}">
                      <a16:colId xmlns:a16="http://schemas.microsoft.com/office/drawing/2014/main" val="4066918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Criterion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Noun class systems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Classifiers systems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593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Realisation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prefix, suffix, article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separate morpheme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08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Size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small set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large set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2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Scope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agreement outside the noun phrase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no agreement outside the NP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712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Other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obligatory and closed morphological system, no stylistic variation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potentially open systems, context dependent use of classifiers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97027"/>
                  </a:ext>
                </a:extLst>
              </a:tr>
            </a:tbl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F4AB10F7-3583-45C0-9D68-6D0D7A81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F8C357D1-9C14-44E5-82E0-67C38732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" y="6396594"/>
            <a:ext cx="4389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b="0" i="1" u="none" strike="noStrike" cap="none" normalizeH="0" baseline="0" dirty="0" bmk="_Toc36286499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Dixon's (1986:106f) criteria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B109615-1A40-48B4-AAB6-C3F0F71AB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45581"/>
            <a:ext cx="4389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000" b="1" u="none" strike="noStrike" cap="none" normalizeH="0" baseline="0" dirty="0" bmk="_Toc36286499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gender/NC</a:t>
            </a:r>
            <a:endParaRPr kumimoji="0" lang="en-GB" altLang="en-US" sz="4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27A6FC21-A5E1-4861-B782-B2EC46052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47727"/>
              </p:ext>
            </p:extLst>
          </p:nvPr>
        </p:nvGraphicFramePr>
        <p:xfrm>
          <a:off x="5364162" y="887254"/>
          <a:ext cx="3779838" cy="10896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79838">
                  <a:extLst>
                    <a:ext uri="{9D8B030D-6E8A-4147-A177-3AD203B41FA5}">
                      <a16:colId xmlns:a16="http://schemas.microsoft.com/office/drawing/2014/main" val="651129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fontAlgn="base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         </a:t>
                      </a:r>
                      <a:r>
                        <a:rPr lang="en-GB" sz="1600" i="1" u="none" strike="noStrike" kern="0" spc="0" dirty="0" err="1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ño-kër</a:t>
                      </a:r>
                      <a:r>
                        <a:rPr lang="en-GB" sz="1600" i="1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 </a:t>
                      </a:r>
                      <a:r>
                        <a:rPr lang="en-GB" sz="1600" i="1" u="none" strike="noStrike" kern="0" spc="0" dirty="0" err="1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ñoño</a:t>
                      </a:r>
                      <a:endParaRPr lang="en-US" sz="1600" i="1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317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cap="small" dirty="0">
                          <a:effectLst/>
                        </a:rPr>
                        <a:t>Cl</a:t>
                      </a:r>
                      <a:r>
                        <a:rPr lang="de-DE" sz="1600" dirty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ñ</a:t>
                      </a:r>
                      <a:r>
                        <a:rPr lang="de-DE" sz="1600" dirty="0">
                          <a:effectLst/>
                        </a:rPr>
                        <a:t>o-</a:t>
                      </a:r>
                      <a:r>
                        <a:rPr lang="de-DE" sz="1600" dirty="0" err="1">
                          <a:effectLst/>
                        </a:rPr>
                        <a:t>chicken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cap="small" dirty="0" err="1">
                          <a:effectLst/>
                        </a:rPr>
                        <a:t>Agr</a:t>
                      </a:r>
                      <a:r>
                        <a:rPr lang="de-DE" sz="1600" dirty="0" err="1">
                          <a:effectLst/>
                        </a:rPr>
                        <a:t>.ño:</a:t>
                      </a:r>
                      <a:r>
                        <a:rPr lang="de-DE" sz="1600" cap="small" dirty="0" err="1">
                          <a:effectLst/>
                        </a:rPr>
                        <a:t>Dem</a:t>
                      </a:r>
                      <a:r>
                        <a:rPr lang="de-DE" sz="1600" dirty="0" err="1">
                          <a:effectLst/>
                        </a:rPr>
                        <a:t>.</a:t>
                      </a:r>
                      <a:r>
                        <a:rPr lang="de-DE" sz="1600" cap="small" dirty="0" err="1">
                          <a:effectLst/>
                        </a:rPr>
                        <a:t>prox</a:t>
                      </a:r>
                      <a:r>
                        <a:rPr lang="de-DE" sz="1600" dirty="0">
                          <a:effectLst/>
                        </a:rPr>
                        <a:t>   </a:t>
                      </a:r>
                      <a:endParaRPr lang="en-US" sz="1600" dirty="0">
                        <a:effectLst/>
                        <a:latin typeface="Charis SIL" panose="0200050006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361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0" marR="0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</a:rPr>
                        <a:t>‘</a:t>
                      </a:r>
                      <a:r>
                        <a:rPr lang="de-DE" sz="1600" dirty="0" err="1">
                          <a:effectLst/>
                        </a:rPr>
                        <a:t>these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small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chickens</a:t>
                      </a:r>
                      <a:r>
                        <a:rPr lang="de-DE" sz="1600" dirty="0">
                          <a:effectLst/>
                        </a:rPr>
                        <a:t>‘</a:t>
                      </a:r>
                    </a:p>
                    <a:p>
                      <a:pPr marL="431800" marR="0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Baínounk</a:t>
                      </a: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Gub</a:t>
                      </a:r>
                      <a:r>
                        <a:rPr lang="en-US" sz="16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de-DE" sz="16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dirty="0" err="1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eher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316692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4AC05-31CC-406C-842D-4A0E5A07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890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Sistemas</a:t>
            </a:r>
            <a:r>
              <a:rPr lang="en-US" sz="3200" b="1" dirty="0"/>
              <a:t> de </a:t>
            </a:r>
            <a:r>
              <a:rPr lang="en-US" sz="3200" b="1" dirty="0" err="1"/>
              <a:t>classificação</a:t>
            </a:r>
            <a:r>
              <a:rPr lang="en-US" sz="3200" b="1" dirty="0"/>
              <a:t> nominal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C4FE41A-3034-45D1-A09C-026895B6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7901E33-BD92-4616-A8B2-66509EBEEEE6}"/>
              </a:ext>
            </a:extLst>
          </p:cNvPr>
          <p:cNvSpPr txBox="1"/>
          <p:nvPr/>
        </p:nvSpPr>
        <p:spPr>
          <a:xfrm>
            <a:off x="628650" y="960583"/>
            <a:ext cx="8406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gender / noun class: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‘as a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morphosyntactic notion [that] is defined as a particular type of nominal classification in which a partition of the set of nominal lexemes into subsets manifests itself in </a:t>
            </a:r>
            <a:r>
              <a:rPr lang="en-GB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agreement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mechanisms in which nouns act as controllers’ (</a:t>
            </a:r>
            <a:r>
              <a:rPr lang="en-GB" dirty="0" err="1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Creissels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 appear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). 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C098985-C2D4-4E7C-B978-90F898581CB2}"/>
              </a:ext>
            </a:extLst>
          </p:cNvPr>
          <p:cNvSpPr txBox="1"/>
          <p:nvPr/>
        </p:nvSpPr>
        <p:spPr>
          <a:xfrm>
            <a:off x="1541948" y="7789702"/>
            <a:ext cx="15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tamanho</a:t>
            </a:r>
            <a:r>
              <a:rPr lang="en-US" dirty="0"/>
              <a:t>: 2-30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EF209DF-37C2-4F46-89D1-9DDF60C3CA42}"/>
              </a:ext>
            </a:extLst>
          </p:cNvPr>
          <p:cNvSpPr txBox="1"/>
          <p:nvPr/>
        </p:nvSpPr>
        <p:spPr>
          <a:xfrm>
            <a:off x="2156353" y="322108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117B8"/>
                </a:solidFill>
              </a:rPr>
              <a:t>CL-</a:t>
            </a:r>
            <a:r>
              <a:rPr lang="en-US" dirty="0"/>
              <a:t> </a:t>
            </a:r>
            <a:r>
              <a:rPr lang="en-US" dirty="0" err="1"/>
              <a:t>nome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95C7C53-FF3D-4ADE-BA2C-C1EB37F56608}"/>
              </a:ext>
            </a:extLst>
          </p:cNvPr>
          <p:cNvSpPr txBox="1"/>
          <p:nvPr/>
        </p:nvSpPr>
        <p:spPr>
          <a:xfrm>
            <a:off x="3523407" y="3223362"/>
            <a:ext cx="205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117B8"/>
                </a:solidFill>
              </a:rPr>
              <a:t>AGR-</a:t>
            </a:r>
            <a:r>
              <a:rPr lang="en-US" dirty="0"/>
              <a:t> </a:t>
            </a:r>
            <a:r>
              <a:rPr lang="de-DE" dirty="0" err="1" smtClean="0"/>
              <a:t>modificadores</a:t>
            </a:r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8E6F5CA-052F-41AB-94AD-A70675763E35}"/>
              </a:ext>
            </a:extLst>
          </p:cNvPr>
          <p:cNvSpPr txBox="1"/>
          <p:nvPr/>
        </p:nvSpPr>
        <p:spPr>
          <a:xfrm>
            <a:off x="5909487" y="321935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117B8"/>
                </a:solidFill>
              </a:rPr>
              <a:t>AGR- </a:t>
            </a:r>
            <a:r>
              <a:rPr lang="en-US" dirty="0"/>
              <a:t> </a:t>
            </a:r>
            <a:r>
              <a:rPr lang="en-US" dirty="0" err="1"/>
              <a:t>verbo</a:t>
            </a:r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C7C95DA-DA2B-4F8B-B1B3-6C0DA6293DCD}"/>
              </a:ext>
            </a:extLst>
          </p:cNvPr>
          <p:cNvSpPr txBox="1"/>
          <p:nvPr/>
        </p:nvSpPr>
        <p:spPr>
          <a:xfrm>
            <a:off x="3127305" y="2055527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frase</a:t>
            </a:r>
            <a:r>
              <a:rPr lang="en-US" sz="1600" i="1" dirty="0"/>
              <a:t> nominal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48267F-EB32-4D6A-A461-93917A548820}"/>
              </a:ext>
            </a:extLst>
          </p:cNvPr>
          <p:cNvSpPr txBox="1"/>
          <p:nvPr/>
        </p:nvSpPr>
        <p:spPr>
          <a:xfrm>
            <a:off x="5987233" y="2131215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frase</a:t>
            </a:r>
            <a:r>
              <a:rPr lang="en-US" sz="1600" i="1" dirty="0"/>
              <a:t> verbal</a:t>
            </a:r>
          </a:p>
        </p:txBody>
      </p:sp>
      <p:sp>
        <p:nvSpPr>
          <p:cNvPr id="25" name="Geschweifte Klammer links 24">
            <a:extLst>
              <a:ext uri="{FF2B5EF4-FFF2-40B4-BE49-F238E27FC236}">
                <a16:creationId xmlns:a16="http://schemas.microsoft.com/office/drawing/2014/main" id="{17B73EB6-495F-4AF1-8195-EBF5A9EE618E}"/>
              </a:ext>
            </a:extLst>
          </p:cNvPr>
          <p:cNvSpPr/>
          <p:nvPr/>
        </p:nvSpPr>
        <p:spPr>
          <a:xfrm rot="5400000">
            <a:off x="3568121" y="1230851"/>
            <a:ext cx="369332" cy="28796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feil: nach oben gekrümmt 25">
            <a:extLst>
              <a:ext uri="{FF2B5EF4-FFF2-40B4-BE49-F238E27FC236}">
                <a16:creationId xmlns:a16="http://schemas.microsoft.com/office/drawing/2014/main" id="{2A17FD11-8DFE-46C2-85F3-81A71A370DE9}"/>
              </a:ext>
            </a:extLst>
          </p:cNvPr>
          <p:cNvSpPr/>
          <p:nvPr/>
        </p:nvSpPr>
        <p:spPr>
          <a:xfrm flipV="1">
            <a:off x="2325367" y="2999561"/>
            <a:ext cx="1680989" cy="179605"/>
          </a:xfrm>
          <a:prstGeom prst="curvedUpArrow">
            <a:avLst/>
          </a:prstGeom>
          <a:solidFill>
            <a:srgbClr val="F117B8"/>
          </a:solidFill>
          <a:ln>
            <a:solidFill>
              <a:srgbClr val="F11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feil: nach oben gekrümmt 26">
            <a:extLst>
              <a:ext uri="{FF2B5EF4-FFF2-40B4-BE49-F238E27FC236}">
                <a16:creationId xmlns:a16="http://schemas.microsoft.com/office/drawing/2014/main" id="{A05D58B6-4B78-471F-833C-CAB9939423D1}"/>
              </a:ext>
            </a:extLst>
          </p:cNvPr>
          <p:cNvSpPr/>
          <p:nvPr/>
        </p:nvSpPr>
        <p:spPr>
          <a:xfrm flipV="1">
            <a:off x="2333953" y="2945072"/>
            <a:ext cx="3838194" cy="208807"/>
          </a:xfrm>
          <a:prstGeom prst="curvedUpArrow">
            <a:avLst/>
          </a:prstGeom>
          <a:solidFill>
            <a:srgbClr val="F117B8"/>
          </a:solidFill>
          <a:ln>
            <a:solidFill>
              <a:srgbClr val="F11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25E59F9-7B29-476E-9FC4-4E495CF0E5EB}"/>
              </a:ext>
            </a:extLst>
          </p:cNvPr>
          <p:cNvSpPr txBox="1"/>
          <p:nvPr/>
        </p:nvSpPr>
        <p:spPr>
          <a:xfrm>
            <a:off x="889698" y="5330708"/>
            <a:ext cx="2210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marcação</a:t>
            </a:r>
            <a:r>
              <a:rPr lang="en-US" dirty="0"/>
              <a:t>: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sufixado</a:t>
            </a:r>
            <a:r>
              <a:rPr lang="en-US" dirty="0"/>
              <a:t>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prefixado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suprasegmental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zero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5A64490-B161-4A31-B690-6D324901A182}"/>
              </a:ext>
            </a:extLst>
          </p:cNvPr>
          <p:cNvSpPr txBox="1"/>
          <p:nvPr/>
        </p:nvSpPr>
        <p:spPr>
          <a:xfrm>
            <a:off x="2881046" y="5349971"/>
            <a:ext cx="3157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concordância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da </a:t>
            </a:r>
            <a:r>
              <a:rPr lang="en-US" dirty="0" err="1"/>
              <a:t>frase</a:t>
            </a:r>
            <a:r>
              <a:rPr lang="en-US" dirty="0"/>
              <a:t> nominal,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frase</a:t>
            </a:r>
            <a:r>
              <a:rPr lang="en-US" dirty="0"/>
              <a:t> nominal e verbal</a:t>
            </a:r>
          </a:p>
          <a:p>
            <a:endParaRPr lang="en-US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E48277A-D98C-48B6-8222-1E846190BA3C}"/>
              </a:ext>
            </a:extLst>
          </p:cNvPr>
          <p:cNvSpPr txBox="1"/>
          <p:nvPr/>
        </p:nvSpPr>
        <p:spPr>
          <a:xfrm>
            <a:off x="6038321" y="5349971"/>
            <a:ext cx="2820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função</a:t>
            </a:r>
            <a:r>
              <a:rPr lang="en-US" dirty="0"/>
              <a:t>: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marca</a:t>
            </a:r>
            <a:r>
              <a:rPr lang="en-US" dirty="0"/>
              <a:t> </a:t>
            </a:r>
            <a:r>
              <a:rPr lang="en-US" dirty="0" err="1"/>
              <a:t>gênero</a:t>
            </a:r>
            <a:r>
              <a:rPr lang="en-US" dirty="0"/>
              <a:t>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marca</a:t>
            </a:r>
            <a:r>
              <a:rPr lang="en-US" dirty="0"/>
              <a:t> </a:t>
            </a:r>
            <a:r>
              <a:rPr lang="en-US" dirty="0" err="1"/>
              <a:t>gênero</a:t>
            </a:r>
            <a:r>
              <a:rPr lang="en-US" dirty="0"/>
              <a:t> e </a:t>
            </a:r>
            <a:r>
              <a:rPr lang="en-US" dirty="0" err="1"/>
              <a:t>número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semântica</a:t>
            </a:r>
            <a:r>
              <a:rPr lang="en-US" dirty="0"/>
              <a:t>/</a:t>
            </a:r>
            <a:r>
              <a:rPr lang="en-US" dirty="0" err="1"/>
              <a:t>derivação</a:t>
            </a:r>
            <a:endParaRPr lang="en-US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AA4B999-8C02-48AD-A4F8-B2FFFE13ACDA}"/>
              </a:ext>
            </a:extLst>
          </p:cNvPr>
          <p:cNvSpPr/>
          <p:nvPr/>
        </p:nvSpPr>
        <p:spPr>
          <a:xfrm>
            <a:off x="1197591" y="4063994"/>
            <a:ext cx="6748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+mj-lt"/>
              </a:rPr>
              <a:t>O-</a:t>
            </a:r>
            <a:r>
              <a:rPr lang="en-US" sz="1600" b="1" i="1" dirty="0" err="1">
                <a:latin typeface="+mj-lt"/>
              </a:rPr>
              <a:t>mú</a:t>
            </a:r>
            <a:r>
              <a:rPr lang="en-US" sz="1600" i="1" dirty="0">
                <a:latin typeface="+mj-lt"/>
              </a:rPr>
              <a:t>-</a:t>
            </a:r>
            <a:r>
              <a:rPr lang="en-US" sz="1600" i="1" dirty="0" err="1">
                <a:latin typeface="+mj-lt"/>
              </a:rPr>
              <a:t>límí</a:t>
            </a:r>
            <a:r>
              <a:rPr lang="en-US" sz="1600" i="1" dirty="0">
                <a:latin typeface="+mj-lt"/>
              </a:rPr>
              <a:t>              </a:t>
            </a:r>
            <a:r>
              <a:rPr lang="en-US" sz="1600" b="1" i="1" dirty="0">
                <a:latin typeface="+mj-lt"/>
              </a:rPr>
              <a:t>ó-</a:t>
            </a:r>
            <a:r>
              <a:rPr lang="en-US" sz="1600" b="1" i="1" dirty="0" err="1">
                <a:latin typeface="+mj-lt"/>
              </a:rPr>
              <a:t>mú</a:t>
            </a:r>
            <a:r>
              <a:rPr lang="en-US" sz="1600" i="1" dirty="0">
                <a:latin typeface="+mj-lt"/>
              </a:rPr>
              <a:t>-</a:t>
            </a:r>
            <a:r>
              <a:rPr lang="en-US" sz="1600" i="1" dirty="0" err="1">
                <a:latin typeface="+mj-lt"/>
              </a:rPr>
              <a:t>néné</a:t>
            </a:r>
            <a:r>
              <a:rPr lang="en-US" sz="1600" i="1" dirty="0">
                <a:latin typeface="+mj-lt"/>
              </a:rPr>
              <a:t>    </a:t>
            </a:r>
            <a:r>
              <a:rPr lang="en-US" sz="1600" b="1" i="1" dirty="0">
                <a:latin typeface="+mj-lt"/>
              </a:rPr>
              <a:t>ó-</a:t>
            </a:r>
            <a:r>
              <a:rPr lang="en-US" sz="1600" b="1" i="1" dirty="0" err="1">
                <a:latin typeface="+mj-lt"/>
              </a:rPr>
              <a:t>mú</a:t>
            </a:r>
            <a:r>
              <a:rPr lang="en-US" sz="1600" i="1" dirty="0">
                <a:latin typeface="+mj-lt"/>
              </a:rPr>
              <a:t>-</a:t>
            </a:r>
            <a:r>
              <a:rPr lang="en-US" sz="1600" i="1" dirty="0" err="1">
                <a:latin typeface="+mj-lt"/>
              </a:rPr>
              <a:t>kâddé</a:t>
            </a:r>
            <a:r>
              <a:rPr lang="en-US" sz="1600" i="1" dirty="0">
                <a:latin typeface="+mj-lt"/>
              </a:rPr>
              <a:t>   </a:t>
            </a:r>
            <a:r>
              <a:rPr lang="en-US" sz="1600" b="1" i="1" dirty="0">
                <a:latin typeface="+mj-lt"/>
              </a:rPr>
              <a:t>ó-</a:t>
            </a:r>
            <a:r>
              <a:rPr lang="en-US" sz="1600" b="1" i="1" dirty="0" err="1">
                <a:latin typeface="+mj-lt"/>
              </a:rPr>
              <a:t>mû</a:t>
            </a:r>
            <a:r>
              <a:rPr lang="en-US" sz="1600" i="1" dirty="0">
                <a:latin typeface="+mj-lt"/>
              </a:rPr>
              <a:t>                </a:t>
            </a:r>
            <a:r>
              <a:rPr lang="en-US" sz="1600" b="1" i="1" dirty="0">
                <a:latin typeface="+mj-lt"/>
              </a:rPr>
              <a:t>a-</a:t>
            </a:r>
            <a:r>
              <a:rPr lang="en-US" sz="1600" i="1" dirty="0" err="1">
                <a:latin typeface="+mj-lt"/>
              </a:rPr>
              <a:t>gênda</a:t>
            </a:r>
            <a:r>
              <a:rPr lang="en-US" sz="1600" i="1" dirty="0">
                <a:latin typeface="+mj-lt"/>
              </a:rPr>
              <a:t>.</a:t>
            </a:r>
          </a:p>
          <a:p>
            <a:r>
              <a:rPr lang="en-US" sz="1600" dirty="0">
                <a:latin typeface="+mj-lt"/>
              </a:rPr>
              <a:t>PPF1-CL1-farmer PPF1-CL1-fat PPF1-CL1-old PPF1-CL1.one SC1-go</a:t>
            </a:r>
          </a:p>
          <a:p>
            <a:r>
              <a:rPr lang="en-US" sz="1600" dirty="0">
                <a:latin typeface="+mj-lt"/>
              </a:rPr>
              <a:t>‘One fat, old farmer is going.’ </a:t>
            </a:r>
          </a:p>
          <a:p>
            <a:r>
              <a:rPr lang="en-US" sz="1600" dirty="0">
                <a:latin typeface="+mj-lt"/>
              </a:rPr>
              <a:t>Ganda; Bantu/NC (</a:t>
            </a:r>
            <a:r>
              <a:rPr lang="en-US" sz="1600" dirty="0" err="1">
                <a:latin typeface="+mj-lt"/>
              </a:rPr>
              <a:t>Katamba</a:t>
            </a:r>
            <a:r>
              <a:rPr lang="en-US" sz="1600" dirty="0">
                <a:latin typeface="+mj-lt"/>
              </a:rPr>
              <a:t>, 2003: 108 apud </a:t>
            </a:r>
            <a:r>
              <a:rPr lang="en-US" sz="1600" dirty="0" err="1">
                <a:latin typeface="+mj-lt"/>
              </a:rPr>
              <a:t>Zerbian</a:t>
            </a:r>
            <a:r>
              <a:rPr lang="en-US" sz="1600" dirty="0">
                <a:latin typeface="+mj-lt"/>
              </a:rPr>
              <a:t> &amp; </a:t>
            </a:r>
            <a:r>
              <a:rPr lang="en-US" sz="1600" dirty="0" err="1">
                <a:latin typeface="+mj-lt"/>
              </a:rPr>
              <a:t>Krifka</a:t>
            </a:r>
            <a:r>
              <a:rPr lang="en-US" sz="1600" dirty="0">
                <a:latin typeface="+mj-lt"/>
              </a:rPr>
              <a:t>)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7927ECA2-95C9-484D-BF4A-2445B3A04E75}"/>
              </a:ext>
            </a:extLst>
          </p:cNvPr>
          <p:cNvCxnSpPr>
            <a:cxnSpLocks/>
          </p:cNvCxnSpPr>
          <p:nvPr/>
        </p:nvCxnSpPr>
        <p:spPr>
          <a:xfrm>
            <a:off x="3712041" y="3539856"/>
            <a:ext cx="294315" cy="4973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27391F2B-744C-4BF1-86F6-133DC7E3B485}"/>
              </a:ext>
            </a:extLst>
          </p:cNvPr>
          <p:cNvSpPr/>
          <p:nvPr/>
        </p:nvSpPr>
        <p:spPr>
          <a:xfrm>
            <a:off x="1160904" y="4054313"/>
            <a:ext cx="593723" cy="294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8FBD3525-AF2F-4D70-A4B5-9E7C60D1B80B}"/>
              </a:ext>
            </a:extLst>
          </p:cNvPr>
          <p:cNvCxnSpPr>
            <a:cxnSpLocks/>
          </p:cNvCxnSpPr>
          <p:nvPr/>
        </p:nvCxnSpPr>
        <p:spPr>
          <a:xfrm flipH="1">
            <a:off x="2891768" y="3539856"/>
            <a:ext cx="820273" cy="5119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A3EE156C-8C95-486C-AF53-C0518A0314BD}"/>
              </a:ext>
            </a:extLst>
          </p:cNvPr>
          <p:cNvCxnSpPr>
            <a:cxnSpLocks/>
          </p:cNvCxnSpPr>
          <p:nvPr/>
        </p:nvCxnSpPr>
        <p:spPr>
          <a:xfrm flipH="1">
            <a:off x="1817815" y="3588690"/>
            <a:ext cx="425302" cy="3674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292FBEB1-A4CE-4388-B47A-EC698242C439}"/>
              </a:ext>
            </a:extLst>
          </p:cNvPr>
          <p:cNvCxnSpPr>
            <a:cxnSpLocks/>
          </p:cNvCxnSpPr>
          <p:nvPr/>
        </p:nvCxnSpPr>
        <p:spPr>
          <a:xfrm>
            <a:off x="6187888" y="3650467"/>
            <a:ext cx="1" cy="3919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52FA8127-3B5D-4F07-A483-FDC368E28BA3}"/>
              </a:ext>
            </a:extLst>
          </p:cNvPr>
          <p:cNvCxnSpPr>
            <a:cxnSpLocks/>
          </p:cNvCxnSpPr>
          <p:nvPr/>
        </p:nvCxnSpPr>
        <p:spPr>
          <a:xfrm>
            <a:off x="3730576" y="3555901"/>
            <a:ext cx="1407070" cy="5080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32" grpId="0"/>
      <p:bldP spid="34" grpId="0"/>
      <p:bldP spid="35" grpId="0"/>
      <p:bldP spid="37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4CF15E-3C90-4FD6-A3CC-8608ED9E6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618027-D07C-4336-9022-E011DEBB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0" y="100083"/>
            <a:ext cx="7886700" cy="1325563"/>
          </a:xfrm>
        </p:spPr>
        <p:txBody>
          <a:bodyPr/>
          <a:lstStyle/>
          <a:p>
            <a:r>
              <a:rPr lang="en-US" b="1" dirty="0" err="1"/>
              <a:t>Exemplos</a:t>
            </a:r>
            <a:r>
              <a:rPr lang="en-US" b="1" dirty="0"/>
              <a:t> de </a:t>
            </a:r>
            <a:r>
              <a:rPr lang="en-US" b="1" dirty="0" err="1"/>
              <a:t>sistemas</a:t>
            </a:r>
            <a:r>
              <a:rPr lang="en-US" b="1" dirty="0"/>
              <a:t> de </a:t>
            </a:r>
            <a:r>
              <a:rPr lang="en-US" b="1" dirty="0" err="1"/>
              <a:t>classe</a:t>
            </a:r>
            <a:r>
              <a:rPr lang="en-US" b="1" dirty="0"/>
              <a:t> nominal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4DDFC-524D-422A-851C-F1F5A5F5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73" y="-15141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Classes </a:t>
            </a:r>
            <a:r>
              <a:rPr lang="en-US" sz="2800" b="1" dirty="0" err="1"/>
              <a:t>nominais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línguas</a:t>
            </a:r>
            <a:r>
              <a:rPr lang="en-US" sz="2800" b="1" dirty="0"/>
              <a:t> </a:t>
            </a:r>
            <a:r>
              <a:rPr lang="en-US" sz="2800" b="1" dirty="0" err="1"/>
              <a:t>africanas</a:t>
            </a:r>
            <a:endParaRPr lang="en-US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3EE6E4-0248-46BB-87A9-A02710CD0D51}"/>
              </a:ext>
            </a:extLst>
          </p:cNvPr>
          <p:cNvSpPr txBox="1"/>
          <p:nvPr/>
        </p:nvSpPr>
        <p:spPr>
          <a:xfrm>
            <a:off x="3863459" y="2461513"/>
            <a:ext cx="2523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zatim</a:t>
            </a:r>
            <a:r>
              <a:rPr lang="en-US" i="1" dirty="0">
                <a:latin typeface="+mj-lt"/>
              </a:rPr>
              <a:t>-</a:t>
            </a:r>
            <a:r>
              <a:rPr lang="en-US" b="1" i="1" dirty="0">
                <a:latin typeface="+mj-lt"/>
              </a:rPr>
              <a:t>á</a:t>
            </a:r>
            <a:r>
              <a:rPr lang="en-US" i="1" dirty="0">
                <a:latin typeface="+mj-lt"/>
              </a:rPr>
              <a:t>            boor-</a:t>
            </a:r>
            <a:r>
              <a:rPr lang="en-US" b="1" i="1" dirty="0">
                <a:latin typeface="+mj-lt"/>
              </a:rPr>
              <a:t>á</a:t>
            </a:r>
            <a:r>
              <a:rPr lang="en-US" i="1" dirty="0">
                <a:latin typeface="+mj-lt"/>
              </a:rPr>
              <a:t> </a:t>
            </a:r>
          </a:p>
          <a:p>
            <a:r>
              <a:rPr lang="en-US" dirty="0" err="1">
                <a:latin typeface="+mj-lt"/>
              </a:rPr>
              <a:t>magro</a:t>
            </a:r>
            <a:r>
              <a:rPr lang="en-US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M</a:t>
            </a:r>
            <a:r>
              <a:rPr lang="en-US" dirty="0">
                <a:latin typeface="+mj-lt"/>
              </a:rPr>
              <a:t>.ACC </a:t>
            </a:r>
            <a:r>
              <a:rPr lang="en-US" dirty="0" err="1">
                <a:latin typeface="+mj-lt"/>
              </a:rPr>
              <a:t>bói</a:t>
            </a:r>
            <a:r>
              <a:rPr lang="en-US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M</a:t>
            </a:r>
            <a:r>
              <a:rPr lang="en-US" dirty="0">
                <a:latin typeface="+mj-lt"/>
              </a:rPr>
              <a:t>.ACC</a:t>
            </a:r>
          </a:p>
          <a:p>
            <a:r>
              <a:rPr lang="en-US" dirty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bói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magro</a:t>
            </a:r>
            <a:r>
              <a:rPr lang="en-US" dirty="0">
                <a:latin typeface="+mj-lt"/>
              </a:rPr>
              <a:t>’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447D57-45C5-426C-BB1A-AA5DE9F1FF87}"/>
              </a:ext>
            </a:extLst>
          </p:cNvPr>
          <p:cNvSpPr txBox="1"/>
          <p:nvPr/>
        </p:nvSpPr>
        <p:spPr>
          <a:xfrm>
            <a:off x="6580517" y="2431909"/>
            <a:ext cx="25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zatim-á</a:t>
            </a:r>
            <a:r>
              <a:rPr lang="en-US" b="1" i="1" dirty="0" err="1">
                <a:latin typeface="+mj-lt"/>
              </a:rPr>
              <a:t>ta</a:t>
            </a:r>
            <a:r>
              <a:rPr lang="en-US" i="1" dirty="0">
                <a:latin typeface="+mj-lt"/>
              </a:rPr>
              <a:t>      </a:t>
            </a:r>
            <a:r>
              <a:rPr lang="en-US" i="1" dirty="0" err="1">
                <a:latin typeface="+mj-lt"/>
              </a:rPr>
              <a:t>sulum-ú</a:t>
            </a:r>
            <a:r>
              <a:rPr lang="en-US" b="1" i="1" dirty="0" err="1">
                <a:latin typeface="+mj-lt"/>
              </a:rPr>
              <a:t>ta</a:t>
            </a:r>
            <a:endParaRPr lang="en-US" b="1" i="1" dirty="0">
              <a:latin typeface="+mj-lt"/>
            </a:endParaRPr>
          </a:p>
          <a:p>
            <a:r>
              <a:rPr lang="en-US" dirty="0" err="1">
                <a:latin typeface="+mj-lt"/>
              </a:rPr>
              <a:t>magro</a:t>
            </a:r>
            <a:r>
              <a:rPr lang="en-US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F</a:t>
            </a:r>
            <a:r>
              <a:rPr lang="en-US" dirty="0">
                <a:latin typeface="+mj-lt"/>
              </a:rPr>
              <a:t>.ACC </a:t>
            </a:r>
            <a:r>
              <a:rPr lang="en-US" dirty="0" err="1">
                <a:latin typeface="+mj-lt"/>
              </a:rPr>
              <a:t>vaca</a:t>
            </a:r>
            <a:r>
              <a:rPr lang="en-US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F</a:t>
            </a:r>
            <a:r>
              <a:rPr lang="en-US" dirty="0">
                <a:latin typeface="+mj-lt"/>
              </a:rPr>
              <a:t>.ACC </a:t>
            </a:r>
          </a:p>
          <a:p>
            <a:r>
              <a:rPr lang="en-US" dirty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vaca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magra</a:t>
            </a:r>
            <a:r>
              <a:rPr lang="en-US" dirty="0">
                <a:latin typeface="+mj-lt"/>
              </a:rPr>
              <a:t>’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A6EB492-684C-45C8-81DF-7D1B381B86E3}"/>
              </a:ext>
            </a:extLst>
          </p:cNvPr>
          <p:cNvSpPr/>
          <p:nvPr/>
        </p:nvSpPr>
        <p:spPr>
          <a:xfrm>
            <a:off x="3863458" y="1903594"/>
            <a:ext cx="395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Kambaata</a:t>
            </a:r>
            <a:r>
              <a:rPr lang="en-US" b="1" dirty="0">
                <a:solidFill>
                  <a:schemeClr val="accent1"/>
                </a:solidFill>
              </a:rPr>
              <a:t>; </a:t>
            </a:r>
            <a:r>
              <a:rPr lang="en-US" b="1" dirty="0" err="1">
                <a:solidFill>
                  <a:schemeClr val="accent1"/>
                </a:solidFill>
              </a:rPr>
              <a:t>Cuxita</a:t>
            </a:r>
            <a:r>
              <a:rPr lang="en-US" b="1" dirty="0">
                <a:solidFill>
                  <a:schemeClr val="accent1"/>
                </a:solidFill>
              </a:rPr>
              <a:t>/AA (</a:t>
            </a:r>
            <a:r>
              <a:rPr lang="en-US" b="1" dirty="0" err="1">
                <a:solidFill>
                  <a:schemeClr val="accent1"/>
                </a:solidFill>
              </a:rPr>
              <a:t>Treiss</a:t>
            </a:r>
            <a:r>
              <a:rPr lang="en-US" b="1" dirty="0">
                <a:solidFill>
                  <a:schemeClr val="accent1"/>
                </a:solidFill>
              </a:rPr>
              <a:t> 2008: 127)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91E160-B0BE-45FC-9E51-5E53C9586F7C}"/>
              </a:ext>
            </a:extLst>
          </p:cNvPr>
          <p:cNvSpPr txBox="1"/>
          <p:nvPr/>
        </p:nvSpPr>
        <p:spPr>
          <a:xfrm>
            <a:off x="3188042" y="5574642"/>
            <a:ext cx="2437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in</a:t>
            </a:r>
            <a:r>
              <a:rPr lang="en-US" i="1" dirty="0"/>
              <a:t>-</a:t>
            </a:r>
            <a:r>
              <a:rPr lang="en-US" i="1" dirty="0" err="1"/>
              <a:t>dikaam</a:t>
            </a:r>
            <a:r>
              <a:rPr lang="en-US" i="1" dirty="0"/>
              <a:t> </a:t>
            </a:r>
            <a:r>
              <a:rPr lang="en-US" b="1" i="1" dirty="0" err="1"/>
              <a:t>im</a:t>
            </a:r>
            <a:r>
              <a:rPr lang="en-US" i="1" dirty="0" err="1"/>
              <a:t>-meeŋ</a:t>
            </a:r>
            <a:endParaRPr lang="en-US" i="1" dirty="0"/>
          </a:p>
          <a:p>
            <a:r>
              <a:rPr lang="en-US" dirty="0" smtClean="0"/>
              <a:t>Cl.in-</a:t>
            </a:r>
            <a:r>
              <a:rPr lang="de-DE" dirty="0" err="1" smtClean="0"/>
              <a:t>mulher</a:t>
            </a:r>
            <a:r>
              <a:rPr lang="en-US" dirty="0" smtClean="0"/>
              <a:t> </a:t>
            </a:r>
            <a:r>
              <a:rPr lang="en-US" dirty="0"/>
              <a:t>Agr.in-Dem</a:t>
            </a:r>
          </a:p>
          <a:p>
            <a:r>
              <a:rPr lang="en-US" dirty="0"/>
              <a:t>‘</a:t>
            </a:r>
            <a:r>
              <a:rPr lang="en-US" dirty="0" err="1" smtClean="0"/>
              <a:t>aquel</a:t>
            </a:r>
            <a:r>
              <a:rPr lang="de-DE" dirty="0" smtClean="0"/>
              <a:t>a</a:t>
            </a:r>
            <a:r>
              <a:rPr lang="en-US" dirty="0" smtClean="0"/>
              <a:t>s </a:t>
            </a:r>
            <a:r>
              <a:rPr lang="de-DE" dirty="0" err="1" smtClean="0"/>
              <a:t>mulheres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DFBED9-F332-4B68-AF99-DFFCAEDD7A55}"/>
              </a:ext>
            </a:extLst>
          </p:cNvPr>
          <p:cNvSpPr txBox="1"/>
          <p:nvPr/>
        </p:nvSpPr>
        <p:spPr>
          <a:xfrm>
            <a:off x="705116" y="5559814"/>
            <a:ext cx="2331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</a:t>
            </a:r>
            <a:r>
              <a:rPr lang="en-US" i="1" dirty="0"/>
              <a:t>-</a:t>
            </a:r>
            <a:r>
              <a:rPr lang="en-US" i="1" dirty="0" err="1"/>
              <a:t>dikaam</a:t>
            </a:r>
            <a:r>
              <a:rPr lang="en-US" i="1" dirty="0"/>
              <a:t> </a:t>
            </a:r>
            <a:r>
              <a:rPr lang="en-US" b="1" i="1" dirty="0"/>
              <a:t>u</a:t>
            </a:r>
            <a:r>
              <a:rPr lang="en-US" i="1" dirty="0"/>
              <a:t>-</a:t>
            </a:r>
            <a:r>
              <a:rPr lang="en-US" i="1" dirty="0" err="1"/>
              <a:t>mooŋ</a:t>
            </a:r>
            <a:endParaRPr lang="en-US" i="1" dirty="0"/>
          </a:p>
          <a:p>
            <a:r>
              <a:rPr lang="en-US" dirty="0" err="1"/>
              <a:t>Cl.u-mulher</a:t>
            </a:r>
            <a:r>
              <a:rPr lang="en-US" dirty="0"/>
              <a:t> </a:t>
            </a:r>
            <a:r>
              <a:rPr lang="en-US" dirty="0" err="1"/>
              <a:t>Agr.u</a:t>
            </a:r>
            <a:r>
              <a:rPr lang="en-US" dirty="0"/>
              <a:t>-Dem</a:t>
            </a:r>
          </a:p>
          <a:p>
            <a:r>
              <a:rPr lang="en-US" dirty="0"/>
              <a:t>‘</a:t>
            </a:r>
            <a:r>
              <a:rPr lang="en-US" dirty="0" err="1"/>
              <a:t>aquela</a:t>
            </a:r>
            <a:r>
              <a:rPr lang="en-US" dirty="0"/>
              <a:t> </a:t>
            </a:r>
            <a:r>
              <a:rPr lang="en-US" dirty="0" err="1"/>
              <a:t>mulher</a:t>
            </a:r>
            <a:r>
              <a:rPr lang="en-US" dirty="0"/>
              <a:t>’</a:t>
            </a:r>
          </a:p>
          <a:p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C6CF6F-3645-4368-8407-2DAE812616F1}"/>
              </a:ext>
            </a:extLst>
          </p:cNvPr>
          <p:cNvSpPr txBox="1"/>
          <p:nvPr/>
        </p:nvSpPr>
        <p:spPr>
          <a:xfrm>
            <a:off x="6438157" y="5614399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ñan-leekon</a:t>
            </a:r>
            <a:r>
              <a:rPr lang="en-US" i="1" dirty="0"/>
              <a:t> </a:t>
            </a:r>
            <a:r>
              <a:rPr lang="en-US" b="1" i="1" dirty="0" err="1"/>
              <a:t>im</a:t>
            </a:r>
            <a:r>
              <a:rPr lang="en-US" i="1" dirty="0" err="1"/>
              <a:t>-meeŋ</a:t>
            </a:r>
            <a:endParaRPr lang="en-US" i="1" dirty="0"/>
          </a:p>
          <a:p>
            <a:r>
              <a:rPr lang="en-US" dirty="0" err="1"/>
              <a:t>Cl.ñan-escola</a:t>
            </a:r>
            <a:r>
              <a:rPr lang="en-US" dirty="0"/>
              <a:t> Agr.in-Dem</a:t>
            </a:r>
          </a:p>
          <a:p>
            <a:r>
              <a:rPr lang="en-US" dirty="0"/>
              <a:t>‘</a:t>
            </a:r>
            <a:r>
              <a:rPr lang="en-US" dirty="0" err="1"/>
              <a:t>aqueles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’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1B91D2E-6722-4F28-9B07-E9E2914FA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24244"/>
              </p:ext>
            </p:extLst>
          </p:nvPr>
        </p:nvGraphicFramePr>
        <p:xfrm>
          <a:off x="705116" y="833441"/>
          <a:ext cx="311101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517">
                  <a:extLst>
                    <a:ext uri="{9D8B030D-6E8A-4147-A177-3AD203B41FA5}">
                      <a16:colId xmlns:a16="http://schemas.microsoft.com/office/drawing/2014/main" val="3238995856"/>
                    </a:ext>
                  </a:extLst>
                </a:gridCol>
                <a:gridCol w="1569493">
                  <a:extLst>
                    <a:ext uri="{9D8B030D-6E8A-4147-A177-3AD203B41FA5}">
                      <a16:colId xmlns:a16="http://schemas.microsoft.com/office/drawing/2014/main" val="1773504297"/>
                    </a:ext>
                  </a:extLst>
                </a:gridCol>
              </a:tblGrid>
              <a:tr h="302102">
                <a:tc>
                  <a:txBody>
                    <a:bodyPr/>
                    <a:lstStyle/>
                    <a:p>
                      <a:r>
                        <a:rPr lang="en-US" b="1" dirty="0" err="1"/>
                        <a:t>tronco</a:t>
                      </a:r>
                      <a:endParaRPr lang="en-US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familia</a:t>
                      </a:r>
                      <a:endParaRPr lang="en-US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72416"/>
                  </a:ext>
                </a:extLst>
              </a:tr>
              <a:tr h="684190">
                <a:tc rowSpan="2">
                  <a:txBody>
                    <a:bodyPr/>
                    <a:lstStyle/>
                    <a:p>
                      <a:r>
                        <a:rPr lang="en-US" sz="1400" dirty="0" err="1"/>
                        <a:t>Nigero-congolês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Bantu, Atlântico</a:t>
                      </a: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Gur, Adamawa, Kwa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97560"/>
                  </a:ext>
                </a:extLst>
              </a:tr>
              <a:tr h="28615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Zande (Ubangi),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Ijoid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52400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400" dirty="0"/>
                        <a:t>Nilo-</a:t>
                      </a:r>
                      <a:r>
                        <a:rPr lang="en-US" sz="1400" dirty="0" err="1"/>
                        <a:t>saariano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1"/>
                          </a:solidFill>
                        </a:rPr>
                        <a:t>algumas</a:t>
                      </a: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1516"/>
                  </a:ext>
                </a:extLst>
              </a:tr>
              <a:tr h="251752">
                <a:tc rowSpan="2">
                  <a:txBody>
                    <a:bodyPr/>
                    <a:lstStyle/>
                    <a:p>
                      <a:r>
                        <a:rPr lang="en-US" sz="1400" dirty="0" err="1"/>
                        <a:t>Coissã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1"/>
                          </a:solidFill>
                        </a:rPr>
                        <a:t>Khoe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 (central)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50443"/>
                  </a:ext>
                </a:extLst>
              </a:tr>
              <a:tr h="25175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Coissã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sul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 e </a:t>
                      </a:r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norte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99088"/>
                  </a:ext>
                </a:extLst>
              </a:tr>
              <a:tr h="427978">
                <a:tc>
                  <a:txBody>
                    <a:bodyPr/>
                    <a:lstStyle/>
                    <a:p>
                      <a:r>
                        <a:rPr lang="en-US" sz="1400" dirty="0"/>
                        <a:t>Afro-</a:t>
                      </a:r>
                      <a:r>
                        <a:rPr lang="en-US" sz="1400" dirty="0" err="1"/>
                        <a:t>asiático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1"/>
                          </a:solidFill>
                        </a:rPr>
                        <a:t>cuxita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</a:rPr>
                        <a:t>chadico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</a:rPr>
                        <a:t>semita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925476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70160DC7-62FE-445F-9670-479980DB13C6}"/>
              </a:ext>
            </a:extLst>
          </p:cNvPr>
          <p:cNvSpPr/>
          <p:nvPr/>
        </p:nvSpPr>
        <p:spPr>
          <a:xfrm>
            <a:off x="764965" y="4929029"/>
            <a:ext cx="348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Baïnounk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Gubëeher</a:t>
            </a:r>
            <a:r>
              <a:rPr lang="en-US" b="1" dirty="0">
                <a:solidFill>
                  <a:srgbClr val="00B050"/>
                </a:solidFill>
              </a:rPr>
              <a:t>; Atlântico/NC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E54BDB-915A-4ED5-8F6C-4B93315ADB30}"/>
              </a:ext>
            </a:extLst>
          </p:cNvPr>
          <p:cNvSpPr txBox="1"/>
          <p:nvPr/>
        </p:nvSpPr>
        <p:spPr>
          <a:xfrm>
            <a:off x="3931699" y="1117103"/>
            <a:ext cx="470733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sex-based: </a:t>
            </a:r>
            <a:r>
              <a:rPr lang="en-US" dirty="0" err="1"/>
              <a:t>contrasto</a:t>
            </a:r>
            <a:r>
              <a:rPr lang="en-US" dirty="0"/>
              <a:t> </a:t>
            </a:r>
            <a:r>
              <a:rPr lang="en-US" dirty="0" err="1"/>
              <a:t>básico</a:t>
            </a:r>
            <a:r>
              <a:rPr lang="en-US" dirty="0"/>
              <a:t> entre </a:t>
            </a:r>
            <a:r>
              <a:rPr lang="en-US" dirty="0" err="1"/>
              <a:t>referentes</a:t>
            </a:r>
            <a:r>
              <a:rPr lang="en-US" dirty="0"/>
              <a:t> </a:t>
            </a:r>
            <a:r>
              <a:rPr lang="en-US" dirty="0" err="1"/>
              <a:t>femininos</a:t>
            </a:r>
            <a:r>
              <a:rPr lang="en-US" dirty="0"/>
              <a:t> e </a:t>
            </a:r>
            <a:r>
              <a:rPr lang="en-US" dirty="0" err="1"/>
              <a:t>másculinos</a:t>
            </a:r>
            <a:r>
              <a:rPr lang="en-US" dirty="0"/>
              <a:t>,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DDE572-5DD0-4D11-AFCB-F283C140E397}"/>
              </a:ext>
            </a:extLst>
          </p:cNvPr>
          <p:cNvSpPr txBox="1"/>
          <p:nvPr/>
        </p:nvSpPr>
        <p:spPr>
          <a:xfrm>
            <a:off x="728925" y="4165673"/>
            <a:ext cx="826153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non-sex-based: </a:t>
            </a:r>
            <a:r>
              <a:rPr lang="en-US" dirty="0" err="1"/>
              <a:t>contrasto</a:t>
            </a:r>
            <a:r>
              <a:rPr lang="en-US" dirty="0"/>
              <a:t> entre </a:t>
            </a:r>
            <a:r>
              <a:rPr lang="en-US" dirty="0" err="1"/>
              <a:t>seres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 e </a:t>
            </a:r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inanimados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outros </a:t>
            </a:r>
            <a:r>
              <a:rPr lang="en-US" dirty="0" err="1"/>
              <a:t>contrastos</a:t>
            </a:r>
            <a:r>
              <a:rPr lang="en-US" dirty="0"/>
              <a:t> </a:t>
            </a:r>
            <a:r>
              <a:rPr lang="en-US" dirty="0" err="1"/>
              <a:t>semánticos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muitas</a:t>
            </a:r>
            <a:r>
              <a:rPr lang="en-US" dirty="0"/>
              <a:t> </a:t>
            </a:r>
            <a:r>
              <a:rPr lang="en-US" dirty="0" err="1"/>
              <a:t>linguas</a:t>
            </a:r>
            <a:r>
              <a:rPr lang="en-US" dirty="0"/>
              <a:t> a </a:t>
            </a:r>
            <a:r>
              <a:rPr lang="en-US" dirty="0" err="1"/>
              <a:t>classe</a:t>
            </a:r>
            <a:r>
              <a:rPr lang="en-US" dirty="0"/>
              <a:t> nominal </a:t>
            </a:r>
            <a:r>
              <a:rPr lang="en-US" dirty="0" err="1"/>
              <a:t>exprime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: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4CF0E07A-A18A-451C-A736-37ADBE5A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07CEF-25E5-4F9F-9D41-20C414AF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20" y="-9091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Funções</a:t>
            </a:r>
            <a:r>
              <a:rPr lang="en-US" sz="2800" b="1" dirty="0"/>
              <a:t> de classes </a:t>
            </a:r>
            <a:r>
              <a:rPr lang="en-US" sz="2800" b="1" dirty="0" err="1"/>
              <a:t>nominais</a:t>
            </a:r>
            <a:endParaRPr lang="en-US" sz="2800" b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8B197B3-0604-43B0-ACCD-8053F7DF6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4CBA7BE-2631-4898-ADA6-4BCEDB9A0A7B}"/>
              </a:ext>
            </a:extLst>
          </p:cNvPr>
          <p:cNvSpPr txBox="1"/>
          <p:nvPr/>
        </p:nvSpPr>
        <p:spPr>
          <a:xfrm>
            <a:off x="860994" y="1194496"/>
            <a:ext cx="1561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concordância</a:t>
            </a:r>
            <a:r>
              <a:rPr lang="en-US" dirty="0"/>
              <a:t> </a:t>
            </a:r>
            <a:r>
              <a:rPr lang="en-US" dirty="0" err="1"/>
              <a:t>sintatica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DAC8B8-582B-4F55-A2D7-6FD436E16204}"/>
              </a:ext>
            </a:extLst>
          </p:cNvPr>
          <p:cNvSpPr txBox="1"/>
          <p:nvPr/>
        </p:nvSpPr>
        <p:spPr>
          <a:xfrm>
            <a:off x="881389" y="3821331"/>
            <a:ext cx="156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classificação</a:t>
            </a:r>
            <a:r>
              <a:rPr lang="en-US" dirty="0"/>
              <a:t> </a:t>
            </a:r>
            <a:r>
              <a:rPr lang="en-US" dirty="0" err="1"/>
              <a:t>semántica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3460D8-BA2E-4092-A53F-0314930E9C65}"/>
              </a:ext>
            </a:extLst>
          </p:cNvPr>
          <p:cNvSpPr txBox="1"/>
          <p:nvPr/>
        </p:nvSpPr>
        <p:spPr>
          <a:xfrm>
            <a:off x="894257" y="6136994"/>
            <a:ext cx="838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Outras</a:t>
            </a:r>
            <a:r>
              <a:rPr lang="en-US" b="1" dirty="0"/>
              <a:t> </a:t>
            </a:r>
            <a:r>
              <a:rPr lang="en-US" b="1" dirty="0" err="1"/>
              <a:t>funções</a:t>
            </a:r>
            <a:r>
              <a:rPr lang="en-US" b="1" dirty="0"/>
              <a:t>: </a:t>
            </a:r>
            <a:r>
              <a:rPr lang="en-US" dirty="0"/>
              <a:t>referent tracking , </a:t>
            </a:r>
            <a:r>
              <a:rPr lang="en-US" dirty="0" err="1"/>
              <a:t>aumentação</a:t>
            </a:r>
            <a:r>
              <a:rPr lang="en-US" dirty="0"/>
              <a:t> do </a:t>
            </a:r>
            <a:r>
              <a:rPr lang="en-US" dirty="0" err="1"/>
              <a:t>léxico</a:t>
            </a:r>
            <a:r>
              <a:rPr lang="en-US" dirty="0"/>
              <a:t>, </a:t>
            </a:r>
            <a:r>
              <a:rPr lang="en-US" dirty="0" err="1"/>
              <a:t>indicação</a:t>
            </a:r>
            <a:r>
              <a:rPr lang="en-US" dirty="0"/>
              <a:t> de </a:t>
            </a:r>
            <a:r>
              <a:rPr lang="en-US" dirty="0" err="1"/>
              <a:t>número</a:t>
            </a:r>
            <a:r>
              <a:rPr lang="en-US" dirty="0"/>
              <a:t>, </a:t>
            </a:r>
            <a:r>
              <a:rPr lang="en-US" dirty="0" err="1"/>
              <a:t>individuação</a:t>
            </a:r>
            <a:r>
              <a:rPr lang="en-US" dirty="0"/>
              <a:t>; affective values (</a:t>
            </a:r>
            <a:r>
              <a:rPr lang="en-US" dirty="0" err="1"/>
              <a:t>Contini</a:t>
            </a:r>
            <a:r>
              <a:rPr lang="en-US" dirty="0"/>
              <a:t>-Morava &amp; </a:t>
            </a:r>
            <a:r>
              <a:rPr lang="en-US" dirty="0" err="1"/>
              <a:t>Kilarski</a:t>
            </a:r>
            <a:r>
              <a:rPr lang="en-US" dirty="0"/>
              <a:t> 2013)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159760-B091-411E-B610-2C0163540284}"/>
              </a:ext>
            </a:extLst>
          </p:cNvPr>
          <p:cNvSpPr txBox="1"/>
          <p:nvPr/>
        </p:nvSpPr>
        <p:spPr>
          <a:xfrm>
            <a:off x="2635037" y="1164647"/>
            <a:ext cx="37192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ń   </a:t>
            </a:r>
            <a:r>
              <a:rPr lang="en-US" i="1" dirty="0" err="1"/>
              <a:t>sí</a:t>
            </a:r>
            <a:r>
              <a:rPr lang="en-US" i="1" dirty="0"/>
              <a:t>    </a:t>
            </a:r>
            <a:r>
              <a:rPr lang="en-US" i="1" dirty="0" err="1"/>
              <a:t>nǀā</a:t>
            </a:r>
            <a:r>
              <a:rPr lang="en-US" i="1" dirty="0"/>
              <a:t>-</a:t>
            </a:r>
            <a:r>
              <a:rPr lang="en-US" b="1" i="1" dirty="0"/>
              <a:t>è</a:t>
            </a:r>
            <a:r>
              <a:rPr lang="en-US" i="1" dirty="0"/>
              <a:t>  </a:t>
            </a:r>
            <a:r>
              <a:rPr lang="en-US" i="1" dirty="0" err="1"/>
              <a:t>nǂàhrè</a:t>
            </a:r>
            <a:r>
              <a:rPr lang="en-US" i="1" dirty="0"/>
              <a:t>     !</a:t>
            </a:r>
            <a:r>
              <a:rPr lang="en-US" i="1" dirty="0" err="1"/>
              <a:t>xā</a:t>
            </a:r>
            <a:r>
              <a:rPr lang="en-US" i="1" dirty="0"/>
              <a:t>-</a:t>
            </a:r>
            <a:r>
              <a:rPr lang="en-US" b="1" i="1" dirty="0"/>
              <a:t>ē</a:t>
            </a:r>
            <a:r>
              <a:rPr lang="en-US" i="1" dirty="0"/>
              <a:t>     </a:t>
            </a:r>
            <a:r>
              <a:rPr lang="en-US" i="1" dirty="0" err="1"/>
              <a:t>ǂ’ū</a:t>
            </a:r>
            <a:r>
              <a:rPr lang="en-US" i="1" dirty="0"/>
              <a:t>-</a:t>
            </a:r>
            <a:r>
              <a:rPr lang="en-US" b="1" i="1" dirty="0"/>
              <a:t>ē</a:t>
            </a:r>
          </a:p>
          <a:p>
            <a:r>
              <a:rPr lang="en-US" dirty="0"/>
              <a:t>1S IPF see-</a:t>
            </a:r>
            <a:r>
              <a:rPr lang="en-US" b="1" dirty="0"/>
              <a:t>3</a:t>
            </a:r>
            <a:r>
              <a:rPr lang="en-US" dirty="0"/>
              <a:t>  sheep.S.</a:t>
            </a:r>
            <a:r>
              <a:rPr lang="en-US" b="1" dirty="0"/>
              <a:t>3</a:t>
            </a:r>
            <a:r>
              <a:rPr lang="en-US" dirty="0"/>
              <a:t> big.S-</a:t>
            </a:r>
            <a:r>
              <a:rPr lang="en-US" b="1" dirty="0"/>
              <a:t>3</a:t>
            </a:r>
            <a:r>
              <a:rPr lang="en-US" dirty="0"/>
              <a:t>  one-</a:t>
            </a:r>
            <a:r>
              <a:rPr lang="en-US" b="1" dirty="0"/>
              <a:t>3</a:t>
            </a:r>
          </a:p>
          <a:p>
            <a:r>
              <a:rPr lang="en-US" dirty="0"/>
              <a:t>‘I see one big sheep’</a:t>
            </a:r>
          </a:p>
          <a:p>
            <a:r>
              <a:rPr lang="en-US" sz="1600" dirty="0"/>
              <a:t>West-!</a:t>
            </a:r>
            <a:r>
              <a:rPr lang="en-US" sz="1600" dirty="0" err="1"/>
              <a:t>Xoon</a:t>
            </a:r>
            <a:r>
              <a:rPr lang="en-US" sz="1600" dirty="0"/>
              <a:t>; </a:t>
            </a:r>
            <a:r>
              <a:rPr lang="en-US" sz="1600" dirty="0" err="1"/>
              <a:t>Coissã</a:t>
            </a:r>
            <a:r>
              <a:rPr lang="en-US" sz="1600" dirty="0"/>
              <a:t> do </a:t>
            </a:r>
            <a:r>
              <a:rPr lang="en-US" sz="1600" dirty="0" err="1"/>
              <a:t>sul</a:t>
            </a:r>
            <a:r>
              <a:rPr lang="en-US" sz="1600" dirty="0"/>
              <a:t> (</a:t>
            </a:r>
            <a:r>
              <a:rPr lang="en-US" sz="1600" dirty="0" err="1"/>
              <a:t>Kiessling</a:t>
            </a:r>
            <a:r>
              <a:rPr lang="en-US" sz="1600" dirty="0"/>
              <a:t> 2008)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06304C9-835B-4304-B25C-4C8CC4480A7F}"/>
              </a:ext>
            </a:extLst>
          </p:cNvPr>
          <p:cNvSpPr txBox="1"/>
          <p:nvPr/>
        </p:nvSpPr>
        <p:spPr>
          <a:xfrm>
            <a:off x="6655032" y="1176960"/>
            <a:ext cx="19889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concordância</a:t>
            </a:r>
            <a:r>
              <a:rPr lang="en-US" b="1" dirty="0">
                <a:solidFill>
                  <a:schemeClr val="bg1"/>
                </a:solidFill>
              </a:rPr>
              <a:t> com o </a:t>
            </a:r>
            <a:r>
              <a:rPr lang="en-US" b="1" dirty="0" err="1">
                <a:solidFill>
                  <a:schemeClr val="bg1"/>
                </a:solidFill>
              </a:rPr>
              <a:t>objeto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351B62B8-B734-49DD-8A89-2C4350C1A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57506"/>
              </p:ext>
            </p:extLst>
          </p:nvPr>
        </p:nvGraphicFramePr>
        <p:xfrm>
          <a:off x="2767388" y="4190663"/>
          <a:ext cx="5066428" cy="17557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7206">
                  <a:extLst>
                    <a:ext uri="{9D8B030D-6E8A-4147-A177-3AD203B41FA5}">
                      <a16:colId xmlns:a16="http://schemas.microsoft.com/office/drawing/2014/main" val="2027515491"/>
                    </a:ext>
                  </a:extLst>
                </a:gridCol>
                <a:gridCol w="1013870">
                  <a:extLst>
                    <a:ext uri="{9D8B030D-6E8A-4147-A177-3AD203B41FA5}">
                      <a16:colId xmlns:a16="http://schemas.microsoft.com/office/drawing/2014/main" val="671906398"/>
                    </a:ext>
                  </a:extLst>
                </a:gridCol>
                <a:gridCol w="2745352">
                  <a:extLst>
                    <a:ext uri="{9D8B030D-6E8A-4147-A177-3AD203B41FA5}">
                      <a16:colId xmlns:a16="http://schemas.microsoft.com/office/drawing/2014/main" val="184606011"/>
                    </a:ext>
                  </a:extLst>
                </a:gridCol>
              </a:tblGrid>
              <a:tr h="5508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</a:rPr>
                        <a:t>NC paradigm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</a:rPr>
                        <a:t>Semantics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</a:rPr>
                        <a:t>Example with root </a:t>
                      </a:r>
                      <a:r>
                        <a:rPr lang="en-GB" sz="1600" b="1" dirty="0" err="1">
                          <a:effectLst/>
                          <a:latin typeface="+mj-lt"/>
                        </a:rPr>
                        <a:t>gwə́d</a:t>
                      </a:r>
                      <a:r>
                        <a:rPr lang="en-GB" sz="1600" b="1" dirty="0">
                          <a:effectLst/>
                          <a:latin typeface="+mj-lt"/>
                        </a:rPr>
                        <a:t> ‘mango’ 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90899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+mj-lt"/>
                        </a:rPr>
                        <a:t>æ III-/</a:t>
                      </a:r>
                      <a:r>
                        <a:rPr lang="en-GB" sz="1400" i="1" dirty="0" err="1">
                          <a:effectLst/>
                          <a:latin typeface="+mj-lt"/>
                        </a:rPr>
                        <a:t>væ</a:t>
                      </a:r>
                      <a:r>
                        <a:rPr lang="en-GB" sz="1400" i="1" dirty="0">
                          <a:effectLst/>
                          <a:latin typeface="+mj-lt"/>
                        </a:rPr>
                        <a:t> III</a:t>
                      </a:r>
                      <a:endParaRPr lang="en-US" sz="14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rvore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+mj-lt"/>
                        </a:rPr>
                        <a:t>æ̀-</a:t>
                      </a:r>
                      <a:r>
                        <a:rPr lang="en-GB" sz="1400" i="1" dirty="0" err="1">
                          <a:effectLst/>
                          <a:latin typeface="+mj-lt"/>
                        </a:rPr>
                        <a:t>nkwə́d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‘mango tree’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  <a:latin typeface="+mj-lt"/>
                        </a:rPr>
                        <a:t>væ</a:t>
                      </a:r>
                      <a:r>
                        <a:rPr lang="en-GB" sz="1400" i="1" dirty="0">
                          <a:effectLst/>
                          <a:latin typeface="+mj-lt"/>
                        </a:rPr>
                        <a:t>̀-</a:t>
                      </a:r>
                      <a:r>
                        <a:rPr lang="en-GB" sz="1400" i="1" dirty="0" err="1">
                          <a:effectLst/>
                          <a:latin typeface="+mj-lt"/>
                        </a:rPr>
                        <a:t>nkwə́d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‘mango trees’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28943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  <a:latin typeface="+mj-lt"/>
                        </a:rPr>
                        <a:t>i</a:t>
                      </a:r>
                      <a:r>
                        <a:rPr lang="en-GB" sz="1400" i="1" dirty="0">
                          <a:effectLst/>
                          <a:latin typeface="+mj-lt"/>
                        </a:rPr>
                        <a:t> II-/</a:t>
                      </a:r>
                      <a:r>
                        <a:rPr lang="en-GB" sz="1400" i="1" dirty="0" err="1">
                          <a:effectLst/>
                          <a:latin typeface="+mj-lt"/>
                        </a:rPr>
                        <a:t>wae</a:t>
                      </a:r>
                      <a:r>
                        <a:rPr lang="en-GB" sz="1400" i="1" dirty="0">
                          <a:effectLst/>
                          <a:latin typeface="+mj-lt"/>
                        </a:rPr>
                        <a:t> I</a:t>
                      </a:r>
                      <a:endParaRPr lang="en-US" sz="14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fruta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  <a:latin typeface="+mj-lt"/>
                        </a:rPr>
                        <a:t>ì-gwə́d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‘mango fruit’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  <a:latin typeface="+mj-lt"/>
                        </a:rPr>
                        <a:t>wæ</a:t>
                      </a:r>
                      <a:r>
                        <a:rPr lang="en-GB" sz="1400" i="1" dirty="0">
                          <a:effectLst/>
                          <a:latin typeface="+mj-lt"/>
                        </a:rPr>
                        <a:t>̀-</a:t>
                      </a:r>
                      <a:r>
                        <a:rPr lang="en-GB" sz="1400" i="1" dirty="0" err="1">
                          <a:effectLst/>
                          <a:latin typeface="+mj-lt"/>
                        </a:rPr>
                        <a:t>wə́d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‘mango fruits’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90975"/>
                  </a:ext>
                </a:extLst>
              </a:tr>
              <a:tr h="2409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  <a:latin typeface="+mj-lt"/>
                        </a:rPr>
                        <a:t>yæ</a:t>
                      </a:r>
                      <a:r>
                        <a:rPr lang="en-GB" sz="1400" i="1" dirty="0">
                          <a:effectLst/>
                          <a:latin typeface="+mj-lt"/>
                        </a:rPr>
                        <a:t> I</a:t>
                      </a:r>
                      <a:endParaRPr lang="en-US" sz="14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folhas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  <a:latin typeface="+mj-lt"/>
                        </a:rPr>
                        <a:t>yæ</a:t>
                      </a:r>
                      <a:r>
                        <a:rPr lang="en-GB" sz="1400" i="1" dirty="0">
                          <a:effectLst/>
                          <a:latin typeface="+mj-lt"/>
                        </a:rPr>
                        <a:t>̀-</a:t>
                      </a:r>
                      <a:r>
                        <a:rPr lang="en-GB" sz="1400" i="1" dirty="0" err="1">
                          <a:effectLst/>
                          <a:latin typeface="+mj-lt"/>
                        </a:rPr>
                        <a:t>wə́d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‘mango leaves’ 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68716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90DB08EA-D5E5-4820-AA08-4C2089B84F3E}"/>
              </a:ext>
            </a:extLst>
          </p:cNvPr>
          <p:cNvSpPr txBox="1"/>
          <p:nvPr/>
        </p:nvSpPr>
        <p:spPr>
          <a:xfrm>
            <a:off x="2726444" y="2484048"/>
            <a:ext cx="37321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</a:t>
            </a:r>
            <a:r>
              <a:rPr lang="en-US" i="1" dirty="0"/>
              <a:t>-</a:t>
            </a:r>
            <a:r>
              <a:rPr lang="en-US" i="1" dirty="0" err="1"/>
              <a:t>sǎay</a:t>
            </a:r>
            <a:r>
              <a:rPr lang="en-US" i="1" dirty="0"/>
              <a:t>                        </a:t>
            </a:r>
            <a:r>
              <a:rPr lang="en-US" b="1" i="1" dirty="0"/>
              <a:t>m</a:t>
            </a:r>
            <a:r>
              <a:rPr lang="en-US" i="1" dirty="0"/>
              <a:t>-</a:t>
            </a:r>
            <a:r>
              <a:rPr lang="en-US" i="1" dirty="0" err="1"/>
              <a:t>ndâŋ</a:t>
            </a:r>
            <a:r>
              <a:rPr lang="en-US" i="1" dirty="0"/>
              <a:t>    </a:t>
            </a:r>
            <a:r>
              <a:rPr lang="en-US" b="1" i="1" dirty="0"/>
              <a:t>b</a:t>
            </a:r>
            <a:r>
              <a:rPr lang="en-US" i="1" dirty="0"/>
              <a:t>-ɪ́</a:t>
            </a:r>
          </a:p>
          <a:p>
            <a:r>
              <a:rPr lang="en-US" b="1" dirty="0" err="1"/>
              <a:t>Cl.b</a:t>
            </a:r>
            <a:r>
              <a:rPr lang="en-US" dirty="0" err="1"/>
              <a:t>-silk.cotton.tree</a:t>
            </a:r>
            <a:r>
              <a:rPr lang="en-US" dirty="0"/>
              <a:t> </a:t>
            </a:r>
            <a:r>
              <a:rPr lang="en-US" b="1" dirty="0" err="1"/>
              <a:t>Cl.b</a:t>
            </a:r>
            <a:r>
              <a:rPr lang="en-US" dirty="0"/>
              <a:t>-big    </a:t>
            </a:r>
            <a:r>
              <a:rPr lang="en-US" b="1" dirty="0" err="1"/>
              <a:t>Cl.b</a:t>
            </a:r>
            <a:r>
              <a:rPr lang="en-US" dirty="0"/>
              <a:t>-ID</a:t>
            </a:r>
          </a:p>
          <a:p>
            <a:r>
              <a:rPr lang="en-US" dirty="0"/>
              <a:t>‘This is a big silk cotton tree.’</a:t>
            </a:r>
          </a:p>
          <a:p>
            <a:r>
              <a:rPr lang="en-US" sz="1600" dirty="0" err="1"/>
              <a:t>Balanta</a:t>
            </a:r>
            <a:r>
              <a:rPr lang="en-US" sz="1600" dirty="0"/>
              <a:t>; Atlântico/NC (</a:t>
            </a:r>
            <a:r>
              <a:rPr lang="en-US" sz="1600" dirty="0" err="1"/>
              <a:t>Creissels</a:t>
            </a:r>
            <a:r>
              <a:rPr lang="en-US" sz="1600" dirty="0"/>
              <a:t> to appear)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526094-C234-4A2C-88E9-645F1CAC1B2E}"/>
              </a:ext>
            </a:extLst>
          </p:cNvPr>
          <p:cNvSpPr txBox="1"/>
          <p:nvPr/>
        </p:nvSpPr>
        <p:spPr>
          <a:xfrm>
            <a:off x="6684600" y="2530368"/>
            <a:ext cx="19889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concordância</a:t>
            </a:r>
            <a:r>
              <a:rPr lang="en-US" b="1" dirty="0">
                <a:solidFill>
                  <a:schemeClr val="bg1"/>
                </a:solidFill>
              </a:rPr>
              <a:t> com o </a:t>
            </a:r>
            <a:r>
              <a:rPr lang="en-US" b="1" dirty="0" err="1">
                <a:solidFill>
                  <a:schemeClr val="bg1"/>
                </a:solidFill>
              </a:rPr>
              <a:t>subjeto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44BE4C5-C288-4F23-96DA-C5050421B66D}"/>
              </a:ext>
            </a:extLst>
          </p:cNvPr>
          <p:cNvSpPr txBox="1"/>
          <p:nvPr/>
        </p:nvSpPr>
        <p:spPr>
          <a:xfrm>
            <a:off x="2726444" y="3821331"/>
            <a:ext cx="3596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Konyagi</a:t>
            </a:r>
            <a:r>
              <a:rPr lang="en-US" sz="1600" dirty="0"/>
              <a:t>; Atlântico/NC (Santos 1996: 180)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55A45-0F38-4625-ADAC-9E73460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1" y="-2738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Classe</a:t>
            </a:r>
            <a:r>
              <a:rPr lang="en-US" sz="2800" b="1" dirty="0"/>
              <a:t> nominal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banto</a:t>
            </a:r>
            <a:endParaRPr lang="en-US" sz="28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656B7F-9D58-433E-9EC1-C28EED92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9" y="938983"/>
            <a:ext cx="7886700" cy="59002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preprefixos</a:t>
            </a:r>
            <a:r>
              <a:rPr lang="en-US" dirty="0"/>
              <a:t>, Sistema de </a:t>
            </a:r>
            <a:r>
              <a:rPr lang="en-US" dirty="0" err="1"/>
              <a:t>numeros</a:t>
            </a:r>
            <a:r>
              <a:rPr lang="en-US" dirty="0"/>
              <a:t>, </a:t>
            </a:r>
            <a:r>
              <a:rPr lang="en-US" dirty="0" err="1"/>
              <a:t>reconstrução</a:t>
            </a:r>
            <a:r>
              <a:rPr lang="en-US" dirty="0"/>
              <a:t>, agreement, animacy</a:t>
            </a: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A7232F-DF12-488B-9F71-AD900DA349F6}"/>
              </a:ext>
            </a:extLst>
          </p:cNvPr>
          <p:cNvSpPr/>
          <p:nvPr/>
        </p:nvSpPr>
        <p:spPr>
          <a:xfrm>
            <a:off x="1370745" y="3516191"/>
            <a:ext cx="2614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O-</a:t>
            </a:r>
            <a:r>
              <a:rPr lang="de-DE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de-DE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de-DE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mu-nene</a:t>
            </a:r>
            <a:r>
              <a:rPr lang="de-DE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de-DE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AUG-3-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árvore</a:t>
            </a:r>
            <a:r>
              <a:rPr lang="de-DE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3-gr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ande</a:t>
            </a:r>
            <a:endParaRPr lang="de-DE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'A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árvore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de-DE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en-US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66C39-C4AF-4B97-A600-BBC2BA62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A2B912-97E4-4975-B2EA-6DFEA009CC83}"/>
              </a:ext>
            </a:extLst>
          </p:cNvPr>
          <p:cNvSpPr txBox="1"/>
          <p:nvPr/>
        </p:nvSpPr>
        <p:spPr>
          <a:xfrm>
            <a:off x="1370745" y="5530173"/>
            <a:ext cx="274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o-</a:t>
            </a:r>
            <a:r>
              <a:rPr lang="de-DE" sz="16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de-DE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6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de-DE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o-</a:t>
            </a:r>
            <a:r>
              <a:rPr lang="de-DE" sz="16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de-DE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6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nene</a:t>
            </a:r>
            <a:endParaRPr lang="de-DE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AUG-3-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árvore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AUG-3-gr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ande</a:t>
            </a:r>
            <a:endParaRPr lang="en-US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árvore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en-US" sz="16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C07A67-5E12-4E77-BDAF-C7F02CEFB03E}"/>
              </a:ext>
            </a:extLst>
          </p:cNvPr>
          <p:cNvSpPr txBox="1"/>
          <p:nvPr/>
        </p:nvSpPr>
        <p:spPr>
          <a:xfrm>
            <a:off x="1370745" y="4491919"/>
            <a:ext cx="2311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mu-ti</a:t>
            </a:r>
            <a:r>
              <a:rPr lang="de-DE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16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mu-nene</a:t>
            </a:r>
            <a:r>
              <a:rPr lang="de-DE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de-DE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árvore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DE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3-g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rande</a:t>
            </a:r>
            <a:endParaRPr lang="en-US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árvore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11EB85-2AC2-4315-A2C8-C650C7FDC715}"/>
              </a:ext>
            </a:extLst>
          </p:cNvPr>
          <p:cNvSpPr txBox="1"/>
          <p:nvPr/>
        </p:nvSpPr>
        <p:spPr>
          <a:xfrm>
            <a:off x="1370745" y="6382790"/>
            <a:ext cx="380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Luganda; </a:t>
            </a:r>
            <a:r>
              <a:rPr lang="en-US" dirty="0" err="1"/>
              <a:t>Banto</a:t>
            </a:r>
            <a:r>
              <a:rPr lang="en-US" dirty="0"/>
              <a:t>/NC (</a:t>
            </a:r>
            <a:r>
              <a:rPr lang="en-US" dirty="0" err="1"/>
              <a:t>Thanassoula</a:t>
            </a:r>
            <a:r>
              <a:rPr lang="en-US" dirty="0"/>
              <a:t>, p.c.)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E48DBE-5766-4C8B-8AE6-0E4A23ECD51E}"/>
              </a:ext>
            </a:extLst>
          </p:cNvPr>
          <p:cNvSpPr txBox="1"/>
          <p:nvPr/>
        </p:nvSpPr>
        <p:spPr>
          <a:xfrm>
            <a:off x="700090" y="1579303"/>
            <a:ext cx="8220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u-jenzi w-a </a:t>
            </a:r>
            <a:r>
              <a:rPr lang="pl-PL" b="1" i="1" dirty="0"/>
              <a:t>ki</a:t>
            </a:r>
            <a:r>
              <a:rPr lang="pl-PL" i="1" dirty="0"/>
              <a:t>-wanda </a:t>
            </a:r>
            <a:r>
              <a:rPr lang="pl-PL" b="1" i="1" dirty="0"/>
              <a:t>ch</a:t>
            </a:r>
            <a:r>
              <a:rPr lang="pl-PL" i="1" dirty="0"/>
              <a:t>-a Ø-taifa</a:t>
            </a:r>
            <a:r>
              <a:rPr lang="en-US" i="1" dirty="0"/>
              <a:t> </a:t>
            </a:r>
            <a:r>
              <a:rPr lang="en-US" b="1" i="1" dirty="0" err="1"/>
              <a:t>ch</a:t>
            </a:r>
            <a:r>
              <a:rPr lang="en-US" i="1" dirty="0"/>
              <a:t>-a ma-</a:t>
            </a:r>
            <a:r>
              <a:rPr lang="en-US" i="1" dirty="0" err="1"/>
              <a:t>dawa</a:t>
            </a:r>
            <a:r>
              <a:rPr lang="en-US" i="1" dirty="0"/>
              <a:t> y-a mi-</a:t>
            </a:r>
            <a:r>
              <a:rPr lang="en-US" i="1" dirty="0" err="1"/>
              <a:t>mea</a:t>
            </a:r>
            <a:r>
              <a:rPr lang="en-US" i="1" dirty="0"/>
              <a:t> </a:t>
            </a:r>
            <a:r>
              <a:rPr lang="en-US" b="1" i="1" dirty="0" err="1"/>
              <a:t>ch</a:t>
            </a:r>
            <a:r>
              <a:rPr lang="en-US" i="1" dirty="0"/>
              <a:t>-a Moshi</a:t>
            </a:r>
          </a:p>
          <a:p>
            <a:r>
              <a:rPr lang="en-US" dirty="0"/>
              <a:t>NCP11-construct CP11-of NCP7-factory CP7-of NCP5-nation CP7-of NCP6-medicine CP6-of NCP3-plant CP7-of [place]</a:t>
            </a:r>
          </a:p>
          <a:p>
            <a:r>
              <a:rPr lang="en-US" dirty="0"/>
              <a:t>‘the construction of the national factory of medicinal plants of/in Moshi’ [lit., construction of factory of nation of medicines of plants of Moshi]</a:t>
            </a:r>
          </a:p>
          <a:p>
            <a:r>
              <a:rPr lang="en-US" dirty="0" err="1"/>
              <a:t>Contini</a:t>
            </a:r>
            <a:r>
              <a:rPr lang="en-US" dirty="0"/>
              <a:t>-Morava &amp; </a:t>
            </a:r>
            <a:r>
              <a:rPr lang="en-US" dirty="0" err="1"/>
              <a:t>Kilarski</a:t>
            </a:r>
            <a:r>
              <a:rPr lang="en-US" dirty="0"/>
              <a:t> 2014: 36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DE918-B966-428F-9595-ABD31362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32" y="-1716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Classe</a:t>
            </a:r>
            <a:r>
              <a:rPr lang="en-US" sz="2800" b="1" dirty="0"/>
              <a:t> nominal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Coissã</a:t>
            </a:r>
            <a:r>
              <a:rPr lang="en-US" sz="2800" b="1" dirty="0"/>
              <a:t> do </a:t>
            </a:r>
            <a:r>
              <a:rPr lang="en-US" sz="2800" b="1" dirty="0" err="1"/>
              <a:t>norte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2BF4916-BB1D-4FF5-BB0D-A67B1BD3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BF9FCD-B4D9-4EFB-89FA-A5105833A6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18" y="4069933"/>
            <a:ext cx="2649815" cy="2788066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74CAF01-3572-4F39-93AA-E2DF6B07D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89469"/>
              </p:ext>
            </p:extLst>
          </p:nvPr>
        </p:nvGraphicFramePr>
        <p:xfrm>
          <a:off x="874036" y="1029150"/>
          <a:ext cx="5294752" cy="272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417">
                  <a:extLst>
                    <a:ext uri="{9D8B030D-6E8A-4147-A177-3AD203B41FA5}">
                      <a16:colId xmlns:a16="http://schemas.microsoft.com/office/drawing/2014/main" val="1020795708"/>
                    </a:ext>
                  </a:extLst>
                </a:gridCol>
                <a:gridCol w="610661">
                  <a:extLst>
                    <a:ext uri="{9D8B030D-6E8A-4147-A177-3AD203B41FA5}">
                      <a16:colId xmlns:a16="http://schemas.microsoft.com/office/drawing/2014/main" val="437236329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182292276"/>
                    </a:ext>
                  </a:extLst>
                </a:gridCol>
                <a:gridCol w="1830382">
                  <a:extLst>
                    <a:ext uri="{9D8B030D-6E8A-4147-A177-3AD203B41FA5}">
                      <a16:colId xmlns:a16="http://schemas.microsoft.com/office/drawing/2014/main" val="3794624476"/>
                    </a:ext>
                  </a:extLst>
                </a:gridCol>
                <a:gridCol w="1542197">
                  <a:extLst>
                    <a:ext uri="{9D8B030D-6E8A-4147-A177-3AD203B41FA5}">
                      <a16:colId xmlns:a16="http://schemas.microsoft.com/office/drawing/2014/main" val="3432469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POSS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semantics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267773"/>
                  </a:ext>
                </a:extLst>
              </a:tr>
              <a:tr h="188540">
                <a:tc>
                  <a:txBody>
                    <a:bodyPr/>
                    <a:lstStyle/>
                    <a:p>
                      <a:r>
                        <a:rPr lang="en-US" dirty="0"/>
                        <a:t>N1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hȁ</a:t>
                      </a:r>
                      <a:endParaRPr lang="en-US" sz="1600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-</a:t>
                      </a:r>
                      <a:r>
                        <a:rPr lang="en-US" sz="1600" i="1" dirty="0" err="1"/>
                        <a:t>yȁ</a:t>
                      </a:r>
                      <a:endParaRPr lang="en-US" sz="1600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human singular; plants, </a:t>
                      </a:r>
                      <a:r>
                        <a:rPr lang="en-US" sz="1600" dirty="0" err="1"/>
                        <a:t>inanimates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dàbà</a:t>
                      </a:r>
                      <a:r>
                        <a:rPr lang="en-US" sz="1600" dirty="0"/>
                        <a:t> ‘girl’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/>
                        <a:t>n!āū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dirty="0"/>
                        <a:t>‘house’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5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(*</a:t>
                      </a:r>
                      <a:r>
                        <a:rPr lang="en-US" sz="1600" i="1" dirty="0" err="1"/>
                        <a:t>sì</a:t>
                      </a:r>
                      <a:r>
                        <a:rPr lang="en-US" sz="1600" i="1" dirty="0"/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/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2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hīí</a:t>
                      </a:r>
                      <a:r>
                        <a:rPr lang="en-US" sz="1600" i="1" dirty="0"/>
                        <a:t>, </a:t>
                      </a:r>
                      <a:r>
                        <a:rPr lang="en-US" sz="1600" i="1" dirty="0" err="1"/>
                        <a:t>yīí</a:t>
                      </a:r>
                      <a:endParaRPr lang="en-US" sz="1600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-</a:t>
                      </a:r>
                      <a:r>
                        <a:rPr lang="en-US" sz="1600" i="1" dirty="0" err="1"/>
                        <a:t>yīí</a:t>
                      </a:r>
                      <a:endParaRPr lang="en-US" sz="1600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human plural; </a:t>
                      </a:r>
                      <a:r>
                        <a:rPr lang="en-US" sz="1600" dirty="0" err="1"/>
                        <a:t>inanimates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dèbē</a:t>
                      </a:r>
                      <a:r>
                        <a:rPr lang="en-US" sz="1600" dirty="0"/>
                        <a:t> ‘girls’</a:t>
                      </a:r>
                    </a:p>
                    <a:p>
                      <a:r>
                        <a:rPr lang="en-US" sz="1600" i="1" dirty="0" err="1"/>
                        <a:t>g|à’à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dirty="0"/>
                        <a:t>‘eye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3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kā</a:t>
                      </a:r>
                      <a:endParaRPr lang="en-US" sz="1600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-</a:t>
                      </a:r>
                      <a:r>
                        <a:rPr lang="en-US" sz="1600" i="1" dirty="0" err="1"/>
                        <a:t>gā</a:t>
                      </a:r>
                      <a:endParaRPr lang="en-US" sz="1600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body parts, abstracts, </a:t>
                      </a:r>
                      <a:r>
                        <a:rPr lang="en-US" sz="1600" dirty="0" err="1"/>
                        <a:t>inanimates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tc’ū</a:t>
                      </a:r>
                      <a:r>
                        <a:rPr lang="en-US" sz="1600" dirty="0"/>
                        <a:t> ‘traditional house’</a:t>
                      </a:r>
                    </a:p>
                    <a:p>
                      <a:r>
                        <a:rPr lang="en-US" sz="1600" dirty="0" err="1"/>
                        <a:t>dcŋ</a:t>
                      </a:r>
                      <a:r>
                        <a:rPr lang="en-US" sz="1600" dirty="0"/>
                        <a:t>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26630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2221CD4A-5083-4157-9B4E-33C6C8404E65}"/>
              </a:ext>
            </a:extLst>
          </p:cNvPr>
          <p:cNvSpPr txBox="1"/>
          <p:nvPr/>
        </p:nvSpPr>
        <p:spPr>
          <a:xfrm>
            <a:off x="6394278" y="4098742"/>
            <a:ext cx="2645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marking on the noun, only on dependent (pronominal, possessive). Only animates mark number using NC, (Sg: N1/Pl: N3). All other classes use optional plural enclitics (regular: </a:t>
            </a:r>
            <a:r>
              <a:rPr lang="en-US" i="1" dirty="0" err="1"/>
              <a:t>hŋ</a:t>
            </a:r>
            <a:r>
              <a:rPr lang="en-US" dirty="0"/>
              <a:t>̏ kinship: </a:t>
            </a:r>
            <a:r>
              <a:rPr lang="en-US" i="1" dirty="0" err="1"/>
              <a:t>hŋ</a:t>
            </a:r>
            <a:r>
              <a:rPr lang="en-US" i="1" dirty="0"/>
              <a:t>̀</a:t>
            </a:r>
            <a:r>
              <a:rPr lang="en-US" dirty="0"/>
              <a:t>.)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5AA5F0-97DA-428F-9D9D-E8B4B19B10F5}"/>
              </a:ext>
            </a:extLst>
          </p:cNvPr>
          <p:cNvSpPr txBox="1"/>
          <p:nvPr/>
        </p:nvSpPr>
        <p:spPr>
          <a:xfrm>
            <a:off x="586246" y="4425948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Dȁhmà</a:t>
            </a:r>
            <a:r>
              <a:rPr lang="en-US" dirty="0"/>
              <a:t> </a:t>
            </a:r>
            <a:r>
              <a:rPr lang="en-US" b="1" dirty="0" err="1"/>
              <a:t>hȁ</a:t>
            </a:r>
            <a:r>
              <a:rPr lang="en-US" dirty="0"/>
              <a:t> </a:t>
            </a:r>
            <a:r>
              <a:rPr lang="en-US" dirty="0" err="1"/>
              <a:t>ŋ̄ŋ</a:t>
            </a:r>
            <a:r>
              <a:rPr lang="en-US" dirty="0"/>
              <a:t>̀       this woman’</a:t>
            </a:r>
          </a:p>
          <a:p>
            <a:r>
              <a:rPr lang="en-US" dirty="0" err="1"/>
              <a:t>Dȅhmē</a:t>
            </a:r>
            <a:r>
              <a:rPr lang="en-US" dirty="0"/>
              <a:t> </a:t>
            </a:r>
            <a:r>
              <a:rPr lang="en-US" b="1" dirty="0" err="1"/>
              <a:t>yīí</a:t>
            </a:r>
            <a:r>
              <a:rPr lang="en-US" dirty="0"/>
              <a:t> </a:t>
            </a:r>
            <a:r>
              <a:rPr lang="en-US" dirty="0" err="1"/>
              <a:t>ŋ̄ŋ</a:t>
            </a:r>
            <a:r>
              <a:rPr lang="en-US" dirty="0"/>
              <a:t>̀      ‘these women’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C8CD4F2-E4D4-443D-A41B-7DF736A046C7}"/>
              </a:ext>
            </a:extLst>
          </p:cNvPr>
          <p:cNvSpPr txBox="1"/>
          <p:nvPr/>
        </p:nvSpPr>
        <p:spPr>
          <a:xfrm>
            <a:off x="608003" y="5140801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N!āū</a:t>
            </a:r>
            <a:r>
              <a:rPr lang="en-US" dirty="0"/>
              <a:t> </a:t>
            </a:r>
            <a:r>
              <a:rPr lang="en-US" b="1" dirty="0" err="1"/>
              <a:t>hȁ</a:t>
            </a:r>
            <a:r>
              <a:rPr lang="en-US" dirty="0"/>
              <a:t> </a:t>
            </a:r>
            <a:r>
              <a:rPr lang="en-US" dirty="0" err="1"/>
              <a:t>ŋ̄ŋ</a:t>
            </a:r>
            <a:r>
              <a:rPr lang="en-US" dirty="0"/>
              <a:t>̀          ‘this house’</a:t>
            </a:r>
          </a:p>
          <a:p>
            <a:r>
              <a:rPr lang="en-US" dirty="0" err="1"/>
              <a:t>N!āū</a:t>
            </a:r>
            <a:r>
              <a:rPr lang="en-US" dirty="0"/>
              <a:t> (</a:t>
            </a:r>
            <a:r>
              <a:rPr lang="en-US" dirty="0" err="1"/>
              <a:t>hŋ</a:t>
            </a:r>
            <a:r>
              <a:rPr lang="en-US" dirty="0"/>
              <a:t>̀) </a:t>
            </a:r>
            <a:r>
              <a:rPr lang="en-US" b="1" dirty="0" err="1"/>
              <a:t>hȁ</a:t>
            </a:r>
            <a:r>
              <a:rPr lang="en-US" dirty="0"/>
              <a:t> </a:t>
            </a:r>
            <a:r>
              <a:rPr lang="en-US" dirty="0" err="1"/>
              <a:t>n̄ŋ</a:t>
            </a:r>
            <a:r>
              <a:rPr lang="en-US" dirty="0"/>
              <a:t>̀  ‘these houses’</a:t>
            </a:r>
          </a:p>
        </p:txBody>
      </p:sp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864ADB93-5C9F-4117-920B-2F8076D90C56}"/>
              </a:ext>
            </a:extLst>
          </p:cNvPr>
          <p:cNvSpPr/>
          <p:nvPr/>
        </p:nvSpPr>
        <p:spPr>
          <a:xfrm>
            <a:off x="4771917" y="6087653"/>
            <a:ext cx="360777" cy="272956"/>
          </a:xfrm>
          <a:prstGeom prst="star5">
            <a:avLst/>
          </a:prstGeom>
          <a:solidFill>
            <a:srgbClr val="F117B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DA18311-82C4-4199-BB14-DDAC03DFC37C}"/>
              </a:ext>
            </a:extLst>
          </p:cNvPr>
          <p:cNvSpPr/>
          <p:nvPr/>
        </p:nvSpPr>
        <p:spPr>
          <a:xfrm>
            <a:off x="642698" y="6017849"/>
            <a:ext cx="2595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Ju/’</a:t>
            </a:r>
            <a:r>
              <a:rPr lang="en-US" dirty="0" err="1"/>
              <a:t>hoan</a:t>
            </a:r>
            <a:r>
              <a:rPr lang="en-US" dirty="0"/>
              <a:t>; </a:t>
            </a:r>
            <a:r>
              <a:rPr lang="en-US" dirty="0" err="1"/>
              <a:t>coissã</a:t>
            </a:r>
            <a:r>
              <a:rPr lang="en-US" dirty="0"/>
              <a:t> do </a:t>
            </a:r>
            <a:r>
              <a:rPr lang="en-US" dirty="0" err="1"/>
              <a:t>norte</a:t>
            </a:r>
            <a:r>
              <a:rPr lang="en-US" dirty="0"/>
              <a:t> </a:t>
            </a:r>
          </a:p>
          <a:p>
            <a:r>
              <a:rPr lang="en-US" dirty="0"/>
              <a:t>(Heine 2006:74)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A6AA65-C5D5-48A3-A497-6D789E3FA826}"/>
              </a:ext>
            </a:extLst>
          </p:cNvPr>
          <p:cNvSpPr txBox="1"/>
          <p:nvPr/>
        </p:nvSpPr>
        <p:spPr>
          <a:xfrm>
            <a:off x="6333821" y="863170"/>
            <a:ext cx="2348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N!āū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má</a:t>
            </a:r>
            <a:r>
              <a:rPr lang="en-US" i="1" dirty="0">
                <a:latin typeface="+mj-lt"/>
              </a:rPr>
              <a:t> (</a:t>
            </a:r>
            <a:r>
              <a:rPr lang="en-US" i="1" dirty="0" err="1">
                <a:latin typeface="+mj-lt"/>
              </a:rPr>
              <a:t>ȍhā</a:t>
            </a:r>
            <a:r>
              <a:rPr lang="en-US" i="1" dirty="0">
                <a:latin typeface="+mj-lt"/>
              </a:rPr>
              <a:t>) </a:t>
            </a:r>
            <a:r>
              <a:rPr lang="en-US" i="1" dirty="0" err="1">
                <a:latin typeface="+mj-lt"/>
              </a:rPr>
              <a:t>mí</a:t>
            </a:r>
            <a:r>
              <a:rPr lang="en-US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yȁ</a:t>
            </a:r>
            <a:endParaRPr lang="en-US" b="1" i="1" dirty="0">
              <a:latin typeface="+mj-lt"/>
            </a:endParaRPr>
          </a:p>
          <a:p>
            <a:r>
              <a:rPr lang="en-US" dirty="0">
                <a:latin typeface="+mj-lt"/>
              </a:rPr>
              <a:t>House TOP COP 1Sg N1</a:t>
            </a:r>
          </a:p>
          <a:p>
            <a:r>
              <a:rPr lang="en-US" dirty="0">
                <a:latin typeface="+mj-lt"/>
              </a:rPr>
              <a:t>‘The house is mine.’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8EED30-9CA8-4AEA-998C-84CD6DA9B6B9}"/>
              </a:ext>
            </a:extLst>
          </p:cNvPr>
          <p:cNvSpPr txBox="1"/>
          <p:nvPr/>
        </p:nvSpPr>
        <p:spPr>
          <a:xfrm>
            <a:off x="6333821" y="2946801"/>
            <a:ext cx="3175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Tc’ū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má</a:t>
            </a:r>
            <a:r>
              <a:rPr lang="en-US" i="1" dirty="0">
                <a:latin typeface="+mj-lt"/>
              </a:rPr>
              <a:t> (</a:t>
            </a:r>
            <a:r>
              <a:rPr lang="en-US" i="1" dirty="0" err="1">
                <a:latin typeface="+mj-lt"/>
              </a:rPr>
              <a:t>ȍhā</a:t>
            </a:r>
            <a:r>
              <a:rPr lang="en-US" i="1" dirty="0">
                <a:latin typeface="+mj-lt"/>
              </a:rPr>
              <a:t>) </a:t>
            </a:r>
            <a:r>
              <a:rPr lang="en-US" i="1" dirty="0" err="1">
                <a:latin typeface="+mj-lt"/>
              </a:rPr>
              <a:t>mí</a:t>
            </a:r>
            <a:r>
              <a:rPr lang="en-US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gā</a:t>
            </a:r>
            <a:endParaRPr lang="en-US" b="1" i="1" dirty="0">
              <a:latin typeface="+mj-lt"/>
            </a:endParaRPr>
          </a:p>
          <a:p>
            <a:r>
              <a:rPr lang="en-US" dirty="0" err="1">
                <a:latin typeface="+mj-lt"/>
              </a:rPr>
              <a:t>Trad:house</a:t>
            </a:r>
            <a:r>
              <a:rPr lang="en-US" dirty="0">
                <a:latin typeface="+mj-lt"/>
              </a:rPr>
              <a:t> TOP COP 1Sg N4</a:t>
            </a:r>
          </a:p>
          <a:p>
            <a:r>
              <a:rPr lang="en-US" dirty="0">
                <a:latin typeface="+mj-lt"/>
              </a:rPr>
              <a:t>‘The (traditional) house is mine.’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43A268-1B92-4A88-A546-26CF032EC6FB}"/>
              </a:ext>
            </a:extLst>
          </p:cNvPr>
          <p:cNvSpPr txBox="1"/>
          <p:nvPr/>
        </p:nvSpPr>
        <p:spPr>
          <a:xfrm>
            <a:off x="6333821" y="1951531"/>
            <a:ext cx="2134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dèbē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má</a:t>
            </a:r>
            <a:r>
              <a:rPr lang="en-US" i="1" dirty="0">
                <a:latin typeface="+mj-lt"/>
              </a:rPr>
              <a:t> (</a:t>
            </a:r>
            <a:r>
              <a:rPr lang="en-US" i="1" dirty="0" err="1">
                <a:latin typeface="+mj-lt"/>
              </a:rPr>
              <a:t>ȍhā</a:t>
            </a:r>
            <a:r>
              <a:rPr lang="en-US" i="1" dirty="0">
                <a:latin typeface="+mj-lt"/>
              </a:rPr>
              <a:t>) </a:t>
            </a:r>
            <a:r>
              <a:rPr lang="en-US" i="1" dirty="0" err="1">
                <a:latin typeface="+mj-lt"/>
              </a:rPr>
              <a:t>mí</a:t>
            </a:r>
            <a:r>
              <a:rPr lang="en-US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yīí</a:t>
            </a:r>
            <a:endParaRPr lang="en-US" b="1" i="1" dirty="0">
              <a:latin typeface="+mj-lt"/>
            </a:endParaRPr>
          </a:p>
          <a:p>
            <a:r>
              <a:rPr lang="en-US" dirty="0">
                <a:latin typeface="+mj-lt"/>
              </a:rPr>
              <a:t>girls TOP COP 1Sg N3</a:t>
            </a:r>
          </a:p>
          <a:p>
            <a:r>
              <a:rPr lang="en-US" dirty="0">
                <a:latin typeface="+mj-lt"/>
              </a:rPr>
              <a:t>‘The girls are mine.’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1" grpId="0"/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ECC9D33-0971-4C8C-8575-B9FB95953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444EA69-83C4-4503-AAC9-F2FDD914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84" y="-122832"/>
            <a:ext cx="8528998" cy="13255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Classe</a:t>
            </a:r>
            <a:r>
              <a:rPr lang="en-US" sz="2800" b="1" dirty="0"/>
              <a:t> nominal e </a:t>
            </a:r>
            <a:r>
              <a:rPr lang="en-US" sz="2800" b="1" dirty="0" err="1"/>
              <a:t>número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cuxita</a:t>
            </a:r>
            <a:endParaRPr lang="en-US" sz="28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A561B8-9D86-4AAD-8686-6EE0A1CD8649}"/>
              </a:ext>
            </a:extLst>
          </p:cNvPr>
          <p:cNvSpPr txBox="1"/>
          <p:nvPr/>
        </p:nvSpPr>
        <p:spPr>
          <a:xfrm>
            <a:off x="2167895" y="962921"/>
            <a:ext cx="213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plural = forma </a:t>
            </a:r>
            <a:r>
              <a:rPr lang="en-US" b="1" dirty="0" err="1">
                <a:latin typeface="+mj-lt"/>
              </a:rPr>
              <a:t>básica</a:t>
            </a:r>
            <a:endParaRPr lang="en-US" b="1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F2F22C-E326-46ED-B80B-066FA217A8B3}"/>
              </a:ext>
            </a:extLst>
          </p:cNvPr>
          <p:cNvSpPr txBox="1"/>
          <p:nvPr/>
        </p:nvSpPr>
        <p:spPr>
          <a:xfrm>
            <a:off x="5002331" y="937627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j-lt"/>
              </a:rPr>
              <a:t>singulativo</a:t>
            </a:r>
            <a:r>
              <a:rPr lang="en-US" b="1" dirty="0">
                <a:latin typeface="+mj-lt"/>
              </a:rPr>
              <a:t> (</a:t>
            </a:r>
            <a:r>
              <a:rPr lang="en-US" b="1" dirty="0" err="1">
                <a:latin typeface="+mj-lt"/>
              </a:rPr>
              <a:t>marcado</a:t>
            </a:r>
            <a:r>
              <a:rPr lang="en-US" b="1" dirty="0">
                <a:latin typeface="+mj-lt"/>
              </a:rPr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D98A27-70CC-461B-BB0E-D007F9B16FA4}"/>
              </a:ext>
            </a:extLst>
          </p:cNvPr>
          <p:cNvSpPr txBox="1"/>
          <p:nvPr/>
        </p:nvSpPr>
        <p:spPr>
          <a:xfrm>
            <a:off x="2167895" y="2505529"/>
            <a:ext cx="234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singular = forma </a:t>
            </a:r>
            <a:r>
              <a:rPr lang="en-US" b="1" dirty="0" err="1">
                <a:latin typeface="+mj-lt"/>
              </a:rPr>
              <a:t>basica</a:t>
            </a:r>
            <a:endParaRPr lang="en-US" b="1" dirty="0"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451B11-CAAE-4D3B-B31C-FF954F26D9C4}"/>
              </a:ext>
            </a:extLst>
          </p:cNvPr>
          <p:cNvSpPr txBox="1"/>
          <p:nvPr/>
        </p:nvSpPr>
        <p:spPr>
          <a:xfrm>
            <a:off x="5091074" y="2507309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j-lt"/>
              </a:rPr>
              <a:t>plurativo</a:t>
            </a:r>
            <a:r>
              <a:rPr lang="en-US" b="1" dirty="0">
                <a:latin typeface="+mj-lt"/>
              </a:rPr>
              <a:t> (</a:t>
            </a:r>
            <a:r>
              <a:rPr lang="en-US" b="1" dirty="0" err="1">
                <a:latin typeface="+mj-lt"/>
              </a:rPr>
              <a:t>marcado</a:t>
            </a:r>
            <a:r>
              <a:rPr lang="en-US" b="1" dirty="0">
                <a:latin typeface="+mj-lt"/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385B67-6735-4C9E-A0E1-6661F9005AEB}"/>
              </a:ext>
            </a:extLst>
          </p:cNvPr>
          <p:cNvSpPr txBox="1"/>
          <p:nvPr/>
        </p:nvSpPr>
        <p:spPr>
          <a:xfrm>
            <a:off x="994093" y="1560390"/>
            <a:ext cx="294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masculino</a:t>
            </a:r>
            <a:r>
              <a:rPr lang="en-US" i="1" dirty="0">
                <a:latin typeface="+mj-lt"/>
              </a:rPr>
              <a:t>:    kin-ú      </a:t>
            </a:r>
            <a:r>
              <a:rPr lang="en-US" dirty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pedras</a:t>
            </a:r>
            <a:r>
              <a:rPr lang="en-US" dirty="0">
                <a:latin typeface="+mj-lt"/>
              </a:rPr>
              <a:t>’</a:t>
            </a:r>
          </a:p>
          <a:p>
            <a:r>
              <a:rPr lang="en-US" b="1" dirty="0" err="1">
                <a:solidFill>
                  <a:srgbClr val="00B0F0"/>
                </a:solidFill>
                <a:latin typeface="+mj-lt"/>
              </a:rPr>
              <a:t>femenino</a:t>
            </a:r>
            <a:r>
              <a:rPr lang="en-US" i="1" dirty="0">
                <a:latin typeface="+mj-lt"/>
              </a:rPr>
              <a:t>:     </a:t>
            </a:r>
            <a:r>
              <a:rPr lang="en-US" i="1" dirty="0" err="1">
                <a:latin typeface="+mj-lt"/>
              </a:rPr>
              <a:t>kor</a:t>
            </a:r>
            <a:r>
              <a:rPr lang="en-US" i="1" dirty="0">
                <a:latin typeface="+mj-lt"/>
              </a:rPr>
              <a:t>-ú-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‘</a:t>
            </a:r>
            <a:r>
              <a:rPr lang="en-US" dirty="0" err="1">
                <a:latin typeface="+mj-lt"/>
              </a:rPr>
              <a:t>polgas</a:t>
            </a:r>
            <a:r>
              <a:rPr lang="en-US" dirty="0">
                <a:latin typeface="+mj-lt"/>
              </a:rPr>
              <a:t>’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E4A5AA-D75B-4CCA-9B88-B54241FF1C3A}"/>
              </a:ext>
            </a:extLst>
          </p:cNvPr>
          <p:cNvSpPr txBox="1"/>
          <p:nvPr/>
        </p:nvSpPr>
        <p:spPr>
          <a:xfrm>
            <a:off x="5043275" y="1542875"/>
            <a:ext cx="1901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kin-</a:t>
            </a:r>
            <a:r>
              <a:rPr lang="en-US" b="1" i="1" dirty="0" err="1">
                <a:latin typeface="+mj-lt"/>
              </a:rPr>
              <a:t>ch</a:t>
            </a:r>
            <a:r>
              <a:rPr lang="en-US" i="1" dirty="0">
                <a:latin typeface="+mj-lt"/>
              </a:rPr>
              <a:t>-ú   </a:t>
            </a:r>
            <a:r>
              <a:rPr lang="en-US" dirty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pedra</a:t>
            </a:r>
            <a:r>
              <a:rPr lang="en-US" dirty="0">
                <a:latin typeface="+mj-lt"/>
              </a:rPr>
              <a:t>’</a:t>
            </a:r>
          </a:p>
          <a:p>
            <a:r>
              <a:rPr lang="en-US" i="1" dirty="0" err="1">
                <a:latin typeface="+mj-lt"/>
              </a:rPr>
              <a:t>kor</a:t>
            </a:r>
            <a:r>
              <a:rPr lang="en-US" i="1" dirty="0">
                <a:latin typeface="+mj-lt"/>
              </a:rPr>
              <a:t>-</a:t>
            </a:r>
            <a:r>
              <a:rPr lang="en-US" b="1" i="1" dirty="0" err="1">
                <a:latin typeface="+mj-lt"/>
              </a:rPr>
              <a:t>ch</a:t>
            </a:r>
            <a:r>
              <a:rPr lang="en-US" i="1" dirty="0">
                <a:latin typeface="+mj-lt"/>
              </a:rPr>
              <a:t>-ú-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‘</a:t>
            </a:r>
            <a:r>
              <a:rPr lang="en-US" dirty="0" err="1">
                <a:latin typeface="+mj-lt"/>
              </a:rPr>
              <a:t>polga</a:t>
            </a:r>
            <a:r>
              <a:rPr lang="en-US" dirty="0">
                <a:latin typeface="+mj-lt"/>
              </a:rPr>
              <a:t>’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1C4220-B682-4A4F-A569-10D35D5A0BB4}"/>
              </a:ext>
            </a:extLst>
          </p:cNvPr>
          <p:cNvSpPr txBox="1"/>
          <p:nvPr/>
        </p:nvSpPr>
        <p:spPr>
          <a:xfrm>
            <a:off x="994093" y="3097181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masculino</a:t>
            </a:r>
            <a:r>
              <a:rPr lang="en-US" i="1" dirty="0">
                <a:latin typeface="+mj-lt"/>
              </a:rPr>
              <a:t>:        min-í</a:t>
            </a:r>
            <a:r>
              <a:rPr lang="en-US" dirty="0">
                <a:latin typeface="+mj-lt"/>
              </a:rPr>
              <a:t>             ‘casa’</a:t>
            </a:r>
          </a:p>
          <a:p>
            <a:r>
              <a:rPr lang="en-US" b="1" dirty="0" err="1">
                <a:solidFill>
                  <a:srgbClr val="00B0F0"/>
                </a:solidFill>
                <a:latin typeface="+mj-lt"/>
              </a:rPr>
              <a:t>feminino</a:t>
            </a:r>
            <a:r>
              <a:rPr lang="en-US" i="1" dirty="0">
                <a:latin typeface="+mj-lt"/>
              </a:rPr>
              <a:t>:          </a:t>
            </a:r>
            <a:r>
              <a:rPr lang="en-US" i="1" dirty="0" err="1">
                <a:latin typeface="+mj-lt"/>
              </a:rPr>
              <a:t>gon</a:t>
            </a:r>
            <a:r>
              <a:rPr lang="en-US" i="1" dirty="0">
                <a:latin typeface="+mj-lt"/>
              </a:rPr>
              <a:t>-ú-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      ‘</a:t>
            </a:r>
            <a:r>
              <a:rPr lang="en-US" dirty="0" err="1">
                <a:latin typeface="+mj-lt"/>
              </a:rPr>
              <a:t>asa</a:t>
            </a:r>
            <a:r>
              <a:rPr lang="en-US" dirty="0">
                <a:latin typeface="+mj-lt"/>
              </a:rPr>
              <a:t>’</a:t>
            </a:r>
          </a:p>
          <a:p>
            <a:r>
              <a:rPr lang="en-US" dirty="0" err="1">
                <a:latin typeface="+mj-lt"/>
              </a:rPr>
              <a:t>masculino</a:t>
            </a:r>
            <a:r>
              <a:rPr lang="en-US" i="1" dirty="0">
                <a:latin typeface="+mj-lt"/>
              </a:rPr>
              <a:t>:        </a:t>
            </a:r>
            <a:r>
              <a:rPr lang="en-US" i="1" dirty="0" err="1">
                <a:latin typeface="+mj-lt"/>
              </a:rPr>
              <a:t>kaashsh</a:t>
            </a:r>
            <a:r>
              <a:rPr lang="en-US" i="1" dirty="0">
                <a:latin typeface="+mj-lt"/>
              </a:rPr>
              <a:t>-á</a:t>
            </a:r>
            <a:r>
              <a:rPr lang="en-US" dirty="0">
                <a:latin typeface="+mj-lt"/>
              </a:rPr>
              <a:t>    ‘</a:t>
            </a:r>
            <a:r>
              <a:rPr lang="en-US" dirty="0" err="1">
                <a:latin typeface="+mj-lt"/>
              </a:rPr>
              <a:t>bala</a:t>
            </a:r>
            <a:r>
              <a:rPr lang="en-US" dirty="0">
                <a:latin typeface="+mj-lt"/>
              </a:rPr>
              <a:t>’</a:t>
            </a:r>
          </a:p>
          <a:p>
            <a:r>
              <a:rPr lang="en-US" b="1" dirty="0" err="1">
                <a:solidFill>
                  <a:srgbClr val="00B0F0"/>
                </a:solidFill>
                <a:latin typeface="+mj-lt"/>
              </a:rPr>
              <a:t>feminino</a:t>
            </a:r>
            <a:r>
              <a:rPr lang="en-US" i="1" dirty="0">
                <a:latin typeface="+mj-lt"/>
              </a:rPr>
              <a:t>:          </a:t>
            </a:r>
            <a:r>
              <a:rPr lang="en-US" i="1" dirty="0" err="1">
                <a:latin typeface="+mj-lt"/>
              </a:rPr>
              <a:t>shal</a:t>
            </a:r>
            <a:r>
              <a:rPr lang="en-US" i="1" dirty="0">
                <a:latin typeface="+mj-lt"/>
              </a:rPr>
              <a:t>-á-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      ‘</a:t>
            </a:r>
            <a:r>
              <a:rPr lang="en-US" dirty="0" err="1">
                <a:latin typeface="+mj-lt"/>
              </a:rPr>
              <a:t>canção</a:t>
            </a:r>
            <a:r>
              <a:rPr lang="en-US" dirty="0">
                <a:latin typeface="+mj-lt"/>
              </a:rPr>
              <a:t>’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EA7626-BBD1-4499-BB95-6C09BAB890E0}"/>
              </a:ext>
            </a:extLst>
          </p:cNvPr>
          <p:cNvSpPr txBox="1"/>
          <p:nvPr/>
        </p:nvSpPr>
        <p:spPr>
          <a:xfrm>
            <a:off x="5079249" y="3128865"/>
            <a:ext cx="3009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min-</a:t>
            </a:r>
            <a:r>
              <a:rPr lang="en-US" b="1" i="1" dirty="0">
                <a:latin typeface="+mj-lt"/>
              </a:rPr>
              <a:t>n</a:t>
            </a:r>
            <a:r>
              <a:rPr lang="en-US" i="1" dirty="0">
                <a:latin typeface="+mj-lt"/>
              </a:rPr>
              <a:t>-á-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                </a:t>
            </a:r>
            <a:r>
              <a:rPr lang="en-US">
                <a:latin typeface="+mj-lt"/>
              </a:rPr>
              <a:t>‘casas’</a:t>
            </a:r>
            <a:endParaRPr lang="en-US" dirty="0">
              <a:latin typeface="+mj-lt"/>
            </a:endParaRPr>
          </a:p>
          <a:p>
            <a:r>
              <a:rPr lang="en-US" i="1" dirty="0" err="1">
                <a:latin typeface="+mj-lt"/>
              </a:rPr>
              <a:t>gon</a:t>
            </a:r>
            <a:r>
              <a:rPr lang="en-US" i="1" dirty="0">
                <a:latin typeface="+mj-lt"/>
              </a:rPr>
              <a:t>-</a:t>
            </a:r>
            <a:r>
              <a:rPr lang="en-US" b="1" i="1" dirty="0">
                <a:latin typeface="+mj-lt"/>
              </a:rPr>
              <a:t>n</a:t>
            </a:r>
            <a:r>
              <a:rPr lang="en-US" i="1" dirty="0">
                <a:latin typeface="+mj-lt"/>
              </a:rPr>
              <a:t>-á-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                ‘</a:t>
            </a:r>
            <a:r>
              <a:rPr lang="en-US" dirty="0" err="1">
                <a:latin typeface="+mj-lt"/>
              </a:rPr>
              <a:t>asas</a:t>
            </a:r>
            <a:r>
              <a:rPr lang="en-US" dirty="0">
                <a:latin typeface="+mj-lt"/>
              </a:rPr>
              <a:t>’</a:t>
            </a:r>
          </a:p>
          <a:p>
            <a:r>
              <a:rPr lang="en-US" i="1" dirty="0" err="1">
                <a:latin typeface="+mj-lt"/>
              </a:rPr>
              <a:t>kaashsh</a:t>
            </a:r>
            <a:r>
              <a:rPr lang="en-US" i="1" dirty="0">
                <a:latin typeface="+mj-lt"/>
              </a:rPr>
              <a:t>-</a:t>
            </a:r>
            <a:r>
              <a:rPr lang="en-US" b="1" i="1" dirty="0" err="1">
                <a:latin typeface="+mj-lt"/>
              </a:rPr>
              <a:t>aakk</a:t>
            </a:r>
            <a:r>
              <a:rPr lang="en-US" i="1" dirty="0">
                <a:latin typeface="+mj-lt"/>
              </a:rPr>
              <a:t>-á-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   ‘</a:t>
            </a:r>
            <a:r>
              <a:rPr lang="en-US" dirty="0" err="1">
                <a:latin typeface="+mj-lt"/>
              </a:rPr>
              <a:t>balas</a:t>
            </a:r>
            <a:r>
              <a:rPr lang="en-US" dirty="0">
                <a:latin typeface="+mj-lt"/>
              </a:rPr>
              <a:t>’</a:t>
            </a:r>
          </a:p>
          <a:p>
            <a:r>
              <a:rPr lang="en-US" i="1" dirty="0" err="1">
                <a:latin typeface="+mj-lt"/>
              </a:rPr>
              <a:t>shal</a:t>
            </a:r>
            <a:r>
              <a:rPr lang="en-US" i="1" dirty="0">
                <a:latin typeface="+mj-lt"/>
              </a:rPr>
              <a:t>-</a:t>
            </a:r>
            <a:r>
              <a:rPr lang="en-US" b="1" i="1" dirty="0" err="1">
                <a:latin typeface="+mj-lt"/>
              </a:rPr>
              <a:t>aakk</a:t>
            </a:r>
            <a:r>
              <a:rPr lang="en-US" i="1" dirty="0">
                <a:latin typeface="+mj-lt"/>
              </a:rPr>
              <a:t>-á-</a:t>
            </a:r>
            <a:r>
              <a:rPr lang="en-US" b="1" i="1" dirty="0">
                <a:solidFill>
                  <a:srgbClr val="00B0F0"/>
                </a:solidFill>
                <a:latin typeface="+mj-lt"/>
              </a:rPr>
              <a:t>ta</a:t>
            </a:r>
            <a:r>
              <a:rPr lang="en-US" dirty="0">
                <a:latin typeface="+mj-lt"/>
              </a:rPr>
              <a:t>           ‘</a:t>
            </a:r>
            <a:r>
              <a:rPr lang="en-US" dirty="0" err="1">
                <a:latin typeface="+mj-lt"/>
              </a:rPr>
              <a:t>canções</a:t>
            </a:r>
            <a:r>
              <a:rPr lang="en-US" dirty="0">
                <a:latin typeface="+mj-lt"/>
              </a:rPr>
              <a:t>’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BF1267-63B2-4AF1-AFD4-2FA177070431}"/>
              </a:ext>
            </a:extLst>
          </p:cNvPr>
          <p:cNvSpPr txBox="1"/>
          <p:nvPr/>
        </p:nvSpPr>
        <p:spPr>
          <a:xfrm>
            <a:off x="994093" y="4400114"/>
            <a:ext cx="78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Plurativos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kambaata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marcados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femininos</a:t>
            </a:r>
            <a:r>
              <a:rPr lang="en-US" dirty="0"/>
              <a:t> (-</a:t>
            </a:r>
            <a:r>
              <a:rPr lang="en-US" i="1" dirty="0"/>
              <a:t>ta</a:t>
            </a:r>
            <a:r>
              <a:rPr lang="en-US" dirty="0"/>
              <a:t>) e </a:t>
            </a:r>
            <a:r>
              <a:rPr lang="en-US" dirty="0" err="1"/>
              <a:t>tomam</a:t>
            </a:r>
            <a:r>
              <a:rPr lang="en-US" dirty="0"/>
              <a:t> </a:t>
            </a:r>
            <a:r>
              <a:rPr lang="en-US" dirty="0" err="1"/>
              <a:t>correspondência</a:t>
            </a:r>
            <a:r>
              <a:rPr lang="en-US" dirty="0"/>
              <a:t> </a:t>
            </a:r>
            <a:r>
              <a:rPr lang="en-US" dirty="0" err="1"/>
              <a:t>feminina</a:t>
            </a:r>
            <a:r>
              <a:rPr lang="en-US" dirty="0"/>
              <a:t>.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fenómeno</a:t>
            </a:r>
            <a:r>
              <a:rPr lang="en-US" dirty="0"/>
              <a:t> (</a:t>
            </a:r>
            <a:r>
              <a:rPr lang="en-US" dirty="0" err="1"/>
              <a:t>polaridade</a:t>
            </a:r>
            <a:r>
              <a:rPr lang="en-US" dirty="0"/>
              <a:t> de </a:t>
            </a:r>
            <a:r>
              <a:rPr lang="en-US" dirty="0" err="1"/>
              <a:t>gênero</a:t>
            </a:r>
            <a:r>
              <a:rPr lang="en-US" dirty="0"/>
              <a:t>) é </a:t>
            </a:r>
            <a:r>
              <a:rPr lang="en-US" dirty="0" err="1"/>
              <a:t>tipico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línguas</a:t>
            </a:r>
            <a:r>
              <a:rPr lang="en-US" dirty="0"/>
              <a:t> </a:t>
            </a:r>
            <a:r>
              <a:rPr lang="en-US" dirty="0" err="1"/>
              <a:t>cuchitas</a:t>
            </a:r>
            <a:r>
              <a:rPr lang="en-US" dirty="0"/>
              <a:t>, </a:t>
            </a:r>
            <a:r>
              <a:rPr lang="en-US" dirty="0" err="1"/>
              <a:t>comparem</a:t>
            </a:r>
            <a:r>
              <a:rPr lang="en-US" dirty="0"/>
              <a:t> no Somali (</a:t>
            </a:r>
            <a:r>
              <a:rPr lang="en-US" dirty="0" err="1"/>
              <a:t>Lecarme</a:t>
            </a:r>
            <a:r>
              <a:rPr lang="en-US" dirty="0"/>
              <a:t> 2002:112):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F1F1CB6-EB69-4D15-BF09-FCE76D6C51CB}"/>
              </a:ext>
            </a:extLst>
          </p:cNvPr>
          <p:cNvSpPr txBox="1"/>
          <p:nvPr/>
        </p:nvSpPr>
        <p:spPr>
          <a:xfrm>
            <a:off x="1241670" y="5667273"/>
            <a:ext cx="249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aqál</a:t>
            </a:r>
            <a:r>
              <a:rPr lang="en-US" i="1" dirty="0"/>
              <a:t> (-ka)         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)  ‘hut’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4656AA-FE3C-4225-9A24-9282768D058E}"/>
              </a:ext>
            </a:extLst>
          </p:cNvPr>
          <p:cNvSpPr txBox="1"/>
          <p:nvPr/>
        </p:nvSpPr>
        <p:spPr>
          <a:xfrm>
            <a:off x="1230121" y="6107052"/>
            <a:ext cx="24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sheekó</a:t>
            </a:r>
            <a:r>
              <a:rPr lang="en-US" i="1" dirty="0"/>
              <a:t> (-á-da) </a:t>
            </a:r>
            <a:r>
              <a:rPr lang="en-US" dirty="0"/>
              <a:t>(</a:t>
            </a:r>
            <a:r>
              <a:rPr lang="en-US" b="1" dirty="0">
                <a:solidFill>
                  <a:srgbClr val="00B0F0"/>
                </a:solidFill>
              </a:rPr>
              <a:t>F</a:t>
            </a:r>
            <a:r>
              <a:rPr lang="en-US" dirty="0"/>
              <a:t>)    ‘tale’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AAB20E5-7FD6-4735-971D-8E7E12968D7C}"/>
              </a:ext>
            </a:extLst>
          </p:cNvPr>
          <p:cNvSpPr txBox="1"/>
          <p:nvPr/>
        </p:nvSpPr>
        <p:spPr>
          <a:xfrm>
            <a:off x="5365649" y="56040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aqalló</a:t>
            </a:r>
            <a:r>
              <a:rPr lang="en-US" i="1" dirty="0"/>
              <a:t> (-á-da)      </a:t>
            </a:r>
            <a:r>
              <a:rPr lang="en-US" dirty="0"/>
              <a:t>(</a:t>
            </a:r>
            <a:r>
              <a:rPr lang="en-US" b="1" dirty="0">
                <a:solidFill>
                  <a:srgbClr val="00B0F0"/>
                </a:solidFill>
              </a:rPr>
              <a:t>F</a:t>
            </a:r>
            <a:r>
              <a:rPr lang="en-US" dirty="0"/>
              <a:t>)   ‘huts’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271FDF6-AFA8-446F-910D-CC7B0F30D672}"/>
              </a:ext>
            </a:extLst>
          </p:cNvPr>
          <p:cNvSpPr txBox="1"/>
          <p:nvPr/>
        </p:nvSpPr>
        <p:spPr>
          <a:xfrm>
            <a:off x="5354275" y="6083953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sheekoóyin</a:t>
            </a:r>
            <a:r>
              <a:rPr lang="en-US" i="1" dirty="0"/>
              <a:t> (-ka)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) ‘tales’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76B242C-22D7-4EE4-BB6F-FFA6D4B5008E}"/>
              </a:ext>
            </a:extLst>
          </p:cNvPr>
          <p:cNvCxnSpPr/>
          <p:nvPr/>
        </p:nvCxnSpPr>
        <p:spPr>
          <a:xfrm>
            <a:off x="3934385" y="5895079"/>
            <a:ext cx="1265412" cy="42383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5617A82-11CC-4B1C-910F-070348E49192}"/>
              </a:ext>
            </a:extLst>
          </p:cNvPr>
          <p:cNvCxnSpPr>
            <a:cxnSpLocks/>
          </p:cNvCxnSpPr>
          <p:nvPr/>
        </p:nvCxnSpPr>
        <p:spPr>
          <a:xfrm flipV="1">
            <a:off x="3934385" y="5895079"/>
            <a:ext cx="1265412" cy="4238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E82C05FE-E88D-425F-9706-F343C6225794}"/>
              </a:ext>
            </a:extLst>
          </p:cNvPr>
          <p:cNvSpPr/>
          <p:nvPr/>
        </p:nvSpPr>
        <p:spPr>
          <a:xfrm rot="5400000">
            <a:off x="6811972" y="2172583"/>
            <a:ext cx="4125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Kambaata</a:t>
            </a:r>
            <a:r>
              <a:rPr lang="en-US" dirty="0"/>
              <a:t>; </a:t>
            </a:r>
            <a:r>
              <a:rPr lang="en-US" dirty="0" err="1"/>
              <a:t>Cuchita</a:t>
            </a:r>
            <a:r>
              <a:rPr lang="en-US" dirty="0"/>
              <a:t>/AA, (</a:t>
            </a:r>
            <a:r>
              <a:rPr lang="en-US" dirty="0" err="1"/>
              <a:t>Treiss</a:t>
            </a:r>
            <a:r>
              <a:rPr lang="en-US" dirty="0"/>
              <a:t> 2008: 135f)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85E-DAE1-40E2-9D4F-42E159058B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1507</Words>
  <Application>Microsoft Office PowerPoint</Application>
  <PresentationFormat>Bildschirmpräsentation (4:3)</PresentationFormat>
  <Paragraphs>356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Charis SIL</vt:lpstr>
      <vt:lpstr>Doulos SIL</vt:lpstr>
      <vt:lpstr>MS Mincho</vt:lpstr>
      <vt:lpstr>Times New Roman</vt:lpstr>
      <vt:lpstr>Office</vt:lpstr>
      <vt:lpstr>Classificação nominal em línguas africanas</vt:lpstr>
      <vt:lpstr>PowerPoint-Präsentation</vt:lpstr>
      <vt:lpstr>Sistemas de classificação nominal </vt:lpstr>
      <vt:lpstr>Exemplos de sistemas de classe nominal</vt:lpstr>
      <vt:lpstr>Classes nominais em línguas africanas</vt:lpstr>
      <vt:lpstr>Funções de classes nominais</vt:lpstr>
      <vt:lpstr>Classe nominal em banto</vt:lpstr>
      <vt:lpstr>Classe nominal em Coissã do norte </vt:lpstr>
      <vt:lpstr>Classe nominal e número em cuxita</vt:lpstr>
      <vt:lpstr>PowerPoint-Präsentation</vt:lpstr>
      <vt:lpstr>PowerPoint-Präsentation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Cobbinah</dc:creator>
  <cp:lastModifiedBy>anon.</cp:lastModifiedBy>
  <cp:revision>114</cp:revision>
  <dcterms:created xsi:type="dcterms:W3CDTF">2017-11-15T14:44:56Z</dcterms:created>
  <dcterms:modified xsi:type="dcterms:W3CDTF">2020-11-05T15:14:55Z</dcterms:modified>
</cp:coreProperties>
</file>