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/>
              <a:t>Chapter 15</a:t>
            </a:r>
            <a:br>
              <a:rPr lang="en-GB" altLang="en-US" sz="5400" b="1" dirty="0"/>
            </a:br>
            <a:r>
              <a:rPr lang="en-GB" altLang="en-US" b="1" dirty="0"/>
              <a:t>External Growth Strategies: Mergers, Acquisitions &amp; </a:t>
            </a:r>
            <a:r>
              <a:rPr lang="en-GB" altLang="en-US" b="1" dirty="0" smtClean="0"/>
              <a:t>Alliance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0" y="565254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20898-7A0F-4727-A52F-931166B8E2D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935202" y="0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External Growth Strategies: Mergers, Acquisitions &amp; Alliances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7462" y="569983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3809B-E9E3-4CDA-92F0-28F4E6A7874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57437" y="1269207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2950367" y="1643063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025689" y="2794384"/>
            <a:ext cx="7775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800" dirty="0"/>
              <a:t>Mergers and Acquisitions: Causes and Consequences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US" altLang="en-US" sz="2800" dirty="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800" dirty="0"/>
              <a:t>Strategic Alliances— Motives </a:t>
            </a:r>
          </a:p>
        </p:txBody>
      </p:sp>
    </p:spTree>
    <p:extLst>
      <p:ext uri="{BB962C8B-B14F-4D97-AF65-F5344CB8AC3E}">
        <p14:creationId xmlns:p14="http://schemas.microsoft.com/office/powerpoint/2010/main" val="1418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1E74D-4248-4A9B-AC03-D6A647545D5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078" y="527817"/>
            <a:ext cx="79248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Acquiring Resources or Capabilities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Some resources and capabilities not transferable or replicable: to obtain them may require acquiring the entire company (e.g. Disney and Pixar)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Acquisitions are especially important for established companies seeking to acquire emerging technologies (during 2005-11, Google acquired 95 firms and Microsoft 71)</a:t>
            </a:r>
            <a:endParaRPr lang="en-US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cs typeface="Arial" pitchFamily="34" charset="0"/>
              </a:rPr>
              <a:t>Cost Economies and Market Power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Horizontal mergers (especially between competitors) offer clearest benefits from mergers in terms of scale economies and market power (e.g. United and Continental airlines; Exxon and Mobil)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cs typeface="Arial" pitchFamily="34" charset="0"/>
              </a:rPr>
              <a:t>Geographical Extension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Acquisition is the most popular means of entry into foreign markets by  companies.  Allows acquiring firm to gain critical mass  and overcome  “liabilities of foreignness”</a:t>
            </a:r>
            <a:endParaRPr lang="en-US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cs typeface="Arial" pitchFamily="34" charset="0"/>
              </a:rPr>
              <a:t>Diversification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Acquisition is the predominant mode of diversification by firms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809078" y="7937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Motives for Mergers &amp; Acquisitions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55575" y="604925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198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9897E-BDC3-4DFE-9EFC-7893DC8B0C4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344" y="680217"/>
            <a:ext cx="7924800" cy="544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Financial Outcomes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Many studies, inconsistent results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In terms of returns to shareholders, main finding is that shareholders of acquiring firms lose; shareholders of acquired firms gain; combined impact a v. small gain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cs typeface="Arial" pitchFamily="34" charset="0"/>
              </a:rPr>
              <a:t>If acquisitions destroy value for the acquirer, why do they happen?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Motivated by managerial goals (e.g. growth)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Imitation (e.g. internationalization by banks, merger wave among petroleum firms)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Acquiring firms overestimate the benefits, underestimate the costs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cs typeface="Arial" pitchFamily="34" charset="0"/>
              </a:rPr>
              <a:t>Learning effects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Some firms more successful acquirers than others. Acquisition capability the result of (a) learning through experience (b) systematizing the approach to acquisition management</a:t>
            </a:r>
            <a:endParaRPr lang="en-US" sz="2100" dirty="0">
              <a:cs typeface="Arial" pitchFamily="34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14594" y="49979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Consequences of Mergers &amp; Acquisitions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7462" y="576689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8157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DB001-8586-4F20-BD77-B70FD6EA5DC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682953" y="18721"/>
            <a:ext cx="795655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4F86B2"/>
                </a:solidFill>
              </a:rPr>
              <a:t>Top-20 Mergers and Acquisitions of the 21</a:t>
            </a:r>
            <a:r>
              <a:rPr lang="en-GB" altLang="en-US" sz="2800" b="1" baseline="30000" dirty="0">
                <a:solidFill>
                  <a:srgbClr val="4F86B2"/>
                </a:solidFill>
              </a:rPr>
              <a:t>st</a:t>
            </a:r>
            <a:r>
              <a:rPr lang="en-GB" altLang="en-US" sz="2800" b="1" dirty="0">
                <a:solidFill>
                  <a:srgbClr val="4F86B2"/>
                </a:solidFill>
              </a:rPr>
              <a:t> Century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6151" name="Pictur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3" y="509588"/>
            <a:ext cx="7893050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2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E85D8-867C-427F-B921-70288D13117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296" y="716510"/>
            <a:ext cx="7924800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Benefits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C</a:t>
            </a:r>
            <a:r>
              <a:rPr lang="en-US" sz="2100" dirty="0" err="1">
                <a:solidFill>
                  <a:srgbClr val="000000"/>
                </a:solidFill>
                <a:cs typeface="Arial" pitchFamily="34" charset="0"/>
              </a:rPr>
              <a:t>ombin</a:t>
            </a:r>
            <a:r>
              <a:rPr lang="en-GB" sz="2100" dirty="0" err="1">
                <a:solidFill>
                  <a:srgbClr val="000000"/>
                </a:solidFill>
                <a:cs typeface="Arial" pitchFamily="34" charset="0"/>
              </a:rPr>
              <a:t>ing</a:t>
            </a: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 resources and capabilities of </a:t>
            </a:r>
            <a:r>
              <a:rPr lang="en-GB" sz="2100" dirty="0">
                <a:solidFill>
                  <a:srgbClr val="000000"/>
                </a:solidFill>
                <a:cs typeface="Arial" pitchFamily="34" charset="0"/>
              </a:rPr>
              <a:t>different companies</a:t>
            </a:r>
            <a:endParaRPr lang="en-GB" sz="2100" dirty="0"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cs typeface="Arial" pitchFamily="34" charset="0"/>
              </a:rPr>
              <a:t>L</a:t>
            </a: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earn</a:t>
            </a:r>
            <a:r>
              <a:rPr lang="en-GB" sz="2100" dirty="0">
                <a:solidFill>
                  <a:srgbClr val="000000"/>
                </a:solidFill>
                <a:cs typeface="Arial" pitchFamily="34" charset="0"/>
              </a:rPr>
              <a:t>ing</a:t>
            </a: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 from one another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solidFill>
                  <a:srgbClr val="000000"/>
                </a:solidFill>
                <a:cs typeface="Arial" pitchFamily="34" charset="0"/>
              </a:rPr>
              <a:t>Reducing time-to-market for innovations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solidFill>
                  <a:srgbClr val="000000"/>
                </a:solidFill>
                <a:cs typeface="Arial" pitchFamily="34" charset="0"/>
              </a:rPr>
              <a:t>Risk sharing</a:t>
            </a:r>
            <a:endParaRPr lang="en-GB" sz="21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cs typeface="Arial" pitchFamily="34" charset="0"/>
              </a:rPr>
              <a:t>Problems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100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anagement differences between the two partners. Conflict </a:t>
            </a:r>
            <a:r>
              <a:rPr lang="en-GB" sz="2100" dirty="0">
                <a:solidFill>
                  <a:srgbClr val="000000"/>
                </a:solidFill>
                <a:cs typeface="Arial" pitchFamily="34" charset="0"/>
              </a:rPr>
              <a:t>most likely </a:t>
            </a: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where the partners are also competitors</a:t>
            </a:r>
            <a:endParaRPr lang="en-GB" sz="21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cs typeface="Arial" pitchFamily="34" charset="0"/>
              </a:rPr>
              <a:t>Benefits are seldom shared equally.</a:t>
            </a:r>
            <a:r>
              <a:rPr lang="en-GB" sz="2400" dirty="0">
                <a:cs typeface="Arial" pitchFamily="34" charset="0"/>
              </a:rPr>
              <a:t> D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istribution of benefits</a:t>
            </a: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 determined by:</a:t>
            </a:r>
            <a:endParaRPr lang="en-GB" sz="2400" dirty="0"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Strategic intent of the partners- which partner has the clearer vision of the purpose of the alliance?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Appropriability of the contribution-- which partner’s resources and capabilities can more easily be captured by the other?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100" dirty="0">
                <a:solidFill>
                  <a:srgbClr val="000000"/>
                </a:solidFill>
                <a:cs typeface="Arial" pitchFamily="34" charset="0"/>
              </a:rPr>
              <a:t>Absorptive capacity of the company-- which partner is the more receptive learner?</a:t>
            </a:r>
            <a:endParaRPr lang="en-US" sz="2100" dirty="0">
              <a:cs typeface="Arial" pitchFamily="34" charset="0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777546" y="33009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Alliances &amp; Joint Ventures: Management Issues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07975" y="596478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20722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449</Words>
  <Application>Microsoft Office PowerPoint</Application>
  <PresentationFormat>Apresentação na tela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Chapter 15 External Growth Strategies: Mergers, Acquisitions &amp; Alliance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58</cp:revision>
  <dcterms:created xsi:type="dcterms:W3CDTF">2015-02-26T17:46:44Z</dcterms:created>
  <dcterms:modified xsi:type="dcterms:W3CDTF">2016-02-12T22:24:41Z</dcterms:modified>
</cp:coreProperties>
</file>