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eno Correa Magalhães" initials="BCM" lastIdx="1" clrIdx="0">
    <p:extLst>
      <p:ext uri="{19B8F6BF-5375-455C-9EA6-DF929625EA0E}">
        <p15:presenceInfo xmlns:p15="http://schemas.microsoft.com/office/powerpoint/2012/main" userId="S::breno.magalhaes@messianica.org.br::8601bd8d-6a9f-4308-97d6-a717c40e44d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2" d="100"/>
          <a:sy n="52" d="100"/>
        </p:scale>
        <p:origin x="57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9-11T15:58:04.882" idx="1">
    <p:pos x="6969" y="2864"/>
    <p:text>Verificar este artigo.</p:text>
    <p:extLst>
      <p:ext uri="{C676402C-5697-4E1C-873F-D02D1690AC5C}">
        <p15:threadingInfo xmlns:p15="http://schemas.microsoft.com/office/powerpoint/2012/main" timeZoneBias="1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11/13/2019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11/13/2019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11/13/2019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11/13/2019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11/13/2019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C80E20-29EF-4D76-B086-664518793D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Temos o dever de tolerar?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750F76B-AED0-4DFF-A8C5-586E368FA7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/>
              <a:t>Petroni, Lucas. Temos o dever de tolerar?. Revista Brasileira de Ciência Política - RBCP, p. 95-125, 2014.</a:t>
            </a:r>
          </a:p>
        </p:txBody>
      </p:sp>
    </p:spTree>
    <p:extLst>
      <p:ext uri="{BB962C8B-B14F-4D97-AF65-F5344CB8AC3E}">
        <p14:creationId xmlns:p14="http://schemas.microsoft.com/office/powerpoint/2010/main" val="35478873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CAE1CC-070D-47F8-A00D-1311A31B8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98997CE-0567-4074-86CD-EF97C83F86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Esfera pública (cidadão) x esfera privada (outros papeis: família, associações).</a:t>
            </a:r>
          </a:p>
          <a:p>
            <a:r>
              <a:rPr lang="pt-BR" dirty="0"/>
              <a:t>Razões externas de legitimidade política x razões internas a concepções de bem.</a:t>
            </a:r>
          </a:p>
          <a:p>
            <a:r>
              <a:rPr lang="pt-BR" dirty="0"/>
              <a:t>Democracia não somente como modelo institucional de tomada de decisões políticas, mas como </a:t>
            </a:r>
            <a:r>
              <a:rPr lang="pt-BR" dirty="0">
                <a:solidFill>
                  <a:srgbClr val="FFFF00"/>
                </a:solidFill>
              </a:rPr>
              <a:t>sociedade de iguais</a:t>
            </a:r>
            <a:r>
              <a:rPr lang="pt-BR" dirty="0"/>
              <a:t>. Mesmo status moral daqueles sujeitos às instituições políticas, sociais e econômicas.</a:t>
            </a:r>
          </a:p>
          <a:p>
            <a:pPr lvl="1"/>
            <a:r>
              <a:rPr lang="pt-BR" dirty="0"/>
              <a:t>Garantia de direitos básicos: Liberdade de associação, consciência e expressão e a igualdade de voto; mecanismos convencionais de representação.</a:t>
            </a:r>
          </a:p>
          <a:p>
            <a:r>
              <a:rPr lang="pt-BR" dirty="0"/>
              <a:t>Para o modelo igualitário, um dever de tolerância nada mais é do que a exigência de efetividade de direitos políticos.</a:t>
            </a:r>
          </a:p>
        </p:txBody>
      </p:sp>
    </p:spTree>
    <p:extLst>
      <p:ext uri="{BB962C8B-B14F-4D97-AF65-F5344CB8AC3E}">
        <p14:creationId xmlns:p14="http://schemas.microsoft.com/office/powerpoint/2010/main" val="13036154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572371-F3D3-4476-9C81-43973277E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Conclusões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19F3AF8-6B8A-48C7-AFB0-39F40BC1CC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As condições necessárias ao pleno exercício da cidadania exigem a distribuição justa de recursos e oportunidades sociais tanto quanto a métrica da tolerância. Não temos um dever de tolerar injustiças sociais. Podemos afirmar que </a:t>
            </a:r>
            <a:r>
              <a:rPr lang="pt-BR" dirty="0">
                <a:solidFill>
                  <a:srgbClr val="FFFF00"/>
                </a:solidFill>
              </a:rPr>
              <a:t>uma demanda de tolerância sem sua contraparte de justiça social é o modo típico de dominação simbólica em sociedade altamente desiguais</a:t>
            </a:r>
            <a:r>
              <a:rPr lang="pt-BR" dirty="0"/>
              <a:t>.</a:t>
            </a:r>
          </a:p>
          <a:p>
            <a:pPr lvl="1"/>
            <a:r>
              <a:rPr lang="pt-BR" dirty="0"/>
              <a:t>Exemplo do sabonete bactericida.</a:t>
            </a:r>
          </a:p>
          <a:p>
            <a:r>
              <a:rPr lang="pt-BR" dirty="0"/>
              <a:t>A consequência mais difícil da tolerância talvez seja justamente sua principal virtude: a proteção de todas as formas de minorias, sejam elas agradáveis ou não para nós.</a:t>
            </a:r>
          </a:p>
        </p:txBody>
      </p:sp>
    </p:spTree>
    <p:extLst>
      <p:ext uri="{BB962C8B-B14F-4D97-AF65-F5344CB8AC3E}">
        <p14:creationId xmlns:p14="http://schemas.microsoft.com/office/powerpoint/2010/main" val="2761765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F430BC-9CD9-4FCB-A8E3-FCBDEA7EC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>
            <a:normAutofit/>
          </a:bodyPr>
          <a:lstStyle/>
          <a:p>
            <a:r>
              <a:rPr lang="pt-BR" dirty="0"/>
              <a:t>O autor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338D1BB9-ED9C-44EE-AC9B-87F63D37A74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6582"/>
          <a:stretch/>
        </p:blipFill>
        <p:spPr bwMode="auto">
          <a:xfrm>
            <a:off x="520171" y="2413000"/>
            <a:ext cx="2913062" cy="3628362"/>
          </a:xfrm>
          <a:prstGeom prst="roundRect">
            <a:avLst>
              <a:gd name="adj" fmla="val 3876"/>
            </a:avLst>
          </a:prstGeom>
          <a:noFill/>
          <a:ln>
            <a:solidFill>
              <a:schemeClr val="accent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1C96823-D898-4A07-8B57-9035BA4D4D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0" y="2413000"/>
            <a:ext cx="8161867" cy="3997812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pt-BR" sz="1400" dirty="0"/>
              <a:t>Lucas Petroni possui formação nas áreas de filosofia e ciência política pela Universidade de São Paulo (USP), instituição na qual obteve seu doutorado em Teoria Política.</a:t>
            </a:r>
          </a:p>
          <a:p>
            <a:pPr>
              <a:lnSpc>
                <a:spcPct val="150000"/>
              </a:lnSpc>
            </a:pPr>
            <a:r>
              <a:rPr lang="pt-BR" sz="1400" dirty="0"/>
              <a:t>Atualmente é pesquisador associado ao CEBRAP (Centro Brasileiro de Pesquisa e Planejamento) e pesquisador associado ao CEPS (Centre for </a:t>
            </a:r>
            <a:r>
              <a:rPr lang="pt-BR" sz="1400" dirty="0" err="1"/>
              <a:t>Ethics</a:t>
            </a:r>
            <a:r>
              <a:rPr lang="pt-BR" sz="1400" dirty="0"/>
              <a:t>, </a:t>
            </a:r>
            <a:r>
              <a:rPr lang="pt-BR" sz="1400" dirty="0" err="1"/>
              <a:t>Politics</a:t>
            </a:r>
            <a:r>
              <a:rPr lang="pt-BR" sz="1400" dirty="0"/>
              <a:t> </a:t>
            </a:r>
            <a:r>
              <a:rPr lang="pt-BR" sz="1400" dirty="0" err="1"/>
              <a:t>and</a:t>
            </a:r>
            <a:r>
              <a:rPr lang="pt-BR" sz="1400" dirty="0"/>
              <a:t> Society) da Universidade do Minho, instituições nas quais desenvolve pesquisa sobre os fundamentos normativos de reivindicações distributivas em sociedades democráticas.</a:t>
            </a:r>
          </a:p>
          <a:p>
            <a:pPr>
              <a:lnSpc>
                <a:spcPct val="150000"/>
              </a:lnSpc>
            </a:pPr>
            <a:r>
              <a:rPr lang="pt-BR" sz="1400" dirty="0"/>
              <a:t>Foi pesquisador visitante no Departamento de Filosofia da Universidade de Yale (2015 - 2016).</a:t>
            </a:r>
          </a:p>
          <a:p>
            <a:pPr>
              <a:lnSpc>
                <a:spcPct val="150000"/>
              </a:lnSpc>
            </a:pPr>
            <a:r>
              <a:rPr lang="pt-BR" sz="1400" dirty="0"/>
              <a:t>Sua pesquisa atual tem por objetivo compreender a analisar reivindicações de injustiça econômica em sociedades altamente desiguais, particularmente </a:t>
            </a:r>
            <a:r>
              <a:rPr lang="pt-BR" sz="1400" b="1" dirty="0">
                <a:solidFill>
                  <a:srgbClr val="FFFF00"/>
                </a:solidFill>
              </a:rPr>
              <a:t>como desigualdades sociais podem engendrar formas injustas de subordinação social</a:t>
            </a:r>
            <a:r>
              <a:rPr lang="pt-BR" sz="1400" dirty="0"/>
              <a:t>. Seus principais temas de pesquisa são: teorias contemporâneas da justiça, desigualdade, pobreza, teorias da autoridade política, justificação moral, e a filosofia de John Rawls. </a:t>
            </a:r>
          </a:p>
        </p:txBody>
      </p:sp>
    </p:spTree>
    <p:extLst>
      <p:ext uri="{BB962C8B-B14F-4D97-AF65-F5344CB8AC3E}">
        <p14:creationId xmlns:p14="http://schemas.microsoft.com/office/powerpoint/2010/main" val="58667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FEE240-4DAE-4A12-BDB0-5703C25B2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5ED9464-BFB0-45B5-AD19-D7F07926D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Por que afinal teríamos um dever de tolerar aquilo que – da nossa perspectiva – é errado?</a:t>
            </a:r>
          </a:p>
          <a:p>
            <a:pPr lvl="1"/>
            <a:r>
              <a:rPr lang="pt-BR" dirty="0"/>
              <a:t>Razão e escopo da tolerância sobre a qual o autor afirma que “ é uma </a:t>
            </a:r>
            <a:r>
              <a:rPr lang="pt-BR" dirty="0">
                <a:solidFill>
                  <a:srgbClr val="FFFF00"/>
                </a:solidFill>
              </a:rPr>
              <a:t>virtude difícil”</a:t>
            </a:r>
            <a:r>
              <a:rPr lang="pt-BR" dirty="0"/>
              <a:t>.</a:t>
            </a:r>
          </a:p>
          <a:p>
            <a:r>
              <a:rPr lang="pt-BR" dirty="0"/>
              <a:t>Além de difícil, estamos diante de </a:t>
            </a:r>
            <a:r>
              <a:rPr lang="pt-BR" dirty="0">
                <a:solidFill>
                  <a:srgbClr val="FFFF00"/>
                </a:solidFill>
              </a:rPr>
              <a:t>uma virtude constitutiva de uma sociedade democrática</a:t>
            </a:r>
            <a:r>
              <a:rPr lang="pt-BR" dirty="0"/>
              <a:t>.</a:t>
            </a:r>
          </a:p>
          <a:p>
            <a:pPr lvl="1"/>
            <a:r>
              <a:rPr lang="pt-BR" dirty="0"/>
              <a:t>Tendo por base não o argumento liberal clássico da autonomia individual, mas o princípio de igualdade de direitos políticos.</a:t>
            </a:r>
          </a:p>
        </p:txBody>
      </p:sp>
    </p:spTree>
    <p:extLst>
      <p:ext uri="{BB962C8B-B14F-4D97-AF65-F5344CB8AC3E}">
        <p14:creationId xmlns:p14="http://schemas.microsoft.com/office/powerpoint/2010/main" val="1359499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5C68C4-00F4-499C-95D3-B87930FE1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Quadro analítico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F91CDE5-75FB-4C3F-A01A-8B25BE60B3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Uma pratica de tolerância caracteriza por:</a:t>
            </a:r>
          </a:p>
          <a:p>
            <a:pPr lvl="1">
              <a:buFont typeface="+mj-lt"/>
              <a:buAutoNum type="alphaLcPeriod"/>
            </a:pPr>
            <a:r>
              <a:rPr lang="pt-BR" dirty="0"/>
              <a:t>Um agente acredita, por conta de suas convicções ou crenças morais estabelecidas, que certa crença ou prática é errada; e no entanto,</a:t>
            </a:r>
          </a:p>
          <a:p>
            <a:pPr lvl="1">
              <a:buFont typeface="+mj-lt"/>
              <a:buAutoNum type="alphaLcPeriod"/>
            </a:pPr>
            <a:r>
              <a:rPr lang="pt-BR" dirty="0"/>
              <a:t>Tais práticas ou crenças podem ser aceitas ou até mesmo estimuladas pela autoridade política.</a:t>
            </a:r>
          </a:p>
          <a:p>
            <a:endParaRPr lang="pt-BR" dirty="0"/>
          </a:p>
          <a:p>
            <a:r>
              <a:rPr lang="pt-BR" dirty="0"/>
              <a:t>Legitimidade de uma estrutura de poder como pressuposto. (Leis, direitos constitucionais)</a:t>
            </a:r>
          </a:p>
          <a:p>
            <a:r>
              <a:rPr lang="pt-BR" dirty="0"/>
              <a:t>Interpretações controversas das exigências da legitimidade política é que dão origem a necessidade de tolerância.</a:t>
            </a:r>
          </a:p>
          <a:p>
            <a:r>
              <a:rPr lang="pt-BR" dirty="0"/>
              <a:t>Tolerância tem por pano de fundo o pluralismo moral.</a:t>
            </a:r>
          </a:p>
          <a:p>
            <a:pPr lvl="1"/>
            <a:r>
              <a:rPr lang="pt-BR" dirty="0"/>
              <a:t>Sociedades pós modernas, seculares/ Laicidade do Estado.</a:t>
            </a:r>
          </a:p>
        </p:txBody>
      </p:sp>
    </p:spTree>
    <p:extLst>
      <p:ext uri="{BB962C8B-B14F-4D97-AF65-F5344CB8AC3E}">
        <p14:creationId xmlns:p14="http://schemas.microsoft.com/office/powerpoint/2010/main" val="2698947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9CCD6F-15F8-4E3A-AC96-D78BE7715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3387F20-D8A3-41A5-BEBA-177B39AE2F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objetivo deste artigo é entender como podemos justificar o dever de respeitá-las (práticas de tolerância), e não apenas quais são seus componentes estruturais.</a:t>
            </a:r>
          </a:p>
          <a:p>
            <a:r>
              <a:rPr lang="pt-BR" dirty="0"/>
              <a:t>A história das instituições liberais é, na verdade, a história de pactos precários de convivência mútua entre inimigos morais.</a:t>
            </a:r>
          </a:p>
          <a:p>
            <a:pPr lvl="1"/>
            <a:r>
              <a:rPr lang="pt-BR" dirty="0"/>
              <a:t>Estancamento de sangue entre grupos religiosos (Católicos e protestantes na França do séc. ZZ)</a:t>
            </a:r>
          </a:p>
        </p:txBody>
      </p:sp>
    </p:spTree>
    <p:extLst>
      <p:ext uri="{BB962C8B-B14F-4D97-AF65-F5344CB8AC3E}">
        <p14:creationId xmlns:p14="http://schemas.microsoft.com/office/powerpoint/2010/main" val="2572218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9CCD6F-15F8-4E3A-AC96-D78BE7715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Justificação instrumental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3387F20-D8A3-41A5-BEBA-177B39AE2F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Há uma diferença entre práticas tolerantes e pessoas tolerantes.</a:t>
            </a:r>
          </a:p>
          <a:p>
            <a:r>
              <a:rPr lang="pt-BR" dirty="0"/>
              <a:t>A tolerância, neste caso, pode ser tão somente a regra do jogo. Tolerar traz algum benefício ao(s) grupo(s) social(</a:t>
            </a:r>
            <a:r>
              <a:rPr lang="pt-BR" dirty="0" err="1"/>
              <a:t>is</a:t>
            </a:r>
            <a:r>
              <a:rPr lang="pt-BR" dirty="0"/>
              <a:t>) dominante(s).</a:t>
            </a:r>
          </a:p>
          <a:p>
            <a:pPr lvl="1"/>
            <a:r>
              <a:rPr lang="pt-BR" dirty="0"/>
              <a:t>(Múltiplas faces da identidade cultural na pós-modernidade / Stuart Hall).</a:t>
            </a:r>
          </a:p>
          <a:p>
            <a:pPr lvl="1"/>
            <a:r>
              <a:rPr lang="pt-BR" dirty="0"/>
              <a:t>Charge da avenida Paulista.</a:t>
            </a:r>
          </a:p>
          <a:p>
            <a:pPr lvl="1"/>
            <a:r>
              <a:rPr lang="pt-BR" dirty="0"/>
              <a:t>Demandas de grupos minoritários são frágeis (Post do Miguel – voto Jean </a:t>
            </a:r>
            <a:r>
              <a:rPr lang="pt-BR" dirty="0" err="1"/>
              <a:t>Wyllys</a:t>
            </a:r>
            <a:r>
              <a:rPr lang="pt-BR" dirty="0"/>
              <a:t>).</a:t>
            </a:r>
          </a:p>
          <a:p>
            <a:r>
              <a:rPr lang="pt-BR" dirty="0"/>
              <a:t>Em tese, porém, todos os agentes morais possuem os mesmos direitos à tolerância.</a:t>
            </a:r>
          </a:p>
        </p:txBody>
      </p:sp>
    </p:spTree>
    <p:extLst>
      <p:ext uri="{BB962C8B-B14F-4D97-AF65-F5344CB8AC3E}">
        <p14:creationId xmlns:p14="http://schemas.microsoft.com/office/powerpoint/2010/main" val="763241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5BAF59-A549-4A10-B721-E1D901294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Justificação autonomista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5FA8E67-ED8B-4F5D-A25A-CF7B395A83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Existiria uma razão moral para aceitarmos o dever de tolerância?</a:t>
            </a:r>
          </a:p>
          <a:p>
            <a:r>
              <a:rPr lang="pt-BR" dirty="0"/>
              <a:t>A tradição liberal – diferentes experimentos de vida como condição essencial para a constituição do bem-estar humano.</a:t>
            </a:r>
          </a:p>
          <a:p>
            <a:r>
              <a:rPr lang="pt-BR" dirty="0"/>
              <a:t>De acordo com o argumento autonomista conflitos morais são ao mesmo tempo </a:t>
            </a:r>
            <a:r>
              <a:rPr lang="pt-BR" dirty="0">
                <a:solidFill>
                  <a:srgbClr val="FFFF00"/>
                </a:solidFill>
              </a:rPr>
              <a:t>inevitáveis</a:t>
            </a:r>
            <a:r>
              <a:rPr lang="pt-BR" dirty="0"/>
              <a:t> mas potencialmente </a:t>
            </a:r>
            <a:r>
              <a:rPr lang="pt-BR" dirty="0">
                <a:solidFill>
                  <a:srgbClr val="FFFF00"/>
                </a:solidFill>
              </a:rPr>
              <a:t>virtuosos para o desenvolvimento moral individual</a:t>
            </a:r>
            <a:r>
              <a:rPr lang="pt-BR" dirty="0"/>
              <a:t>.</a:t>
            </a:r>
          </a:p>
          <a:p>
            <a:r>
              <a:rPr lang="pt-BR" dirty="0"/>
              <a:t>A fragilidade do princípio liberal-perfeccionista é: qualquer concepção de bem deve ser permitida pela lei, independentemente de seu </a:t>
            </a:r>
            <a:r>
              <a:rPr lang="pt-BR" dirty="0" err="1"/>
              <a:t>contúdo</a:t>
            </a:r>
            <a:r>
              <a:rPr lang="pt-BR" dirty="0"/>
              <a:t> moral, </a:t>
            </a:r>
            <a:r>
              <a:rPr lang="pt-BR" dirty="0" err="1"/>
              <a:t>contatnto</a:t>
            </a:r>
            <a:r>
              <a:rPr lang="pt-BR" dirty="0"/>
              <a:t> que aqueles que a sustentam tenham chegado a essa conclusão por meio de uma </a:t>
            </a:r>
            <a:r>
              <a:rPr lang="pt-BR" dirty="0">
                <a:solidFill>
                  <a:srgbClr val="FFFF00"/>
                </a:solidFill>
              </a:rPr>
              <a:t>(1)</a:t>
            </a:r>
            <a:r>
              <a:rPr lang="pt-BR" dirty="0"/>
              <a:t> </a:t>
            </a:r>
            <a:r>
              <a:rPr lang="pt-BR" dirty="0">
                <a:solidFill>
                  <a:srgbClr val="FFFF00"/>
                </a:solidFill>
              </a:rPr>
              <a:t>deliberação individual efetiva</a:t>
            </a:r>
            <a:r>
              <a:rPr lang="pt-BR" dirty="0"/>
              <a:t> e </a:t>
            </a:r>
            <a:r>
              <a:rPr lang="pt-BR" dirty="0">
                <a:solidFill>
                  <a:srgbClr val="FFFF00"/>
                </a:solidFill>
              </a:rPr>
              <a:t>(2) em contextos de diversidade moral</a:t>
            </a:r>
            <a:r>
              <a:rPr lang="pt-BR" dirty="0"/>
              <a:t>.</a:t>
            </a:r>
          </a:p>
          <a:p>
            <a:pPr lvl="1"/>
            <a:r>
              <a:rPr lang="pt-BR" dirty="0"/>
              <a:t>Ausência da relação estrutura x agência.</a:t>
            </a:r>
          </a:p>
        </p:txBody>
      </p:sp>
    </p:spTree>
    <p:extLst>
      <p:ext uri="{BB962C8B-B14F-4D97-AF65-F5344CB8AC3E}">
        <p14:creationId xmlns:p14="http://schemas.microsoft.com/office/powerpoint/2010/main" val="3894858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FB78F9-CAC1-4BCF-994E-8698CD2D7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CCD5951-A7FA-4B0C-AEEA-A1A71C03E1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/>
              <a:t>Como delimitar as fronteiras da tolerância? (Impedir, por exemplo, o desenvolvimento de formas de vida belicosas).</a:t>
            </a:r>
          </a:p>
          <a:p>
            <a:r>
              <a:rPr lang="pt-BR" dirty="0"/>
              <a:t>Princípio do dano alheio (Mill, 2008, p.14) </a:t>
            </a:r>
            <a:r>
              <a:rPr lang="pt-BR" dirty="0">
                <a:solidFill>
                  <a:srgbClr val="FFFF00"/>
                </a:solidFill>
              </a:rPr>
              <a:t>Não causar dano na autonomia alheia</a:t>
            </a:r>
            <a:r>
              <a:rPr lang="pt-BR" dirty="0"/>
              <a:t>.</a:t>
            </a:r>
          </a:p>
          <a:p>
            <a:pPr lvl="1"/>
            <a:r>
              <a:rPr lang="pt-BR" dirty="0"/>
              <a:t>Segundo o princípio do perfeccionismo liberal uma feminista deve tolera a escolha de alguém pela vida familiar, mas não sua influência como mãe sobre o restante da família (autoridade moral exterior agindo no processo de decisão individual).</a:t>
            </a:r>
          </a:p>
          <a:p>
            <a:pPr marL="285750" lvl="1"/>
            <a:r>
              <a:rPr lang="pt-BR" sz="1800" dirty="0"/>
              <a:t>Segundo a critica conservadora é uma </a:t>
            </a:r>
            <a:r>
              <a:rPr lang="pt-BR" sz="1800" dirty="0">
                <a:solidFill>
                  <a:srgbClr val="FFFF00"/>
                </a:solidFill>
              </a:rPr>
              <a:t>espécie de fraude conceitual </a:t>
            </a:r>
            <a:r>
              <a:rPr lang="pt-BR" sz="1800" dirty="0"/>
              <a:t>em favor do individualismo secular.</a:t>
            </a:r>
          </a:p>
          <a:p>
            <a:pPr marL="285750" lvl="1"/>
            <a:r>
              <a:rPr lang="pt-BR" sz="1800" dirty="0"/>
              <a:t>Ampliação do conceito de dano alheio proposto por </a:t>
            </a:r>
            <a:r>
              <a:rPr lang="pt-BR" sz="1800" dirty="0" err="1"/>
              <a:t>Raz</a:t>
            </a:r>
            <a:r>
              <a:rPr lang="pt-BR" sz="1800" dirty="0"/>
              <a:t> (p. 110).</a:t>
            </a:r>
          </a:p>
          <a:p>
            <a:pPr marL="685800" lvl="2"/>
            <a:r>
              <a:rPr lang="pt-BR" sz="1600" dirty="0"/>
              <a:t>Promover uma cultura pública pluralista.</a:t>
            </a:r>
          </a:p>
          <a:p>
            <a:pPr marL="685800" lvl="2"/>
            <a:r>
              <a:rPr lang="pt-BR" sz="1600" dirty="0"/>
              <a:t>Exemplo dos ganhos com a liberdade o que não significa valorizar a divergência pela divergência.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31973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049C98-9F17-4A57-BABA-52003BF4D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Justificação igualitária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414DDAD-D3C7-495D-A6BB-0FCCBB89C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2518501"/>
            <a:ext cx="10554574" cy="3636511"/>
          </a:xfrm>
        </p:spPr>
        <p:txBody>
          <a:bodyPr>
            <a:normAutofit lnSpcReduction="10000"/>
          </a:bodyPr>
          <a:lstStyle/>
          <a:p>
            <a:r>
              <a:rPr lang="pt-BR" dirty="0"/>
              <a:t>O dever de tolerar aqueles que partilham conosco uma relação de igualdade política. Ideal de </a:t>
            </a:r>
            <a:r>
              <a:rPr lang="pt-BR" dirty="0">
                <a:solidFill>
                  <a:srgbClr val="FFFF00"/>
                </a:solidFill>
              </a:rPr>
              <a:t>cidadania democrática</a:t>
            </a:r>
            <a:r>
              <a:rPr lang="pt-BR" dirty="0"/>
              <a:t>.</a:t>
            </a:r>
          </a:p>
          <a:p>
            <a:r>
              <a:rPr lang="pt-BR" dirty="0"/>
              <a:t>Que minorias morais (quaisquer que seja elas) possam se proteger contra decisões majoritárias.</a:t>
            </a:r>
          </a:p>
          <a:p>
            <a:r>
              <a:rPr lang="pt-BR" dirty="0"/>
              <a:t>Como requisito de civilidade toda demanda social tem a dupla obrigação:</a:t>
            </a:r>
          </a:p>
          <a:p>
            <a:pPr lvl="1"/>
            <a:r>
              <a:rPr lang="pt-BR" dirty="0"/>
              <a:t>Oferecer justificações públicas;</a:t>
            </a:r>
          </a:p>
          <a:p>
            <a:pPr lvl="1"/>
            <a:r>
              <a:rPr lang="pt-BR" dirty="0"/>
              <a:t>Não recorrer apenas a verdades morais controversas que não possam ser aceitas por uma parcela dos outros cidadãos.</a:t>
            </a:r>
          </a:p>
          <a:p>
            <a:r>
              <a:rPr lang="pt-BR" dirty="0"/>
              <a:t>Exigência de reciprocidade (Exemplo das justificativas contra ou a favor do aborto (p. 116). Ou seja, o dever de </a:t>
            </a:r>
            <a:r>
              <a:rPr lang="pt-BR" dirty="0">
                <a:solidFill>
                  <a:srgbClr val="FFFF00"/>
                </a:solidFill>
              </a:rPr>
              <a:t>civilidade é necessário, mas não é suficiente para a legitimidade de uma decisão política</a:t>
            </a:r>
            <a:r>
              <a:rPr lang="pt-BR" dirty="0"/>
              <a:t>.</a:t>
            </a:r>
          </a:p>
          <a:p>
            <a:endParaRPr lang="pt-BR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660299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ável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1079</Words>
  <Application>Microsoft Office PowerPoint</Application>
  <PresentationFormat>Widescreen</PresentationFormat>
  <Paragraphs>59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Century Gothic</vt:lpstr>
      <vt:lpstr>Wingdings 2</vt:lpstr>
      <vt:lpstr>Citável</vt:lpstr>
      <vt:lpstr>Temos o dever de tolerar?</vt:lpstr>
      <vt:lpstr>O autor</vt:lpstr>
      <vt:lpstr>PowerPoint Presentation</vt:lpstr>
      <vt:lpstr>Quadro analítico</vt:lpstr>
      <vt:lpstr>PowerPoint Presentation</vt:lpstr>
      <vt:lpstr>Justificação instrumental</vt:lpstr>
      <vt:lpstr>Justificação autonomista</vt:lpstr>
      <vt:lpstr>PowerPoint Presentation</vt:lpstr>
      <vt:lpstr>Justificação igualitária</vt:lpstr>
      <vt:lpstr>PowerPoint Presentation</vt:lpstr>
      <vt:lpstr>Conclusões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Temos o dever de tolerar?</dc:title>
  <dc:creator>Breno Correa Magalhães</dc:creator>
  <cp:lastModifiedBy>Gustavo Venturi</cp:lastModifiedBy>
  <cp:revision>19</cp:revision>
  <dcterms:created xsi:type="dcterms:W3CDTF">2019-09-11T18:24:24Z</dcterms:created>
  <dcterms:modified xsi:type="dcterms:W3CDTF">2019-11-13T13:03:16Z</dcterms:modified>
</cp:coreProperties>
</file>