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56" r:id="rId2"/>
    <p:sldId id="757" r:id="rId3"/>
    <p:sldId id="758" r:id="rId4"/>
    <p:sldId id="760" r:id="rId5"/>
    <p:sldId id="759" r:id="rId6"/>
    <p:sldId id="762" r:id="rId7"/>
    <p:sldId id="795" r:id="rId8"/>
    <p:sldId id="761" r:id="rId9"/>
    <p:sldId id="763" r:id="rId10"/>
    <p:sldId id="764" r:id="rId11"/>
    <p:sldId id="765" r:id="rId12"/>
    <p:sldId id="767" r:id="rId13"/>
    <p:sldId id="768" r:id="rId14"/>
    <p:sldId id="769" r:id="rId15"/>
    <p:sldId id="770" r:id="rId16"/>
    <p:sldId id="771" r:id="rId17"/>
    <p:sldId id="772" r:id="rId18"/>
    <p:sldId id="773" r:id="rId19"/>
    <p:sldId id="774" r:id="rId20"/>
    <p:sldId id="775" r:id="rId21"/>
    <p:sldId id="776" r:id="rId22"/>
    <p:sldId id="777" r:id="rId23"/>
    <p:sldId id="778" r:id="rId24"/>
    <p:sldId id="779" r:id="rId25"/>
    <p:sldId id="780" r:id="rId26"/>
    <p:sldId id="781" r:id="rId27"/>
    <p:sldId id="782" r:id="rId28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ília Salvadori" initials="CS" lastIdx="1" clrIdx="0">
    <p:extLst>
      <p:ext uri="{19B8F6BF-5375-455C-9EA6-DF929625EA0E}">
        <p15:presenceInfo xmlns:p15="http://schemas.microsoft.com/office/powerpoint/2012/main" userId="d986be67ea98d9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5"/>
    <p:restoredTop sz="94580"/>
  </p:normalViewPr>
  <p:slideViewPr>
    <p:cSldViewPr>
      <p:cViewPr varScale="1">
        <p:scale>
          <a:sx n="92" d="100"/>
          <a:sy n="92" d="100"/>
        </p:scale>
        <p:origin x="16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D61FBB87-690E-C949-A851-1C20511889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B0E9BB8-F2D4-D140-BCE6-305DCFB8C7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5A18524F-5A62-F546-B17A-0B7546BB1B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D6751EE4-23B7-5C47-B090-55194BD413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423F7E8-A695-4C43-9DD5-A0E2E23A6A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E3980A5B-A87C-1844-964D-1874A2D64B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DE0DAD5-DEFF-B443-8162-A7E1803889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9901EF5-1302-B24C-B1D3-5204EB5F41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DCFA2BC3-556D-B549-89CD-74CD7335B9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EE083E2D-824B-D943-AF81-22143E201F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9AE728FA-01FA-7544-BC07-3E9FD001C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8BF1B68-9CD2-184F-A2F6-ED74F070C3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F1B68-9CD2-184F-A2F6-ED74F070C343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67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E2D1B3-2C05-BF4D-A960-C50A90846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AA1B5B-F39D-FC43-A4FC-51A7ACAB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18770-4177-4A48-88C0-BD7A7FAB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49353-A1D6-B44E-9C8D-EEBAB58A30CC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8681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4F675C-D119-F749-83F8-FA32804F5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1E683-F546-F941-9DB4-3A1097A9A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695CBD-6711-FA48-A460-BE2D489AD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92A0-4707-2048-91D9-1D0926EB1245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95747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FD59E-79A4-3244-83FC-CCB7E67D0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731E90-2F42-5F4B-93BB-2A42A3BA4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51DF75-CE4A-3740-AEF7-F12DC998E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C970-3EF7-2545-8117-C3F873291682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7197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6D0403-10C3-854E-87F9-04E16E717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F9ACE6-5306-7D40-B3F2-3D40E60DA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FCE04B-9BFA-9A42-8E5D-1F182623D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0DD1-A93D-A24B-BB59-E4411B185445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76357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B860E-1E07-4A44-8CE0-A816FAE27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4F4F71-BE29-5F48-9263-B963550A8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40B085-F1B0-904D-BB13-83AAB7622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CB96-AE02-BD45-ADD7-A19030DB2A18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6412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2FD36-6CF7-7342-83BF-026004A3C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E859B-37D9-5244-83DA-085DF025D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D1DEF-634D-614E-BB2E-9BA1BECE6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B99EE-858D-734A-AA4B-D306DB8003F6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5384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74E893-0423-3A47-863F-85296D888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4F7426-7DFA-7348-8779-487B2FFDB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47BD1E-E89F-D745-B52D-7B5241D40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00373-BE1C-3142-9D3E-81EE95C3513B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9757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C59038-D138-FE4C-AFB3-024D38B22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BC1196-0B9B-4849-AEB3-90BDE754E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E90FA8-3B0E-A44D-929F-553ACF260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D800-0913-8C4A-ACEB-B158E5352818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65186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560D58-649D-E843-B24D-5A5E81B56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919114-67FA-E94F-9654-5AA5CDF84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A4DF88-896B-CF49-A036-C72C82212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C0C7-ECDE-6240-B0B1-8A72F0BF3DCE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22693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0BB7A-E6F3-794A-89C2-C1BB365DF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BD182-B066-A141-90F0-D976DC78A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C2902-A43E-D140-9525-FD3E67046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8C03-CFAE-C840-A76A-53D6064C8DEE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9830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C352A-173A-C84C-AD9B-3C5C881CC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2B92CB-ED2B-6542-8393-7E47BB94C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2A8A1E-F254-244F-9BFF-8BB3C3FA5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3827-FD65-5F4B-BBD3-BFEA5566DEE4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328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AB0AF0-CB56-3C44-ACD5-07F42E491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D276B4-3891-8645-AE20-4CA313868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3D63C7-7235-AE49-B92D-AE63345BDD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8BC51F-21A0-3640-8751-7651AE62FF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BDEFD1-5E3F-604B-BE5C-EF28FC43FC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58DE1A7-ADC3-464F-8F67-5584E854BED4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673C1A7-F562-A34B-884C-9329724F0C21}"/>
                  </a:ext>
                </a:extLst>
              </p:cNvPr>
              <p:cNvSpPr txBox="1"/>
              <p:nvPr/>
            </p:nvSpPr>
            <p:spPr>
              <a:xfrm>
                <a:off x="72008" y="116632"/>
                <a:ext cx="9036496" cy="198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</a:rPr>
                  <a:t>Exemplo</a:t>
                </a:r>
                <a:r>
                  <a:rPr lang="en-US" dirty="0">
                    <a:solidFill>
                      <a:schemeClr val="bg1"/>
                    </a:solidFill>
                  </a:rPr>
                  <a:t> 22-5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no eixo de um anel carregado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 anel de raio 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dirty="0">
                    <a:solidFill>
                      <a:schemeClr val="bg1"/>
                    </a:solidFill>
                  </a:rPr>
                  <a:t> está uniformemente carregado com carga total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dirty="0">
                    <a:solidFill>
                      <a:schemeClr val="bg1"/>
                    </a:solidFill>
                  </a:rPr>
                  <a:t>. Determine o campo elétrico devido a esta carga no eixo perpendicular ao plano do anel e que passa pelo seu centro.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673C1A7-F562-A34B-884C-9329724F0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16632"/>
                <a:ext cx="9036496" cy="1983748"/>
              </a:xfrm>
              <a:prstGeom prst="rect">
                <a:avLst/>
              </a:prstGeom>
              <a:blipFill>
                <a:blip r:embed="rId2"/>
                <a:stretch>
                  <a:fillRect l="-702" r="-1685" b="-63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78E75CE0-64C9-3744-8DFC-7C8AFF528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36912"/>
            <a:ext cx="59436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6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5271E5C-8238-424B-BB02-8F5C398D4B68}"/>
                  </a:ext>
                </a:extLst>
              </p:cNvPr>
              <p:cNvSpPr txBox="1"/>
              <p:nvPr/>
            </p:nvSpPr>
            <p:spPr>
              <a:xfrm>
                <a:off x="0" y="-27384"/>
                <a:ext cx="9036496" cy="696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Como vimos, o campo elétrico de um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plano infinito carregado uniformemente é dado por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m:rPr>
                        <m:nor/>
                      </m:rPr>
                      <a:rPr lang="pt-BR" i="1" baseline="-25000" dirty="0">
                        <a:solidFill>
                          <a:schemeClr val="bg1"/>
                        </a:solidFill>
                      </a:rPr>
                      <m:t>z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endParaRPr lang="pt-BR" i="1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000" i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que é independente de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, dependendo somente do sinal de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usamos a superposição para determinar o campo resultante. Entre os planos, os campos se somam, produzindo um campo resultante de módulo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no sentido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Para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&gt; 2 m e para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&lt; 0, os dois campos têm sentidos opostos e se cancelam. 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Então, calculando o módulo do campo de cada plano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= 1,8 m </a:t>
                </a: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				        e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= 5 m</a:t>
                </a:r>
              </a:p>
              <a:p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5271E5C-8238-424B-BB02-8F5C398D4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036496" cy="6962612"/>
              </a:xfrm>
              <a:prstGeom prst="rect">
                <a:avLst/>
              </a:prstGeom>
              <a:blipFill>
                <a:blip r:embed="rId2"/>
                <a:stretch>
                  <a:fillRect l="-983" t="-730" r="-12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8476AB3-D2D4-0742-9CE6-A56D104FC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3528392" cy="8560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9E8B48D-DCD1-ED46-B360-33C0AD28D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27232"/>
            <a:ext cx="3632200" cy="9144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9CD5E26-137C-9941-B3E4-AD8F13A30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40153"/>
            <a:ext cx="27813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2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EBFCA7-7A95-5A49-A78D-402B1F1B5788}"/>
              </a:ext>
            </a:extLst>
          </p:cNvPr>
          <p:cNvSpPr txBox="1"/>
          <p:nvPr/>
        </p:nvSpPr>
        <p:spPr>
          <a:xfrm>
            <a:off x="0" y="2728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22-2 Lei de Gauss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Na eletrostática, a lei de Gauss e a lei de Coulomb são equivalentes.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﻿Entretanto, a lei de Gauss é mais geral, pois ela sempre é válida, enquanto a validade da lei de Coulomb está restrita a distribuições estáticas de cargas.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 lei de Gauss é particularmente útil para calcular o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campo elétrico de distribuições de cargas que tenham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simetria cilíndrica, esférica ou plana.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0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4C81F6-E550-A54B-A9F0-B6C973F8B172}"/>
              </a:ext>
            </a:extLst>
          </p:cNvPr>
          <p:cNvSpPr txBox="1"/>
          <p:nvPr/>
        </p:nvSpPr>
        <p:spPr>
          <a:xfrm>
            <a:off x="0" y="116632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 figura mostra uma superfície fechada de formato arbitrário,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no interior da qual há um dipolo.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Não importa qual seja a superfície fechada, contendo esse dipolo, qualquer linha que saia da superfície pelo lado de dentro também entrará de volta pelo lado de fora.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812966-D7E4-D34C-9A78-6A9E8C617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4381741" cy="38884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10B471D-0964-FD4B-A09E-68DF507ED21A}"/>
              </a:ext>
            </a:extLst>
          </p:cNvPr>
          <p:cNvSpPr txBox="1"/>
          <p:nvPr/>
        </p:nvSpPr>
        <p:spPr>
          <a:xfrm>
            <a:off x="4572000" y="2636912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Para contar o número resultante de linhas que saem de qualquer superfície fechada,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contamos +1 para qualquer linha saindo e –1 para qualquer linha entrando.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Assim, para a superfície mostrada na figura, o número resultante de linhas na superfície é zero. </a:t>
            </a:r>
          </a:p>
        </p:txBody>
      </p:sp>
    </p:spTree>
    <p:extLst>
      <p:ext uri="{BB962C8B-B14F-4D97-AF65-F5344CB8AC3E}">
        <p14:creationId xmlns:p14="http://schemas.microsoft.com/office/powerpoint/2010/main" val="135686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4C81F6-E550-A54B-A9F0-B6C973F8B172}"/>
              </a:ext>
            </a:extLst>
          </p:cNvPr>
          <p:cNvSpPr txBox="1"/>
          <p:nvPr/>
        </p:nvSpPr>
        <p:spPr>
          <a:xfrm>
            <a:off x="53752" y="159023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Para superfícies contendo outros tipos de distribuições de carga,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tal como a apresentada pela figura,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o número resultante de linhas saindo da superfície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é proporcional à carga líquida no interior dessa superfície 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Esta regra é uma definição da lei de Gauss.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AE2DAE-BD43-944C-800D-7B9A3029D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52" y="2852936"/>
            <a:ext cx="4792112" cy="38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C4C81F6-E550-A54B-A9F0-B6C973F8B172}"/>
                  </a:ext>
                </a:extLst>
              </p:cNvPr>
              <p:cNvSpPr txBox="1"/>
              <p:nvPr/>
            </p:nvSpPr>
            <p:spPr>
              <a:xfrm>
                <a:off x="0" y="116632"/>
                <a:ext cx="9036496" cy="27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Fluxo elétrico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Para calcular o número de linhas de campo elétrico penetrando em uma superfície definimos a grandeza fluxo elétrico </a:t>
                </a:r>
                <a:r>
                  <a:rPr lang="el-GR" i="1" dirty="0" err="1">
                    <a:solidFill>
                      <a:schemeClr val="bg1"/>
                    </a:solidFill>
                  </a:rPr>
                  <a:t>ϕ</a:t>
                </a:r>
                <a:r>
                  <a:rPr lang="el-GR" dirty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endParaRPr lang="el-G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Para uma superfície perpendicular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o fluxo elétrico é o produto do módulo do campo, </a:t>
                </a:r>
                <a:r>
                  <a:rPr lang="pt-BR" i="1" dirty="0">
                    <a:solidFill>
                      <a:schemeClr val="bg1"/>
                    </a:solidFill>
                  </a:rPr>
                  <a:t>E</a:t>
                </a:r>
                <a:r>
                  <a:rPr lang="pt-BR" dirty="0">
                    <a:solidFill>
                      <a:schemeClr val="bg1"/>
                    </a:solidFill>
                  </a:rPr>
                  <a:t> , pela área 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dirty="0">
                    <a:solidFill>
                      <a:schemeClr val="bg1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C4C81F6-E550-A54B-A9F0-B6C973F8B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036496" cy="2722412"/>
              </a:xfrm>
              <a:prstGeom prst="rect">
                <a:avLst/>
              </a:prstGeom>
              <a:blipFill>
                <a:blip r:embed="rId2"/>
                <a:stretch>
                  <a:fillRect t="-1389" r="-843" b="-3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A0F0BA3E-E56F-724A-B51C-F2584DCFE21B}"/>
              </a:ext>
            </a:extLst>
          </p:cNvPr>
          <p:cNvSpPr txBox="1"/>
          <p:nvPr/>
        </p:nvSpPr>
        <p:spPr>
          <a:xfrm>
            <a:off x="4211960" y="2839044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err="1">
                <a:solidFill>
                  <a:schemeClr val="bg1"/>
                </a:solidFill>
              </a:rPr>
              <a:t>ϕ</a:t>
            </a:r>
            <a:r>
              <a:rPr lang="el-GR" i="1" dirty="0">
                <a:solidFill>
                  <a:schemeClr val="bg1"/>
                </a:solidFill>
              </a:rPr>
              <a:t> = </a:t>
            </a:r>
            <a:r>
              <a:rPr lang="pt-BR" i="1" dirty="0">
                <a:solidFill>
                  <a:schemeClr val="bg1"/>
                </a:solidFill>
              </a:rPr>
              <a:t>EA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As unidades de fluxo elétrico são N·m</a:t>
            </a:r>
            <a:r>
              <a:rPr lang="pt-BR" baseline="30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/C.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Como </a:t>
            </a:r>
            <a:r>
              <a:rPr lang="pt-BR" i="1" dirty="0">
                <a:solidFill>
                  <a:schemeClr val="bg1"/>
                </a:solidFill>
              </a:rPr>
              <a:t>E</a:t>
            </a:r>
            <a:r>
              <a:rPr lang="pt-BR" dirty="0">
                <a:solidFill>
                  <a:schemeClr val="bg1"/>
                </a:solidFill>
              </a:rPr>
              <a:t> é proporcional ao número de linhas de campo por unidade de área, o fluxo é proporcional ao número de linhas de campo penetrando a superfície.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5D771D-FBB8-E042-B78C-389E155A7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4" y="3429000"/>
            <a:ext cx="3728062" cy="28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4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C4C81F6-E550-A54B-A9F0-B6C973F8B172}"/>
                  </a:ext>
                </a:extLst>
              </p:cNvPr>
              <p:cNvSpPr txBox="1"/>
              <p:nvPr/>
            </p:nvSpPr>
            <p:spPr>
              <a:xfrm>
                <a:off x="124628" y="1329734"/>
                <a:ext cx="9036496" cy="27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onde associamos um </a:t>
                </a:r>
                <a:r>
                  <a:rPr lang="pt-BR" dirty="0" err="1">
                    <a:solidFill>
                      <a:schemeClr val="bg1"/>
                    </a:solidFill>
                  </a:rPr>
                  <a:t>versor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à cada ponto da superfície, tendo módulo unitário,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direção perpendicular à superfície (ponto a ponto) e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sentido para fora, caso seja uma superfície fechada.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E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n</a:t>
                </a:r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é a componente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normal à superfície.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C4C81F6-E550-A54B-A9F0-B6C973F8B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28" y="1329734"/>
                <a:ext cx="9036496" cy="2722412"/>
              </a:xfrm>
              <a:prstGeom prst="rect">
                <a:avLst/>
              </a:prstGeom>
              <a:blipFill>
                <a:blip r:embed="rId2"/>
                <a:stretch>
                  <a:fillRect t="-18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E22E316D-CA08-B249-9ADA-6174077F6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35" y="3902192"/>
            <a:ext cx="4018281" cy="276716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359562F-DFF0-5A4A-8207-5B809A7F0507}"/>
              </a:ext>
            </a:extLst>
          </p:cNvPr>
          <p:cNvSpPr txBox="1"/>
          <p:nvPr/>
        </p:nvSpPr>
        <p:spPr>
          <a:xfrm>
            <a:off x="107504" y="188640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Genericamente, podemos definir o fluxo elétrico como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0253B1F-1801-4E40-B0B8-3D00061FC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52" y="751948"/>
            <a:ext cx="3251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8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C4C81F6-E550-A54B-A9F0-B6C973F8B172}"/>
                  </a:ext>
                </a:extLst>
              </p:cNvPr>
              <p:cNvSpPr txBox="1"/>
              <p:nvPr/>
            </p:nvSpPr>
            <p:spPr>
              <a:xfrm>
                <a:off x="3923928" y="116632"/>
                <a:ext cx="5112568" cy="383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figura mostra uma superfície curva sobre a qual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pode variar.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 a área </a:t>
                </a:r>
                <a:r>
                  <a:rPr lang="el-GR" dirty="0">
                    <a:solidFill>
                      <a:schemeClr val="bg1"/>
                    </a:solidFill>
                  </a:rPr>
                  <a:t>Δ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i="1" baseline="-25000" dirty="0">
                    <a:solidFill>
                      <a:schemeClr val="bg1"/>
                    </a:solidFill>
                  </a:rPr>
                  <a:t>i</a:t>
                </a:r>
                <a:r>
                  <a:rPr lang="pt-BR" dirty="0">
                    <a:solidFill>
                      <a:schemeClr val="bg1"/>
                    </a:solidFill>
                  </a:rPr>
                  <a:t> do elemento de superfície que escolhemos for pequena o suficiente, ela pode ser considerada como um plano, e a variação do campo elétrico através do elemento pode ser desprezada.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C4C81F6-E550-A54B-A9F0-B6C973F8B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16632"/>
                <a:ext cx="5112568" cy="3830408"/>
              </a:xfrm>
              <a:prstGeom prst="rect">
                <a:avLst/>
              </a:prstGeom>
              <a:blipFill>
                <a:blip r:embed="rId2"/>
                <a:stretch>
                  <a:fillRect l="-1733" t="-990" r="-29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626DF66A-2CF6-8646-8C6A-A59078DBA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9" y="215900"/>
            <a:ext cx="3632200" cy="321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8C7E743-E1E5-7F4E-8EF0-24A995C966A9}"/>
                  </a:ext>
                </a:extLst>
              </p:cNvPr>
              <p:cNvSpPr txBox="1"/>
              <p:nvPr/>
            </p:nvSpPr>
            <p:spPr>
              <a:xfrm>
                <a:off x="107504" y="3613080"/>
                <a:ext cx="8928992" cy="313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fluxo do campo elétrico através deste elemento é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onde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pt-BR" i="1" baseline="-25000" dirty="0" err="1">
                    <a:solidFill>
                      <a:schemeClr val="bg1"/>
                    </a:solidFill>
                  </a:rPr>
                  <a:t>i</a:t>
                </a:r>
                <a:r>
                  <a:rPr lang="pt-BR" dirty="0">
                    <a:solidFill>
                      <a:schemeClr val="bg1"/>
                    </a:solidFill>
                  </a:rPr>
                  <a:t> é o vetor unitário perpendicular ao elemento de superfície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baseline="-25000" dirty="0" err="1">
                    <a:solidFill>
                      <a:schemeClr val="bg1"/>
                    </a:solidFill>
                  </a:rPr>
                  <a:t>i</a:t>
                </a:r>
                <a:r>
                  <a:rPr lang="pt-BR" dirty="0">
                    <a:solidFill>
                      <a:schemeClr val="bg1"/>
                    </a:solidFill>
                  </a:rPr>
                  <a:t> é o campo elétrico neste elemento. </a:t>
                </a:r>
              </a:p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 a superfície for curva, os vetores unitários para diferentes elementos de superfície terão direções diferentes. 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8C7E743-E1E5-7F4E-8EF0-24A995C96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13080"/>
                <a:ext cx="8928992" cy="3136500"/>
              </a:xfrm>
              <a:prstGeom prst="rect">
                <a:avLst/>
              </a:prstGeom>
              <a:blipFill>
                <a:blip r:embed="rId4"/>
                <a:stretch>
                  <a:fillRect t="-1210" r="-567" b="-20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36A70E79-1685-F949-94E2-52D613DE9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50" y="4131120"/>
            <a:ext cx="29083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2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C4C81F6-E550-A54B-A9F0-B6C973F8B172}"/>
                  </a:ext>
                </a:extLst>
              </p:cNvPr>
              <p:cNvSpPr txBox="1"/>
              <p:nvPr/>
            </p:nvSpPr>
            <p:spPr>
              <a:xfrm>
                <a:off x="0" y="161296"/>
                <a:ext cx="9144000" cy="6631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fluxo total através da superfície é a soma de </a:t>
                </a:r>
                <a:r>
                  <a:rPr lang="el-GR" dirty="0" err="1">
                    <a:solidFill>
                      <a:schemeClr val="bg1"/>
                    </a:solidFill>
                  </a:rPr>
                  <a:t>Δ</a:t>
                </a:r>
                <a:r>
                  <a:rPr lang="el-GR" i="1" dirty="0" err="1">
                    <a:solidFill>
                      <a:schemeClr val="bg1"/>
                    </a:solidFill>
                  </a:rPr>
                  <a:t>ϕ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i</a:t>
                </a:r>
                <a:r>
                  <a:rPr lang="pt-BR" dirty="0">
                    <a:solidFill>
                      <a:schemeClr val="bg1"/>
                    </a:solidFill>
                  </a:rPr>
                  <a:t> sobre todos os elementos que formam a superfície. </a:t>
                </a:r>
              </a:p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No limite, quando o número de elementos se aproxima do infinito e a área de cada elemento se aproxima de zero,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esta soma se transforma em uma integral. </a:t>
                </a:r>
              </a:p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a definição geral de fluxo elétrico 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  <m: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𝒅𝑨</m:t>
                          </m:r>
                        </m:e>
                      </m:nary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onde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S</a:t>
                </a:r>
                <a:r>
                  <a:rPr lang="pt-BR" dirty="0">
                    <a:solidFill>
                      <a:schemeClr val="bg1"/>
                    </a:solidFill>
                  </a:rPr>
                  <a:t> representa a superfície sobre a qual estamos integrando. </a:t>
                </a:r>
              </a:p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sinal do fluxo depende da escolha para a direção do vetor unitário.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Por convenção, sempre escolhemos o vetor unitário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como saindo da superfície em cada ponto. </a:t>
                </a:r>
              </a:p>
              <a:p>
                <a:pPr algn="ctr"/>
                <a:endParaRPr lang="pt-BR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integral sobre uma superfície fechada é indicada pelo símbolo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∮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C4C81F6-E550-A54B-A9F0-B6C973F8B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296"/>
                <a:ext cx="9144000" cy="6631944"/>
              </a:xfrm>
              <a:prstGeom prst="rect">
                <a:avLst/>
              </a:prstGeom>
              <a:blipFill>
                <a:blip r:embed="rId2"/>
                <a:stretch>
                  <a:fillRect l="-833" t="-765" r="-15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02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E623333-EF4E-884C-B480-12234930CE7F}"/>
                  </a:ext>
                </a:extLst>
              </p:cNvPr>
              <p:cNvSpPr txBox="1"/>
              <p:nvPr/>
            </p:nvSpPr>
            <p:spPr>
              <a:xfrm>
                <a:off x="3600400" y="3789040"/>
                <a:ext cx="5436096" cy="2921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fluxo resultante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para fora desta superfície esférica é 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onde tiramos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baseline="-25000" dirty="0" err="1">
                    <a:solidFill>
                      <a:schemeClr val="bg1"/>
                    </a:solidFill>
                  </a:rPr>
                  <a:t>n</a:t>
                </a:r>
                <a:r>
                  <a:rPr lang="pt-BR" dirty="0">
                    <a:solidFill>
                      <a:schemeClr val="bg1"/>
                    </a:solidFill>
                  </a:rPr>
                  <a:t> para fora da integral, pois ele é constante em qualquer ponto da superfície.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E623333-EF4E-884C-B480-12234930C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0" y="3789040"/>
                <a:ext cx="5436096" cy="2921056"/>
              </a:xfrm>
              <a:prstGeom prst="rect">
                <a:avLst/>
              </a:prstGeom>
              <a:blipFill>
                <a:blip r:embed="rId3"/>
                <a:stretch>
                  <a:fillRect r="-1163" b="-38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8AD6D2AA-C661-BD42-9B61-5E6B02D0D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60800"/>
            <a:ext cx="3314700" cy="28448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AF96E2F-534C-AE46-9A57-3368E270D289}"/>
              </a:ext>
            </a:extLst>
          </p:cNvPr>
          <p:cNvSpPr txBox="1"/>
          <p:nvPr/>
        </p:nvSpPr>
        <p:spPr>
          <a:xfrm>
            <a:off x="152400" y="152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Derivação quantitativa da Lei de Gauss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 figura mostra uma superfície esférica de raio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 que tem uma carga puntiforme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no seu centro.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O campo elétrico em qualquer lugar na superfície é normal à superfície e tem módulo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7A5362-0770-AB40-9E41-697455233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2850138"/>
            <a:ext cx="1041400" cy="698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040FDDE-DD81-1F49-AD49-968F770833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48" y="4708624"/>
            <a:ext cx="2971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44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E623333-EF4E-884C-B480-12234930CE7F}"/>
              </a:ext>
            </a:extLst>
          </p:cNvPr>
          <p:cNvSpPr txBox="1"/>
          <p:nvPr/>
        </p:nvSpPr>
        <p:spPr>
          <a:xfrm>
            <a:off x="0" y="226377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 integral de </a:t>
            </a:r>
            <a:r>
              <a:rPr lang="pt-BR" i="1" dirty="0" err="1">
                <a:solidFill>
                  <a:schemeClr val="bg1"/>
                </a:solidFill>
              </a:rPr>
              <a:t>dA</a:t>
            </a:r>
            <a:r>
              <a:rPr lang="pt-BR" dirty="0">
                <a:solidFill>
                  <a:schemeClr val="bg1"/>
                </a:solidFill>
              </a:rPr>
              <a:t> sobre a superfície é a área total da superfície,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Que, no caso é 4</a:t>
            </a:r>
            <a:r>
              <a:rPr lang="el-GR" i="1" dirty="0">
                <a:solidFill>
                  <a:schemeClr val="bg1"/>
                </a:solidFill>
              </a:rPr>
              <a:t>π</a:t>
            </a:r>
            <a:r>
              <a:rPr lang="pt-BR" i="1" dirty="0">
                <a:solidFill>
                  <a:schemeClr val="bg1"/>
                </a:solidFill>
              </a:rPr>
              <a:t>R</a:t>
            </a:r>
            <a:r>
              <a:rPr lang="pt-BR" baseline="30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 . Considerando ainda que </a:t>
            </a:r>
            <a:r>
              <a:rPr lang="pt-BR" i="1" dirty="0" err="1">
                <a:solidFill>
                  <a:schemeClr val="bg1"/>
                </a:solidFill>
              </a:rPr>
              <a:t>E</a:t>
            </a:r>
            <a:r>
              <a:rPr lang="pt-BR" i="1" baseline="-25000" dirty="0" err="1">
                <a:solidFill>
                  <a:schemeClr val="bg1"/>
                </a:solidFill>
              </a:rPr>
              <a:t>n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i="1" dirty="0" err="1">
                <a:solidFill>
                  <a:schemeClr val="bg1"/>
                </a:solidFill>
              </a:rPr>
              <a:t>kQ</a:t>
            </a:r>
            <a:r>
              <a:rPr lang="pt-BR" dirty="0">
                <a:solidFill>
                  <a:schemeClr val="bg1"/>
                </a:solidFill>
              </a:rPr>
              <a:t>/R</a:t>
            </a:r>
            <a:r>
              <a:rPr lang="pt-BR" baseline="30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, temos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Assim, o fluxo resultante para fora de uma superfície esférica que tem uma carga puntiforme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no seu centro é independente do raio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dirty="0">
                <a:solidFill>
                  <a:schemeClr val="bg1"/>
                </a:solidFill>
              </a:rPr>
              <a:t> da esfera e é igual a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dividido por </a:t>
            </a:r>
            <a:r>
              <a:rPr lang="el-GR" i="1" dirty="0">
                <a:solidFill>
                  <a:schemeClr val="bg1"/>
                </a:solidFill>
              </a:rPr>
              <a:t>ε</a:t>
            </a:r>
            <a:r>
              <a:rPr lang="el-GR" baseline="-25000" dirty="0">
                <a:solidFill>
                  <a:schemeClr val="bg1"/>
                </a:solidFill>
              </a:rPr>
              <a:t>0</a:t>
            </a:r>
            <a:r>
              <a:rPr lang="el-GR" dirty="0">
                <a:solidFill>
                  <a:schemeClr val="bg1"/>
                </a:solidFill>
              </a:rPr>
              <a:t> .</a:t>
            </a:r>
          </a:p>
          <a:p>
            <a:pPr algn="ctr"/>
            <a:endParaRPr lang="el-GR" dirty="0">
              <a:solidFill>
                <a:schemeClr val="bg1"/>
              </a:solidFill>
            </a:endParaRPr>
          </a:p>
          <a:p>
            <a:pPr algn="ctr"/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Isto é consistente com nossa observação anterior que o número resultante de linhas através de uma superfície fechada é proporcional à carga resultante no interior da superfície.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Este número de linhas é o mesmo para todas as superfícies fechadas circundando a carga, independentemente da forma da superfície. Portanto, o fluxo resultante para fora de qualquer superfície circundando uma carga puntiforme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 é igual a </a:t>
            </a:r>
            <a:r>
              <a:rPr lang="pt-BR" i="1" dirty="0" err="1">
                <a:solidFill>
                  <a:schemeClr val="bg1"/>
                </a:solidFill>
              </a:rPr>
              <a:t>Q</a:t>
            </a:r>
            <a:r>
              <a:rPr lang="pt-BR" dirty="0">
                <a:solidFill>
                  <a:schemeClr val="bg1"/>
                </a:solidFill>
              </a:rPr>
              <a:t>/</a:t>
            </a:r>
            <a:r>
              <a:rPr lang="el-GR" i="1" dirty="0">
                <a:solidFill>
                  <a:schemeClr val="bg1"/>
                </a:solidFill>
              </a:rPr>
              <a:t>ε</a:t>
            </a:r>
            <a:r>
              <a:rPr lang="el-GR" baseline="-25000" dirty="0">
                <a:solidFill>
                  <a:schemeClr val="bg1"/>
                </a:solidFill>
              </a:rPr>
              <a:t>0</a:t>
            </a:r>
            <a:r>
              <a:rPr lang="el-GR" dirty="0">
                <a:solidFill>
                  <a:schemeClr val="bg1"/>
                </a:solidFill>
              </a:rPr>
              <a:t> 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FC5C58-D24E-DC4B-93F0-F50CFD05E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1124744"/>
            <a:ext cx="4240471" cy="86409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4662DBB-8E9A-4247-9987-D0C2E94F5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24744"/>
            <a:ext cx="1296144" cy="8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2B88A82-7B47-B24B-B4CC-C42593B867F0}"/>
              </a:ext>
            </a:extLst>
          </p:cNvPr>
          <p:cNvSpPr txBox="1"/>
          <p:nvPr/>
        </p:nvSpPr>
        <p:spPr>
          <a:xfrm>
            <a:off x="53752" y="188640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partir da equação 		           determinaremos o campo pedido.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88EBF0-6012-FA4D-96D9-CAB29ADAC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624"/>
            <a:ext cx="1697774" cy="711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7F4E485-1155-554B-80F4-3520ECAF6B84}"/>
                  </a:ext>
                </a:extLst>
              </p:cNvPr>
              <p:cNvSpPr txBox="1"/>
              <p:nvPr/>
            </p:nvSpPr>
            <p:spPr>
              <a:xfrm>
                <a:off x="72008" y="3789040"/>
                <a:ext cx="9036496" cy="2804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 componentes radiais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se cancelam aos pares, como pode ser visto na figura e, portanto, o campo resultante é na direção do eixo.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  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dE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z</a:t>
                </a:r>
                <a:r>
                  <a:rPr lang="pt-BR" i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𝒅𝒒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m:rPr>
                        <m:nor/>
                      </m:rPr>
                      <a:rPr lang="pt-BR" dirty="0">
                        <a:solidFill>
                          <a:schemeClr val="bg1"/>
                        </a:solidFill>
                      </a:rPr>
                      <m:t>·</m:t>
                    </m:r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   onde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m:rPr>
                        <m:nor/>
                      </m:rPr>
                      <a:rPr lang="pt-BR" dirty="0">
                        <a:solidFill>
                          <a:schemeClr val="bg1"/>
                        </a:solidFill>
                      </a:rPr>
                      <m:t>·</m:t>
                    </m:r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= cos</a:t>
                </a:r>
                <a:r>
                  <a:rPr lang="el-GR" i="1" dirty="0">
                    <a:solidFill>
                      <a:schemeClr val="bg1"/>
                    </a:solidFill>
                  </a:rPr>
                  <a:t>θ</a:t>
                </a:r>
                <a:r>
                  <a:rPr lang="en-US" i="1" dirty="0">
                    <a:solidFill>
                      <a:schemeClr val="bg1"/>
                    </a:solidFill>
                  </a:rPr>
                  <a:t> = z/r</a:t>
                </a:r>
              </a:p>
              <a:p>
                <a:pPr algn="ctr"/>
                <a:endParaRPr lang="pt-BR" sz="1500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	             		         onde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					portanto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7F4E485-1155-554B-80F4-3520ECAF6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3789040"/>
                <a:ext cx="9036496" cy="2804999"/>
              </a:xfrm>
              <a:prstGeom prst="rect">
                <a:avLst/>
              </a:prstGeom>
              <a:blipFill>
                <a:blip r:embed="rId3"/>
                <a:stretch>
                  <a:fillRect l="-281" r="-702" b="-4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BD6857C7-1AA8-DB4B-B00D-C05979B2A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5" y="5191539"/>
            <a:ext cx="3382904" cy="787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C69B3FF-F5D7-AB40-B98C-B66E2809E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24" y="5953968"/>
            <a:ext cx="1282700" cy="7874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3DEE6CF-DA9A-474B-A08D-ED3105A5E3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-6" b="12959"/>
          <a:stretch/>
        </p:blipFill>
        <p:spPr>
          <a:xfrm>
            <a:off x="1714996" y="928470"/>
            <a:ext cx="5233268" cy="28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E623333-EF4E-884C-B480-12234930CE7F}"/>
                  </a:ext>
                </a:extLst>
              </p:cNvPr>
              <p:cNvSpPr txBox="1"/>
              <p:nvPr/>
            </p:nvSpPr>
            <p:spPr>
              <a:xfrm>
                <a:off x="59281" y="4437112"/>
                <a:ext cx="9084719" cy="2336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𝒓𝒆𝒔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∮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𝒅𝑨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+</a:t>
                </a:r>
                <a:r>
                  <a:rPr lang="en-US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∮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𝒅𝑨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∮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𝒅𝑨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𝒓𝒆𝒔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+</a:t>
                </a:r>
                <a:r>
                  <a:rPr lang="pt-B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+</a:t>
                </a:r>
                <a:r>
                  <a:rPr lang="pt-B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fluxo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 (</a:t>
                </a:r>
                <a:r>
                  <a:rPr lang="pt-BR" dirty="0">
                    <a:solidFill>
                      <a:schemeClr val="bg1"/>
                    </a:solidFill>
                  </a:rPr>
                  <a:t>devido à carga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pt-BR" dirty="0">
                    <a:solidFill>
                      <a:schemeClr val="bg1"/>
                    </a:solidFill>
                  </a:rPr>
                  <a:t>) é zero, pois cada linha de campo de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pt-BR" dirty="0">
                    <a:solidFill>
                      <a:schemeClr val="bg1"/>
                    </a:solidFill>
                  </a:rPr>
                  <a:t> que entra na região limitada pela superfície em um ponto sai da superfície em algum outro ponto.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E623333-EF4E-884C-B480-12234930C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1" y="4437112"/>
                <a:ext cx="9084719" cy="2336281"/>
              </a:xfrm>
              <a:prstGeom prst="rect">
                <a:avLst/>
              </a:prstGeom>
              <a:blipFill>
                <a:blip r:embed="rId2"/>
                <a:stretch>
                  <a:fillRect r="-140" b="-48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032605EC-087E-B749-A9CD-7D37CE1E0DE8}"/>
              </a:ext>
            </a:extLst>
          </p:cNvPr>
          <p:cNvSpPr txBox="1"/>
          <p:nvPr/>
        </p:nvSpPr>
        <p:spPr>
          <a:xfrm>
            <a:off x="36512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Na figura, a superfície fechada confina 2 cargas puntiformes, 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1</a:t>
            </a:r>
            <a:r>
              <a:rPr lang="pt-BR" dirty="0">
                <a:solidFill>
                  <a:schemeClr val="bg1"/>
                </a:solidFill>
              </a:rPr>
              <a:t> e 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, e há uma terceira carga puntiforme </a:t>
            </a:r>
            <a:r>
              <a:rPr lang="pt-BR" i="1" dirty="0">
                <a:solidFill>
                  <a:schemeClr val="bg1"/>
                </a:solidFill>
              </a:rPr>
              <a:t>q</a:t>
            </a:r>
            <a:r>
              <a:rPr lang="pt-BR" baseline="-25000" dirty="0">
                <a:solidFill>
                  <a:schemeClr val="bg1"/>
                </a:solidFill>
              </a:rPr>
              <a:t>3</a:t>
            </a:r>
            <a:r>
              <a:rPr lang="pt-BR" dirty="0">
                <a:solidFill>
                  <a:schemeClr val="bg1"/>
                </a:solidFill>
              </a:rPr>
              <a:t> no lado de fora da superfície.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E04703-1642-B54D-A18A-152606977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0" y="1052736"/>
            <a:ext cx="3873500" cy="33401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33D2CBE-195F-A842-A888-9BD472D6941E}"/>
              </a:ext>
            </a:extLst>
          </p:cNvPr>
          <p:cNvSpPr txBox="1"/>
          <p:nvPr/>
        </p:nvSpPr>
        <p:spPr>
          <a:xfrm>
            <a:off x="3951108" y="1199292"/>
            <a:ext cx="5316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Como o campo elétrico em qualquer ponto na superfície é a soma vetorial dos campos das 3 cargas, o fluxo resultante para fora da superfície é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Que corresponde à soma dos fluxos devido às cargas individuais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EC459C-4D70-4D4B-ADC5-3F5EBC4ED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90" y="2810892"/>
            <a:ext cx="37338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50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1B6590D-C3D6-1A40-8100-2B26E4757DBA}"/>
                  </a:ext>
                </a:extLst>
              </p:cNvPr>
              <p:cNvSpPr txBox="1"/>
              <p:nvPr/>
            </p:nvSpPr>
            <p:spPr>
              <a:xfrm>
                <a:off x="8583" y="44624"/>
                <a:ext cx="9135418" cy="687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fluxo resultante para fora da superfície devido à carga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pt-BR" dirty="0">
                    <a:solidFill>
                      <a:schemeClr val="bg1"/>
                    </a:solidFill>
                  </a:rPr>
                  <a:t> é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 =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pt-BR" dirty="0">
                    <a:solidFill>
                      <a:schemeClr val="bg1"/>
                    </a:solidFill>
                  </a:rPr>
                  <a:t>/</a:t>
                </a:r>
                <a:r>
                  <a:rPr lang="el-GR" i="1" dirty="0">
                    <a:solidFill>
                      <a:schemeClr val="bg1"/>
                    </a:solidFill>
                  </a:rPr>
                  <a:t>ε</a:t>
                </a:r>
                <a:r>
                  <a:rPr lang="el-G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el-GR" dirty="0">
                    <a:solidFill>
                      <a:schemeClr val="bg1"/>
                    </a:solidFill>
                  </a:rPr>
                  <a:t> </a:t>
                </a:r>
                <a:r>
                  <a:rPr lang="pt-BR" dirty="0">
                    <a:solidFill>
                      <a:schemeClr val="bg1"/>
                    </a:solidFill>
                  </a:rPr>
                  <a:t>e o fluxo devido à carga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 =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/</a:t>
                </a:r>
                <a:r>
                  <a:rPr lang="el-GR" i="1" dirty="0">
                    <a:solidFill>
                      <a:schemeClr val="bg1"/>
                    </a:solidFill>
                  </a:rPr>
                  <a:t>ε</a:t>
                </a:r>
                <a:r>
                  <a:rPr lang="el-G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el-GR" dirty="0">
                    <a:solidFill>
                      <a:schemeClr val="bg1"/>
                    </a:solidFill>
                  </a:rPr>
                  <a:t> .</a:t>
                </a:r>
              </a:p>
              <a:p>
                <a:pPr algn="ctr"/>
                <a:endParaRPr lang="el-G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Então, o fluxo resultante para fora da superfície é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𝒓𝒆𝒔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pt-BR" dirty="0">
                                  <a:solidFill>
                                    <a:schemeClr val="bg1"/>
                                  </a:solidFill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pt-BR" dirty="0">
                                  <a:solidFill>
                                    <a:schemeClr val="bg1"/>
                                  </a:solidFill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que pode ser positivo, negativo ou zero,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dependendo dos sinais de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pt-BR" dirty="0">
                    <a:solidFill>
                      <a:schemeClr val="bg1"/>
                    </a:solidFill>
                  </a:rPr>
                  <a:t> e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endParaRPr lang="pt-BR" sz="15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a lei de Gauss pode ser definido como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5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fluxo resultante para fora de qualquer superfície fechada é igual à carga resultante no interior da superfície dividida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﻿Apresentamos aqui a validação da Lei de Gauss com argumentos baseados em propriedades das linhas de campo elétrico. Mais tarde, uma derivação mais rigorosa da lei de Gauss será apresentada.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1B6590D-C3D6-1A40-8100-2B26E4757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" y="44624"/>
                <a:ext cx="9135418" cy="6872907"/>
              </a:xfrm>
              <a:prstGeom prst="rect">
                <a:avLst/>
              </a:prstGeom>
              <a:blipFill>
                <a:blip r:embed="rId2"/>
                <a:stretch>
                  <a:fillRect t="-554" r="-972" b="-1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26DC86BB-3947-BA44-B0F8-FB48547BA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3759820"/>
            <a:ext cx="4279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52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E623333-EF4E-884C-B480-12234930CE7F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4000" cy="3875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Exemplo 22-9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Consideremos o problema onde ﻿um campo elétrico é dado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= +(200 N/C)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ao longo da região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&gt; 0 e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= – (200 N/C)</a:t>
                </a:r>
                <a:r>
                  <a:rPr lang="en-US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ao longo da região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&lt; 0.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Uma superfície imaginária cilíndrica,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com comprimento igual a 20 cm e um raio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R</a:t>
                </a:r>
                <a:r>
                  <a:rPr lang="pt-BR" dirty="0">
                    <a:solidFill>
                      <a:schemeClr val="bg1"/>
                    </a:solidFill>
                  </a:rPr>
                  <a:t> = 5 ﻿cm,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tem seu centro na origem e seu eixo ao longo do eixo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com uma extremidade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= +10 cm e a outra em </a:t>
                </a:r>
                <a:r>
                  <a:rPr lang="pt-BR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= –10 cm.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(a) Qual é o fluxo resultante para fora através da superfície fechada? (</a:t>
                </a:r>
                <a:r>
                  <a:rPr lang="pt-BR" dirty="0" err="1">
                    <a:solidFill>
                      <a:schemeClr val="bg1"/>
                    </a:solidFill>
                  </a:rPr>
                  <a:t>b</a:t>
                </a:r>
                <a:r>
                  <a:rPr lang="pt-BR" dirty="0">
                    <a:solidFill>
                      <a:schemeClr val="bg1"/>
                    </a:solidFill>
                  </a:rPr>
                  <a:t>) Qual é a carga resultante no interior da superfície fechada?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E623333-EF4E-884C-B480-12234930C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3875163"/>
              </a:xfrm>
              <a:prstGeom prst="rect">
                <a:avLst/>
              </a:prstGeom>
              <a:blipFill>
                <a:blip r:embed="rId2"/>
                <a:stretch>
                  <a:fillRect l="-833" t="-984" r="-1667" b="-26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B8DC509A-11E8-4F4B-88BC-61302895D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32" y="3861048"/>
            <a:ext cx="3836392" cy="29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45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3C88414-99C8-F848-AFF1-7DEA31DEA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216400" cy="32131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79EF1B6-6E02-E64A-BAE6-E58011C7F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6652"/>
            <a:ext cx="7739149" cy="8001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03E15FB-A146-7D41-A368-0929FA35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16" y="1412776"/>
            <a:ext cx="4660900" cy="11811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C417DE6-2012-834B-BC38-FD39DE149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56" y="2726928"/>
            <a:ext cx="3047844" cy="55805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7551B06-3B9A-9E43-88F9-0ABBAD7C9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68" y="3441948"/>
            <a:ext cx="2946400" cy="4191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4639384-6BB5-6B4A-A97B-C84193A749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88296"/>
            <a:ext cx="3263900" cy="3048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47C7E19-530F-8343-8CDB-5C2CF7DC3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58" y="4369668"/>
            <a:ext cx="1778000" cy="5715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6B90D4E7-2D8A-7147-92D7-C52198E802DC}"/>
              </a:ext>
            </a:extLst>
          </p:cNvPr>
          <p:cNvSpPr txBox="1"/>
          <p:nvPr/>
        </p:nvSpPr>
        <p:spPr>
          <a:xfrm>
            <a:off x="4355976" y="3255367"/>
            <a:ext cx="5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366A7DD-CC84-4045-86B4-027514176F88}"/>
              </a:ext>
            </a:extLst>
          </p:cNvPr>
          <p:cNvSpPr txBox="1"/>
          <p:nvPr/>
        </p:nvSpPr>
        <p:spPr>
          <a:xfrm>
            <a:off x="107504" y="534359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err="1">
                <a:solidFill>
                  <a:schemeClr val="bg1"/>
                </a:solidFill>
              </a:rPr>
              <a:t>b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8C5B58C-A533-4542-82FC-A8B1F399F9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" y="5390728"/>
            <a:ext cx="5219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51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2BAAB988-0F12-2343-9863-77F145D96F4F}"/>
                  </a:ext>
                </a:extLst>
              </p:cNvPr>
              <p:cNvSpPr txBox="1"/>
              <p:nvPr/>
            </p:nvSpPr>
            <p:spPr>
              <a:xfrm>
                <a:off x="107504" y="116632"/>
                <a:ext cx="8928992" cy="530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22-3 ﻿Usando simetria para calcular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com a lei de Gauss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﻿Para uma dada distribuição de cargas com alta simetria, geralmente é mais simples calcular o campo elétrico utilizando a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lei de Gauss do que utilizando a lei de Coulomb.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Há três classes de simetria que devem ser consideradas: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simetria cilíndrica (ou em linha),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simetria plana e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simetria esférica.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escolha da superfície gaussiana deve ser feita de forma tal que, em cada parte da superfície, devido à simetria, o campo elétrico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seja normal (e uniforme) ou paralelo à superfície.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2BAAB988-0F12-2343-9863-77F145D96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928992" cy="5307735"/>
              </a:xfrm>
              <a:prstGeom prst="rect">
                <a:avLst/>
              </a:prstGeom>
              <a:blipFill>
                <a:blip r:embed="rId2"/>
                <a:stretch>
                  <a:fillRect b="-16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6016DF31-2CCB-4B4E-9C8F-343C8C565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589240"/>
            <a:ext cx="3790676" cy="94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A117AD7-4CB4-6345-8DBA-AAA9D2C1F817}"/>
                  </a:ext>
                </a:extLst>
              </p:cNvPr>
              <p:cNvSpPr txBox="1"/>
              <p:nvPr/>
            </p:nvSpPr>
            <p:spPr>
              <a:xfrm>
                <a:off x="35496" y="116632"/>
                <a:ext cx="9036496" cy="3091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Exemplo 22-10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evido a uma placa carregada uniformemente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﻿Uma placa infinita, uniformemente carregada, feita de plástico,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com espessura 2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dirty="0">
                    <a:solidFill>
                      <a:schemeClr val="bg1"/>
                    </a:solidFill>
                  </a:rPr>
                  <a:t>, ocupa a região entre os planos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= –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dirty="0">
                    <a:solidFill>
                      <a:schemeClr val="bg1"/>
                    </a:solidFill>
                  </a:rPr>
                  <a:t> 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= +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dirty="0">
                    <a:solidFill>
                      <a:schemeClr val="bg1"/>
                    </a:solidFill>
                  </a:rPr>
                  <a:t>. Determine o campo elétrico em todos os pontos devido a esta configuração de cargas.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carga por unidade de volume do plástico é </a:t>
                </a:r>
                <a:r>
                  <a:rPr lang="el-GR" i="1" dirty="0">
                    <a:solidFill>
                      <a:schemeClr val="bg1"/>
                    </a:solidFill>
                  </a:rPr>
                  <a:t>ρ</a:t>
                </a:r>
                <a:r>
                  <a:rPr lang="el-GR" dirty="0">
                    <a:solidFill>
                      <a:schemeClr val="bg1"/>
                    </a:solidFill>
                  </a:rPr>
                  <a:t>.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4A117AD7-4CB4-6345-8DBA-AAA9D2C1F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6632"/>
                <a:ext cx="9036496" cy="3091744"/>
              </a:xfrm>
              <a:prstGeom prst="rect">
                <a:avLst/>
              </a:prstGeom>
              <a:blipFill>
                <a:blip r:embed="rId2"/>
                <a:stretch>
                  <a:fillRect t="-1224" b="-3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67C16D01-6C93-364A-A878-5E665BAA4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923928" cy="3212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0ECED11-5E49-1644-9EB5-F33A233397A9}"/>
                  </a:ext>
                </a:extLst>
              </p:cNvPr>
              <p:cNvSpPr txBox="1"/>
              <p:nvPr/>
            </p:nvSpPr>
            <p:spPr>
              <a:xfrm>
                <a:off x="4175448" y="3284984"/>
                <a:ext cx="4968552" cy="3461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Este é um caso de simetria plana onde, tipicamente, tomamos uma superfície gaussiana cilíndrica com eixo perpendicular ao plano.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﻿O cilindro estende-se de –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até +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i="1" dirty="0">
                    <a:solidFill>
                      <a:schemeClr val="bg1"/>
                    </a:solidFill>
                  </a:rPr>
                  <a:t>.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 campo elétrico é perpendicular ao plano e, supondo a carga positiva,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se afasta de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= 0.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0ECED11-5E49-1644-9EB5-F33A23339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448" y="3284984"/>
                <a:ext cx="4968552" cy="3461076"/>
              </a:xfrm>
              <a:prstGeom prst="rect">
                <a:avLst/>
              </a:prstGeom>
              <a:blipFill>
                <a:blip r:embed="rId4"/>
                <a:stretch>
                  <a:fillRect l="-1276" t="-1465" r="-2806" b="-32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815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75F6311-82BD-AE4D-AF5B-AC142F0BF169}"/>
                  </a:ext>
                </a:extLst>
              </p:cNvPr>
              <p:cNvSpPr txBox="1"/>
              <p:nvPr/>
            </p:nvSpPr>
            <p:spPr>
              <a:xfrm>
                <a:off x="107504" y="116632"/>
                <a:ext cx="8928992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Para a determinação do módulo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usaremos a lei de Gauss.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75F6311-82BD-AE4D-AF5B-AC142F0BF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928992" cy="8757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9B071CD8-DEC2-9F47-A164-3D7004DEEF6C}"/>
              </a:ext>
            </a:extLst>
          </p:cNvPr>
          <p:cNvSpPr txBox="1"/>
          <p:nvPr/>
        </p:nvSpPr>
        <p:spPr>
          <a:xfrm>
            <a:off x="1115616" y="246327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onde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C2FF40E-F67E-4D44-908F-7A3141144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1821961" cy="65793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B2D66D9-7774-B140-9E90-CC6908EC0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5" y="3186684"/>
            <a:ext cx="4843736" cy="146645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61E4012-9CC4-E946-8B92-F1E7091C8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5" y="4797069"/>
            <a:ext cx="4676835" cy="80945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C2A4A6D-C7DD-5840-A1E2-C582B9923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1" y="5796049"/>
            <a:ext cx="7927886" cy="46166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CEE8C11-2532-7B4A-8CC6-713724DC2512}"/>
              </a:ext>
            </a:extLst>
          </p:cNvPr>
          <p:cNvSpPr txBox="1"/>
          <p:nvPr/>
        </p:nvSpPr>
        <p:spPr>
          <a:xfrm>
            <a:off x="-36512" y="57906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Assim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6ADB102-8587-0049-9282-9FA326A18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" y="677656"/>
            <a:ext cx="4470925" cy="138319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B9390F0-5F1D-BF4A-A2DA-8CBD98E07F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24" y="775832"/>
            <a:ext cx="3923928" cy="32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05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3B29F47-B315-5F44-9644-A1EAE60A3C7A}"/>
              </a:ext>
            </a:extLst>
          </p:cNvPr>
          <p:cNvSpPr txBox="1"/>
          <p:nvPr/>
        </p:nvSpPr>
        <p:spPr>
          <a:xfrm>
            <a:off x="985688" y="2228673"/>
            <a:ext cx="230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Lembrando que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3C637E-DF5D-6A40-B60A-DBD41DE4E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0" y="2701274"/>
            <a:ext cx="3790676" cy="947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B45F674-18F7-DF4F-AE6C-B3364FFAEBA0}"/>
                  </a:ext>
                </a:extLst>
              </p:cNvPr>
              <p:cNvSpPr txBox="1"/>
              <p:nvPr/>
            </p:nvSpPr>
            <p:spPr>
              <a:xfrm>
                <a:off x="251520" y="3664170"/>
                <a:ext cx="9099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então,    para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logo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 para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  logo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B45F674-18F7-DF4F-AE6C-B3364FFAE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64170"/>
                <a:ext cx="9099229" cy="830997"/>
              </a:xfrm>
              <a:prstGeom prst="rect">
                <a:avLst/>
              </a:prstGeom>
              <a:blipFill>
                <a:blip r:embed="rId3"/>
                <a:stretch>
                  <a:fillRect l="-976" t="-6061" b="-15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9CAF5174-B28A-9040-BB61-E33D0483D236}"/>
              </a:ext>
            </a:extLst>
          </p:cNvPr>
          <p:cNvSpPr txBox="1"/>
          <p:nvPr/>
        </p:nvSpPr>
        <p:spPr>
          <a:xfrm>
            <a:off x="2819039" y="4581128"/>
            <a:ext cx="337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E, vetorialmente, temos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1093C4A-AA64-0944-A7FF-189F500F8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25" y="5214714"/>
            <a:ext cx="4739331" cy="145464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92184D2-480A-E541-87F9-FFE2F750E3D9}"/>
              </a:ext>
            </a:extLst>
          </p:cNvPr>
          <p:cNvSpPr txBox="1"/>
          <p:nvPr/>
        </p:nvSpPr>
        <p:spPr>
          <a:xfrm>
            <a:off x="-72516" y="127814"/>
            <a:ext cx="4932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Considerando a carga interna da  superfície gaussiana, temos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A73DAC5-95C6-F34D-A632-9BD974222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7" y="1120480"/>
            <a:ext cx="2036771" cy="10019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7353EED-C43E-BC40-BCE2-F0FF402F5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36" y="1176210"/>
            <a:ext cx="1008112" cy="89049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443F8FA-9805-424C-A5D3-6237E9455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69" y="123158"/>
            <a:ext cx="3923928" cy="32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D554426-3AB2-E941-9A91-D9B511B41CDF}"/>
                  </a:ext>
                </a:extLst>
              </p:cNvPr>
              <p:cNvSpPr txBox="1"/>
              <p:nvPr/>
            </p:nvSpPr>
            <p:spPr>
              <a:xfrm>
                <a:off x="0" y="0"/>
                <a:ext cx="9036496" cy="2536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Note que, no resultado do exemplo anterior, onde </a:t>
                </a:r>
              </a:p>
              <a:p>
                <a:pPr algn="ctr"/>
                <a:endParaRPr lang="pt-BR" sz="15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=                  , em distâncias muito grandes (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&gt;&gt; </a:t>
                </a:r>
                <a:r>
                  <a:rPr lang="pt-BR" i="1" dirty="0">
                    <a:solidFill>
                      <a:schemeClr val="bg1"/>
                    </a:solidFill>
                  </a:rPr>
                  <a:t>a</a:t>
                </a:r>
                <a:r>
                  <a:rPr lang="pt-BR" dirty="0">
                    <a:solidFill>
                      <a:schemeClr val="bg1"/>
                    </a:solidFill>
                  </a:rPr>
                  <a:t>), </a:t>
                </a:r>
              </a:p>
              <a:p>
                <a:pPr algn="ctr"/>
                <a:endParaRPr lang="pt-BR" sz="1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equação fica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que corresponde a uma carga puntiforme.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 gráfico do módulo do campo elétrico deste exemplo é: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D554426-3AB2-E941-9A91-D9B511B41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036496" cy="2536464"/>
              </a:xfrm>
              <a:prstGeom prst="rect">
                <a:avLst/>
              </a:prstGeom>
              <a:blipFill>
                <a:blip r:embed="rId2"/>
                <a:stretch>
                  <a:fillRect t="-1500" b="-4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4B624FAF-B3DD-EE47-9C18-923162939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1282700" cy="7874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4C5AFF2-7328-8142-BF3E-51FF058AB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564904"/>
            <a:ext cx="6294031" cy="194506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9F9CDF-E919-4148-BDD5-F61DCD2300BB}"/>
              </a:ext>
            </a:extLst>
          </p:cNvPr>
          <p:cNvSpPr txBox="1"/>
          <p:nvPr/>
        </p:nvSpPr>
        <p:spPr>
          <a:xfrm>
            <a:off x="0" y="4509120"/>
            <a:ext cx="6473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 motivo pelo qual o campo cai, próximo à origem, pode ser entendido na figura ao lado.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Na origem, os dois campos elétricos (dos elementos de carga indicados na figura) são grandes, mas têm sentidos opostos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e, portanto, se cancelam.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CC8B54A-847E-334E-923F-2A7F559DC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38099"/>
            <a:ext cx="2189575" cy="41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5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7BB96B3-307C-E14A-B0E0-B96ED7D7C314}"/>
                  </a:ext>
                </a:extLst>
              </p:cNvPr>
              <p:cNvSpPr txBox="1"/>
              <p:nvPr/>
            </p:nvSpPr>
            <p:spPr>
              <a:xfrm>
                <a:off x="0" y="116632"/>
                <a:ext cx="9144000" cy="3091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</a:rPr>
                  <a:t>Exemplo</a:t>
                </a:r>
                <a:r>
                  <a:rPr lang="en-US" dirty="0">
                    <a:solidFill>
                      <a:schemeClr val="bg1"/>
                    </a:solidFill>
                  </a:rPr>
                  <a:t> 22-7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no eixo de um disco carregado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 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Determine o campo elétrico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em todos os pontos no eixo de um disco uniformemente carregado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de raio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b</a:t>
                </a:r>
                <a:r>
                  <a:rPr lang="pt-BR" dirty="0">
                    <a:solidFill>
                      <a:schemeClr val="bg1"/>
                    </a:solidFill>
                  </a:rPr>
                  <a:t> e densidade superficial de carga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σ</a:t>
                </a:r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ideia é considerar o disco como um conjunto de anéis concêntricos de carga e fazer uma integração.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7BB96B3-307C-E14A-B0E0-B96ED7D7C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144000" cy="3091744"/>
              </a:xfrm>
              <a:prstGeom prst="rect">
                <a:avLst/>
              </a:prstGeom>
              <a:blipFill>
                <a:blip r:embed="rId2"/>
                <a:stretch>
                  <a:fillRect l="-417" r="-1250" b="-3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677D1A19-172A-E140-998B-D9FDEA27C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14" y="3208376"/>
            <a:ext cx="4120518" cy="33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1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77D1A19-172A-E140-998B-D9FDEA27C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8" y="3577708"/>
            <a:ext cx="3846565" cy="3163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C653084-CEED-4040-A3E1-743F59192B03}"/>
                  </a:ext>
                </a:extLst>
              </p:cNvPr>
              <p:cNvSpPr txBox="1"/>
              <p:nvPr/>
            </p:nvSpPr>
            <p:spPr>
              <a:xfrm>
                <a:off x="116600" y="1196752"/>
                <a:ext cx="8919896" cy="2389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dE</a:t>
                </a:r>
                <a:r>
                  <a:rPr lang="pt-BR" i="1" baseline="-25000" dirty="0" err="1">
                    <a:solidFill>
                      <a:schemeClr val="bg1"/>
                    </a:solidFill>
                  </a:rPr>
                  <a:t>z</a:t>
                </a:r>
                <a:r>
                  <a:rPr lang="pt-BR" i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𝒅𝒒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pt-BR" i="1" dirty="0">
                    <a:solidFill>
                      <a:schemeClr val="bg1"/>
                    </a:solidFill>
                  </a:rPr>
                  <a:t>    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𝒅𝒒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𝒌𝒛</m:t>
                    </m:r>
                    <m:nary>
                      <m:nary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𝒅𝒒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pt-BR" i="1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500" i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onde    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dq</a:t>
                </a:r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𝒅𝒂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    então</a:t>
                </a:r>
              </a:p>
              <a:p>
                <a:pPr algn="ctr"/>
                <a:endParaRPr lang="pt-BR" sz="15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i="1" dirty="0">
                    <a:solidFill>
                      <a:schemeClr val="bg1"/>
                    </a:solidFill>
                  </a:rPr>
                  <a:t>E</a:t>
                </a:r>
                <a:r>
                  <a:rPr lang="pt-BR" i="1" baseline="-25000" dirty="0">
                    <a:solidFill>
                      <a:schemeClr val="bg1"/>
                    </a:solidFill>
                  </a:rPr>
                  <a:t>z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nary>
                      <m:naryPr>
                        <m:limLoc m:val="undOvr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B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tomando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u</a:t>
                </a:r>
                <a:r>
                  <a:rPr lang="pt-BR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, então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du</a:t>
                </a:r>
                <a:r>
                  <a:rPr lang="pt-BR" i="1" dirty="0">
                    <a:solidFill>
                      <a:schemeClr val="bg1"/>
                    </a:solidFill>
                  </a:rPr>
                  <a:t> = 2ada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C653084-CEED-4040-A3E1-743F59192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0" y="1196752"/>
                <a:ext cx="8919896" cy="2389116"/>
              </a:xfrm>
              <a:prstGeom prst="rect">
                <a:avLst/>
              </a:prstGeom>
              <a:blipFill>
                <a:blip r:embed="rId3"/>
                <a:stretch>
                  <a:fillRect t="-26984" b="-343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F267A84C-841E-1047-8E3E-A6526CC80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36" y="188640"/>
            <a:ext cx="1282700" cy="78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F90B3A5-E184-1F45-A5C0-0333CA4243A4}"/>
                  </a:ext>
                </a:extLst>
              </p:cNvPr>
              <p:cNvSpPr txBox="1"/>
              <p:nvPr/>
            </p:nvSpPr>
            <p:spPr>
              <a:xfrm>
                <a:off x="3983203" y="3717032"/>
                <a:ext cx="5160797" cy="2720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</a:t>
                </a:r>
                <a:r>
                  <a:rPr lang="pt-BR" i="1" dirty="0">
                    <a:solidFill>
                      <a:schemeClr val="bg1"/>
                    </a:solidFill>
                  </a:rPr>
                  <a:t>E</a:t>
                </a:r>
                <a:r>
                  <a:rPr lang="pt-BR" i="1" baseline="-25000" dirty="0">
                    <a:solidFill>
                      <a:schemeClr val="bg1"/>
                    </a:solidFill>
                  </a:rPr>
                  <a:t>z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nary>
                      <m:naryPr>
                        <m:limLoc m:val="undOvr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f>
                      <m:f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∕</m:t>
                        </m:r>
                      </m:e>
                      <m:sub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b>
                      <m:sup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bSup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</a:t>
                </a:r>
                <a:r>
                  <a:rPr lang="pt-BR" i="1" dirty="0">
                    <a:solidFill>
                      <a:schemeClr val="bg1"/>
                    </a:solidFill>
                  </a:rPr>
                  <a:t>E</a:t>
                </a:r>
                <a:r>
                  <a:rPr lang="pt-BR" i="1" baseline="-25000" dirty="0">
                    <a:solidFill>
                      <a:schemeClr val="bg1"/>
                    </a:solidFill>
                  </a:rPr>
                  <a:t>z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F90B3A5-E184-1F45-A5C0-0333CA424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203" y="3717032"/>
                <a:ext cx="5160797" cy="2720360"/>
              </a:xfrm>
              <a:prstGeom prst="rect">
                <a:avLst/>
              </a:prstGeom>
              <a:blipFill>
                <a:blip r:embed="rId5"/>
                <a:stretch>
                  <a:fillRect l="-491" t="-218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04B25C21-A73E-374F-8D7A-7CF412093150}"/>
              </a:ext>
            </a:extLst>
          </p:cNvPr>
          <p:cNvSpPr txBox="1"/>
          <p:nvPr/>
        </p:nvSpPr>
        <p:spPr>
          <a:xfrm>
            <a:off x="545143" y="188640"/>
            <a:ext cx="551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Pelo exemplo anterior vimos que, </a:t>
            </a:r>
          </a:p>
          <a:p>
            <a:r>
              <a:rPr lang="pt-BR" dirty="0">
                <a:solidFill>
                  <a:schemeClr val="bg1"/>
                </a:solidFill>
              </a:rPr>
              <a:t>para um anel uniformemente carregado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DF29AC2-8CDF-8A49-9D69-31D2F9F0D696}"/>
                  </a:ext>
                </a:extLst>
              </p:cNvPr>
              <p:cNvSpPr txBox="1"/>
              <p:nvPr/>
            </p:nvSpPr>
            <p:spPr>
              <a:xfrm>
                <a:off x="6167557" y="326765"/>
                <a:ext cx="792088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=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DF29AC2-8CDF-8A49-9D69-31D2F9F0D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57" y="326765"/>
                <a:ext cx="792088" cy="506421"/>
              </a:xfrm>
              <a:prstGeom prst="rect">
                <a:avLst/>
              </a:prstGeom>
              <a:blipFill>
                <a:blip r:embed="rId6"/>
                <a:stretch>
                  <a:fillRect l="-1587" b="-268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2A9F1DA4-7C61-E044-91B9-0ABC54CCE491}"/>
                  </a:ext>
                </a:extLst>
              </p:cNvPr>
              <p:cNvSpPr txBox="1"/>
              <p:nvPr/>
            </p:nvSpPr>
            <p:spPr>
              <a:xfrm>
                <a:off x="0" y="116632"/>
                <a:ext cx="9036496" cy="6240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Campo elétrico de um plano infinito carregado uniformemente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partir do resultado do exemplo anterior, podemos calcular o campo elétrico de um plano infinito carregado uniformemente, tomando o limite de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b</a:t>
                </a:r>
                <a:r>
                  <a:rPr lang="pt-BR" dirty="0">
                    <a:solidFill>
                      <a:schemeClr val="bg1"/>
                    </a:solidFill>
                  </a:rPr>
                  <a:t> (raio do disco) tendendo a infinito.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Assim, sendo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i="1" baseline="-25000" dirty="0">
                    <a:solidFill>
                      <a:schemeClr val="bg1"/>
                    </a:solidFill>
                  </a:rPr>
                  <a:t>z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no limite de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b</a:t>
                </a:r>
                <a:r>
                  <a:rPr lang="pt-BR" dirty="0">
                    <a:solidFill>
                      <a:schemeClr val="bg1"/>
                    </a:solidFill>
                  </a:rPr>
                  <a:t> &gt;&gt;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, teremos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m:rPr>
                        <m:nor/>
                      </m:rPr>
                      <a:rPr lang="pt-BR" i="1" baseline="-25000" dirty="0">
                        <a:solidFill>
                          <a:schemeClr val="bg1"/>
                        </a:solidFill>
                      </a:rPr>
                      <m:t>z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f>
                      <m:f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B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que é independente de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, dependendo somente do sinal de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2A9F1DA4-7C61-E044-91B9-0ABC54CCE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036496" cy="6240106"/>
              </a:xfrm>
              <a:prstGeom prst="rect">
                <a:avLst/>
              </a:prstGeom>
              <a:blipFill>
                <a:blip r:embed="rId2"/>
                <a:stretch>
                  <a:fillRect t="-609" b="-1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22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497DC57-5184-AA49-BE07-B61E458AAED0}"/>
                  </a:ext>
                </a:extLst>
              </p:cNvPr>
              <p:cNvSpPr txBox="1"/>
              <p:nvPr/>
            </p:nvSpPr>
            <p:spPr>
              <a:xfrm>
                <a:off x="107504" y="116632"/>
                <a:ext cx="8928992" cy="179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Um gráfico da intensidade do campo elétrico de um plano infinito carregado uniformemente, dado pela equação abaixo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m:rPr>
                        <m:nor/>
                      </m:rPr>
                      <a:rPr lang="pt-BR" i="1" baseline="-25000" dirty="0">
                        <a:solidFill>
                          <a:schemeClr val="bg1"/>
                        </a:solidFill>
                      </a:rPr>
                      <m:t>z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497DC57-5184-AA49-BE07-B61E458A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928992" cy="1792414"/>
              </a:xfrm>
              <a:prstGeom prst="rect">
                <a:avLst/>
              </a:prstGeom>
              <a:blipFill>
                <a:blip r:embed="rId2"/>
                <a:stretch>
                  <a:fillRect t="-2113" r="-5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4FC0AA4-BAFD-7D44-8B8F-12673FE0EC54}"/>
                  </a:ext>
                </a:extLst>
              </p:cNvPr>
              <p:cNvSpPr txBox="1"/>
              <p:nvPr/>
            </p:nvSpPr>
            <p:spPr>
              <a:xfrm>
                <a:off x="5148064" y="2060848"/>
                <a:ext cx="388843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﻿Note que, o campo elétrico é descontínuo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= 0 , onde há uma distribuição superficial de carga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﻿É possível mostrar que em qualquer posição onde haja uma densidade volumétrica infinita de cargas, o campo elétrico será descontínuo.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4FC0AA4-BAFD-7D44-8B8F-12673FE0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060848"/>
                <a:ext cx="3888432" cy="3785652"/>
              </a:xfrm>
              <a:prstGeom prst="rect">
                <a:avLst/>
              </a:prstGeom>
              <a:blipFill>
                <a:blip r:embed="rId3"/>
                <a:stretch>
                  <a:fillRect l="-1623" t="-1003" r="-3247" b="-26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35998894-FBDB-8340-9F39-4012A158A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6736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5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8789AF7-BBC7-3840-8B33-49C044B7173E}"/>
                  </a:ext>
                </a:extLst>
              </p:cNvPr>
              <p:cNvSpPr txBox="1"/>
              <p:nvPr/>
            </p:nvSpPr>
            <p:spPr>
              <a:xfrm>
                <a:off x="0" y="17872"/>
                <a:ext cx="9036496" cy="7398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﻿É comum escrever a constante de Coulomb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k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em termos de outra constante, </a:t>
                </a:r>
                <a:r>
                  <a:rPr lang="el-GR" i="1" dirty="0">
                    <a:solidFill>
                      <a:schemeClr val="bg1"/>
                    </a:solidFill>
                  </a:rPr>
                  <a:t>ε</a:t>
                </a:r>
                <a:r>
                  <a:rPr lang="el-GR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el-GR" dirty="0">
                    <a:solidFill>
                      <a:schemeClr val="bg1"/>
                    </a:solidFill>
                  </a:rPr>
                  <a:t> , </a:t>
                </a:r>
                <a:r>
                  <a:rPr lang="pt-BR" dirty="0">
                    <a:solidFill>
                      <a:schemeClr val="bg1"/>
                    </a:solidFill>
                  </a:rPr>
                  <a:t>denominada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constante elétrica (permissividade do vácuo)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Sendo seu valor no SI</a:t>
                </a: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Dessa forma, o módulo do campo elétrico de um plano infinito carregado uniformemente, do exemplo anterior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i="1" dirty="0">
                        <a:solidFill>
                          <a:schemeClr val="bg1"/>
                        </a:solidFill>
                      </a:rPr>
                      <m:t>E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fica </a:t>
                </a:r>
              </a:p>
              <a:p>
                <a:pPr algn="ctr"/>
                <a:r>
                  <a:rPr lang="pt-BR" i="1" dirty="0">
                    <a:solidFill>
                      <a:schemeClr val="bg1"/>
                    </a:solidFill>
                  </a:rPr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 o que significa que a descontinuidade do campo elétrico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z</a:t>
                </a:r>
                <a:r>
                  <a:rPr lang="pt-BR" dirty="0">
                    <a:solidFill>
                      <a:schemeClr val="bg1"/>
                    </a:solidFill>
                  </a:rPr>
                  <a:t> = 0   é dada por  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É possível mostrar que a descontinuidade do campo elétrico, devido à densidade volumétrica infinita de cargas, é sempre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pt-BR" dirty="0">
                  <a:solidFill>
                    <a:schemeClr val="bg1"/>
                  </a:solidFill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8789AF7-BBC7-3840-8B33-49C044B71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72"/>
                <a:ext cx="9036496" cy="7398885"/>
              </a:xfrm>
              <a:prstGeom prst="rect">
                <a:avLst/>
              </a:prstGeom>
              <a:blipFill>
                <a:blip r:embed="rId2"/>
                <a:stretch>
                  <a:fillRect l="-562" t="-342" r="-14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66BCFCE3-C84F-4E4F-B238-484798887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68760"/>
            <a:ext cx="1405980" cy="9675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13F9911-A1CD-154A-B4AF-6C1560CBC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3860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8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1CE6C5C-E39E-544E-9113-786CE339605D}"/>
              </a:ext>
            </a:extLst>
          </p:cNvPr>
          <p:cNvSpPr txBox="1"/>
          <p:nvPr/>
        </p:nvSpPr>
        <p:spPr>
          <a:xfrm>
            <a:off x="0" y="11663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Exemplo 22-8 ﻿Campo elétrico devido a dois planos infinitos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﻿Na figura um plano infinito com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densidade superficial de carga </a:t>
            </a:r>
            <a:r>
              <a:rPr lang="el-GR" i="1" dirty="0">
                <a:solidFill>
                  <a:schemeClr val="bg1"/>
                </a:solidFill>
              </a:rPr>
              <a:t>σ</a:t>
            </a:r>
            <a:r>
              <a:rPr lang="el-GR" dirty="0">
                <a:solidFill>
                  <a:schemeClr val="bg1"/>
                </a:solidFill>
              </a:rPr>
              <a:t> = +4,5 </a:t>
            </a:r>
            <a:r>
              <a:rPr lang="pt-BR" dirty="0" err="1">
                <a:solidFill>
                  <a:schemeClr val="bg1"/>
                </a:solidFill>
              </a:rPr>
              <a:t>nC</a:t>
            </a:r>
            <a:r>
              <a:rPr lang="pt-BR" dirty="0">
                <a:solidFill>
                  <a:schemeClr val="bg1"/>
                </a:solidFill>
              </a:rPr>
              <a:t>/m</a:t>
            </a:r>
            <a:r>
              <a:rPr lang="pt-BR" baseline="30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 está no plano </a:t>
            </a:r>
            <a:r>
              <a:rPr lang="pt-BR" i="1" dirty="0" err="1">
                <a:solidFill>
                  <a:schemeClr val="bg1"/>
                </a:solidFill>
              </a:rPr>
              <a:t>z</a:t>
            </a:r>
            <a:r>
              <a:rPr lang="pt-BR" dirty="0">
                <a:solidFill>
                  <a:schemeClr val="bg1"/>
                </a:solidFill>
              </a:rPr>
              <a:t> = 0 m, e um segundo plano com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densidade superficial de carga </a:t>
            </a:r>
            <a:r>
              <a:rPr lang="el-GR" i="1" dirty="0">
                <a:solidFill>
                  <a:schemeClr val="bg1"/>
                </a:solidFill>
              </a:rPr>
              <a:t>σ</a:t>
            </a:r>
            <a:r>
              <a:rPr lang="el-GR" dirty="0">
                <a:solidFill>
                  <a:schemeClr val="bg1"/>
                </a:solidFill>
              </a:rPr>
              <a:t> = –4,5 </a:t>
            </a:r>
            <a:r>
              <a:rPr lang="pt-BR" dirty="0" err="1">
                <a:solidFill>
                  <a:schemeClr val="bg1"/>
                </a:solidFill>
              </a:rPr>
              <a:t>nC</a:t>
            </a:r>
            <a:r>
              <a:rPr lang="pt-BR" dirty="0">
                <a:solidFill>
                  <a:schemeClr val="bg1"/>
                </a:solidFill>
              </a:rPr>
              <a:t>/m</a:t>
            </a:r>
            <a:r>
              <a:rPr lang="pt-BR" baseline="30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, está no plano </a:t>
            </a:r>
            <a:r>
              <a:rPr lang="pt-BR" i="1" dirty="0" err="1">
                <a:solidFill>
                  <a:schemeClr val="bg1"/>
                </a:solidFill>
              </a:rPr>
              <a:t>z</a:t>
            </a:r>
            <a:r>
              <a:rPr lang="pt-BR" dirty="0">
                <a:solidFill>
                  <a:schemeClr val="bg1"/>
                </a:solidFill>
              </a:rPr>
              <a:t> = 2 m. Determine o campo elétrico em (a)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1,8 m e (</a:t>
            </a:r>
            <a:r>
              <a:rPr lang="pt-BR" dirty="0" err="1">
                <a:solidFill>
                  <a:schemeClr val="bg1"/>
                </a:solidFill>
              </a:rPr>
              <a:t>b</a:t>
            </a:r>
            <a:r>
              <a:rPr lang="pt-BR" dirty="0">
                <a:solidFill>
                  <a:schemeClr val="bg1"/>
                </a:solidFill>
              </a:rPr>
              <a:t>)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 = 5 m.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834E7C-ED1B-FF41-824A-79BE59F1B4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r="11478"/>
          <a:stretch/>
        </p:blipFill>
        <p:spPr>
          <a:xfrm>
            <a:off x="2808000" y="2808887"/>
            <a:ext cx="3564000" cy="285161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3C995ED-A2B7-C341-82DD-B909F90CA777}"/>
              </a:ext>
            </a:extLst>
          </p:cNvPr>
          <p:cNvSpPr txBox="1"/>
          <p:nvPr/>
        </p:nvSpPr>
        <p:spPr>
          <a:xfrm>
            <a:off x="107504" y="5877272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 configuração de cargas descrita neste exemplo é a de um capacitor de placas paralelas.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6624D4-F074-A944-ACC8-D4A85C81BE59}"/>
              </a:ext>
            </a:extLst>
          </p:cNvPr>
          <p:cNvSpPr txBox="1"/>
          <p:nvPr/>
        </p:nvSpPr>
        <p:spPr>
          <a:xfrm>
            <a:off x="2808000" y="4475663"/>
            <a:ext cx="5760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i="1" dirty="0" err="1"/>
              <a:t>x</a:t>
            </a:r>
            <a:endParaRPr lang="pt-BR" sz="1500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90EAE8-3958-5940-849F-39839A18F3B6}"/>
              </a:ext>
            </a:extLst>
          </p:cNvPr>
          <p:cNvSpPr txBox="1"/>
          <p:nvPr/>
        </p:nvSpPr>
        <p:spPr>
          <a:xfrm>
            <a:off x="6083968" y="3872732"/>
            <a:ext cx="5760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i="1" dirty="0" err="1"/>
              <a:t>z</a:t>
            </a:r>
            <a:endParaRPr lang="pt-BR" sz="1500" i="1" dirty="0"/>
          </a:p>
        </p:txBody>
      </p:sp>
    </p:spTree>
    <p:extLst>
      <p:ext uri="{BB962C8B-B14F-4D97-AF65-F5344CB8AC3E}">
        <p14:creationId xmlns:p14="http://schemas.microsoft.com/office/powerpoint/2010/main" val="3165019339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46167</TotalTime>
  <Words>1580</Words>
  <Application>Microsoft Macintosh PowerPoint</Application>
  <PresentationFormat>Apresentação na tela (4:3)</PresentationFormat>
  <Paragraphs>247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Cambria Math</vt:lpstr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SALVADORE</dc:creator>
  <cp:lastModifiedBy>Cecília Salvadori</cp:lastModifiedBy>
  <cp:revision>695</cp:revision>
  <dcterms:created xsi:type="dcterms:W3CDTF">2002-01-15T15:53:22Z</dcterms:created>
  <dcterms:modified xsi:type="dcterms:W3CDTF">2020-09-16T00:10:12Z</dcterms:modified>
</cp:coreProperties>
</file>