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682" r:id="rId3"/>
    <p:sldId id="669" r:id="rId4"/>
    <p:sldId id="486" r:id="rId5"/>
    <p:sldId id="489" r:id="rId6"/>
    <p:sldId id="616" r:id="rId7"/>
    <p:sldId id="615" r:id="rId8"/>
    <p:sldId id="617" r:id="rId9"/>
    <p:sldId id="618" r:id="rId10"/>
    <p:sldId id="619" r:id="rId11"/>
    <p:sldId id="488" r:id="rId12"/>
    <p:sldId id="559" r:id="rId13"/>
    <p:sldId id="562" r:id="rId14"/>
    <p:sldId id="561" r:id="rId15"/>
    <p:sldId id="560" r:id="rId16"/>
    <p:sldId id="563" r:id="rId17"/>
    <p:sldId id="573" r:id="rId18"/>
    <p:sldId id="572" r:id="rId19"/>
    <p:sldId id="567" r:id="rId20"/>
    <p:sldId id="606" r:id="rId21"/>
    <p:sldId id="614" r:id="rId22"/>
    <p:sldId id="512" r:id="rId23"/>
    <p:sldId id="647" r:id="rId24"/>
    <p:sldId id="648" r:id="rId25"/>
    <p:sldId id="649" r:id="rId26"/>
    <p:sldId id="650" r:id="rId27"/>
    <p:sldId id="651" r:id="rId28"/>
    <p:sldId id="670" r:id="rId29"/>
    <p:sldId id="671" r:id="rId30"/>
    <p:sldId id="652" r:id="rId31"/>
    <p:sldId id="653" r:id="rId32"/>
    <p:sldId id="654" r:id="rId33"/>
    <p:sldId id="655" r:id="rId34"/>
    <p:sldId id="656" r:id="rId35"/>
    <p:sldId id="608" r:id="rId36"/>
    <p:sldId id="643" r:id="rId37"/>
    <p:sldId id="644" r:id="rId38"/>
    <p:sldId id="646" r:id="rId39"/>
    <p:sldId id="645" r:id="rId40"/>
    <p:sldId id="639" r:id="rId41"/>
    <p:sldId id="674" r:id="rId42"/>
    <p:sldId id="640" r:id="rId43"/>
    <p:sldId id="676" r:id="rId44"/>
    <p:sldId id="677" r:id="rId45"/>
    <p:sldId id="658" r:id="rId46"/>
    <p:sldId id="659" r:id="rId47"/>
    <p:sldId id="660" r:id="rId48"/>
    <p:sldId id="661" r:id="rId49"/>
    <p:sldId id="672" r:id="rId50"/>
    <p:sldId id="673" r:id="rId51"/>
    <p:sldId id="662" r:id="rId52"/>
    <p:sldId id="663" r:id="rId53"/>
    <p:sldId id="664" r:id="rId54"/>
    <p:sldId id="665" r:id="rId55"/>
    <p:sldId id="604" r:id="rId56"/>
    <p:sldId id="578" r:id="rId57"/>
    <p:sldId id="517" r:id="rId58"/>
    <p:sldId id="666" r:id="rId59"/>
    <p:sldId id="611" r:id="rId60"/>
    <p:sldId id="678" r:id="rId61"/>
    <p:sldId id="612" r:id="rId62"/>
    <p:sldId id="675" r:id="rId63"/>
    <p:sldId id="607" r:id="rId64"/>
    <p:sldId id="623" r:id="rId65"/>
    <p:sldId id="624" r:id="rId66"/>
    <p:sldId id="596" r:id="rId67"/>
    <p:sldId id="679" r:id="rId68"/>
    <p:sldId id="680" r:id="rId69"/>
    <p:sldId id="681" r:id="rId70"/>
    <p:sldId id="605" r:id="rId7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7C80"/>
    <a:srgbClr val="CCECFF"/>
    <a:srgbClr val="FF3300"/>
    <a:srgbClr val="FFFF00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8" autoAdjust="0"/>
    <p:restoredTop sz="99322" autoAdjust="0"/>
  </p:normalViewPr>
  <p:slideViewPr>
    <p:cSldViewPr>
      <p:cViewPr varScale="1">
        <p:scale>
          <a:sx n="73" d="100"/>
          <a:sy n="73" d="100"/>
        </p:scale>
        <p:origin x="-11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2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04438C-36DB-420B-904A-14D2F70435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95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51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1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F6D560-036F-48FC-B2FC-44026EF9E1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566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3B6CC-14F8-44F0-9BF7-73B135BCA0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B16D2-ED23-4D53-BD27-DDAD830A68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31BFC-3D19-4E0C-AA61-829F52D741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6BB45-9821-4046-8457-A33F1C29A0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82232-BC63-4A0F-A0F1-8ED0A45210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FABF3-89A4-4AA2-9E59-9F93B3C55A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5B29F-79B7-4302-8AEF-CA53B4AEF6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4EEF1-6272-40FC-95D2-A40FBD967C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56B2C-7A07-46BE-815C-753B21EDDA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B2656-D325-44C4-97C0-CA6DBF60E6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ECC4-2AAB-44A9-BB41-88D174623C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057F12-EFE8-4BBE-8B82-D0C0622965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vjqIJW_Qr3c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ammin.geoscienceworld.org/content/vol85/issue5-6/images/large/0649f03.jpeg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900113" y="4876452"/>
            <a:ext cx="7239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>
                <a:latin typeface="Calibri" pitchFamily="34" charset="0"/>
                <a:ea typeface="Calibri" pitchFamily="34" charset="0"/>
                <a:cs typeface="Calibri" pitchFamily="34" charset="0"/>
              </a:rPr>
              <a:t>isótopos </a:t>
            </a:r>
            <a:r>
              <a:rPr lang="pt-BR" sz="3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radioativos e datação de rochas</a:t>
            </a:r>
            <a:endParaRPr lang="pt-BR" sz="3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14300" y="6096000"/>
            <a:ext cx="3924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t-BR" sz="1200">
                <a:latin typeface="Calibri" pitchFamily="34" charset="0"/>
                <a:ea typeface="Calibri" pitchFamily="34" charset="0"/>
                <a:cs typeface="Calibri" pitchFamily="34" charset="0"/>
              </a:rPr>
              <a:t>Fábio R. D. de Andrade, Instituto de Geociências </a:t>
            </a: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4572000" y="6715125"/>
            <a:ext cx="4572000" cy="142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2054" name="Picture 10" descr="pedac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867400"/>
            <a:ext cx="441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data:image/png;base64,iVBORw0KGgoAAAANSUhEUgAAAR4AAACwCAMAAADudvHOAAABklBMVEX///8AAAD19fX6+vrz8/MHAAAMBwfV1dX39/f8/PwVEhLjHzDt7e3k5ORSUFEdGhpramrgAABjYmIpJyj01uWwsLCVlJXJyckeHBzjl8MxLy9CQUHAwMDhj77ln8gUERHfhrnbdK5+fn64uLijo6PdfbPZaajnqM5WVVZKSUnS0tLor9LiABaGhoh3dnfmpczz0OE8OjrZVp/86+zwxtzuvtr4ztGZmpzpVF/lOEX63d/34+3vjZTYVZ7YS5rXX6KYd4q4MH7Zn8Lzqa6/cp6KY3rlKDqSVXeZjpTrbXXoTln88PXxmZ7IhKz2xMfKO4x0VmeBRGaZZYLCR4yoXIbGjK7wRlJ3OFr1t7vnWWucW3+gdY9WQ02aNG21AC8tNzh2RmCCNF9kVV/GnbWDbXvDZpqoLnSMK2KVR3LJWZitRH6QcYPfv8+iZYdGOEC2lalfL0mAUmzAka7DrrqRgInsj5XqdoS1fJx7YG9TMUMILR3GcKGQHGHPNY6qIXJwZmznb4TgPF52WWk0IyxYZF5vJE7pbL7WAAAaT0lEQVR4nO1di1/a2LZOeAUwCTExCU+BEDCAiaIiKopWRKv4GPFRrfWMOtqhOk7HPrRze3qce+45//ddK6i1rTPTTlUYyvf7WWMSdOfreq+9dwiihRZaaOELQacu4Kz3SBoSIukJIxxMvUfSkBDDXt5Ei56bILpJwoUgCIaxwFftNM3Q+M08ZSUIJ/zIMFaaYeA+C/PtUIn0XIAjRcXrRzFy6hl3RoJTrENVvAwRTHr8sSRJyXYBrqqkVscB3y9Et1fSATGgx5NJakKYIwid9PMZUgd6vH4hyVCecCZg99spW8YuEgSP/3wjEN0CiTCAHreBP/udjOBnCNpL2oCeJOMkDIdBOyWPnSIUIM/iDtP1HvW9QXS7VUQQlQtEiPIKFooMqLlcxh5E5SIIWwZVihCAnpQjYwuSfL0HfX/4wPbU6HGKYcHr8fo9MaAH9Ij2+i1wOUBShC3gSOl427eCm+iRSc1qsdhs1ho9toyXIggrKhehhw3Wa6vngO8XoFwxhMi8Vy7a71XpoB9tD9JDKA6WYjivA+ihHIKXq/eY7xEi6TVNMykSvEmPA4QjaJ6RCSJJIj20YCdJIYPS42QFt1zvMd8jZEMxYaQIFb4IRlEg+6JVRUV7IxkmF1ZVkYAqCs+AZ6vviBsNTlkGRpweEv2XajfqPZ4GgzNJ8ilZc0CsTOl+R6re42k0pFg0RTyNlopsCc8nsNKybINklKAp81sLLbTQQgstNBBc1nqPoKExsn46v5Gv9ygaF4vd3d3tbUOjxcGWHF2i/Lqtvb19cxCPF9sQSNJsKwg0sdh+OkIQ/cX2WWBqcNbkp629WO9hNQgWuwdrB86h9vbu4d9M6Rnqr++g6oNycRooQGG5grNt4+oqGpzBbmBnvg5jqz8Gu2cXra6R122j788VNz+857S7e2iE+BYx2L1YO+hfP708l2/7kIvy8DchOtbi0PT03Px1E2IdvjK3/cOjNcc92PaRCR5c/xZEp2N6c6O/f3F2+trTF4ffH/fPDr8eHNnYnN746IPl8l0Nqfb/YaPrEC98/CdHui8e+5p09E8vXr9l8HRoaLN4Z2R8BCY3MfEqaKUkRTFylnv6oyZci7NDQ7MfPuh7Uka6Lw5HhutoU+TKZFdn5OCNIsbEnKGpDx8+xNaHjb7zruLI3HBxZGRj7rpsFP/32vXhuWJ//+Dpx0bmPkFVsr292Z5I9E0qFRS5s8keX2RVZXJbZ1uvqDv9y1fSsdh+ZUby3dfVyLoBRnp4vk5xnk2OyZZXXQP5/E/pUPRZzEbpa9mBgTTI0ndd6S5fvHp7M2IGR2c3Rwevn3G9t729l6Tkh0eJBoFL3VpYmJo5eXG0dXxcmoqO7TNyKd1Rzg90RRLVnzoG0r7o9i3JT36u7fXi4nzb3DXXuzH3/niwDYO+wdEGCVxERVHOJ7NZEJTqVjqd9kWqe4bCa5WuGj3RFdHakfXFxydu5c+NXD72fPeVAFm7r8tSeX64vb3ttCECFwuXE0VlLdvR0ZteKMG3gfSUEQuKqsQlK5X9F52RxMrzfEca6Kl+uavvKP722/wHz+l6H9RtXEa6rumGUaOPwYkyJe93DuQtHdlKz0DemZ80ghQlizldewGGuRJPLD0fyPaEouPb4heqV/9Q++jGxmj3+rXCXXHo/fGGWYLIz7c3LDtBPcjYmEqnKT34Ld87kQsyTiqY0409kJnV1b6nW2cLvnhirKob2pd0p/u7Lx77dfcVP+W2D9RoFDPv2YZQoxshqUGKZiqhrjTYnuNQVzb7fA9OMVQsp3PfD4Bqbf94ruuK9rjv3TmcY39vZszIxujrj8q771Wm2HZxpdw43uizoOdEWZZL8ZBvYSEyEw+dldbOc2JQjomSUqNnORcMxsAS7e7KsioZ/I2hdP/m9On8/Gzb6bWJM8X1a8ftaIFGim1/L3YISdclSTJWK5Wz45lfD47Pstl9PaeqqqQbfAaVSxdjwRTITTJGy6Jk3Cg++bZRM1yDDPGq9P2hGo2cTgNmBz/5aGND/O7F2sLUkyPUrcjUTiXdm3/JK8b+0ZtzjS35Iolf98/Ozt5IOYUzqCBIj5brXywWFz9IjVzTVyHK6fDFlfLm7Id/qR9w989zu2Am0tlslw9YwcgvXp3Mdjjz+3trXT2+tyffhyLR6gsgDhwYp/MspmH8k+/+sXl6Ojc9f83LX/dGp9Mb/S6ivDjdBB0C16uu3nzHwNZkNu/syHbGZ3wgPb1HkwO9A12hePVt4vAsi8SFotX/8AFVOt9a61w4fuXCDHLzSo1c7dd1ZmNoeG5ofe7jAszfEcwZJA7lgSPToUNgPBPqTGefr2XzZSQrsTtWxUjIDJmfaEl9bzJrRkBv8LObv13yM3T64W8dGRn526nRjQhOdQ10QDgIDn0g2wUyslqqVHYghEZ6HldmZnYmkbh0KD6+G9hJrl2w+EwlsF+yPgh+yjo4vPn3V6ObEXzrQ9tTeRuanOyEyG/nRRos9OoEKNeL0iTm6TMvslkUmL7dJ9HlSx0cX8YPu4rTw5ubw9PN22hjViOhTt/CydbZcQWyB3j+XrTQq1vpyVK6t9cUqMmezlA8UXgEClaqGaL4+D8vPj+yuPh3c9VfAEbdScTjbzFN74y8XX62BZaoY6AnMnNusJCFlTERfXYSiUcTfUsTmJP2mP4/ekVPU0Pd6lpb7kt8B169N90Zf/brAlZ4smvnakw8uqRnfPk/e8/63j1CBdsuLYTA2Y8X/hus99jvHuoaqNLk8n992Q5rPgvpQxUt9EB6LwY5/JYvPWAq1/ihpCe3lydRwaqh1ZNodLzvwePDpl/ww2xlUVZ6ToCevOnHq29DPV09W5Cwl6mjSCccQ9Q8tpyTjMBR5WSmb+moKxLdGS88OAkldpt9VUJwoUZPqebVFx7PzKzGI6FICXN4So9G4DgeHV/ah0RLe9EVevto+Se0RT/+ONEVSqw0u/iooa4B9FOVeKizp/OsNNnVeZI4OKnsYcIeVJcT0Wg0MV7YFjHRepXtiSTemLbopBcUMVpQ6z3+O4b41tdleqzHIChTW+mBgWznzlY6u6/kVFHNGbuHh88KS7s5Macb7EMIDaOHP0Cm0VdNr51NJd41Oz2pg3gI/dDBL6sHiRns4AxgsNPxksMSh3JeWls4Xn6SU3XF4JMvIQeL9m35IhAfnuuSsvffpl/UcoTqc3CyNrkwtXyc7i2XeycmMcM65wzDgPQKMvn4CXd0dlZ5EsiiQo3NoFP/d8ysjun1Hv5dgy6t9D0rmQWNqbMebI/Was3pPY1nJyEXgwAxupxO92Bq0QkuvjADX9u5FIXVMa3ZbTNBv6nupLGg0TN1HOoBHo4hA8OU/PGvFZQmVKjDl72Ycu1E4om+p8tjhaf8RZ2e45o1Eb2ElFNrBY2uyPLU2VkoNBPx9XRhhrWyALaoA1uAhYflXmDp2er42NLJ6m717Kyk1ur0ySZf6xzTZbFW0JgsKZJu7K2uHmDgEz843F7ATB7ceKLwKo9CNF6FYLAzAllZZ+TgPKhKStPTY4ip4BTS0HOuYjNCTy7vJBKJgz1dN1ZBjjrBT42vTGASmhh7dPQShalqRoacpHMae6+zf+4djCLKslnQqKgyw8h6abJn7dHKoYKe6d+JeCQOmXphG+sZEDs/N3UwuvIck7NdheMDUr0f4G7BGBAev0nE43FelOmyuGVOVznhgymwLXoV5Ggc0qtKBOsZY4fnGDVGEiuvMDk7DLBssrmFh7Bxek7NLfeNPzPEIEUdgQ8DM3OcC1JlJqgaj8YKhaUfdxJRoGlsaY/b6+oJxcdXtrAatjL19v+afoMXndN1yfj18AEHYgQ+DF15TykXSzEpMERGoLT18KcfdgtjhXdPz3OKdga+fezpGvi1vu21yLMm1y0Ie1jOYEtnZ8caiJEOrrwDks2SpJpRMXimHzqIfPbc2D+SxGBO4XeiIEUY/4wXltORxHbTiw/D/Yypw8ITTtE5M0GFiFCBaCiHHeRAuiPfkeZA8RhZBHqe9BWWfjlIJMYK28/RSDd/wVBcy/Z2/PQmvcdzPPgwny+0OqMpuq6DZ2K/wzJQzzlIUwyTdv7n7Wr1cAUM0u5zNM9NX9EgLBNdA+UyTrc0AsmfIUF9XFnzVTQOwCf9U1gGCu3pUi4H7HBsyRcdPzyp/mJO7Y2OP2h66WGmsIxhplc/bVVmnlVf4ATD4ySrJTNcbDUaAae++h8DokSD075fiGMUFDkAVx/BgKjJg2akB2LmH6Z6sh29A5B2Ptoy83Xf25mTiR/y+YlnEPok+h6hNPHa9zMQ/SyVsCg2FQVX/6DpdYugjyO+zoVjtMldkF7NmP10SBoOgDYIESuHEPo8qB7tBZKBJ6tAScEsNo/v9hUKT1/Ve/Aw/BpuCE9ttJOwfjqR3/mFc/tfQeoQmcG8IhRJPJvpzPbmcQLzwWOgrccXmarunjzsGJicOliurowtPfjlJZZUx3eXd3e+/8sPdXsIZEwkP43AFCFHBIXre+9ZbcCiKHxZDY+ZGU8klhNRzK4OS5VQjzm5OTpzEo2buUTh6UtrHvVuRVf39w1uH6/2LecUTvjKR7sN+L2CH+C25z6+YpASEXRf3/ZT9HMEobqVL/sL1Ax46l/GASuV7EQ81AlyFD2ovMCMC8K/pRLWEDFhf2hLiReRc+FEMnj/Vz7abcDv0WmGYXR3AH+yXlbn4MBwSISFMjeNvdgPQbVruHNPbR9Zq/Xq25+scncGX+1uTVSXlnYnB14egBjFwXsvpF8ur4yBNu34etJpLI8tndNID3+CEsUpHNsIG9v53aZaUXY3QaQUllVw1rVTYtkY0iMHYIwWiQ9woouQ/ILAEqJZZZDhVh1utQUytJTk/iQ+SU1hd+J5qTOb33+GWfrY04XOdHbicXVm9TH2MoCdsZXquTkrdQci5yfg5YW7XZ7zebigR3LwRIp0BwJuN4P764a9ZACuBEkWzJPdzwqgaWrSmzEIFXfFUkmH1+MgZYIOezWHx03+8R59tYpYVwX+7d3fLiy9e7q3GvL1mFWeRzWzNFZ4FD2UcoqhPXq3/YTn2e8bwqv7hYymaZlwBndzhBEZdiTFHbPkPB44srPAGhiBlDtpIUTg0NxxjhHcCs1wHj9Bw102hv0Te0RXwU11+swyc09payLH5Es1yzxe2N4Bq9RXeLe7EO3jIa9I8lwyEPBr/1jfuK/ViX8Av4C7Obq9uGOsjQrmUJp0B26blnHX6LFaGDmmeQM2Qr2kRyaTTlA6R5iyeUg4yjn+xE68MQuDjw+AksgMLh7o+OHCMj+oTH23u/30x9Ik+Ksdg2d/PcfJzjLh2thsX7+39Zu/B79HoVKpnNuRIiwZIMoPMsOTaEvQ9iA9hISnhev0qCRKi0tzBD+THmZ3HCtey4lENDGD0xHSXWe74NDebZdCB1Ohyck01sEKSS3pP6hynBYw4zBkaKi+MlSzPU7BHSRydp4xSZHsGNokwzV6aNIhE5T7I+kBb2UJm9Jj+Qx6COrk6bvCg+WTlb5CNR4CTQtNnW2VKhM/9ESiJ/FIKIR1sKX/+bn0NnGoscKVKSsXh7pn68hQjR6b4IgRGu7JrAEpMulliJj3wvYEHRCfqeHr9IDt0dH2CGB7Po8e8HW5PUMMSm9mnqzGQdOiB29DpkePjm8fRHGixti7kzQuWToUtA98Vn9xqG12sU5TffwOkx6vPUbkSL+U9AI9QJQ34/CHa56LJt2G4fGCvMdICKJrnsseFgQH6CAdNukhPydG4SScliEZScxDx8eq2O+CvHzsKX/Y1wfefHfBhw5+m/qkNdo/DwwN1kOG2Aw6UCsXMAiXHmBjaoazEhYlqcV0uBLMgLwEtYBCJTMUYdUDPCFmUPNkI5lUzLgHN5ZVM58TSUs4LUNXNFU5XCksPf31IIGTe8aWnsixo2r1UTVuzr98d3Mi2j86N316/9ssWSzmn7Ra0BhaXITLYsH/PDhrhS+XxWleBOtk3ufE0zU5dzovPm/e8DmyT2s4LYNjc7HYw/19bmvrcKxvrPBgtxpjmKDKHZrW+93y79WXrSOjc8OjdZGh+wHFJzUtGagV4g1IK0qr1eVVyEVlOaZK2u7KyoOnpT969YV1cHR4/fVIs85LsIiKoisKlk6lc8jde83m8ZIhqmbbgn8pfmp3PoJ18HR6rnkZAnOVRI4M7W2os6sHK8ornGQW5jOfWVm2Ds5+tJ1MUyGWxNIpO4PhDqQVYz/yaJK05Be81sG5eNq2WWxShmQ2CWkVf2g2jwsPdI0Fk5S5eQHp76K8uNk2V/ek426QkmUbIT0dGyu8+9crwikahvIX9uUvbwy1bxabdk/F1Ktqdf/rXldQ3phrn91oWoZuAeUiMlTvUTQykKHNxT+/79tF//x6+2yLoT9Afn6u+3SweQPGr8fI/HDbaBMvrfxquEZG16dHG3e7lfrDOnK6PtyoDNlqTfsbGvFWmsae/mcYB/POr4ETEtfGTO2NWtM+wH2SI6QE3mrL+P+4u+eyAbGywH71OMqDs7gL4Vf/nlsG5zGb9p7wJxlmimStNv+fND9TGc1CyJ7kbQylvDE7PdRgDHEeHpv2sbD5Lr2rtxW4nCY9BENZL368On+BWtNeDgdowkkxcMH8uVaU/MuF+P7FoemGSu05d60sT5IMweha0jCrOKKW1GU7a7WwSQYMkKQlOVyr5czxAV5FE0EZLKswRNAvCAE6FeCJYAYnReQyBlDGBf6si/8H6N8YapvdaJRFzRf0xBwCwQiODCvgm/RypNvryHhBuQQ3RTBeh0cIYyuRJ/2sHw8oT9jrDQuErAl+ziaTGcJJ4kvkWFIlYmQY7v6alnt/ca57dqMhDDXn9WuslnR4ZUI0ez4OnnCFPQqd8pv0eCmCdwcoWvWEUzTpJQjGI9gILszZGD8pYjPfSsj2AHb7c0Cwl3YGPKozZTaMvgL9xeHuRkg6OC827R1eYMZpo2Q14OXhcT1wRQpf0EOaL4bjHBJhY2SRx1dYZjygc0wwRcjYjjXpwR5bjOQImsykUlTA8dXbqebnp9tP680Q59GoVCrmwVdRctidB3rMqR01zwX0WEjTaqNYiWb7XrAw3sxFh+I9PWC9zFeAyg58G7H9q7TrEiPAUH2Tjgvbo4VVAkxIyqQmReI8QdXxifTYPSJYIqDH7zWlh7pOD+dQAwINH85Qskylbml9RZ0ZuqTHrRA5fPmk4gbJ8QBZTObK9niSlE31OmSKBKWLucH2aGGdcCVBQmR30nVBjxzOoIrSXiFIWAz+9t79PjI63V0vhrjadATWoeBUBoX3ejR806Lb7/Z/4rmcYTdneLxeCAThBsEOwSAV9rK0TJozHT1e863L+GEvebtr2oGh+iSuSsZ85aQUgGdV2aQqZ1jaPJLkDGe1JAMY90A8xKGplfmMwrAZ2YxtNB2DEzXJ0hA64+/QA7W1pLIR4G99dQV2XIfn750hay3OdTnN5rsV416XeboWAV+05i+DZZd5qhYfXwTY8BnX5e+4jLnvJqizLp7Wg6G/EcqLs8PrjZR0NBz6gaEGSVxdDRHYf4L+jU1800m9h6Fql5uGNBxN/cWh6dnFuvaknUmPp7ZGQ7l9T/T16C+ut53WseNKuQVBMKM7lry9F1LcJkaKw/WYoleD7mbN2a+EAREi8EOriqFCUORUOEbkJNqpc/rtxcZ/EZB01KcXZAmE1VwYy6SQhQoSQQkOSO1JnG8e5ki7O8OS9rC/AazSyHxbHRiSHR6GwinTODM4RjhZd1JOaR4BePNwtOz18jTlJRthHQ4mHd33nZYZbtbqSoZRu1gHZOqkaYfsdtkZAFLgCuQWHntj0AMYfN3efY8htTPjUZwW3YPZJtJjLoZCQVKtAZIBt9Zg9AAWT9va7ouhYFgwUVswhtKTwbRMcAQblh7CZGj6XhjivN4aPWqNHhoX/xBqmKSdDUyPmbi2DRevGCrP3kl0bfOHc1aLxWm4M1gsg/BZNVcfkhKulEJ6HEhPg5jmDwGJa9vcJUOn03chTKBbZkwjO4ABOYArW2KaILAqevz30tOQ9BCYls1OD5lp2evutjtwabbLaQU07aztIQCZl3kMpxjXxXmabtxplJiWbW6Ue7vbultTGW8EMDS8ia+Jvtran5GDt9UkaAr0m28Zv3jbl+3h2drCVKnp9y79fBRr72DvnsX9DV7V3ud30JgJdh0AhhnJ6e5uX+8nxLWBDnPDzmrdM+nGAIRAQ0Ozs6/ni4uLI1ZzZ6uOtC869rDeA2sMfOBXmbNO3FLZ3IS7XgNqYDDmi/zSvki0MFHvsTQgnKV4qNOHm+IutZTrBqi43U40Ol74Z8s03wDr/oq5P8q/Wo79Rjgfbj9Y+tePrbDw90AHY6nGTRNbaKGFFlpooYUWWrhVMLinTk793feFqdK1S5QkNsA8ivsERbpxoQj56b7ELlGFdDRzfUlDkNS+NXrsXkkUOa/908w8iZs8xsRr7bkgyX9z9Ljx+ZN2SD5tQTGIrRtKlIkgFQt4dIoIxpA3Kibihik1elxwW30HfX+4oMecWGKux1JxW12eJyW7VyBzIEIiQUh2uJB01ehhArjY6BvpgNXokQWScmbIHCM7SCehur0BPWVlw7EabzIooJrBPcCRHs7Bq4bjVlYMNz4ohxBIJgU3a7WpIuFMOUiGUMMZEA4X6wjW6DEcOigWbyA9BOMOuNBiN+iMgVsG0OMgSbsGFsams35SQHpwOdY1erTLTauRnpTdzyZZoUEn4N42KLsnSDMM1r0Mks3J4d+lx+k06Qk6/Abi6/a2+rvgwjQDaNynwEXeQA/nUMDD4xJzoIcyV6TVCG1+XKfHI9KG5xo9bom5MM0CmmbRNM0u3s6rOultlOXzd4sUSV5mDZKbdOheiAXV2jbDKi4CDqCRyQkk6ZUuomaa95AO/htx7DbcSPAClEwRKfhi5JpApWQavjAsZGTzG127QMnfhttqoYUWGhz/D3+RW7FMmGpv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4036" name="Picture 4" descr="http://info.babylon.com/cgi-bin/bis.fcgi?rt=GetFile&amp;uri=!!TD435W9M42&amp;type=0&amp;index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82587"/>
            <a:ext cx="52387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6148" name="Picture 4" descr="fig3_14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2205038"/>
            <a:ext cx="298291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95288" y="398463"/>
            <a:ext cx="561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abundância dos nuclídeos (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regra de Oddo-Harkins)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392391" name="Group 199"/>
          <p:cNvGraphicFramePr>
            <a:graphicFrameLocks noGrp="1"/>
          </p:cNvGraphicFramePr>
          <p:nvPr/>
        </p:nvGraphicFramePr>
        <p:xfrm>
          <a:off x="393700" y="909638"/>
          <a:ext cx="5664200" cy="2374139"/>
        </p:xfrm>
        <a:graphic>
          <a:graphicData uri="http://schemas.openxmlformats.org/drawingml/2006/table">
            <a:tbl>
              <a:tblPr/>
              <a:tblGrid>
                <a:gridCol w="1081088"/>
                <a:gridCol w="1150937"/>
                <a:gridCol w="993775"/>
                <a:gridCol w="1219200"/>
                <a:gridCol w="12192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Z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Z+N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estáveis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meia-vida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mto longa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ímpar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ímpar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ímpar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ímpar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ímpar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ímpar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2" t="23437" r="12884" b="34115"/>
          <a:stretch/>
        </p:blipFill>
        <p:spPr bwMode="auto">
          <a:xfrm>
            <a:off x="428080" y="3789040"/>
            <a:ext cx="5075584" cy="263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 rot="16200000">
            <a:off x="-563385" y="5093823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smtClean="0"/>
              <a:t>White, Geochemistry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9865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9220" name="Picture 6" descr="fig3_14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3025"/>
            <a:ext cx="435927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5003800" y="1968500"/>
            <a:ext cx="38798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emissores de partículas a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isótopos de grande massa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emissores de </a:t>
            </a:r>
            <a:r>
              <a:rPr lang="pt-BR" sz="2000" i="1">
                <a:latin typeface="Symbol" pitchFamily="18" charset="2"/>
                <a:ea typeface="Calibri" pitchFamily="34" charset="0"/>
                <a:cs typeface="Calibri" pitchFamily="34" charset="0"/>
              </a:rPr>
              <a:t>b 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“excesso” relativo de prótons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emissores de </a:t>
            </a:r>
            <a:r>
              <a:rPr lang="pt-BR" sz="2000" i="1">
                <a:latin typeface="Symbol" pitchFamily="18" charset="2"/>
                <a:ea typeface="Calibri" pitchFamily="34" charset="0"/>
                <a:cs typeface="Calibri" pitchFamily="34" charset="0"/>
              </a:rPr>
              <a:t>b 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–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“excesso” relativo de neutrons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5019675" y="6381750"/>
            <a:ext cx="412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http://ec.europa.eu/research/energy/fi/fi_bs/article_1172_en.htm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23850" y="406400"/>
            <a:ext cx="85693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tipos de decaimento isotópico (</a:t>
            </a:r>
            <a:r>
              <a:rPr lang="pt-BR" sz="20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a, b, g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41438"/>
            <a:ext cx="30226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341438"/>
            <a:ext cx="30226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005263"/>
            <a:ext cx="3024187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23850" y="266700"/>
            <a:ext cx="8569325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alfa (</a:t>
            </a:r>
            <a:r>
              <a:rPr lang="pt-BR" sz="20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a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emissão de uma partícula equivalente a um núcleo de He (2 prótons + 2 nêutrons)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causa redução da massa atômica (-4) e do número atômico (-2)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p. ex.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238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 → 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234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 + 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He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2+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equivale a  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238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 → 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234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 + 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a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18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partículas </a:t>
            </a:r>
            <a:r>
              <a:rPr lang="pt-BR" sz="1800" i="1">
                <a:solidFill>
                  <a:srgbClr val="0000FF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a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baixa velocidade ~ 15.000km/s (0.05c)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alta carga 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2+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massa relativamente grande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colisões absorvem sua energia rapidamente</a:t>
            </a:r>
          </a:p>
        </p:txBody>
      </p:sp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2420938"/>
            <a:ext cx="38036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525" y="2492375"/>
            <a:ext cx="38036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323850" y="109538"/>
            <a:ext cx="8569325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decaimento beta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partícula beta = um elétron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–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 ou um pósitron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b </a:t>
            </a:r>
            <a:r>
              <a:rPr lang="pt-BR" sz="1800" i="1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não causa redução da massa atômica (decaimento isobárico)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elétron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b 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–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→ p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+ e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–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+ </a:t>
            </a:r>
            <a:r>
              <a:rPr lang="pt-BR" sz="1800" u="sng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</a:t>
            </a:r>
            <a:r>
              <a:rPr lang="pt-BR" sz="18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1800" u="sng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</a:t>
            </a:r>
            <a:r>
              <a:rPr lang="pt-BR" sz="18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antineutrino)</a:t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55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Cs → </a:t>
            </a:r>
            <a:r>
              <a:rPr lang="pt-BR" sz="18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56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Ba + e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+ </a:t>
            </a:r>
            <a:r>
              <a:rPr lang="pt-BR" sz="1800" u="sng">
                <a:latin typeface="Calibri" pitchFamily="34" charset="0"/>
                <a:ea typeface="Calibri" pitchFamily="34" charset="0"/>
                <a:cs typeface="Calibri" pitchFamily="34" charset="0"/>
              </a:rPr>
              <a:t>v</a:t>
            </a:r>
            <a:r>
              <a:rPr lang="pt-BR" sz="18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pósitron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  <a:r>
              <a:rPr lang="pt-BR" sz="1800" i="1" baseline="30000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+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energia + p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→ n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+ e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+ v</a:t>
            </a:r>
            <a:r>
              <a:rPr lang="pt-BR" sz="18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(v</a:t>
            </a:r>
            <a:r>
              <a:rPr lang="pt-BR" sz="18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neutrino)</a:t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11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Na → </a:t>
            </a:r>
            <a:r>
              <a:rPr lang="pt-BR" sz="18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Ne + e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+ v</a:t>
            </a:r>
            <a:r>
              <a:rPr lang="pt-BR" sz="18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partículas </a:t>
            </a:r>
            <a:r>
              <a:rPr lang="pt-BR" sz="1800" i="1">
                <a:solidFill>
                  <a:srgbClr val="0000FF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alta energia, alta velocidade (~c)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baixa carga 1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ou 1</a:t>
            </a:r>
            <a:r>
              <a:rPr lang="pt-BR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pequena massa 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usadas p.ex. em radioterapia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23850" y="500063"/>
            <a:ext cx="8569325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raios gama (</a:t>
            </a:r>
            <a:r>
              <a:rPr lang="pt-BR" sz="20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g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ondas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de alta frequência geradas por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anulação elétron-pósitron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ou por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decaimento radioativo</a:t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fótons de altíssima energia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emissão </a:t>
            </a:r>
            <a:r>
              <a:rPr lang="pt-BR" sz="1800" i="1">
                <a:latin typeface="Symbol" pitchFamily="18" charset="2"/>
                <a:ea typeface="Calibri" pitchFamily="34" charset="0"/>
                <a:cs typeface="Calibri" pitchFamily="34" charset="0"/>
              </a:rPr>
              <a:t>a</a:t>
            </a:r>
            <a:r>
              <a:rPr lang="pt-BR" sz="1800">
                <a:latin typeface="Symbol" pitchFamily="18" charset="2"/>
                <a:ea typeface="Calibri" pitchFamily="34" charset="0"/>
                <a:cs typeface="Calibri" pitchFamily="34" charset="0"/>
              </a:rPr>
              <a:t>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ou </a:t>
            </a:r>
            <a:r>
              <a:rPr lang="pt-BR" sz="1800" i="1"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↓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excesso de energia no núcleo do isótopo gerado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↓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emissão de raios </a:t>
            </a:r>
            <a:r>
              <a:rPr lang="pt-BR" sz="1800">
                <a:latin typeface="Symbol" pitchFamily="18" charset="2"/>
                <a:ea typeface="Calibri" pitchFamily="34" charset="0"/>
                <a:cs typeface="Calibri" pitchFamily="34" charset="0"/>
              </a:rPr>
              <a:t>g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60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 → 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60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Ni* + e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+ </a:t>
            </a:r>
            <a:r>
              <a:rPr lang="pt-BR" sz="1800" u="sng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</a:t>
            </a:r>
            <a:r>
              <a:rPr lang="pt-BR" sz="18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60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Ni* → 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60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 + 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g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causa sérios danos a tecidos vivos</a:t>
            </a:r>
          </a:p>
        </p:txBody>
      </p:sp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933825"/>
            <a:ext cx="38068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28625" y="388938"/>
            <a:ext cx="367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para bloquear a radioatividade</a:t>
            </a:r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2" cstate="print"/>
          <a:srcRect l="17256" t="13031" r="23790"/>
          <a:stretch>
            <a:fillRect/>
          </a:stretch>
        </p:blipFill>
        <p:spPr bwMode="auto">
          <a:xfrm>
            <a:off x="984250" y="1338263"/>
            <a:ext cx="39258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5219700" y="2012950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folha de papel</a:t>
            </a:r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5219700" y="3416300"/>
            <a:ext cx="273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placa de alumínio</a:t>
            </a:r>
          </a:p>
        </p:txBody>
      </p:sp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5219700" y="4746625"/>
            <a:ext cx="3384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 cm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espessura </a:t>
            </a: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chumbo 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ou 6 cm espessura de concreto 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reduz intensidade 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 radiação </a:t>
            </a:r>
            <a:r>
              <a:rPr lang="en-US" sz="1800">
                <a:solidFill>
                  <a:schemeClr val="tx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g </a:t>
            </a: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em ~50%</a:t>
            </a:r>
            <a:endParaRPr lang="pt-BR" sz="180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23850" y="476250"/>
            <a:ext cx="85693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captura de elétrons</a:t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aseline="300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20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 → </a:t>
            </a:r>
            <a:r>
              <a:rPr lang="en-US" sz="2000" baseline="300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20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</a:t>
            </a:r>
          </a:p>
        </p:txBody>
      </p:sp>
      <p:pic>
        <p:nvPicPr>
          <p:cNvPr id="14341" name="Picture 7" descr="K-cap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285875"/>
            <a:ext cx="41211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http://www.soes.soton.ac.uk/staff/pmrp/GY309/Module1/m1f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3786188"/>
            <a:ext cx="2519363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23850" y="196850"/>
            <a:ext cx="8569325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captura de elétrons</a:t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“excesso” de protons 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energia insuficiente para emitir um pósitron 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elétron da nuvem eletrônica é capturado por um próton do núcleo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formando um neutron e um neutrino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 número de neutrons aumenta (+1)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 de prótons diminui (-1)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massa fica inalterada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emissão de raios X</a:t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18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pt-BR" sz="180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79388" y="188913"/>
            <a:ext cx="417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séries de decaimento 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isotópico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827088" y="6381750"/>
            <a:ext cx="3890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http://www.ktf-split.hr/glossary/image/radioactive_series.gif</a:t>
            </a:r>
          </a:p>
        </p:txBody>
      </p:sp>
      <p:pic>
        <p:nvPicPr>
          <p:cNvPr id="19462" name="Picture 8" descr="radioactive_se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746125"/>
            <a:ext cx="7345362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4572000" y="6715125"/>
            <a:ext cx="4572000" cy="142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AutoShape 2" descr="data:image/png;base64,iVBORw0KGgoAAAANSUhEUgAAAR4AAACwCAMAAADudvHOAAABklBMVEX///8AAAD19fX6+vrz8/MHAAAMBwfV1dX39/f8/PwVEhLjHzDt7e3k5ORSUFEdGhpramrgAABjYmIpJyj01uWwsLCVlJXJyckeHBzjl8MxLy9CQUHAwMDhj77ln8gUERHfhrnbdK5+fn64uLijo6PdfbPZaajnqM5WVVZKSUnS0tLor9LiABaGhoh3dnfmpczz0OE8OjrZVp/86+zwxtzuvtr4ztGZmpzpVF/lOEX63d/34+3vjZTYVZ7YS5rXX6KYd4q4MH7Zn8Lzqa6/cp6KY3rlKDqSVXeZjpTrbXXoTln88PXxmZ7IhKz2xMfKO4x0VmeBRGaZZYLCR4yoXIbGjK7wRlJ3OFr1t7vnWWucW3+gdY9WQ02aNG21AC8tNzh2RmCCNF9kVV/GnbWDbXvDZpqoLnSMK2KVR3LJWZitRH6QcYPfv8+iZYdGOEC2lalfL0mAUmzAka7DrrqRgInsj5XqdoS1fJx7YG9TMUMILR3GcKGQHGHPNY6qIXJwZmznb4TgPF52WWk0IyxYZF5vJE7pbL7WAAAaT0lEQVR4nO1di1/a2LZOeAUwCTExCU+BEDCAiaIiKopWRKv4GPFRrfWMOtqhOk7HPrRze3qce+45//ddK6i1rTPTTlUYyvf7WWMSdOfreq+9dwiihRZaaOELQacu4Kz3SBoSIukJIxxMvUfSkBDDXt5Ei56bILpJwoUgCIaxwFftNM3Q+M08ZSUIJ/zIMFaaYeA+C/PtUIn0XIAjRcXrRzFy6hl3RoJTrENVvAwRTHr8sSRJyXYBrqqkVscB3y9Et1fSATGgx5NJakKYIwid9PMZUgd6vH4hyVCecCZg99spW8YuEgSP/3wjEN0CiTCAHreBP/udjOBnCNpL2oCeJOMkDIdBOyWPnSIUIM/iDtP1HvW9QXS7VUQQlQtEiPIKFooMqLlcxh5E5SIIWwZVihCAnpQjYwuSfL0HfX/4wPbU6HGKYcHr8fo9MaAH9Ij2+i1wOUBShC3gSOl427eCm+iRSc1qsdhs1ho9toyXIggrKhehhw3Wa6vngO8XoFwxhMi8Vy7a71XpoB9tD9JDKA6WYjivA+ihHIKXq/eY7xEi6TVNMykSvEmPA4QjaJ6RCSJJIj20YCdJIYPS42QFt1zvMd8jZEMxYaQIFb4IRlEg+6JVRUV7IxkmF1ZVkYAqCs+AZ6vviBsNTlkGRpweEv2XajfqPZ4GgzNJ8ilZc0CsTOl+R6re42k0pFg0RTyNlopsCc8nsNKybINklKAp81sLLbTQQgstNBBc1nqPoKExsn46v5Gv9ygaF4vd3d3tbUOjxcGWHF2i/Lqtvb19cxCPF9sQSNJsKwg0sdh+OkIQ/cX2WWBqcNbkp629WO9hNQgWuwdrB86h9vbu4d9M6Rnqr++g6oNycRooQGG5grNt4+oqGpzBbmBnvg5jqz8Gu2cXra6R122j788VNz+857S7e2iE+BYx2L1YO+hfP708l2/7kIvy8DchOtbi0PT03Px1E2IdvjK3/cOjNcc92PaRCR5c/xZEp2N6c6O/f3F2+trTF4ffH/fPDr8eHNnYnN746IPl8l0Nqfb/YaPrEC98/CdHui8e+5p09E8vXr9l8HRoaLN4Z2R8BCY3MfEqaKUkRTFylnv6oyZci7NDQ7MfPuh7Uka6Lw5HhutoU+TKZFdn5OCNIsbEnKGpDx8+xNaHjb7zruLI3HBxZGRj7rpsFP/32vXhuWJ//+Dpx0bmPkFVsr292Z5I9E0qFRS5s8keX2RVZXJbZ1uvqDv9y1fSsdh+ZUby3dfVyLoBRnp4vk5xnk2OyZZXXQP5/E/pUPRZzEbpa9mBgTTI0ndd6S5fvHp7M2IGR2c3Rwevn3G9t729l6Tkh0eJBoFL3VpYmJo5eXG0dXxcmoqO7TNyKd1Rzg90RRLVnzoG0r7o9i3JT36u7fXi4nzb3DXXuzH3/niwDYO+wdEGCVxERVHOJ7NZEJTqVjqd9kWqe4bCa5WuGj3RFdHakfXFxydu5c+NXD72fPeVAFm7r8tSeX64vb3ttCECFwuXE0VlLdvR0ZteKMG3gfSUEQuKqsQlK5X9F52RxMrzfEca6Kl+uavvKP722/wHz+l6H9RtXEa6rumGUaOPwYkyJe93DuQtHdlKz0DemZ80ghQlizldewGGuRJPLD0fyPaEouPb4heqV/9Q++jGxmj3+rXCXXHo/fGGWYLIz7c3LDtBPcjYmEqnKT34Ld87kQsyTiqY0409kJnV1b6nW2cLvnhirKob2pd0p/u7Lx77dfcVP+W2D9RoFDPv2YZQoxshqUGKZiqhrjTYnuNQVzb7fA9OMVQsp3PfD4Bqbf94ruuK9rjv3TmcY39vZszIxujrj8q771Wm2HZxpdw43uizoOdEWZZL8ZBvYSEyEw+dldbOc2JQjomSUqNnORcMxsAS7e7KsioZ/I2hdP/m9On8/Gzb6bWJM8X1a8ftaIFGim1/L3YISdclSTJWK5Wz45lfD47Pstl9PaeqqqQbfAaVSxdjwRTITTJGy6Jk3Cg++bZRM1yDDPGq9P2hGo2cTgNmBz/5aGND/O7F2sLUkyPUrcjUTiXdm3/JK8b+0ZtzjS35Iolf98/Ozt5IOYUzqCBIj5brXywWFz9IjVzTVyHK6fDFlfLm7Id/qR9w989zu2Am0tlslw9YwcgvXp3Mdjjz+3trXT2+tyffhyLR6gsgDhwYp/MspmH8k+/+sXl6Ojc9f83LX/dGp9Mb/S6ivDjdBB0C16uu3nzHwNZkNu/syHbGZ3wgPb1HkwO9A12hePVt4vAsi8SFotX/8AFVOt9a61w4fuXCDHLzSo1c7dd1ZmNoeG5ofe7jAszfEcwZJA7lgSPToUNgPBPqTGefr2XzZSQrsTtWxUjIDJmfaEl9bzJrRkBv8LObv13yM3T64W8dGRn526nRjQhOdQ10QDgIDn0g2wUyslqqVHYghEZ6HldmZnYmkbh0KD6+G9hJrl2w+EwlsF+yPgh+yjo4vPn3V6ObEXzrQ9tTeRuanOyEyG/nRRos9OoEKNeL0iTm6TMvslkUmL7dJ9HlSx0cX8YPu4rTw5ubw9PN22hjViOhTt/CydbZcQWyB3j+XrTQq1vpyVK6t9cUqMmezlA8UXgEClaqGaL4+D8vPj+yuPh3c9VfAEbdScTjbzFN74y8XX62BZaoY6AnMnNusJCFlTERfXYSiUcTfUsTmJP2mP4/ekVPU0Pd6lpb7kt8B169N90Zf/brAlZ4smvnakw8uqRnfPk/e8/63j1CBdsuLYTA2Y8X/hus99jvHuoaqNLk8n992Q5rPgvpQxUt9EB6LwY5/JYvPWAq1/ihpCe3lydRwaqh1ZNodLzvwePDpl/ww2xlUVZ6ToCevOnHq29DPV09W5Cwl6mjSCccQ9Q8tpyTjMBR5WSmb+moKxLdGS88OAkldpt9VUJwoUZPqebVFx7PzKzGI6FICXN4So9G4DgeHV/ah0RLe9EVevto+Se0RT/+ONEVSqw0u/iooa4B9FOVeKizp/OsNNnVeZI4OKnsYcIeVJcT0Wg0MV7YFjHRepXtiSTemLbopBcUMVpQ6z3+O4b41tdleqzHIChTW+mBgWznzlY6u6/kVFHNGbuHh88KS7s5Macb7EMIDaOHP0Cm0VdNr51NJd41Oz2pg3gI/dDBL6sHiRns4AxgsNPxksMSh3JeWls4Xn6SU3XF4JMvIQeL9m35IhAfnuuSsvffpl/UcoTqc3CyNrkwtXyc7i2XeycmMcM65wzDgPQKMvn4CXd0dlZ5EsiiQo3NoFP/d8ysjun1Hv5dgy6t9D0rmQWNqbMebI/Was3pPY1nJyEXgwAxupxO92Bq0QkuvjADX9u5FIXVMa3ZbTNBv6nupLGg0TN1HOoBHo4hA8OU/PGvFZQmVKjDl72Ycu1E4om+p8tjhaf8RZ2e45o1Eb2ElFNrBY2uyPLU2VkoNBPx9XRhhrWyALaoA1uAhYflXmDp2er42NLJ6m717Kyk1ur0ySZf6xzTZbFW0JgsKZJu7K2uHmDgEz843F7ATB7ceKLwKo9CNF6FYLAzAllZZ+TgPKhKStPTY4ip4BTS0HOuYjNCTy7vJBKJgz1dN1ZBjjrBT42vTGASmhh7dPQShalqRoacpHMae6+zf+4djCLKslnQqKgyw8h6abJn7dHKoYKe6d+JeCQOmXphG+sZEDs/N3UwuvIck7NdheMDUr0f4G7BGBAev0nE43FelOmyuGVOVznhgymwLXoV5Ggc0qtKBOsZY4fnGDVGEiuvMDk7DLBssrmFh7Bxek7NLfeNPzPEIEUdgQ8DM3OcC1JlJqgaj8YKhaUfdxJRoGlsaY/b6+oJxcdXtrAatjL19v+afoMXndN1yfj18AEHYgQ+DF15TykXSzEpMERGoLT18KcfdgtjhXdPz3OKdga+fezpGvi1vu21yLMm1y0Ie1jOYEtnZ8caiJEOrrwDks2SpJpRMXimHzqIfPbc2D+SxGBO4XeiIEUY/4wXltORxHbTiw/D/Yypw8ITTtE5M0GFiFCBaCiHHeRAuiPfkeZA8RhZBHqe9BWWfjlIJMYK28/RSDd/wVBcy/Z2/PQmvcdzPPgwny+0OqMpuq6DZ2K/wzJQzzlIUwyTdv7n7Wr1cAUM0u5zNM9NX9EgLBNdA+UyTrc0AsmfIUF9XFnzVTQOwCf9U1gGCu3pUi4H7HBsyRcdPzyp/mJO7Y2OP2h66WGmsIxhplc/bVVmnlVf4ATD4ySrJTNcbDUaAae++h8DokSD075fiGMUFDkAVx/BgKjJg2akB2LmH6Z6sh29A5B2Ptoy83Xf25mTiR/y+YlnEPok+h6hNPHa9zMQ/SyVsCg2FQVX/6DpdYugjyO+zoVjtMldkF7NmP10SBoOgDYIESuHEPo8qB7tBZKBJ6tAScEsNo/v9hUKT1/Ve/Aw/BpuCE9ttJOwfjqR3/mFc/tfQeoQmcG8IhRJPJvpzPbmcQLzwWOgrccXmarunjzsGJicOliurowtPfjlJZZUx3eXd3e+/8sPdXsIZEwkP43AFCFHBIXre+9ZbcCiKHxZDY+ZGU8klhNRzK4OS5VQjzm5OTpzEo2buUTh6UtrHvVuRVf39w1uH6/2LecUTvjKR7sN+L2CH+C25z6+YpASEXRf3/ZT9HMEobqVL/sL1Ax46l/GASuV7EQ81AlyFD2ovMCMC8K/pRLWEDFhf2hLiReRc+FEMnj/Vz7abcDv0WmGYXR3AH+yXlbn4MBwSISFMjeNvdgPQbVruHNPbR9Zq/Xq25+scncGX+1uTVSXlnYnB14egBjFwXsvpF8ur4yBNu34etJpLI8tndNID3+CEsUpHNsIG9v53aZaUXY3QaQUllVw1rVTYtkY0iMHYIwWiQ9woouQ/ILAEqJZZZDhVh1utQUytJTk/iQ+SU1hd+J5qTOb33+GWfrY04XOdHbicXVm9TH2MoCdsZXquTkrdQci5yfg5YW7XZ7zebigR3LwRIp0BwJuN4P764a9ZACuBEkWzJPdzwqgaWrSmzEIFXfFUkmH1+MgZYIOezWHx03+8R59tYpYVwX+7d3fLiy9e7q3GvL1mFWeRzWzNFZ4FD2UcoqhPXq3/YTn2e8bwqv7hYymaZlwBndzhBEZdiTFHbPkPB44srPAGhiBlDtpIUTg0NxxjhHcCs1wHj9Bw102hv0Te0RXwU11+swyc09payLH5Es1yzxe2N4Bq9RXeLe7EO3jIa9I8lwyEPBr/1jfuK/ViX8Av4C7Obq9uGOsjQrmUJp0B26blnHX6LFaGDmmeQM2Qr2kRyaTTlA6R5iyeUg4yjn+xE68MQuDjw+AksgMLh7o+OHCMj+oTH23u/30x9Ik+Ksdg2d/PcfJzjLh2thsX7+39Zu/B79HoVKpnNuRIiwZIMoPMsOTaEvQ9iA9hISnhev0qCRKi0tzBD+THmZ3HCtey4lENDGD0xHSXWe74NDebZdCB1Ohyck01sEKSS3pP6hynBYw4zBkaKi+MlSzPU7BHSRydp4xSZHsGNokwzV6aNIhE5T7I+kBb2UJm9Jj+Qx6COrk6bvCg+WTlb5CNR4CTQtNnW2VKhM/9ESiJ/FIKIR1sKX/+bn0NnGoscKVKSsXh7pn68hQjR6b4IgRGu7JrAEpMulliJj3wvYEHRCfqeHr9IDt0dH2CGB7Po8e8HW5PUMMSm9mnqzGQdOiB29DpkePjm8fRHGixti7kzQuWToUtA98Vn9xqG12sU5TffwOkx6vPUbkSL+U9AI9QJQ34/CHa56LJt2G4fGCvMdICKJrnsseFgQH6CAdNukhPydG4SScliEZScxDx8eq2O+CvHzsKX/Y1wfefHfBhw5+m/qkNdo/DwwN1kOG2Aw6UCsXMAiXHmBjaoazEhYlqcV0uBLMgLwEtYBCJTMUYdUDPCFmUPNkI5lUzLgHN5ZVM58TSUs4LUNXNFU5XCksPf31IIGTe8aWnsixo2r1UTVuzr98d3Mi2j86N316/9ssWSzmn7Ra0BhaXITLYsH/PDhrhS+XxWleBOtk3ufE0zU5dzovPm/e8DmyT2s4LYNjc7HYw/19bmvrcKxvrPBgtxpjmKDKHZrW+93y79WXrSOjc8OjdZGh+wHFJzUtGagV4g1IK0qr1eVVyEVlOaZK2u7KyoOnpT969YV1cHR4/fVIs85LsIiKoisKlk6lc8jde83m8ZIhqmbbgn8pfmp3PoJ18HR6rnkZAnOVRI4M7W2os6sHK8ornGQW5jOfWVm2Ds5+tJ1MUyGWxNIpO4PhDqQVYz/yaJK05Be81sG5eNq2WWxShmQ2CWkVf2g2jwsPdI0Fk5S5eQHp76K8uNk2V/ek426QkmUbIT0dGyu8+9crwikahvIX9uUvbwy1bxabdk/F1Ktqdf/rXldQ3phrn91oWoZuAeUiMlTvUTQykKHNxT+/79tF//x6+2yLoT9Afn6u+3SweQPGr8fI/HDbaBMvrfxquEZG16dHG3e7lfrDOnK6PtyoDNlqTfsbGvFWmsae/mcYB/POr4ETEtfGTO2NWtM+wH2SI6QE3mrL+P+4u+eyAbGywH71OMqDs7gL4Vf/nlsG5zGb9p7wJxlmimStNv+fND9TGc1CyJ7kbQylvDE7PdRgDHEeHpv2sbD5Lr2rtxW4nCY9BENZL368On+BWtNeDgdowkkxcMH8uVaU/MuF+P7FoemGSu05d60sT5IMweha0jCrOKKW1GU7a7WwSQYMkKQlOVyr5czxAV5FE0EZLKswRNAvCAE6FeCJYAYnReQyBlDGBf6si/8H6N8YapvdaJRFzRf0xBwCwQiODCvgm/RypNvryHhBuQQ3RTBeh0cIYyuRJ/2sHw8oT9jrDQuErAl+ziaTGcJJ4kvkWFIlYmQY7v6alnt/ca57dqMhDDXn9WuslnR4ZUI0ez4OnnCFPQqd8pv0eCmCdwcoWvWEUzTpJQjGI9gILszZGD8pYjPfSsj2AHb7c0Cwl3YGPKozZTaMvgL9xeHuRkg6OC827R1eYMZpo2Q14OXhcT1wRQpf0EOaL4bjHBJhY2SRx1dYZjygc0wwRcjYjjXpwR5bjOQImsykUlTA8dXbqebnp9tP680Q59GoVCrmwVdRctidB3rMqR01zwX0WEjTaqNYiWb7XrAw3sxFh+I9PWC9zFeAyg58G7H9q7TrEiPAUH2Tjgvbo4VVAkxIyqQmReI8QdXxifTYPSJYIqDH7zWlh7pOD+dQAwINH85Qskylbml9RZ0ZuqTHrRA5fPmk4gbJ8QBZTObK9niSlE31OmSKBKWLucH2aGGdcCVBQmR30nVBjxzOoIrSXiFIWAz+9t79PjI63V0vhrjadATWoeBUBoX3ejR806Lb7/Z/4rmcYTdneLxeCAThBsEOwSAV9rK0TJozHT1e863L+GEvebtr2oGh+iSuSsZ85aQUgGdV2aQqZ1jaPJLkDGe1JAMY90A8xKGplfmMwrAZ2YxtNB2DEzXJ0hA64+/QA7W1pLIR4G99dQV2XIfn750hay3OdTnN5rsV416XeboWAV+05i+DZZd5qhYfXwTY8BnX5e+4jLnvJqizLp7Wg6G/EcqLs8PrjZR0NBz6gaEGSVxdDRHYf4L+jU1800m9h6Fql5uGNBxN/cWh6dnFuvaknUmPp7ZGQ7l9T/T16C+ut53WseNKuQVBMKM7lry9F1LcJkaKw/WYoleD7mbN2a+EAREi8EOriqFCUORUOEbkJNqpc/rtxcZ/EZB01KcXZAmE1VwYy6SQhQoSQQkOSO1JnG8e5ki7O8OS9rC/AazSyHxbHRiSHR6GwinTODM4RjhZd1JOaR4BePNwtOz18jTlJRthHQ4mHd33nZYZbtbqSoZRu1gHZOqkaYfsdtkZAFLgCuQWHntj0AMYfN3efY8htTPjUZwW3YPZJtJjLoZCQVKtAZIBt9Zg9AAWT9va7ouhYFgwUVswhtKTwbRMcAQblh7CZGj6XhjivN4aPWqNHhoX/xBqmKSdDUyPmbi2DRevGCrP3kl0bfOHc1aLxWm4M1gsg/BZNVcfkhKulEJ6HEhPg5jmDwGJa9vcJUOn03chTKBbZkwjO4ABOYArW2KaILAqevz30tOQ9BCYls1OD5lp2evutjtwabbLaQU07aztIQCZl3kMpxjXxXmabtxplJiWbW6Ue7vbultTGW8EMDS8ia+Jvtran5GDt9UkaAr0m28Zv3jbl+3h2drCVKnp9y79fBRr72DvnsX9DV7V3ud30JgJdh0AhhnJ6e5uX+8nxLWBDnPDzmrdM+nGAIRAQ0Ozs6/ni4uLI1ZzZ6uOtC869rDeA2sMfOBXmbNO3FLZ3IS7XgNqYDDmi/zSvki0MFHvsTQgnKV4qNOHm+IutZTrBqi43U40Ol74Z8s03wDr/oq5P8q/Wo79Rjgfbj9Y+tePrbDw90AHY6nGTRNbaKGFFlpooYUWWrhVMLinTk793feFqdK1S5QkNsA8ivsERbpxoQj56b7ELlGFdDRzfUlDkNS+NXrsXkkUOa/908w8iZs8xsRr7bkgyX9z9Ljx+ZN2SD5tQTGIrRtKlIkgFQt4dIoIxpA3Kibihik1elxwW30HfX+4oMecWGKux1JxW12eJyW7VyBzIEIiQUh2uJB01ehhArjY6BvpgNXokQWScmbIHCM7SCehur0BPWVlw7EabzIooJrBPcCRHs7Bq4bjVlYMNz4ohxBIJgU3a7WpIuFMOUiGUMMZEA4X6wjW6DEcOigWbyA9BOMOuNBiN+iMgVsG0OMgSbsGFsams35SQHpwOdY1erTLTauRnpTdzyZZoUEn4N42KLsnSDMM1r0Mks3J4d+lx+k06Qk6/Abi6/a2+rvgwjQDaNynwEXeQA/nUMDD4xJzoIcyV6TVCG1+XKfHI9KG5xo9bom5MM0CmmbRNM0u3s6rOultlOXzd4sUSV5mDZKbdOheiAXV2jbDKi4CDqCRyQkk6ZUuomaa95AO/htx7DbcSPAClEwRKfhi5JpApWQavjAsZGTzG127QMnfhttqoYUWGhz/D3+RW7FMmGpv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07975" y="605001"/>
            <a:ext cx="85124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1) se o método de datação é probabilístico, qual o erro que está implícito?</a:t>
            </a:r>
          </a:p>
          <a:p>
            <a:pPr>
              <a:lnSpc>
                <a:spcPct val="150000"/>
              </a:lnSpc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2) se o núcleo atômico pesa menos que o valor teórico porque perde massa para "segurar" os prótons juntos, num futuro distante toda a massa não se transformaria em energia e toda a matéria desapareceria?</a:t>
            </a:r>
          </a:p>
          <a:p>
            <a:pPr>
              <a:lnSpc>
                <a:spcPct val="150000"/>
              </a:lnSpc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3) como se calculou a meia vida de elementos que têm valores maiores que a idade do universo? Projeção matemática?</a:t>
            </a:r>
          </a:p>
          <a:p>
            <a:pPr>
              <a:lnSpc>
                <a:spcPct val="150000"/>
              </a:lnSpc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4) se T e P não interferem, por que  há rejuvenescimento em caso de metamorfismo?</a:t>
            </a:r>
          </a:p>
          <a:p>
            <a:pPr>
              <a:lnSpc>
                <a:spcPct val="150000"/>
              </a:lnSpc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5) após as bombas nucleares do antropoceno o método do carbono 14 ficará invalidado? Ou precisará de fórmula de ajuste?</a:t>
            </a:r>
          </a:p>
          <a:p>
            <a:pPr>
              <a:lnSpc>
                <a:spcPct val="150000"/>
              </a:lnSpc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6) no Ar-Ar por que simplesmente não se data o "miolo" de um cristal (cortando-se as superfícies externas que sofreram </a:t>
            </a: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ruídos</a:t>
            </a:r>
            <a:r>
              <a:rPr lang="pt-BR" sz="2000" smtClean="0"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  <a:endParaRPr lang="pt-B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79388" y="188913"/>
            <a:ext cx="417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séries de decaimento 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isotópico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485" name="Picture 2" descr="http://www.nottinghamcity.gov.uk/media/image/6/9/u238deca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428625"/>
            <a:ext cx="3567112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tângulo 7"/>
          <p:cNvSpPr>
            <a:spLocks noChangeArrowheads="1"/>
          </p:cNvSpPr>
          <p:nvPr/>
        </p:nvSpPr>
        <p:spPr bwMode="auto">
          <a:xfrm>
            <a:off x="4357688" y="6357938"/>
            <a:ext cx="457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/>
              <a:t>http://www.nottinghamcity.gov.uk/media/image/6/9/u238decay.gif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469900"/>
            <a:ext cx="8351838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isótopos radioativos </a:t>
            </a:r>
            <a:endParaRPr lang="pt-BR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o decaimento ocorre 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à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taxa constante (para cada isótopo)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decaimento isotópico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independe de 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pressão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temperatura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composição química do ambiente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fornecem informações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geocronológicas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petrológicas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principais isótopos radioativos/radiogênicos para fins geológicos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K – Ar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Rb – Sr 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U – Th – Pb 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Sm – Nd 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395288" y="260350"/>
            <a:ext cx="8415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abundância relativa de isótopos – exemplo </a:t>
            </a:r>
            <a:r>
              <a:rPr lang="en-US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carbono</a:t>
            </a:r>
            <a:endParaRPr lang="pt-BR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 cstate="print"/>
          <a:srcRect l="20468" t="15546" r="4781" b="8167"/>
          <a:stretch>
            <a:fillRect/>
          </a:stretch>
        </p:blipFill>
        <p:spPr bwMode="auto">
          <a:xfrm>
            <a:off x="1116013" y="1068388"/>
            <a:ext cx="7127875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60338" y="175389"/>
            <a:ext cx="8588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abundância original dos isótopos – processos de </a:t>
            </a:r>
            <a:r>
              <a:rPr lang="en-US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nucleossíntese</a:t>
            </a: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abundância dos isótopos em planetas se altera com o tempo 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	decaimento radioativo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	interação com raios cósmicos (</a:t>
            </a:r>
            <a:r>
              <a:rPr lang="en-US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14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N – </a:t>
            </a:r>
            <a:r>
              <a:rPr lang="en-US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14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C)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	atividade antrópica (usinas e bombas nucleares)</a:t>
            </a:r>
          </a:p>
          <a:p>
            <a:pPr>
              <a:lnSpc>
                <a:spcPct val="15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		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concentração crítica e reação em cadeia</a:t>
            </a:r>
            <a:endParaRPr lang="en-US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7413" name="Picture 5" descr="U-235 to U2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825"/>
            <a:ext cx="48133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fission_u235-deca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621088"/>
            <a:ext cx="4157662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107504" y="6289575"/>
            <a:ext cx="4572000" cy="307777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pt-BR" sz="1400">
                <a:hlinkClick r:id="rId4"/>
              </a:rPr>
              <a:t>https://www.youtube.com/watch?v=vjqIJW_Qr3c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21734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50825" y="485775"/>
            <a:ext cx="8678863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Notação isotópica </a:t>
            </a:r>
          </a:p>
          <a:p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isótopo especificado pelo número de massa sobrescrito antes do símbolo </a:t>
            </a:r>
          </a:p>
          <a:p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18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236</a:t>
            </a:r>
            <a:r>
              <a:rPr 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	</a:t>
            </a:r>
            <a:r>
              <a:rPr lang="en-US" sz="18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235</a:t>
            </a:r>
            <a:r>
              <a:rPr 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	…</a:t>
            </a:r>
          </a:p>
          <a:p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a </a:t>
            </a:r>
            <a:r>
              <a:rPr 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composição isotópica 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de isótopos radiogênicos é fornecida em geral na forma de</a:t>
            </a:r>
          </a:p>
          <a:p>
            <a:r>
              <a:rPr 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razão entre isótopos radioativos 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e </a:t>
            </a:r>
            <a:r>
              <a:rPr 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isótopos estáveis não-radiogênicos 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de referência (constantes no tempo)</a:t>
            </a:r>
          </a:p>
          <a:p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18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87</a:t>
            </a:r>
            <a:r>
              <a:rPr lang="pt-BR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Rb/</a:t>
            </a:r>
            <a:r>
              <a:rPr lang="pt-BR" sz="18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86</a:t>
            </a:r>
            <a:r>
              <a:rPr lang="pt-BR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Sr</a:t>
            </a:r>
          </a:p>
          <a:p>
            <a:r>
              <a:rPr lang="pt-BR" sz="18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87</a:t>
            </a:r>
            <a:r>
              <a:rPr lang="pt-BR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Sr/</a:t>
            </a:r>
            <a:r>
              <a:rPr lang="pt-BR" sz="18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86</a:t>
            </a:r>
            <a:r>
              <a:rPr lang="pt-BR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Sr</a:t>
            </a:r>
          </a:p>
          <a:p>
            <a:endParaRPr lang="en-US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em inglês</a:t>
            </a:r>
          </a:p>
          <a:p>
            <a:r>
              <a:rPr lang="pt-BR" sz="1800" i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parent isotope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– isótopo pai = isótopo radioativo, o que decai</a:t>
            </a:r>
          </a:p>
          <a:p>
            <a:r>
              <a:rPr lang="pt-BR" sz="1800" i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daugther isotope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– isótopo filho(a) = isótopo radiogênico, gerado pelo decaimento</a:t>
            </a:r>
          </a:p>
          <a:p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os isótopos radiogênicos também podem ser radioativos, formando uma série de decaimento até a produção de um isótopo radiogênico estável ao final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50825" y="92938"/>
            <a:ext cx="867886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isotópico 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pode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ser descrito pela </a:t>
            </a:r>
            <a:endParaRPr lang="pt-BR" sz="20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constante 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decaimento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20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) = eventos de decaimento / ano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ou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pela </a:t>
            </a:r>
            <a:endParaRPr lang="pt-BR" sz="20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meia-vida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20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sz="2000" baseline="-25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½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) = tempo para transformação de metade da massa do isótopo pai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5605" name="Picture 6" descr="dec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688" y="2432050"/>
            <a:ext cx="51133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8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50825" y="260350"/>
            <a:ext cx="867886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isotópico 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pode ser descrito pela 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constante de decaimento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20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ou pela 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meia-vida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20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sz="20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½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6629" name="Picture 7" descr="half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420938"/>
            <a:ext cx="446405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3779838" y="1989138"/>
            <a:ext cx="172878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50825" y="260350"/>
            <a:ext cx="867886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isotópico 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meia-vida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20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sz="20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½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7653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119188"/>
            <a:ext cx="249237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tângulo 2"/>
          <p:cNvSpPr>
            <a:spLocks noChangeArrowheads="1"/>
          </p:cNvSpPr>
          <p:nvPr/>
        </p:nvSpPr>
        <p:spPr bwMode="auto">
          <a:xfrm>
            <a:off x="323850" y="1568450"/>
            <a:ext cx="4572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simulação de decaimento radioativo de átomos idênticos, iniciando com 4 átomos (esquerda) ou 400 átomos (direita)</a:t>
            </a:r>
          </a:p>
          <a:p>
            <a:pPr>
              <a:lnSpc>
                <a:spcPct val="15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o número sobre o desenho indica o número de meias-vidas transcorridas</a:t>
            </a:r>
          </a:p>
          <a:p>
            <a:pPr>
              <a:lnSpc>
                <a:spcPct val="15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com um número maior de átomos, 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o decaimento é mais homogêneo 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(teoria dos grandes números)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7655" name="Retângulo 3"/>
          <p:cNvSpPr>
            <a:spLocks noChangeArrowheads="1"/>
          </p:cNvSpPr>
          <p:nvPr/>
        </p:nvSpPr>
        <p:spPr bwMode="auto">
          <a:xfrm rot="-5400000">
            <a:off x="6627019" y="3251994"/>
            <a:ext cx="4572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latin typeface="Calibri" pitchFamily="34" charset="0"/>
                <a:ea typeface="Calibri" pitchFamily="34" charset="0"/>
                <a:cs typeface="Calibri" pitchFamily="34" charset="0"/>
              </a:rPr>
              <a:t>http://en.wikipedia.org/wiki/File:Halflife-sim.gif</a:t>
            </a:r>
          </a:p>
        </p:txBody>
      </p:sp>
    </p:spTree>
    <p:extLst>
      <p:ext uri="{BB962C8B-B14F-4D97-AF65-F5344CB8AC3E}">
        <p14:creationId xmlns:p14="http://schemas.microsoft.com/office/powerpoint/2010/main" val="2235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4572000" y="6715125"/>
            <a:ext cx="4572000" cy="142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AutoShape 2" descr="data:image/png;base64,iVBORw0KGgoAAAANSUhEUgAAAR4AAACwCAMAAADudvHOAAABklBMVEX///8AAAD19fX6+vrz8/MHAAAMBwfV1dX39/f8/PwVEhLjHzDt7e3k5ORSUFEdGhpramrgAABjYmIpJyj01uWwsLCVlJXJyckeHBzjl8MxLy9CQUHAwMDhj77ln8gUERHfhrnbdK5+fn64uLijo6PdfbPZaajnqM5WVVZKSUnS0tLor9LiABaGhoh3dnfmpczz0OE8OjrZVp/86+zwxtzuvtr4ztGZmpzpVF/lOEX63d/34+3vjZTYVZ7YS5rXX6KYd4q4MH7Zn8Lzqa6/cp6KY3rlKDqSVXeZjpTrbXXoTln88PXxmZ7IhKz2xMfKO4x0VmeBRGaZZYLCR4yoXIbGjK7wRlJ3OFr1t7vnWWucW3+gdY9WQ02aNG21AC8tNzh2RmCCNF9kVV/GnbWDbXvDZpqoLnSMK2KVR3LJWZitRH6QcYPfv8+iZYdGOEC2lalfL0mAUmzAka7DrrqRgInsj5XqdoS1fJx7YG9TMUMILR3GcKGQHGHPNY6qIXJwZmznb4TgPF52WWk0IyxYZF5vJE7pbL7WAAAaT0lEQVR4nO1di1/a2LZOeAUwCTExCU+BEDCAiaIiKopWRKv4GPFRrfWMOtqhOk7HPrRze3qce+45//ddK6i1rTPTTlUYyvf7WWMSdOfreq+9dwiihRZaaOELQacu4Kz3SBoSIukJIxxMvUfSkBDDXt5Ei56bILpJwoUgCIaxwFftNM3Q+M08ZSUIJ/zIMFaaYeA+C/PtUIn0XIAjRcXrRzFy6hl3RoJTrENVvAwRTHr8sSRJyXYBrqqkVscB3y9Et1fSATGgx5NJakKYIwid9PMZUgd6vH4hyVCecCZg99spW8YuEgSP/3wjEN0CiTCAHreBP/udjOBnCNpL2oCeJOMkDIdBOyWPnSIUIM/iDtP1HvW9QXS7VUQQlQtEiPIKFooMqLlcxh5E5SIIWwZVihCAnpQjYwuSfL0HfX/4wPbU6HGKYcHr8fo9MaAH9Ij2+i1wOUBShC3gSOl427eCm+iRSc1qsdhs1ho9toyXIggrKhehhw3Wa6vngO8XoFwxhMi8Vy7a71XpoB9tD9JDKA6WYjivA+ihHIKXq/eY7xEi6TVNMykSvEmPA4QjaJ6RCSJJIj20YCdJIYPS42QFt1zvMd8jZEMxYaQIFb4IRlEg+6JVRUV7IxkmF1ZVkYAqCs+AZ6vviBsNTlkGRpweEv2XajfqPZ4GgzNJ8ilZc0CsTOl+R6re42k0pFg0RTyNlopsCc8nsNKybINklKAp81sLLbTQQgstNBBc1nqPoKExsn46v5Gv9ygaF4vd3d3tbUOjxcGWHF2i/Lqtvb19cxCPF9sQSNJsKwg0sdh+OkIQ/cX2WWBqcNbkp629WO9hNQgWuwdrB86h9vbu4d9M6Rnqr++g6oNycRooQGG5grNt4+oqGpzBbmBnvg5jqz8Gu2cXra6R122j788VNz+857S7e2iE+BYx2L1YO+hfP708l2/7kIvy8DchOtbi0PT03Px1E2IdvjK3/cOjNcc92PaRCR5c/xZEp2N6c6O/f3F2+trTF4ffH/fPDr8eHNnYnN746IPl8l0Nqfb/YaPrEC98/CdHui8e+5p09E8vXr9l8HRoaLN4Z2R8BCY3MfEqaKUkRTFylnv6oyZci7NDQ7MfPuh7Uka6Lw5HhutoU+TKZFdn5OCNIsbEnKGpDx8+xNaHjb7zruLI3HBxZGRj7rpsFP/32vXhuWJ//+Dpx0bmPkFVsr292Z5I9E0qFRS5s8keX2RVZXJbZ1uvqDv9y1fSsdh+ZUby3dfVyLoBRnp4vk5xnk2OyZZXXQP5/E/pUPRZzEbpa9mBgTTI0ndd6S5fvHp7M2IGR2c3Rwevn3G9t729l6Tkh0eJBoFL3VpYmJo5eXG0dXxcmoqO7TNyKd1Rzg90RRLVnzoG0r7o9i3JT36u7fXi4nzb3DXXuzH3/niwDYO+wdEGCVxERVHOJ7NZEJTqVjqd9kWqe4bCa5WuGj3RFdHakfXFxydu5c+NXD72fPeVAFm7r8tSeX64vb3ttCECFwuXE0VlLdvR0ZteKMG3gfSUEQuKqsQlK5X9F52RxMrzfEca6Kl+uavvKP722/wHz+l6H9RtXEa6rumGUaOPwYkyJe93DuQtHdlKz0DemZ80ghQlizldewGGuRJPLD0fyPaEouPb4heqV/9Q++jGxmj3+rXCXXHo/fGGWYLIz7c3LDtBPcjYmEqnKT34Ld87kQsyTiqY0409kJnV1b6nW2cLvnhirKob2pd0p/u7Lx77dfcVP+W2D9RoFDPv2YZQoxshqUGKZiqhrjTYnuNQVzb7fA9OMVQsp3PfD4Bqbf94ruuK9rjv3TmcY39vZszIxujrj8q771Wm2HZxpdw43uizoOdEWZZL8ZBvYSEyEw+dldbOc2JQjomSUqNnORcMxsAS7e7KsioZ/I2hdP/m9On8/Gzb6bWJM8X1a8ftaIFGim1/L3YISdclSTJWK5Wz45lfD47Pstl9PaeqqqQbfAaVSxdjwRTITTJGy6Jk3Cg++bZRM1yDDPGq9P2hGo2cTgNmBz/5aGND/O7F2sLUkyPUrcjUTiXdm3/JK8b+0ZtzjS35Iolf98/Ozt5IOYUzqCBIj5brXywWFz9IjVzTVyHK6fDFlfLm7Id/qR9w989zu2Am0tlslw9YwcgvXp3Mdjjz+3trXT2+tyffhyLR6gsgDhwYp/MspmH8k+/+sXl6Ojc9f83LX/dGp9Mb/S6ivDjdBB0C16uu3nzHwNZkNu/syHbGZ3wgPb1HkwO9A12hePVt4vAsi8SFotX/8AFVOt9a61w4fuXCDHLzSo1c7dd1ZmNoeG5ofe7jAszfEcwZJA7lgSPToUNgPBPqTGefr2XzZSQrsTtWxUjIDJmfaEl9bzJrRkBv8LObv13yM3T64W8dGRn526nRjQhOdQ10QDgIDn0g2wUyslqqVHYghEZ6HldmZnYmkbh0KD6+G9hJrl2w+EwlsF+yPgh+yjo4vPn3V6ObEXzrQ9tTeRuanOyEyG/nRRos9OoEKNeL0iTm6TMvslkUmL7dJ9HlSx0cX8YPu4rTw5ubw9PN22hjViOhTt/CydbZcQWyB3j+XrTQq1vpyVK6t9cUqMmezlA8UXgEClaqGaL4+D8vPj+yuPh3c9VfAEbdScTjbzFN74y8XX62BZaoY6AnMnNusJCFlTERfXYSiUcTfUsTmJP2mP4/ekVPU0Pd6lpb7kt8B169N90Zf/brAlZ4smvnakw8uqRnfPk/e8/63j1CBdsuLYTA2Y8X/hus99jvHuoaqNLk8n992Q5rPgvpQxUt9EB6LwY5/JYvPWAq1/ihpCe3lydRwaqh1ZNodLzvwePDpl/ww2xlUVZ6ToCevOnHq29DPV09W5Cwl6mjSCccQ9Q8tpyTjMBR5WSmb+moKxLdGS88OAkldpt9VUJwoUZPqebVFx7PzKzGI6FICXN4So9G4DgeHV/ah0RLe9EVevto+Se0RT/+ONEVSqw0u/iooa4B9FOVeKizp/OsNNnVeZI4OKnsYcIeVJcT0Wg0MV7YFjHRepXtiSTemLbopBcUMVpQ6z3+O4b41tdleqzHIChTW+mBgWznzlY6u6/kVFHNGbuHh88KS7s5Macb7EMIDaOHP0Cm0VdNr51NJd41Oz2pg3gI/dDBL6sHiRns4AxgsNPxksMSh3JeWls4Xn6SU3XF4JMvIQeL9m35IhAfnuuSsvffpl/UcoTqc3CyNrkwtXyc7i2XeycmMcM65wzDgPQKMvn4CXd0dlZ5EsiiQo3NoFP/d8ysjun1Hv5dgy6t9D0rmQWNqbMebI/Was3pPY1nJyEXgwAxupxO92Bq0QkuvjADX9u5FIXVMa3ZbTNBv6nupLGg0TN1HOoBHo4hA8OU/PGvFZQmVKjDl72Ycu1E4om+p8tjhaf8RZ2e45o1Eb2ElFNrBY2uyPLU2VkoNBPx9XRhhrWyALaoA1uAhYflXmDp2er42NLJ6m717Kyk1ur0ySZf6xzTZbFW0JgsKZJu7K2uHmDgEz843F7ATB7ceKLwKo9CNF6FYLAzAllZZ+TgPKhKStPTY4ip4BTS0HOuYjNCTy7vJBKJgz1dN1ZBjjrBT42vTGASmhh7dPQShalqRoacpHMae6+zf+4djCLKslnQqKgyw8h6abJn7dHKoYKe6d+JeCQOmXphG+sZEDs/N3UwuvIck7NdheMDUr0f4G7BGBAev0nE43FelOmyuGVOVznhgymwLXoV5Ggc0qtKBOsZY4fnGDVGEiuvMDk7DLBssrmFh7Bxek7NLfeNPzPEIEUdgQ8DM3OcC1JlJqgaj8YKhaUfdxJRoGlsaY/b6+oJxcdXtrAatjL19v+afoMXndN1yfj18AEHYgQ+DF15TykXSzEpMERGoLT18KcfdgtjhXdPz3OKdga+fezpGvi1vu21yLMm1y0Ie1jOYEtnZ8caiJEOrrwDks2SpJpRMXimHzqIfPbc2D+SxGBO4XeiIEUY/4wXltORxHbTiw/D/Yypw8ITTtE5M0GFiFCBaCiHHeRAuiPfkeZA8RhZBHqe9BWWfjlIJMYK28/RSDd/wVBcy/Z2/PQmvcdzPPgwny+0OqMpuq6DZ2K/wzJQzzlIUwyTdv7n7Wr1cAUM0u5zNM9NX9EgLBNdA+UyTrc0AsmfIUF9XFnzVTQOwCf9U1gGCu3pUi4H7HBsyRcdPzyp/mJO7Y2OP2h66WGmsIxhplc/bVVmnlVf4ATD4ySrJTNcbDUaAae++h8DokSD075fiGMUFDkAVx/BgKjJg2akB2LmH6Z6sh29A5B2Ptoy83Xf25mTiR/y+YlnEPok+h6hNPHa9zMQ/SyVsCg2FQVX/6DpdYugjyO+zoVjtMldkF7NmP10SBoOgDYIESuHEPo8qB7tBZKBJ6tAScEsNo/v9hUKT1/Ve/Aw/BpuCE9ttJOwfjqR3/mFc/tfQeoQmcG8IhRJPJvpzPbmcQLzwWOgrccXmarunjzsGJicOliurowtPfjlJZZUx3eXd3e+/8sPdXsIZEwkP43AFCFHBIXre+9ZbcCiKHxZDY+ZGU8klhNRzK4OS5VQjzm5OTpzEo2buUTh6UtrHvVuRVf39w1uH6/2LecUTvjKR7sN+L2CH+C25z6+YpASEXRf3/ZT9HMEobqVL/sL1Ax46l/GASuV7EQ81AlyFD2ovMCMC8K/pRLWEDFhf2hLiReRc+FEMnj/Vz7abcDv0WmGYXR3AH+yXlbn4MBwSISFMjeNvdgPQbVruHNPbR9Zq/Xq25+scncGX+1uTVSXlnYnB14egBjFwXsvpF8ur4yBNu34etJpLI8tndNID3+CEsUpHNsIG9v53aZaUXY3QaQUllVw1rVTYtkY0iMHYIwWiQ9woouQ/ILAEqJZZZDhVh1utQUytJTk/iQ+SU1hd+J5qTOb33+GWfrY04XOdHbicXVm9TH2MoCdsZXquTkrdQci5yfg5YW7XZ7zebigR3LwRIp0BwJuN4P764a9ZACuBEkWzJPdzwqgaWrSmzEIFXfFUkmH1+MgZYIOezWHx03+8R59tYpYVwX+7d3fLiy9e7q3GvL1mFWeRzWzNFZ4FD2UcoqhPXq3/YTn2e8bwqv7hYymaZlwBndzhBEZdiTFHbPkPB44srPAGhiBlDtpIUTg0NxxjhHcCs1wHj9Bw102hv0Te0RXwU11+swyc09payLH5Es1yzxe2N4Bq9RXeLe7EO3jIa9I8lwyEPBr/1jfuK/ViX8Av4C7Obq9uGOsjQrmUJp0B26blnHX6LFaGDmmeQM2Qr2kRyaTTlA6R5iyeUg4yjn+xE68MQuDjw+AksgMLh7o+OHCMj+oTH23u/30x9Ik+Ksdg2d/PcfJzjLh2thsX7+39Zu/B79HoVKpnNuRIiwZIMoPMsOTaEvQ9iA9hISnhev0qCRKi0tzBD+THmZ3HCtey4lENDGD0xHSXWe74NDebZdCB1Ohyck01sEKSS3pP6hynBYw4zBkaKi+MlSzPU7BHSRydp4xSZHsGNokwzV6aNIhE5T7I+kBb2UJm9Jj+Qx6COrk6bvCg+WTlb5CNR4CTQtNnW2VKhM/9ESiJ/FIKIR1sKX/+bn0NnGoscKVKSsXh7pn68hQjR6b4IgRGu7JrAEpMulliJj3wvYEHRCfqeHr9IDt0dH2CGB7Po8e8HW5PUMMSm9mnqzGQdOiB29DpkePjm8fRHGixti7kzQuWToUtA98Vn9xqG12sU5TffwOkx6vPUbkSL+U9AI9QJQ34/CHa56LJt2G4fGCvMdICKJrnsseFgQH6CAdNukhPydG4SScliEZScxDx8eq2O+CvHzsKX/Y1wfefHfBhw5+m/qkNdo/DwwN1kOG2Aw6UCsXMAiXHmBjaoazEhYlqcV0uBLMgLwEtYBCJTMUYdUDPCFmUPNkI5lUzLgHN5ZVM58TSUs4LUNXNFU5XCksPf31IIGTe8aWnsixo2r1UTVuzr98d3Mi2j86N316/9ssWSzmn7Ra0BhaXITLYsH/PDhrhS+XxWleBOtk3ufE0zU5dzovPm/e8DmyT2s4LYNjc7HYw/19bmvrcKxvrPBgtxpjmKDKHZrW+93y79WXrSOjc8OjdZGh+wHFJzUtGagV4g1IK0qr1eVVyEVlOaZK2u7KyoOnpT969YV1cHR4/fVIs85LsIiKoisKlk6lc8jde83m8ZIhqmbbgn8pfmp3PoJ18HR6rnkZAnOVRI4M7W2os6sHK8ornGQW5jOfWVm2Ds5+tJ1MUyGWxNIpO4PhDqQVYz/yaJK05Be81sG5eNq2WWxShmQ2CWkVf2g2jwsPdI0Fk5S5eQHp76K8uNk2V/ek426QkmUbIT0dGyu8+9crwikahvIX9uUvbwy1bxabdk/F1Ktqdf/rXldQ3phrn91oWoZuAeUiMlTvUTQykKHNxT+/79tF//x6+2yLoT9Afn6u+3SweQPGr8fI/HDbaBMvrfxquEZG16dHG3e7lfrDOnK6PtyoDNlqTfsbGvFWmsae/mcYB/POr4ETEtfGTO2NWtM+wH2SI6QE3mrL+P+4u+eyAbGywH71OMqDs7gL4Vf/nlsG5zGb9p7wJxlmimStNv+fND9TGc1CyJ7kbQylvDE7PdRgDHEeHpv2sbD5Lr2rtxW4nCY9BENZL368On+BWtNeDgdowkkxcMH8uVaU/MuF+P7FoemGSu05d60sT5IMweha0jCrOKKW1GU7a7WwSQYMkKQlOVyr5czxAV5FE0EZLKswRNAvCAE6FeCJYAYnReQyBlDGBf6si/8H6N8YapvdaJRFzRf0xBwCwQiODCvgm/RypNvryHhBuQQ3RTBeh0cIYyuRJ/2sHw8oT9jrDQuErAl+ziaTGcJJ4kvkWFIlYmQY7v6alnt/ca57dqMhDDXn9WuslnR4ZUI0ez4OnnCFPQqd8pv0eCmCdwcoWvWEUzTpJQjGI9gILszZGD8pYjPfSsj2AHb7c0Cwl3YGPKozZTaMvgL9xeHuRkg6OC827R1eYMZpo2Q14OXhcT1wRQpf0EOaL4bjHBJhY2SRx1dYZjygc0wwRcjYjjXpwR5bjOQImsykUlTA8dXbqebnp9tP680Q59GoVCrmwVdRctidB3rMqR01zwX0WEjTaqNYiWb7XrAw3sxFh+I9PWC9zFeAyg58G7H9q7TrEiPAUH2Tjgvbo4VVAkxIyqQmReI8QdXxifTYPSJYIqDH7zWlh7pOD+dQAwINH85Qskylbml9RZ0ZuqTHrRA5fPmk4gbJ8QBZTObK9niSlE31OmSKBKWLucH2aGGdcCVBQmR30nVBjxzOoIrSXiFIWAz+9t79PjI63V0vhrjadATWoeBUBoX3ejR806Lb7/Z/4rmcYTdneLxeCAThBsEOwSAV9rK0TJozHT1e863L+GEvebtr2oGh+iSuSsZ85aQUgGdV2aQqZ1jaPJLkDGe1JAMY90A8xKGplfmMwrAZ2YxtNB2DEzXJ0hA64+/QA7W1pLIR4G99dQV2XIfn750hay3OdTnN5rsV416XeboWAV+05i+DZZd5qhYfXwTY8BnX5e+4jLnvJqizLp7Wg6G/EcqLs8PrjZR0NBz6gaEGSVxdDRHYf4L+jU1800m9h6Fql5uGNBxN/cWh6dnFuvaknUmPp7ZGQ7l9T/T16C+ut53WseNKuQVBMKM7lry9F1LcJkaKw/WYoleD7mbN2a+EAREi8EOriqFCUORUOEbkJNqpc/rtxcZ/EZB01KcXZAmE1VwYy6SQhQoSQQkOSO1JnG8e5ki7O8OS9rC/AazSyHxbHRiSHR6GwinTODM4RjhZd1JOaR4BePNwtOz18jTlJRthHQ4mHd33nZYZbtbqSoZRu1gHZOqkaYfsdtkZAFLgCuQWHntj0AMYfN3efY8htTPjUZwW3YPZJtJjLoZCQVKtAZIBt9Zg9AAWT9va7ouhYFgwUVswhtKTwbRMcAQblh7CZGj6XhjivN4aPWqNHhoX/xBqmKSdDUyPmbi2DRevGCrP3kl0bfOHc1aLxWm4M1gsg/BZNVcfkhKulEJ6HEhPg5jmDwGJa9vcJUOn03chTKBbZkwjO4ABOYArW2KaILAqevz30tOQ9BCYls1OD5lp2evutjtwabbLaQU07aztIQCZl3kMpxjXxXmabtxplJiWbW6Ue7vbultTGW8EMDS8ia+Jvtran5GDt9UkaAr0m28Zv3jbl+3h2drCVKnp9y79fBRr72DvnsX9DV7V3ud30JgJdh0AhhnJ6e5uX+8nxLWBDnPDzmrdM+nGAIRAQ0Ozs6/ni4uLI1ZzZ6uOtC869rDeA2sMfOBXmbNO3FLZ3IS7XgNqYDDmi/zSvki0MFHvsTQgnKV4qNOHm+IutZTrBqi43U40Ol74Z8s03wDr/oq5P8q/Wo79Rjgfbj9Y+tePrbDw90AHY6nGTRNbaKGFFlpooYUWWrhVMLinTk793feFqdK1S5QkNsA8ivsERbpxoQj56b7ELlGFdDRzfUlDkNS+NXrsXkkUOa/908w8iZs8xsRr7bkgyX9z9Ljx+ZN2SD5tQTGIrRtKlIkgFQt4dIoIxpA3Kibihik1elxwW30HfX+4oMecWGKux1JxW12eJyW7VyBzIEIiQUh2uJB01ehhArjY6BvpgNXokQWScmbIHCM7SCehur0BPWVlw7EabzIooJrBPcCRHs7Bq4bjVlYMNz4ohxBIJgU3a7WpIuFMOUiGUMMZEA4X6wjW6DEcOigWbyA9BOMOuNBiN+iMgVsG0OMgSbsGFsams35SQHpwOdY1erTLTauRnpTdzyZZoUEn4N42KLsnSDMM1r0Mks3J4d+lx+k06Qk6/Abi6/a2+rvgwjQDaNynwEXeQA/nUMDD4xJzoIcyV6TVCG1+XKfHI9KG5xo9bom5MM0CmmbRNM0u3s6rOultlOXzd4sUSV5mDZKbdOheiAXV2jbDKi4CDqCRyQkk6ZUuomaa95AO/htx7DbcSPAClEwRKfhi5JpApWQavjAsZGTzG127QMnfhttqoYUWGhz/D3+RW7FMmGpv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6084" name="Picture 4" descr="http://all-geo.org/images/decaysimult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7" y="1196752"/>
            <a:ext cx="8963309" cy="374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6729591" y="42602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/>
              <a:t>http://all-geo.org/chris_rowan/author/chris-rowan/</a:t>
            </a:r>
          </a:p>
        </p:txBody>
      </p:sp>
    </p:spTree>
    <p:extLst>
      <p:ext uri="{BB962C8B-B14F-4D97-AF65-F5344CB8AC3E}">
        <p14:creationId xmlns:p14="http://schemas.microsoft.com/office/powerpoint/2010/main" val="21963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4572000" y="6715125"/>
            <a:ext cx="4572000" cy="142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AutoShape 2" descr="data:image/png;base64,iVBORw0KGgoAAAANSUhEUgAAAR4AAACwCAMAAADudvHOAAABklBMVEX///8AAAD19fX6+vrz8/MHAAAMBwfV1dX39/f8/PwVEhLjHzDt7e3k5ORSUFEdGhpramrgAABjYmIpJyj01uWwsLCVlJXJyckeHBzjl8MxLy9CQUHAwMDhj77ln8gUERHfhrnbdK5+fn64uLijo6PdfbPZaajnqM5WVVZKSUnS0tLor9LiABaGhoh3dnfmpczz0OE8OjrZVp/86+zwxtzuvtr4ztGZmpzpVF/lOEX63d/34+3vjZTYVZ7YS5rXX6KYd4q4MH7Zn8Lzqa6/cp6KY3rlKDqSVXeZjpTrbXXoTln88PXxmZ7IhKz2xMfKO4x0VmeBRGaZZYLCR4yoXIbGjK7wRlJ3OFr1t7vnWWucW3+gdY9WQ02aNG21AC8tNzh2RmCCNF9kVV/GnbWDbXvDZpqoLnSMK2KVR3LJWZitRH6QcYPfv8+iZYdGOEC2lalfL0mAUmzAka7DrrqRgInsj5XqdoS1fJx7YG9TMUMILR3GcKGQHGHPNY6qIXJwZmznb4TgPF52WWk0IyxYZF5vJE7pbL7WAAAaT0lEQVR4nO1di1/a2LZOeAUwCTExCU+BEDCAiaIiKopWRKv4GPFRrfWMOtqhOk7HPrRze3qce+45//ddK6i1rTPTTlUYyvf7WWMSdOfreq+9dwiihRZaaOELQacu4Kz3SBoSIukJIxxMvUfSkBDDXt5Ei56bILpJwoUgCIaxwFftNM3Q+M08ZSUIJ/zIMFaaYeA+C/PtUIn0XIAjRcXrRzFy6hl3RoJTrENVvAwRTHr8sSRJyXYBrqqkVscB3y9Et1fSATGgx5NJakKYIwid9PMZUgd6vH4hyVCecCZg99spW8YuEgSP/3wjEN0CiTCAHreBP/udjOBnCNpL2oCeJOMkDIdBOyWPnSIUIM/iDtP1HvW9QXS7VUQQlQtEiPIKFooMqLlcxh5E5SIIWwZVihCAnpQjYwuSfL0HfX/4wPbU6HGKYcHr8fo9MaAH9Ij2+i1wOUBShC3gSOl427eCm+iRSc1qsdhs1ho9toyXIggrKhehhw3Wa6vngO8XoFwxhMi8Vy7a71XpoB9tD9JDKA6WYjivA+ihHIKXq/eY7xEi6TVNMykSvEmPA4QjaJ6RCSJJIj20YCdJIYPS42QFt1zvMd8jZEMxYaQIFb4IRlEg+6JVRUV7IxkmF1ZVkYAqCs+AZ6vviBsNTlkGRpweEv2XajfqPZ4GgzNJ8ilZc0CsTOl+R6re42k0pFg0RTyNlopsCc8nsNKybINklKAp81sLLbTQQgstNBBc1nqPoKExsn46v5Gv9ygaF4vd3d3tbUOjxcGWHF2i/Lqtvb19cxCPF9sQSNJsKwg0sdh+OkIQ/cX2WWBqcNbkp629WO9hNQgWuwdrB86h9vbu4d9M6Rnqr++g6oNycRooQGG5grNt4+oqGpzBbmBnvg5jqz8Gu2cXra6R122j788VNz+857S7e2iE+BYx2L1YO+hfP708l2/7kIvy8DchOtbi0PT03Px1E2IdvjK3/cOjNcc92PaRCR5c/xZEp2N6c6O/f3F2+trTF4ffH/fPDr8eHNnYnN746IPl8l0Nqfb/YaPrEC98/CdHui8e+5p09E8vXr9l8HRoaLN4Z2R8BCY3MfEqaKUkRTFylnv6oyZci7NDQ7MfPuh7Uka6Lw5HhutoU+TKZFdn5OCNIsbEnKGpDx8+xNaHjb7zruLI3HBxZGRj7rpsFP/32vXhuWJ//+Dpx0bmPkFVsr292Z5I9E0qFRS5s8keX2RVZXJbZ1uvqDv9y1fSsdh+ZUby3dfVyLoBRnp4vk5xnk2OyZZXXQP5/E/pUPRZzEbpa9mBgTTI0ndd6S5fvHp7M2IGR2c3Rwevn3G9t729l6Tkh0eJBoFL3VpYmJo5eXG0dXxcmoqO7TNyKd1Rzg90RRLVnzoG0r7o9i3JT36u7fXi4nzb3DXXuzH3/niwDYO+wdEGCVxERVHOJ7NZEJTqVjqd9kWqe4bCa5WuGj3RFdHakfXFxydu5c+NXD72fPeVAFm7r8tSeX64vb3ttCECFwuXE0VlLdvR0ZteKMG3gfSUEQuKqsQlK5X9F52RxMrzfEca6Kl+uavvKP722/wHz+l6H9RtXEa6rumGUaOPwYkyJe93DuQtHdlKz0DemZ80ghQlizldewGGuRJPLD0fyPaEouPb4heqV/9Q++jGxmj3+rXCXXHo/fGGWYLIz7c3LDtBPcjYmEqnKT34Ld87kQsyTiqY0409kJnV1b6nW2cLvnhirKob2pd0p/u7Lx77dfcVP+W2D9RoFDPv2YZQoxshqUGKZiqhrjTYnuNQVzb7fA9OMVQsp3PfD4Bqbf94ruuK9rjv3TmcY39vZszIxujrj8q771Wm2HZxpdw43uizoOdEWZZL8ZBvYSEyEw+dldbOc2JQjomSUqNnORcMxsAS7e7KsioZ/I2hdP/m9On8/Gzb6bWJM8X1a8ftaIFGim1/L3YISdclSTJWK5Wz45lfD47Pstl9PaeqqqQbfAaVSxdjwRTITTJGy6Jk3Cg++bZRM1yDDPGq9P2hGo2cTgNmBz/5aGND/O7F2sLUkyPUrcjUTiXdm3/JK8b+0ZtzjS35Iolf98/Ozt5IOYUzqCBIj5brXywWFz9IjVzTVyHK6fDFlfLm7Id/qR9w989zu2Am0tlslw9YwcgvXp3Mdjjz+3trXT2+tyffhyLR6gsgDhwYp/MspmH8k+/+sXl6Ojc9f83LX/dGp9Mb/S6ivDjdBB0C16uu3nzHwNZkNu/syHbGZ3wgPb1HkwO9A12hePVt4vAsi8SFotX/8AFVOt9a61w4fuXCDHLzSo1c7dd1ZmNoeG5ofe7jAszfEcwZJA7lgSPToUNgPBPqTGefr2XzZSQrsTtWxUjIDJmfaEl9bzJrRkBv8LObv13yM3T64W8dGRn526nRjQhOdQ10QDgIDn0g2wUyslqqVHYghEZ6HldmZnYmkbh0KD6+G9hJrl2w+EwlsF+yPgh+yjo4vPn3V6ObEXzrQ9tTeRuanOyEyG/nRRos9OoEKNeL0iTm6TMvslkUmL7dJ9HlSx0cX8YPu4rTw5ubw9PN22hjViOhTt/CydbZcQWyB3j+XrTQq1vpyVK6t9cUqMmezlA8UXgEClaqGaL4+D8vPj+yuPh3c9VfAEbdScTjbzFN74y8XX62BZaoY6AnMnNusJCFlTERfXYSiUcTfUsTmJP2mP4/ekVPU0Pd6lpb7kt8B169N90Zf/brAlZ4smvnakw8uqRnfPk/e8/63j1CBdsuLYTA2Y8X/hus99jvHuoaqNLk8n992Q5rPgvpQxUt9EB6LwY5/JYvPWAq1/ihpCe3lydRwaqh1ZNodLzvwePDpl/ww2xlUVZ6ToCevOnHq29DPV09W5Cwl6mjSCccQ9Q8tpyTjMBR5WSmb+moKxLdGS88OAkldpt9VUJwoUZPqebVFx7PzKzGI6FICXN4So9G4DgeHV/ah0RLe9EVevto+Se0RT/+ONEVSqw0u/iooa4B9FOVeKizp/OsNNnVeZI4OKnsYcIeVJcT0Wg0MV7YFjHRepXtiSTemLbopBcUMVpQ6z3+O4b41tdleqzHIChTW+mBgWznzlY6u6/kVFHNGbuHh88KS7s5Macb7EMIDaOHP0Cm0VdNr51NJd41Oz2pg3gI/dDBL6sHiRns4AxgsNPxksMSh3JeWls4Xn6SU3XF4JMvIQeL9m35IhAfnuuSsvffpl/UcoTqc3CyNrkwtXyc7i2XeycmMcM65wzDgPQKMvn4CXd0dlZ5EsiiQo3NoFP/d8ysjun1Hv5dgy6t9D0rmQWNqbMebI/Was3pPY1nJyEXgwAxupxO92Bq0QkuvjADX9u5FIXVMa3ZbTNBv6nupLGg0TN1HOoBHo4hA8OU/PGvFZQmVKjDl72Ycu1E4om+p8tjhaf8RZ2e45o1Eb2ElFNrBY2uyPLU2VkoNBPx9XRhhrWyALaoA1uAhYflXmDp2er42NLJ6m717Kyk1ur0ySZf6xzTZbFW0JgsKZJu7K2uHmDgEz843F7ATB7ceKLwKo9CNF6FYLAzAllZZ+TgPKhKStPTY4ip4BTS0HOuYjNCTy7vJBKJgz1dN1ZBjjrBT42vTGASmhh7dPQShalqRoacpHMae6+zf+4djCLKslnQqKgyw8h6abJn7dHKoYKe6d+JeCQOmXphG+sZEDs/N3UwuvIck7NdheMDUr0f4G7BGBAev0nE43FelOmyuGVOVznhgymwLXoV5Ggc0qtKBOsZY4fnGDVGEiuvMDk7DLBssrmFh7Bxek7NLfeNPzPEIEUdgQ8DM3OcC1JlJqgaj8YKhaUfdxJRoGlsaY/b6+oJxcdXtrAatjL19v+afoMXndN1yfj18AEHYgQ+DF15TykXSzEpMERGoLT18KcfdgtjhXdPz3OKdga+fezpGvi1vu21yLMm1y0Ie1jOYEtnZ8caiJEOrrwDks2SpJpRMXimHzqIfPbc2D+SxGBO4XeiIEUY/4wXltORxHbTiw/D/Yypw8ITTtE5M0GFiFCBaCiHHeRAuiPfkeZA8RhZBHqe9BWWfjlIJMYK28/RSDd/wVBcy/Z2/PQmvcdzPPgwny+0OqMpuq6DZ2K/wzJQzzlIUwyTdv7n7Wr1cAUM0u5zNM9NX9EgLBNdA+UyTrc0AsmfIUF9XFnzVTQOwCf9U1gGCu3pUi4H7HBsyRcdPzyp/mJO7Y2OP2h66WGmsIxhplc/bVVmnlVf4ATD4ySrJTNcbDUaAae++h8DokSD075fiGMUFDkAVx/BgKjJg2akB2LmH6Z6sh29A5B2Ptoy83Xf25mTiR/y+YlnEPok+h6hNPHa9zMQ/SyVsCg2FQVX/6DpdYugjyO+zoVjtMldkF7NmP10SBoOgDYIESuHEPo8qB7tBZKBJ6tAScEsNo/v9hUKT1/Ve/Aw/BpuCE9ttJOwfjqR3/mFc/tfQeoQmcG8IhRJPJvpzPbmcQLzwWOgrccXmarunjzsGJicOliurowtPfjlJZZUx3eXd3e+/8sPdXsIZEwkP43AFCFHBIXre+9ZbcCiKHxZDY+ZGU8klhNRzK4OS5VQjzm5OTpzEo2buUTh6UtrHvVuRVf39w1uH6/2LecUTvjKR7sN+L2CH+C25z6+YpASEXRf3/ZT9HMEobqVL/sL1Ax46l/GASuV7EQ81AlyFD2ovMCMC8K/pRLWEDFhf2hLiReRc+FEMnj/Vz7abcDv0WmGYXR3AH+yXlbn4MBwSISFMjeNvdgPQbVruHNPbR9Zq/Xq25+scncGX+1uTVSXlnYnB14egBjFwXsvpF8ur4yBNu34etJpLI8tndNID3+CEsUpHNsIG9v53aZaUXY3QaQUllVw1rVTYtkY0iMHYIwWiQ9woouQ/ILAEqJZZZDhVh1utQUytJTk/iQ+SU1hd+J5qTOb33+GWfrY04XOdHbicXVm9TH2MoCdsZXquTkrdQci5yfg5YW7XZ7zebigR3LwRIp0BwJuN4P764a9ZACuBEkWzJPdzwqgaWrSmzEIFXfFUkmH1+MgZYIOezWHx03+8R59tYpYVwX+7d3fLiy9e7q3GvL1mFWeRzWzNFZ4FD2UcoqhPXq3/YTn2e8bwqv7hYymaZlwBndzhBEZdiTFHbPkPB44srPAGhiBlDtpIUTg0NxxjhHcCs1wHj9Bw102hv0Te0RXwU11+swyc09payLH5Es1yzxe2N4Bq9RXeLe7EO3jIa9I8lwyEPBr/1jfuK/ViX8Av4C7Obq9uGOsjQrmUJp0B26blnHX6LFaGDmmeQM2Qr2kRyaTTlA6R5iyeUg4yjn+xE68MQuDjw+AksgMLh7o+OHCMj+oTH23u/30x9Ik+Ksdg2d/PcfJzjLh2thsX7+39Zu/B79HoVKpnNuRIiwZIMoPMsOTaEvQ9iA9hISnhev0qCRKi0tzBD+THmZ3HCtey4lENDGD0xHSXWe74NDebZdCB1Ohyck01sEKSS3pP6hynBYw4zBkaKi+MlSzPU7BHSRydp4xSZHsGNokwzV6aNIhE5T7I+kBb2UJm9Jj+Qx6COrk6bvCg+WTlb5CNR4CTQtNnW2VKhM/9ESiJ/FIKIR1sKX/+bn0NnGoscKVKSsXh7pn68hQjR6b4IgRGu7JrAEpMulliJj3wvYEHRCfqeHr9IDt0dH2CGB7Po8e8HW5PUMMSm9mnqzGQdOiB29DpkePjm8fRHGixti7kzQuWToUtA98Vn9xqG12sU5TffwOkx6vPUbkSL+U9AI9QJQ34/CHa56LJt2G4fGCvMdICKJrnsseFgQH6CAdNukhPydG4SScliEZScxDx8eq2O+CvHzsKX/Y1wfefHfBhw5+m/qkNdo/DwwN1kOG2Aw6UCsXMAiXHmBjaoazEhYlqcV0uBLMgLwEtYBCJTMUYdUDPCFmUPNkI5lUzLgHN5ZVM58TSUs4LUNXNFU5XCksPf31IIGTe8aWnsixo2r1UTVuzr98d3Mi2j86N316/9ssWSzmn7Ra0BhaXITLYsH/PDhrhS+XxWleBOtk3ufE0zU5dzovPm/e8DmyT2s4LYNjc7HYw/19bmvrcKxvrPBgtxpjmKDKHZrW+93y79WXrSOjc8OjdZGh+wHFJzUtGagV4g1IK0qr1eVVyEVlOaZK2u7KyoOnpT969YV1cHR4/fVIs85LsIiKoisKlk6lc8jde83m8ZIhqmbbgn8pfmp3PoJ18HR6rnkZAnOVRI4M7W2os6sHK8ornGQW5jOfWVm2Ds5+tJ1MUyGWxNIpO4PhDqQVYz/yaJK05Be81sG5eNq2WWxShmQ2CWkVf2g2jwsPdI0Fk5S5eQHp76K8uNk2V/ek426QkmUbIT0dGyu8+9crwikahvIX9uUvbwy1bxabdk/F1Ktqdf/rXldQ3phrn91oWoZuAeUiMlTvUTQykKHNxT+/79tF//x6+2yLoT9Afn6u+3SweQPGr8fI/HDbaBMvrfxquEZG16dHG3e7lfrDOnK6PtyoDNlqTfsbGvFWmsae/mcYB/POr4ETEtfGTO2NWtM+wH2SI6QE3mrL+P+4u+eyAbGywH71OMqDs7gL4Vf/nlsG5zGb9p7wJxlmimStNv+fND9TGc1CyJ7kbQylvDE7PdRgDHEeHpv2sbD5Lr2rtxW4nCY9BENZL368On+BWtNeDgdowkkxcMH8uVaU/MuF+P7FoemGSu05d60sT5IMweha0jCrOKKW1GU7a7WwSQYMkKQlOVyr5czxAV5FE0EZLKswRNAvCAE6FeCJYAYnReQyBlDGBf6si/8H6N8YapvdaJRFzRf0xBwCwQiODCvgm/RypNvryHhBuQQ3RTBeh0cIYyuRJ/2sHw8oT9jrDQuErAl+ziaTGcJJ4kvkWFIlYmQY7v6alnt/ca57dqMhDDXn9WuslnR4ZUI0ez4OnnCFPQqd8pv0eCmCdwcoWvWEUzTpJQjGI9gILszZGD8pYjPfSsj2AHb7c0Cwl3YGPKozZTaMvgL9xeHuRkg6OC827R1eYMZpo2Q14OXhcT1wRQpf0EOaL4bjHBJhY2SRx1dYZjygc0wwRcjYjjXpwR5bjOQImsykUlTA8dXbqebnp9tP680Q59GoVCrmwVdRctidB3rMqR01zwX0WEjTaqNYiWb7XrAw3sxFh+I9PWC9zFeAyg58G7H9q7TrEiPAUH2Tjgvbo4VVAkxIyqQmReI8QdXxifTYPSJYIqDH7zWlh7pOD+dQAwINH85Qskylbml9RZ0ZuqTHrRA5fPmk4gbJ8QBZTObK9niSlE31OmSKBKWLucH2aGGdcCVBQmR30nVBjxzOoIrSXiFIWAz+9t79PjI63V0vhrjadATWoeBUBoX3ejR806Lb7/Z/4rmcYTdneLxeCAThBsEOwSAV9rK0TJozHT1e863L+GEvebtr2oGh+iSuSsZ85aQUgGdV2aQqZ1jaPJLkDGe1JAMY90A8xKGplfmMwrAZ2YxtNB2DEzXJ0hA64+/QA7W1pLIR4G99dQV2XIfn750hay3OdTnN5rsV416XeboWAV+05i+DZZd5qhYfXwTY8BnX5e+4jLnvJqizLp7Wg6G/EcqLs8PrjZR0NBz6gaEGSVxdDRHYf4L+jU1800m9h6Fql5uGNBxN/cWh6dnFuvaknUmPp7ZGQ7l9T/T16C+ut53WseNKuQVBMKM7lry9F1LcJkaKw/WYoleD7mbN2a+EAREi8EOriqFCUORUOEbkJNqpc/rtxcZ/EZB01KcXZAmE1VwYy6SQhQoSQQkOSO1JnG8e5ki7O8OS9rC/AazSyHxbHRiSHR6GwinTODM4RjhZd1JOaR4BePNwtOz18jTlJRthHQ4mHd33nZYZbtbqSoZRu1gHZOqkaYfsdtkZAFLgCuQWHntj0AMYfN3efY8htTPjUZwW3YPZJtJjLoZCQVKtAZIBt9Zg9AAWT9va7ouhYFgwUVswhtKTwbRMcAQblh7CZGj6XhjivN4aPWqNHhoX/xBqmKSdDUyPmbi2DRevGCrP3kl0bfOHc1aLxWm4M1gsg/BZNVcfkhKulEJ6HEhPg5jmDwGJa9vcJUOn03chTKBbZkwjO4ABOYArW2KaILAqevz30tOQ9BCYls1OD5lp2evutjtwabbLaQU07aztIQCZl3kMpxjXxXmabtxplJiWbW6Ue7vbultTGW8EMDS8ia+Jvtran5GDt9UkaAr0m28Zv3jbl+3h2drCVKnp9y79fBRr72DvnsX9DV7V3ud30JgJdh0AhhnJ6e5uX+8nxLWBDnPDzmrdM+nGAIRAQ0Ozs6/ni4uLI1ZzZ6uOtC869rDeA2sMfOBXmbNO3FLZ3IS7XgNqYDDmi/zSvki0MFHvsTQgnKV4qNOHm+IutZTrBqi43U40Ol74Z8s03wDr/oq5P8q/Wo79Rjgfbj9Y+tePrbDw90AHY6nGTRNbaKGFFlpooYUWWrhVMLinTk793feFqdK1S5QkNsA8ivsERbpxoQj56b7ELlGFdDRzfUlDkNS+NXrsXkkUOa/908w8iZs8xsRr7bkgyX9z9Ljx+ZN2SD5tQTGIrRtKlIkgFQt4dIoIxpA3Kibihik1elxwW30HfX+4oMecWGKux1JxW12eJyW7VyBzIEIiQUh2uJB01ehhArjY6BvpgNXokQWScmbIHCM7SCehur0BPWVlw7EabzIooJrBPcCRHs7Bq4bjVlYMNz4ohxBIJgU3a7WpIuFMOUiGUMMZEA4X6wjW6DEcOigWbyA9BOMOuNBiN+iMgVsG0OMgSbsGFsams35SQHpwOdY1erTLTauRnpTdzyZZoUEn4N42KLsnSDMM1r0Mks3J4d+lx+k06Qk6/Abi6/a2+rvgwjQDaNynwEXeQA/nUMDD4xJzoIcyV6TVCG1+XKfHI9KG5xo9bom5MM0CmmbRNM0u3s6rOultlOXzd4sUSV5mDZKbdOheiAXV2jbDKi4CDqCRyQkk6ZUuomaa95AO/htx7DbcSPAClEwRKfhi5JpApWQavjAsZGTzG127QMnfhttqoYUWGhz/D3+RW7FMmGpv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7106" name="Picture 2" descr="http://all-geo.org/chris_rowan/wp-content/uploads/2018/01/dualdecaysimult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" y="945541"/>
            <a:ext cx="8867880" cy="488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16200000">
            <a:off x="6729591" y="42602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/>
              <a:t>http://all-geo.org/chris_rowan/author/chris-rowan/</a:t>
            </a:r>
          </a:p>
        </p:txBody>
      </p:sp>
    </p:spTree>
    <p:extLst>
      <p:ext uri="{BB962C8B-B14F-4D97-AF65-F5344CB8AC3E}">
        <p14:creationId xmlns:p14="http://schemas.microsoft.com/office/powerpoint/2010/main" val="9894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4572000" y="6715125"/>
            <a:ext cx="4572000" cy="142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AutoShape 2" descr="data:image/png;base64,iVBORw0KGgoAAAANSUhEUgAAAR4AAACwCAMAAADudvHOAAABklBMVEX///8AAAD19fX6+vrz8/MHAAAMBwfV1dX39/f8/PwVEhLjHzDt7e3k5ORSUFEdGhpramrgAABjYmIpJyj01uWwsLCVlJXJyckeHBzjl8MxLy9CQUHAwMDhj77ln8gUERHfhrnbdK5+fn64uLijo6PdfbPZaajnqM5WVVZKSUnS0tLor9LiABaGhoh3dnfmpczz0OE8OjrZVp/86+zwxtzuvtr4ztGZmpzpVF/lOEX63d/34+3vjZTYVZ7YS5rXX6KYd4q4MH7Zn8Lzqa6/cp6KY3rlKDqSVXeZjpTrbXXoTln88PXxmZ7IhKz2xMfKO4x0VmeBRGaZZYLCR4yoXIbGjK7wRlJ3OFr1t7vnWWucW3+gdY9WQ02aNG21AC8tNzh2RmCCNF9kVV/GnbWDbXvDZpqoLnSMK2KVR3LJWZitRH6QcYPfv8+iZYdGOEC2lalfL0mAUmzAka7DrrqRgInsj5XqdoS1fJx7YG9TMUMILR3GcKGQHGHPNY6qIXJwZmznb4TgPF52WWk0IyxYZF5vJE7pbL7WAAAaT0lEQVR4nO1di1/a2LZOeAUwCTExCU+BEDCAiaIiKopWRKv4GPFRrfWMOtqhOk7HPrRze3qce+45//ddK6i1rTPTTlUYyvf7WWMSdOfreq+9dwiihRZaaOELQacu4Kz3SBoSIukJIxxMvUfSkBDDXt5Ei56bILpJwoUgCIaxwFftNM3Q+M08ZSUIJ/zIMFaaYeA+C/PtUIn0XIAjRcXrRzFy6hl3RoJTrENVvAwRTHr8sSRJyXYBrqqkVscB3y9Et1fSATGgx5NJakKYIwid9PMZUgd6vH4hyVCecCZg99spW8YuEgSP/3wjEN0CiTCAHreBP/udjOBnCNpL2oCeJOMkDIdBOyWPnSIUIM/iDtP1HvW9QXS7VUQQlQtEiPIKFooMqLlcxh5E5SIIWwZVihCAnpQjYwuSfL0HfX/4wPbU6HGKYcHr8fo9MaAH9Ij2+i1wOUBShC3gSOl427eCm+iRSc1qsdhs1ho9toyXIggrKhehhw3Wa6vngO8XoFwxhMi8Vy7a71XpoB9tD9JDKA6WYjivA+ihHIKXq/eY7xEi6TVNMykSvEmPA4QjaJ6RCSJJIj20YCdJIYPS42QFt1zvMd8jZEMxYaQIFb4IRlEg+6JVRUV7IxkmF1ZVkYAqCs+AZ6vviBsNTlkGRpweEv2XajfqPZ4GgzNJ8ilZc0CsTOl+R6re42k0pFg0RTyNlopsCc8nsNKybINklKAp81sLLbTQQgstNBBc1nqPoKExsn46v5Gv9ygaF4vd3d3tbUOjxcGWHF2i/Lqtvb19cxCPF9sQSNJsKwg0sdh+OkIQ/cX2WWBqcNbkp629WO9hNQgWuwdrB86h9vbu4d9M6Rnqr++g6oNycRooQGG5grNt4+oqGpzBbmBnvg5jqz8Gu2cXra6R122j788VNz+857S7e2iE+BYx2L1YO+hfP708l2/7kIvy8DchOtbi0PT03Px1E2IdvjK3/cOjNcc92PaRCR5c/xZEp2N6c6O/f3F2+trTF4ffH/fPDr8eHNnYnN746IPl8l0Nqfb/YaPrEC98/CdHui8e+5p09E8vXr9l8HRoaLN4Z2R8BCY3MfEqaKUkRTFylnv6oyZci7NDQ7MfPuh7Uka6Lw5HhutoU+TKZFdn5OCNIsbEnKGpDx8+xNaHjb7zruLI3HBxZGRj7rpsFP/32vXhuWJ//+Dpx0bmPkFVsr292Z5I9E0qFRS5s8keX2RVZXJbZ1uvqDv9y1fSsdh+ZUby3dfVyLoBRnp4vk5xnk2OyZZXXQP5/E/pUPRZzEbpa9mBgTTI0ndd6S5fvHp7M2IGR2c3Rwevn3G9t729l6Tkh0eJBoFL3VpYmJo5eXG0dXxcmoqO7TNyKd1Rzg90RRLVnzoG0r7o9i3JT36u7fXi4nzb3DXXuzH3/niwDYO+wdEGCVxERVHOJ7NZEJTqVjqd9kWqe4bCa5WuGj3RFdHakfXFxydu5c+NXD72fPeVAFm7r8tSeX64vb3ttCECFwuXE0VlLdvR0ZteKMG3gfSUEQuKqsQlK5X9F52RxMrzfEca6Kl+uavvKP722/wHz+l6H9RtXEa6rumGUaOPwYkyJe93DuQtHdlKz0DemZ80ghQlizldewGGuRJPLD0fyPaEouPb4heqV/9Q++jGxmj3+rXCXXHo/fGGWYLIz7c3LDtBPcjYmEqnKT34Ld87kQsyTiqY0409kJnV1b6nW2cLvnhirKob2pd0p/u7Lx77dfcVP+W2D9RoFDPv2YZQoxshqUGKZiqhrjTYnuNQVzb7fA9OMVQsp3PfD4Bqbf94ruuK9rjv3TmcY39vZszIxujrj8q771Wm2HZxpdw43uizoOdEWZZL8ZBvYSEyEw+dldbOc2JQjomSUqNnORcMxsAS7e7KsioZ/I2hdP/m9On8/Gzb6bWJM8X1a8ftaIFGim1/L3YISdclSTJWK5Wz45lfD47Pstl9PaeqqqQbfAaVSxdjwRTITTJGy6Jk3Cg++bZRM1yDDPGq9P2hGo2cTgNmBz/5aGND/O7F2sLUkyPUrcjUTiXdm3/JK8b+0ZtzjS35Iolf98/Ozt5IOYUzqCBIj5brXywWFz9IjVzTVyHK6fDFlfLm7Id/qR9w989zu2Am0tlslw9YwcgvXp3Mdjjz+3trXT2+tyffhyLR6gsgDhwYp/MspmH8k+/+sXl6Ojc9f83LX/dGp9Mb/S6ivDjdBB0C16uu3nzHwNZkNu/syHbGZ3wgPb1HkwO9A12hePVt4vAsi8SFotX/8AFVOt9a61w4fuXCDHLzSo1c7dd1ZmNoeG5ofe7jAszfEcwZJA7lgSPToUNgPBPqTGefr2XzZSQrsTtWxUjIDJmfaEl9bzJrRkBv8LObv13yM3T64W8dGRn526nRjQhOdQ10QDgIDn0g2wUyslqqVHYghEZ6HldmZnYmkbh0KD6+G9hJrl2w+EwlsF+yPgh+yjo4vPn3V6ObEXzrQ9tTeRuanOyEyG/nRRos9OoEKNeL0iTm6TMvslkUmL7dJ9HlSx0cX8YPu4rTw5ubw9PN22hjViOhTt/CydbZcQWyB3j+XrTQq1vpyVK6t9cUqMmezlA8UXgEClaqGaL4+D8vPj+yuPh3c9VfAEbdScTjbzFN74y8XX62BZaoY6AnMnNusJCFlTERfXYSiUcTfUsTmJP2mP4/ekVPU0Pd6lpb7kt8B169N90Zf/brAlZ4smvnakw8uqRnfPk/e8/63j1CBdsuLYTA2Y8X/hus99jvHuoaqNLk8n992Q5rPgvpQxUt9EB6LwY5/JYvPWAq1/ihpCe3lydRwaqh1ZNodLzvwePDpl/ww2xlUVZ6ToCevOnHq29DPV09W5Cwl6mjSCccQ9Q8tpyTjMBR5WSmb+moKxLdGS88OAkldpt9VUJwoUZPqebVFx7PzKzGI6FICXN4So9G4DgeHV/ah0RLe9EVevto+Se0RT/+ONEVSqw0u/iooa4B9FOVeKizp/OsNNnVeZI4OKnsYcIeVJcT0Wg0MV7YFjHRepXtiSTemLbopBcUMVpQ6z3+O4b41tdleqzHIChTW+mBgWznzlY6u6/kVFHNGbuHh88KS7s5Macb7EMIDaOHP0Cm0VdNr51NJd41Oz2pg3gI/dDBL6sHiRns4AxgsNPxksMSh3JeWls4Xn6SU3XF4JMvIQeL9m35IhAfnuuSsvffpl/UcoTqc3CyNrkwtXyc7i2XeycmMcM65wzDgPQKMvn4CXd0dlZ5EsiiQo3NoFP/d8ysjun1Hv5dgy6t9D0rmQWNqbMebI/Was3pPY1nJyEXgwAxupxO92Bq0QkuvjADX9u5FIXVMa3ZbTNBv6nupLGg0TN1HOoBHo4hA8OU/PGvFZQmVKjDl72Ycu1E4om+p8tjhaf8RZ2e45o1Eb2ElFNrBY2uyPLU2VkoNBPx9XRhhrWyALaoA1uAhYflXmDp2er42NLJ6m717Kyk1ur0ySZf6xzTZbFW0JgsKZJu7K2uHmDgEz843F7ATB7ceKLwKo9CNF6FYLAzAllZZ+TgPKhKStPTY4ip4BTS0HOuYjNCTy7vJBKJgz1dN1ZBjjrBT42vTGASmhh7dPQShalqRoacpHMae6+zf+4djCLKslnQqKgyw8h6abJn7dHKoYKe6d+JeCQOmXphG+sZEDs/N3UwuvIck7NdheMDUr0f4G7BGBAev0nE43FelOmyuGVOVznhgymwLXoV5Ggc0qtKBOsZY4fnGDVGEiuvMDk7DLBssrmFh7Bxek7NLfeNPzPEIEUdgQ8DM3OcC1JlJqgaj8YKhaUfdxJRoGlsaY/b6+oJxcdXtrAatjL19v+afoMXndN1yfj18AEHYgQ+DF15TykXSzEpMERGoLT18KcfdgtjhXdPz3OKdga+fezpGvi1vu21yLMm1y0Ie1jOYEtnZ8caiJEOrrwDks2SpJpRMXimHzqIfPbc2D+SxGBO4XeiIEUY/4wXltORxHbTiw/D/Yypw8ITTtE5M0GFiFCBaCiHHeRAuiPfkeZA8RhZBHqe9BWWfjlIJMYK28/RSDd/wVBcy/Z2/PQmvcdzPPgwny+0OqMpuq6DZ2K/wzJQzzlIUwyTdv7n7Wr1cAUM0u5zNM9NX9EgLBNdA+UyTrc0AsmfIUF9XFnzVTQOwCf9U1gGCu3pUi4H7HBsyRcdPzyp/mJO7Y2OP2h66WGmsIxhplc/bVVmnlVf4ATD4ySrJTNcbDUaAae++h8DokSD075fiGMUFDkAVx/BgKjJg2akB2LmH6Z6sh29A5B2Ptoy83Xf25mTiR/y+YlnEPok+h6hNPHa9zMQ/SyVsCg2FQVX/6DpdYugjyO+zoVjtMldkF7NmP10SBoOgDYIESuHEPo8qB7tBZKBJ6tAScEsNo/v9hUKT1/Ve/Aw/BpuCE9ttJOwfjqR3/mFc/tfQeoQmcG8IhRJPJvpzPbmcQLzwWOgrccXmarunjzsGJicOliurowtPfjlJZZUx3eXd3e+/8sPdXsIZEwkP43AFCFHBIXre+9ZbcCiKHxZDY+ZGU8klhNRzK4OS5VQjzm5OTpzEo2buUTh6UtrHvVuRVf39w1uH6/2LecUTvjKR7sN+L2CH+C25z6+YpASEXRf3/ZT9HMEobqVL/sL1Ax46l/GASuV7EQ81AlyFD2ovMCMC8K/pRLWEDFhf2hLiReRc+FEMnj/Vz7abcDv0WmGYXR3AH+yXlbn4MBwSISFMjeNvdgPQbVruHNPbR9Zq/Xq25+scncGX+1uTVSXlnYnB14egBjFwXsvpF8ur4yBNu34etJpLI8tndNID3+CEsUpHNsIG9v53aZaUXY3QaQUllVw1rVTYtkY0iMHYIwWiQ9woouQ/ILAEqJZZZDhVh1utQUytJTk/iQ+SU1hd+J5qTOb33+GWfrY04XOdHbicXVm9TH2MoCdsZXquTkrdQci5yfg5YW7XZ7zebigR3LwRIp0BwJuN4P764a9ZACuBEkWzJPdzwqgaWrSmzEIFXfFUkmH1+MgZYIOezWHx03+8R59tYpYVwX+7d3fLiy9e7q3GvL1mFWeRzWzNFZ4FD2UcoqhPXq3/YTn2e8bwqv7hYymaZlwBndzhBEZdiTFHbPkPB44srPAGhiBlDtpIUTg0NxxjhHcCs1wHj9Bw102hv0Te0RXwU11+swyc09payLH5Es1yzxe2N4Bq9RXeLe7EO3jIa9I8lwyEPBr/1jfuK/ViX8Av4C7Obq9uGOsjQrmUJp0B26blnHX6LFaGDmmeQM2Qr2kRyaTTlA6R5iyeUg4yjn+xE68MQuDjw+AksgMLh7o+OHCMj+oTH23u/30x9Ik+Ksdg2d/PcfJzjLh2thsX7+39Zu/B79HoVKpnNuRIiwZIMoPMsOTaEvQ9iA9hISnhev0qCRKi0tzBD+THmZ3HCtey4lENDGD0xHSXWe74NDebZdCB1Ohyck01sEKSS3pP6hynBYw4zBkaKi+MlSzPU7BHSRydp4xSZHsGNokwzV6aNIhE5T7I+kBb2UJm9Jj+Qx6COrk6bvCg+WTlb5CNR4CTQtNnW2VKhM/9ESiJ/FIKIR1sKX/+bn0NnGoscKVKSsXh7pn68hQjR6b4IgRGu7JrAEpMulliJj3wvYEHRCfqeHr9IDt0dH2CGB7Po8e8HW5PUMMSm9mnqzGQdOiB29DpkePjm8fRHGixti7kzQuWToUtA98Vn9xqG12sU5TffwOkx6vPUbkSL+U9AI9QJQ34/CHa56LJt2G4fGCvMdICKJrnsseFgQH6CAdNukhPydG4SScliEZScxDx8eq2O+CvHzsKX/Y1wfefHfBhw5+m/qkNdo/DwwN1kOG2Aw6UCsXMAiXHmBjaoazEhYlqcV0uBLMgLwEtYBCJTMUYdUDPCFmUPNkI5lUzLgHN5ZVM58TSUs4LUNXNFU5XCksPf31IIGTe8aWnsixo2r1UTVuzr98d3Mi2j86N316/9ssWSzmn7Ra0BhaXITLYsH/PDhrhS+XxWleBOtk3ufE0zU5dzovPm/e8DmyT2s4LYNjc7HYw/19bmvrcKxvrPBgtxpjmKDKHZrW+93y79WXrSOjc8OjdZGh+wHFJzUtGagV4g1IK0qr1eVVyEVlOaZK2u7KyoOnpT969YV1cHR4/fVIs85LsIiKoisKlk6lc8jde83m8ZIhqmbbgn8pfmp3PoJ18HR6rnkZAnOVRI4M7W2os6sHK8ornGQW5jOfWVm2Ds5+tJ1MUyGWxNIpO4PhDqQVYz/yaJK05Be81sG5eNq2WWxShmQ2CWkVf2g2jwsPdI0Fk5S5eQHp76K8uNk2V/ek426QkmUbIT0dGyu8+9crwikahvIX9uUvbwy1bxabdk/F1Ktqdf/rXldQ3phrn91oWoZuAeUiMlTvUTQykKHNxT+/79tF//x6+2yLoT9Afn6u+3SweQPGr8fI/HDbaBMvrfxquEZG16dHG3e7lfrDOnK6PtyoDNlqTfsbGvFWmsae/mcYB/POr4ETEtfGTO2NWtM+wH2SI6QE3mrL+P+4u+eyAbGywH71OMqDs7gL4Vf/nlsG5zGb9p7wJxlmimStNv+fND9TGc1CyJ7kbQylvDE7PdRgDHEeHpv2sbD5Lr2rtxW4nCY9BENZL368On+BWtNeDgdowkkxcMH8uVaU/MuF+P7FoemGSu05d60sT5IMweha0jCrOKKW1GU7a7WwSQYMkKQlOVyr5czxAV5FE0EZLKswRNAvCAE6FeCJYAYnReQyBlDGBf6si/8H6N8YapvdaJRFzRf0xBwCwQiODCvgm/RypNvryHhBuQQ3RTBeh0cIYyuRJ/2sHw8oT9jrDQuErAl+ziaTGcJJ4kvkWFIlYmQY7v6alnt/ca57dqMhDDXn9WuslnR4ZUI0ez4OnnCFPQqd8pv0eCmCdwcoWvWEUzTpJQjGI9gILszZGD8pYjPfSsj2AHb7c0Cwl3YGPKozZTaMvgL9xeHuRkg6OC827R1eYMZpo2Q14OXhcT1wRQpf0EOaL4bjHBJhY2SRx1dYZjygc0wwRcjYjjXpwR5bjOQImsykUlTA8dXbqebnp9tP680Q59GoVCrmwVdRctidB3rMqR01zwX0WEjTaqNYiWb7XrAw3sxFh+I9PWC9zFeAyg58G7H9q7TrEiPAUH2Tjgvbo4VVAkxIyqQmReI8QdXxifTYPSJYIqDH7zWlh7pOD+dQAwINH85Qskylbml9RZ0ZuqTHrRA5fPmk4gbJ8QBZTObK9niSlE31OmSKBKWLucH2aGGdcCVBQmR30nVBjxzOoIrSXiFIWAz+9t79PjI63V0vhrjadATWoeBUBoX3ejR806Lb7/Z/4rmcYTdneLxeCAThBsEOwSAV9rK0TJozHT1e863L+GEvebtr2oGh+iSuSsZ85aQUgGdV2aQqZ1jaPJLkDGe1JAMY90A8xKGplfmMwrAZ2YxtNB2DEzXJ0hA64+/QA7W1pLIR4G99dQV2XIfn750hay3OdTnN5rsV416XeboWAV+05i+DZZd5qhYfXwTY8BnX5e+4jLnvJqizLp7Wg6G/EcqLs8PrjZR0NBz6gaEGSVxdDRHYf4L+jU1800m9h6Fql5uGNBxN/cWh6dnFuvaknUmPp7ZGQ7l9T/T16C+ut53WseNKuQVBMKM7lry9F1LcJkaKw/WYoleD7mbN2a+EAREi8EOriqFCUORUOEbkJNqpc/rtxcZ/EZB01KcXZAmE1VwYy6SQhQoSQQkOSO1JnG8e5ki7O8OS9rC/AazSyHxbHRiSHR6GwinTODM4RjhZd1JOaR4BePNwtOz18jTlJRthHQ4mHd33nZYZbtbqSoZRu1gHZOqkaYfsdtkZAFLgCuQWHntj0AMYfN3efY8htTPjUZwW3YPZJtJjLoZCQVKtAZIBt9Zg9AAWT9va7ouhYFgwUVswhtKTwbRMcAQblh7CZGj6XhjivN4aPWqNHhoX/xBqmKSdDUyPmbi2DRevGCrP3kl0bfOHc1aLxWm4M1gsg/BZNVcfkhKulEJ6HEhPg5jmDwGJa9vcJUOn03chTKBbZkwjO4ABOYArW2KaILAqevz30tOQ9BCYls1OD5lp2evutjtwabbLaQU07aztIQCZl3kMpxjXxXmabtxplJiWbW6Ue7vbultTGW8EMDS8ia+Jvtran5GDt9UkaAr0m28Zv3jbl+3h2drCVKnp9y79fBRr72DvnsX9DV7V3ud30JgJdh0AhhnJ6e5uX+8nxLWBDnPDzmrdM+nGAIRAQ0Ozs6/ni4uLI1ZzZ6uOtC869rDeA2sMfOBXmbNO3FLZ3IS7XgNqYDDmi/zSvki0MFHvsTQgnKV4qNOHm+IutZTrBqi43U40Ol74Z8s03wDr/oq5P8q/Wo79Rjgfbj9Y+tePrbDw90AHY6nGTRNbaKGFFlpooYUWWrhVMLinTk793feFqdK1S5QkNsA8ivsERbpxoQj56b7ELlGFdDRzfUlDkNS+NXrsXkkUOa/908w8iZs8xsRr7bkgyX9z9Ljx+ZN2SD5tQTGIrRtKlIkgFQt4dIoIxpA3Kibihik1elxwW30HfX+4oMecWGKux1JxW12eJyW7VyBzIEIiQUh2uJB01ehhArjY6BvpgNXokQWScmbIHCM7SCehur0BPWVlw7EabzIooJrBPcCRHs7Bq4bjVlYMNz4ohxBIJgU3a7WpIuFMOUiGUMMZEA4X6wjW6DEcOigWbyA9BOMOuNBiN+iMgVsG0OMgSbsGFsams35SQHpwOdY1erTLTauRnpTdzyZZoUEn4N42KLsnSDMM1r0Mks3J4d+lx+k06Qk6/Abi6/a2+rvgwjQDaNynwEXeQA/nUMDD4xJzoIcyV6TVCG1+XKfHI9KG5xo9bom5MM0CmmbRNM0u3s6rOultlOXzd4sUSV5mDZKbdOheiAXV2jbDKi4CDqCRyQkk6ZUuomaa95AO/htx7DbcSPAClEwRKfhi5JpApWQavjAsZGTzG127QMnfhttqoYUWGhz/D3+RW7FMmGpv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8130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7" y="1268760"/>
            <a:ext cx="806489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6600964" y="30135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/>
              <a:t>https://gfycat.com/electricvastazurewingedmagpie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01052" y="476672"/>
            <a:ext cx="7987372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decaimento radioativo em câmara de nuvens (</a:t>
            </a:r>
            <a:r>
              <a:rPr lang="pt-BR" sz="1800" i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cloud chamber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79388" y="260350"/>
            <a:ext cx="8678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(</a:t>
            </a:r>
            <a:r>
              <a:rPr lang="pt-BR" sz="20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pt-BR" sz="2000" i="1">
                <a:latin typeface="Calibri" pitchFamily="34" charset="0"/>
                <a:ea typeface="Calibri" pitchFamily="34" charset="0"/>
                <a:cs typeface="Calibri" pitchFamily="34" charset="0"/>
              </a:rPr>
              <a:t>vs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meia-vida (</a:t>
            </a:r>
            <a:r>
              <a:rPr lang="pt-BR" sz="20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sz="20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½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28677" name="Object 6"/>
          <p:cNvGraphicFramePr>
            <a:graphicFrameLocks noChangeAspect="1"/>
          </p:cNvGraphicFramePr>
          <p:nvPr/>
        </p:nvGraphicFramePr>
        <p:xfrm>
          <a:off x="4427538" y="620713"/>
          <a:ext cx="38163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0" name="Equation" r:id="rId3" imgW="1714500" imgH="393700" progId="Equation.3">
                  <p:embed/>
                </p:oleObj>
              </mc:Choice>
              <mc:Fallback>
                <p:oleObj name="Equation" r:id="rId3" imgW="1714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620713"/>
                        <a:ext cx="381635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636838"/>
            <a:ext cx="8642350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 rot="16200000">
            <a:off x="8113388" y="5726506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smtClean="0"/>
              <a:t>White, Geochemistry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3383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250825" y="236538"/>
            <a:ext cx="867886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isotópico </a:t>
            </a:r>
          </a:p>
          <a:p>
            <a:pPr>
              <a:lnSpc>
                <a:spcPct val="120000"/>
              </a:lnSpc>
            </a:pP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em qualquer intervalo de tempo, a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constante de decaimento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representa a proporção estatisticamente definida de isótopos radioativos que se transformam em seus produtos radiogênicos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o número de isótopos radiogênicos </a:t>
            </a:r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1800" i="1">
                <a:latin typeface="Calibri" pitchFamily="34" charset="0"/>
                <a:ea typeface="Calibri" pitchFamily="34" charset="0"/>
                <a:cs typeface="Calibri" pitchFamily="34" charset="0"/>
              </a:rPr>
              <a:t>daugther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 é proporcional 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ao número de isótopos radioativos </a:t>
            </a:r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pt-BR" sz="1800" i="1">
                <a:latin typeface="Calibri" pitchFamily="34" charset="0"/>
                <a:ea typeface="Calibri" pitchFamily="34" charset="0"/>
                <a:cs typeface="Calibri" pitchFamily="34" charset="0"/>
              </a:rPr>
              <a:t>parent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 respectivos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21509" name="Object 9"/>
          <p:cNvGraphicFramePr>
            <a:graphicFrameLocks noChangeAspect="1"/>
          </p:cNvGraphicFramePr>
          <p:nvPr/>
        </p:nvGraphicFramePr>
        <p:xfrm>
          <a:off x="2886075" y="4110038"/>
          <a:ext cx="322580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4" name="Equation" r:id="rId3" imgW="1066337" imgH="393529" progId="Equation.3">
                  <p:embed/>
                </p:oleObj>
              </mc:Choice>
              <mc:Fallback>
                <p:oleObj name="Equation" r:id="rId3" imgW="106633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075" y="4110038"/>
                        <a:ext cx="3225800" cy="1190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44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22532" name="Object 14"/>
          <p:cNvGraphicFramePr>
            <a:graphicFrameLocks noChangeAspect="1"/>
          </p:cNvGraphicFramePr>
          <p:nvPr/>
        </p:nvGraphicFramePr>
        <p:xfrm>
          <a:off x="2989263" y="2492375"/>
          <a:ext cx="322580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8" name="Equation" r:id="rId3" imgW="1066337" imgH="393529" progId="Equation.3">
                  <p:embed/>
                </p:oleObj>
              </mc:Choice>
              <mc:Fallback>
                <p:oleObj name="Equation" r:id="rId3" imgW="106633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2492375"/>
                        <a:ext cx="3225800" cy="1190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539750" y="908050"/>
            <a:ext cx="2019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variação negativa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(redução)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na quantidade do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 pai (</a:t>
            </a:r>
            <a:r>
              <a:rPr lang="pt-BR" sz="20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34" name="Line 16"/>
          <p:cNvSpPr>
            <a:spLocks noChangeShapeType="1"/>
          </p:cNvSpPr>
          <p:nvPr/>
        </p:nvSpPr>
        <p:spPr bwMode="auto">
          <a:xfrm>
            <a:off x="2197100" y="2347913"/>
            <a:ext cx="790575" cy="7207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5" name="Text Box 17"/>
          <p:cNvSpPr txBox="1">
            <a:spLocks noChangeArrowheads="1"/>
          </p:cNvSpPr>
          <p:nvPr/>
        </p:nvSpPr>
        <p:spPr bwMode="auto">
          <a:xfrm>
            <a:off x="2176463" y="4476750"/>
            <a:ext cx="17033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variação na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quantidade do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 pai (</a:t>
            </a:r>
            <a:r>
              <a:rPr lang="pt-BR" sz="20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em função do 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tempo (</a:t>
            </a:r>
            <a:r>
              <a:rPr lang="pt-BR" sz="20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36" name="Line 18"/>
          <p:cNvSpPr>
            <a:spLocks noChangeShapeType="1"/>
          </p:cNvSpPr>
          <p:nvPr/>
        </p:nvSpPr>
        <p:spPr bwMode="auto">
          <a:xfrm flipV="1">
            <a:off x="3132138" y="3717925"/>
            <a:ext cx="287337" cy="7191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7" name="Text Box 19"/>
          <p:cNvSpPr txBox="1">
            <a:spLocks noChangeArrowheads="1"/>
          </p:cNvSpPr>
          <p:nvPr/>
        </p:nvSpPr>
        <p:spPr bwMode="auto">
          <a:xfrm>
            <a:off x="5292725" y="4476750"/>
            <a:ext cx="18637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variação na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quantidade do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 filho (</a:t>
            </a:r>
            <a:r>
              <a:rPr lang="pt-BR" sz="20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em função do 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tempo (</a:t>
            </a:r>
            <a:r>
              <a:rPr lang="pt-BR" sz="20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38" name="Line 20"/>
          <p:cNvSpPr>
            <a:spLocks noChangeShapeType="1"/>
          </p:cNvSpPr>
          <p:nvPr/>
        </p:nvSpPr>
        <p:spPr bwMode="auto">
          <a:xfrm flipH="1" flipV="1">
            <a:off x="5003800" y="3716338"/>
            <a:ext cx="865188" cy="7921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9" name="Text Box 21"/>
          <p:cNvSpPr txBox="1">
            <a:spLocks noChangeArrowheads="1"/>
          </p:cNvSpPr>
          <p:nvPr/>
        </p:nvSpPr>
        <p:spPr bwMode="auto">
          <a:xfrm>
            <a:off x="6732588" y="765175"/>
            <a:ext cx="2105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constante de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(</a:t>
            </a:r>
            <a:r>
              <a:rPr lang="pt-BR" sz="2000" i="1">
                <a:solidFill>
                  <a:srgbClr val="FF0000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 do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 pai (</a:t>
            </a:r>
            <a:r>
              <a:rPr lang="pt-BR" sz="20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2540" name="Line 22"/>
          <p:cNvSpPr>
            <a:spLocks noChangeShapeType="1"/>
          </p:cNvSpPr>
          <p:nvPr/>
        </p:nvSpPr>
        <p:spPr bwMode="auto">
          <a:xfrm flipH="1">
            <a:off x="6156325" y="1844675"/>
            <a:ext cx="720725" cy="9366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2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23850" y="333375"/>
            <a:ext cx="47212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após todas as integrações e substituições....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equação do decaimento</a:t>
            </a: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468313" y="4606925"/>
            <a:ext cx="1928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quantidade do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isótopo filho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produzido durante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o tempo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58" name="Line 10"/>
          <p:cNvSpPr>
            <a:spLocks noChangeShapeType="1"/>
          </p:cNvSpPr>
          <p:nvPr/>
        </p:nvSpPr>
        <p:spPr bwMode="auto">
          <a:xfrm flipV="1">
            <a:off x="1979613" y="3500438"/>
            <a:ext cx="574675" cy="10080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2411413" y="2924175"/>
            <a:ext cx="44815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i="1">
                <a:latin typeface="Arial" charset="0"/>
              </a:rPr>
              <a:t>D* = P</a:t>
            </a:r>
            <a:r>
              <a:rPr lang="pt-BR" sz="3200" i="1" baseline="-25000">
                <a:latin typeface="Arial" charset="0"/>
              </a:rPr>
              <a:t>0</a:t>
            </a:r>
            <a:r>
              <a:rPr lang="pt-BR" sz="3200" i="1">
                <a:latin typeface="Arial" charset="0"/>
              </a:rPr>
              <a:t> – P = P (e</a:t>
            </a:r>
            <a:r>
              <a:rPr lang="pt-BR" sz="3200" i="1" baseline="30000">
                <a:latin typeface="Symbol" pitchFamily="18" charset="2"/>
              </a:rPr>
              <a:t>l</a:t>
            </a:r>
            <a:r>
              <a:rPr lang="pt-BR" sz="3200" i="1" baseline="30000">
                <a:latin typeface="Arial" charset="0"/>
              </a:rPr>
              <a:t>t</a:t>
            </a:r>
            <a:r>
              <a:rPr lang="pt-BR" sz="3200" i="1">
                <a:latin typeface="Arial" charset="0"/>
              </a:rPr>
              <a:t> – 1)</a:t>
            </a:r>
            <a:endParaRPr lang="en-US" sz="3200" i="1">
              <a:latin typeface="Arial" charset="0"/>
            </a:endParaRPr>
          </a:p>
        </p:txBody>
      </p:sp>
      <p:sp>
        <p:nvSpPr>
          <p:cNvPr id="23560" name="Line 15"/>
          <p:cNvSpPr>
            <a:spLocks noChangeShapeType="1"/>
          </p:cNvSpPr>
          <p:nvPr/>
        </p:nvSpPr>
        <p:spPr bwMode="auto">
          <a:xfrm flipV="1">
            <a:off x="3419475" y="3573463"/>
            <a:ext cx="215900" cy="14398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561" name="Text Box 16"/>
          <p:cNvSpPr txBox="1">
            <a:spLocks noChangeArrowheads="1"/>
          </p:cNvSpPr>
          <p:nvPr/>
        </p:nvSpPr>
        <p:spPr bwMode="auto">
          <a:xfrm>
            <a:off x="2700338" y="5118100"/>
            <a:ext cx="2179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quantidade do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isótopo pai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na formação do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sistema (tempo 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 = 0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62" name="Text Box 17"/>
          <p:cNvSpPr txBox="1">
            <a:spLocks noChangeArrowheads="1"/>
          </p:cNvSpPr>
          <p:nvPr/>
        </p:nvSpPr>
        <p:spPr bwMode="auto">
          <a:xfrm>
            <a:off x="5334000" y="4948238"/>
            <a:ext cx="18367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quantidade atual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do isótopo pai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3563" name="Line 18"/>
          <p:cNvSpPr>
            <a:spLocks noChangeShapeType="1"/>
          </p:cNvSpPr>
          <p:nvPr/>
        </p:nvSpPr>
        <p:spPr bwMode="auto">
          <a:xfrm flipH="1" flipV="1">
            <a:off x="4498975" y="3502025"/>
            <a:ext cx="865188" cy="1439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564" name="Line 19"/>
          <p:cNvSpPr>
            <a:spLocks noChangeShapeType="1"/>
          </p:cNvSpPr>
          <p:nvPr/>
        </p:nvSpPr>
        <p:spPr bwMode="auto">
          <a:xfrm flipH="1" flipV="1">
            <a:off x="5292725" y="3429000"/>
            <a:ext cx="865188" cy="1439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565" name="Text Box 20"/>
          <p:cNvSpPr txBox="1">
            <a:spLocks noChangeArrowheads="1"/>
          </p:cNvSpPr>
          <p:nvPr/>
        </p:nvSpPr>
        <p:spPr bwMode="auto">
          <a:xfrm>
            <a:off x="6156325" y="908050"/>
            <a:ext cx="16176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constante de 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decaimento (</a:t>
            </a:r>
            <a:r>
              <a:rPr lang="pt-BR" sz="1800" i="1">
                <a:solidFill>
                  <a:srgbClr val="FF0000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 tempo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3566" name="Line 21"/>
          <p:cNvSpPr>
            <a:spLocks noChangeShapeType="1"/>
          </p:cNvSpPr>
          <p:nvPr/>
        </p:nvSpPr>
        <p:spPr bwMode="auto">
          <a:xfrm flipH="1">
            <a:off x="5940425" y="1916113"/>
            <a:ext cx="503238" cy="10810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8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23850" y="2420938"/>
            <a:ext cx="989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ou seja,</a:t>
            </a: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8313" y="4606925"/>
            <a:ext cx="1995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quantidade atual 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do isótopo filho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1979613" y="3500438"/>
            <a:ext cx="574675" cy="10080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411413" y="2924175"/>
            <a:ext cx="54435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i="1">
                <a:latin typeface="Arial" charset="0"/>
              </a:rPr>
              <a:t>D = D</a:t>
            </a:r>
            <a:r>
              <a:rPr lang="pt-BR" sz="3200" i="1" baseline="-25000">
                <a:latin typeface="Arial" charset="0"/>
              </a:rPr>
              <a:t>0</a:t>
            </a:r>
            <a:r>
              <a:rPr lang="pt-BR" sz="3200" i="1">
                <a:latin typeface="Arial" charset="0"/>
              </a:rPr>
              <a:t> + D* = D</a:t>
            </a:r>
            <a:r>
              <a:rPr lang="pt-BR" sz="3200" i="1" baseline="-25000">
                <a:latin typeface="Arial" charset="0"/>
              </a:rPr>
              <a:t>0</a:t>
            </a:r>
            <a:r>
              <a:rPr lang="pt-BR" sz="3200" i="1">
                <a:latin typeface="Arial" charset="0"/>
              </a:rPr>
              <a:t> + P (e</a:t>
            </a:r>
            <a:r>
              <a:rPr lang="pt-BR" sz="3200" i="1" baseline="30000">
                <a:latin typeface="Symbol" pitchFamily="18" charset="2"/>
              </a:rPr>
              <a:t>l</a:t>
            </a:r>
            <a:r>
              <a:rPr lang="pt-BR" sz="3200" i="1" baseline="30000">
                <a:latin typeface="Arial" charset="0"/>
              </a:rPr>
              <a:t>t</a:t>
            </a:r>
            <a:r>
              <a:rPr lang="pt-BR" sz="3200" i="1">
                <a:latin typeface="Arial" charset="0"/>
              </a:rPr>
              <a:t> – 1)</a:t>
            </a:r>
            <a:endParaRPr lang="en-US" sz="3200" i="1">
              <a:latin typeface="Arial" charset="0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3419475" y="3573463"/>
            <a:ext cx="215900" cy="14398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700338" y="5118100"/>
            <a:ext cx="2179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quantidade do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isótopo filho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pt-BR" sz="1800" i="1" baseline="-25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na formação do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sistema (tempo 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 = 0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5364163" y="5013325"/>
            <a:ext cx="1698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quantidade do 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isótopo filho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formado no 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tempo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H="1" flipV="1">
            <a:off x="4498975" y="3502025"/>
            <a:ext cx="865188" cy="1439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588" name="Text Box 15"/>
          <p:cNvSpPr txBox="1">
            <a:spLocks noChangeArrowheads="1"/>
          </p:cNvSpPr>
          <p:nvPr/>
        </p:nvSpPr>
        <p:spPr bwMode="auto">
          <a:xfrm>
            <a:off x="2411413" y="833438"/>
            <a:ext cx="44815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i="1">
                <a:latin typeface="Arial" charset="0"/>
              </a:rPr>
              <a:t>D* = P</a:t>
            </a:r>
            <a:r>
              <a:rPr lang="pt-BR" sz="3200" i="1" baseline="-25000">
                <a:latin typeface="Arial" charset="0"/>
              </a:rPr>
              <a:t>0</a:t>
            </a:r>
            <a:r>
              <a:rPr lang="pt-BR" sz="3200" i="1">
                <a:latin typeface="Arial" charset="0"/>
              </a:rPr>
              <a:t> – P = P (e</a:t>
            </a:r>
            <a:r>
              <a:rPr lang="pt-BR" sz="3200" i="1" baseline="30000">
                <a:latin typeface="Symbol" pitchFamily="18" charset="2"/>
              </a:rPr>
              <a:t>l</a:t>
            </a:r>
            <a:r>
              <a:rPr lang="pt-BR" sz="3200" i="1" baseline="30000">
                <a:latin typeface="Arial" charset="0"/>
              </a:rPr>
              <a:t>t</a:t>
            </a:r>
            <a:r>
              <a:rPr lang="pt-BR" sz="3200" i="1">
                <a:latin typeface="Arial" charset="0"/>
              </a:rPr>
              <a:t> – 1)</a:t>
            </a:r>
            <a:endParaRPr lang="en-US" sz="3200" i="1">
              <a:latin typeface="Arial" charset="0"/>
            </a:endParaRPr>
          </a:p>
        </p:txBody>
      </p:sp>
      <p:sp>
        <p:nvSpPr>
          <p:cNvPr id="24589" name="Text Box 9"/>
          <p:cNvSpPr txBox="1">
            <a:spLocks noChangeArrowheads="1"/>
          </p:cNvSpPr>
          <p:nvPr/>
        </p:nvSpPr>
        <p:spPr bwMode="auto">
          <a:xfrm>
            <a:off x="214313" y="142875"/>
            <a:ext cx="1928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quantidade do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isótopo filho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produzido durante</a:t>
            </a:r>
          </a:p>
          <a:p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o tempo (</a:t>
            </a:r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90" name="Line 6"/>
          <p:cNvSpPr>
            <a:spLocks noChangeShapeType="1"/>
          </p:cNvSpPr>
          <p:nvPr/>
        </p:nvSpPr>
        <p:spPr bwMode="auto">
          <a:xfrm flipV="1">
            <a:off x="1714500" y="1143000"/>
            <a:ext cx="71755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5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50825" y="195020"/>
            <a:ext cx="8678863" cy="622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geocronologia – determinação de idade</a:t>
            </a:r>
          </a:p>
          <a:p>
            <a:pPr>
              <a:lnSpc>
                <a:spcPct val="120000"/>
              </a:lnSpc>
            </a:pPr>
            <a:endParaRPr lang="en-US" sz="18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sistemas de datação por nuclídeos radioativos	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métodos</a:t>
            </a:r>
            <a:r>
              <a:rPr lang="pt-BR"/>
              <a:t> </a:t>
            </a:r>
            <a:r>
              <a:rPr lang="pt-BR" sz="18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14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C, </a:t>
            </a:r>
            <a:r>
              <a:rPr lang="pt-BR" sz="18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b) sistemas de datação com alta razão pai/filho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métodos K-Ar, U-Pb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c) método da isócrona (presença do inicial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isótopo 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filho no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momento 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inicial)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métodos Rb-Sr, Sm-Nd,  Lu-Hf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evitar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análise de materiais que sofreram processos de alteração secundária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metamorfismo, hidrotermalismo, intemperismo</a:t>
            </a:r>
          </a:p>
          <a:p>
            <a:pPr>
              <a:lnSpc>
                <a:spcPct val="120000"/>
              </a:lnSpc>
            </a:pPr>
            <a:endParaRPr lang="pt-BR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saída ou entrada de isótopos pai ou filho causam erro na idade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dar preferência a minerais resistentes à alteração (p. ex. zircão)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79388" y="174353"/>
            <a:ext cx="8678862" cy="8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14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C </a:t>
            </a:r>
          </a:p>
          <a:p>
            <a:pPr>
              <a:lnSpc>
                <a:spcPct val="120000"/>
              </a:lnSpc>
            </a:pP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Libby et al, 1949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1205" name="Picture 5" descr="cdat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065408" cy="45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 rot="16200000">
            <a:off x="-1974503" y="3998838"/>
            <a:ext cx="443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http://hyperphysics.phy-astr.gsu.edu/hbase/nuclear/imgnuc/cdate1.gif</a:t>
            </a: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b="817"/>
          <a:stretch/>
        </p:blipFill>
        <p:spPr bwMode="auto">
          <a:xfrm>
            <a:off x="3995936" y="2276872"/>
            <a:ext cx="4680521" cy="285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6600963" y="39923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smtClean="0"/>
              <a:t>http://en.wikipedia.org/wiki/File:Carbon_14_formation_and_decay.svg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5313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9388" y="140439"/>
            <a:ext cx="8678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14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C </a:t>
            </a:r>
          </a:p>
          <a:p>
            <a:pPr>
              <a:lnSpc>
                <a:spcPct val="120000"/>
              </a:lnSpc>
            </a:pP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meia-vida 5.730 ± 40 anos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2229" name="Picture 7" descr="cdat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9150" y="3933825"/>
            <a:ext cx="5605463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8" descr="cdat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0099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07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9388" y="241947"/>
            <a:ext cx="8678862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14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C </a:t>
            </a:r>
          </a:p>
          <a:p>
            <a:pPr>
              <a:lnSpc>
                <a:spcPct val="120000"/>
              </a:lnSpc>
            </a:pPr>
            <a:endParaRPr lang="pt-BR" sz="16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600" smtClean="0">
                <a:latin typeface="Calibri" pitchFamily="34" charset="0"/>
                <a:ea typeface="Calibri" pitchFamily="34" charset="0"/>
                <a:cs typeface="Calibri" pitchFamily="34" charset="0"/>
              </a:rPr>
              <a:t>perturbação do sistema isotópico na atmosfera por testes nucleares </a:t>
            </a:r>
          </a:p>
          <a:p>
            <a:pPr>
              <a:lnSpc>
                <a:spcPct val="120000"/>
              </a:lnSpc>
            </a:pPr>
            <a:r>
              <a:rPr lang="pt-BR" sz="16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década de 1960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4994920" cy="39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9512" y="5733256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Atmospheric </a:t>
            </a:r>
            <a:r>
              <a:rPr lang="en-US" sz="1400" baseline="30000" smtClean="0">
                <a:latin typeface="Calibri" pitchFamily="34" charset="0"/>
              </a:rPr>
              <a:t>14</a:t>
            </a:r>
            <a:r>
              <a:rPr lang="en-US" sz="1400" smtClean="0">
                <a:latin typeface="Calibri" pitchFamily="34" charset="0"/>
              </a:rPr>
              <a:t>C</a:t>
            </a:r>
          </a:p>
          <a:p>
            <a:r>
              <a:rPr lang="en-US" sz="1400" smtClean="0">
                <a:latin typeface="Calibri" pitchFamily="34" charset="0"/>
              </a:rPr>
              <a:t>The New Zealand curve is representative for the Southern Hemisphere, the Austrian curve is representative for the Northern Hemisphere. Atmospheric nuclear weapon tests almost doubled the concentration of </a:t>
            </a:r>
            <a:r>
              <a:rPr lang="en-US" sz="1400" baseline="30000" smtClean="0">
                <a:latin typeface="Calibri" pitchFamily="34" charset="0"/>
              </a:rPr>
              <a:t>14</a:t>
            </a:r>
            <a:r>
              <a:rPr lang="en-US" sz="1400" smtClean="0">
                <a:latin typeface="Calibri" pitchFamily="34" charset="0"/>
              </a:rPr>
              <a:t>C in the Northern Hemisphere.</a:t>
            </a:r>
            <a:endParaRPr lang="pt-BR" sz="140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6528955" y="34882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smtClean="0"/>
              <a:t>http://en.wikipedia.org/wiki/Carbon-14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90421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V:\Powerpoint\JW_UK\WHITE\Final files\Jpeg\ch04\Figure 04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388" y="140439"/>
            <a:ext cx="8678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efeito Suess – queima de combustíveis fósseis</a:t>
            </a:r>
          </a:p>
          <a:p>
            <a:pPr>
              <a:lnSpc>
                <a:spcPct val="120000"/>
              </a:lnSpc>
            </a:pP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efeito DeVries – oscilações naturais</a:t>
            </a:r>
          </a:p>
        </p:txBody>
      </p:sp>
    </p:spTree>
    <p:extLst>
      <p:ext uri="{BB962C8B-B14F-4D97-AF65-F5344CB8AC3E}">
        <p14:creationId xmlns:p14="http://schemas.microsoft.com/office/powerpoint/2010/main" val="10905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850" y="476672"/>
            <a:ext cx="8569325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roteiro</a:t>
            </a:r>
            <a:b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tipos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de decaimento isotópico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a, b, g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pt-BR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constante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de decaimento (</a:t>
            </a:r>
            <a:r>
              <a:rPr lang="pt-BR" sz="18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 e meia-vida (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18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½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	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aplicações geocronológicas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isócronas e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datação Rb-Sr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datação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U-Th-Pb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(curva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)	 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datação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K-Ar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 (temperaturas críticas)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datação </a:t>
            </a:r>
            <a:r>
              <a:rPr lang="pt-BR" sz="1800" baseline="30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14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 </a:t>
            </a: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b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79388" y="158086"/>
            <a:ext cx="8678862" cy="622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K-Ar</a:t>
            </a:r>
          </a:p>
          <a:p>
            <a:pPr>
              <a:lnSpc>
                <a:spcPct val="120000"/>
              </a:lnSpc>
            </a:pP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alta razão pai/filho em </a:t>
            </a:r>
            <a:r>
              <a:rPr lang="pt-BR" sz="2000" i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= 0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K → 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Ca (emissão de e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K → 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Ar (captura de e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vantagem – K abundante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vantagem – Ar raro ou ausente no momento da cristalização dos minerais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desvantagem – Ar (gás nobre) se dispersa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desvantagem – 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Ca isótopo abundante de Ca, 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		 abundância pouco afetada pelo decaimento do 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40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K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7109" name="Picture 11" descr="untitl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4281" y="650332"/>
            <a:ext cx="362743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9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7" name="Picture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6"/>
          <a:stretch/>
        </p:blipFill>
        <p:spPr>
          <a:xfrm>
            <a:off x="2289486" y="404664"/>
            <a:ext cx="6819018" cy="6264424"/>
          </a:xfrm>
          <a:prstGeom prst="rect">
            <a:avLst/>
          </a:prstGeom>
        </p:spPr>
      </p:pic>
      <p:pic>
        <p:nvPicPr>
          <p:cNvPr id="6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5" t="19460" r="21254" b="26919"/>
          <a:stretch/>
        </p:blipFill>
        <p:spPr>
          <a:xfrm>
            <a:off x="323528" y="116633"/>
            <a:ext cx="367240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79388" y="255653"/>
            <a:ext cx="867886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K-Ar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4034" name="Picture 2" descr="https://geoinfo.nmt.edu/labs/argon/methods/Images/kar_equ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57" y="1988840"/>
            <a:ext cx="736465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79388" y="255653"/>
            <a:ext cx="867886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Ar-Ar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913"/>
            <a:ext cx="8724900" cy="6480175"/>
          </a:xfrm>
          <a:prstGeom prst="rect">
            <a:avLst/>
          </a:prstGeom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79388" y="255653"/>
            <a:ext cx="867886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Ar-Ar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79388" y="255042"/>
            <a:ext cx="867886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U-Pb</a:t>
            </a:r>
            <a:endParaRPr lang="pt-BR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238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U → 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206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Pb + 8He + 6</a:t>
            </a:r>
            <a:r>
              <a:rPr lang="pt-BR" sz="2000" i="1"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235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U → 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207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Pb + 7He + 7</a:t>
            </a:r>
            <a:r>
              <a:rPr lang="pt-BR" sz="2000" i="1"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</a:p>
          <a:p>
            <a:pPr>
              <a:lnSpc>
                <a:spcPct val="120000"/>
              </a:lnSpc>
            </a:pPr>
            <a:endParaRPr lang="pt-BR" sz="2000" i="1">
              <a:latin typeface="Symbol" pitchFamily="18" charset="2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232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Th → 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208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Pb + 6He + 4</a:t>
            </a:r>
            <a:r>
              <a:rPr lang="pt-BR" sz="2000" i="1">
                <a:latin typeface="Symbol" pitchFamily="18" charset="2"/>
                <a:ea typeface="Calibri" pitchFamily="34" charset="0"/>
                <a:cs typeface="Calibri" pitchFamily="34" charset="0"/>
              </a:rPr>
              <a:t>b</a:t>
            </a: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3 </a:t>
            </a:r>
            <a:r>
              <a:rPr lang="en-US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séries independentes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8917" name="Picture 6" descr="decayse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46038"/>
            <a:ext cx="522922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827088" y="6381750"/>
            <a:ext cx="2946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http://www.world-nuclear.org/info/inf05.htm</a:t>
            </a:r>
          </a:p>
        </p:txBody>
      </p:sp>
    </p:spTree>
    <p:extLst>
      <p:ext uri="{BB962C8B-B14F-4D97-AF65-F5344CB8AC3E}">
        <p14:creationId xmlns:p14="http://schemas.microsoft.com/office/powerpoint/2010/main" val="29790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79388" y="260350"/>
            <a:ext cx="8678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decaimento (</a:t>
            </a:r>
            <a:r>
              <a:rPr lang="pt-BR" sz="2000" i="1">
                <a:solidFill>
                  <a:schemeClr val="accent2"/>
                </a:solidFill>
                <a:latin typeface="Symbol" pitchFamily="18" charset="2"/>
                <a:ea typeface="Calibri" pitchFamily="34" charset="0"/>
                <a:cs typeface="Calibri" pitchFamily="34" charset="0"/>
              </a:rPr>
              <a:t>l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pt-BR" sz="2000" i="1">
                <a:latin typeface="Calibri" pitchFamily="34" charset="0"/>
                <a:ea typeface="Calibri" pitchFamily="34" charset="0"/>
                <a:cs typeface="Calibri" pitchFamily="34" charset="0"/>
              </a:rPr>
              <a:t>vs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meia-vida (</a:t>
            </a:r>
            <a:r>
              <a:rPr lang="pt-BR" sz="20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sz="20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½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4427538" y="620713"/>
          <a:ext cx="38163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4" name="Equation" r:id="rId3" imgW="1714500" imgH="393700" progId="Equation.3">
                  <p:embed/>
                </p:oleObj>
              </mc:Choice>
              <mc:Fallback>
                <p:oleObj name="Equation" r:id="rId3" imgW="1714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620713"/>
                        <a:ext cx="381635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636838"/>
            <a:ext cx="8642350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 rot="16200000">
            <a:off x="8093642" y="5654498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smtClean="0"/>
              <a:t>White, Geochemistry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6750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79388" y="196877"/>
            <a:ext cx="8678862" cy="611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U-Pb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minerais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zircão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uraninita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titanita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	monazita</a:t>
            </a:r>
          </a:p>
          <a:p>
            <a:pPr>
              <a:lnSpc>
                <a:spcPct val="120000"/>
              </a:lnSpc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minerais que não incorporam Pb durante sua cristalização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que retêm o Pb gerado por decaimento de U e Th</a:t>
            </a: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e que são resistentes a alterações secundárias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latin typeface="Calibri" pitchFamily="34" charset="0"/>
                <a:ea typeface="Calibri" pitchFamily="34" charset="0"/>
                <a:cs typeface="Calibri" pitchFamily="34" charset="0"/>
              </a:rPr>
              <a:t>se as idades não estiverem de acordo, houve alteração (abertura) do sistema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(p.ex. perda de Pb)</a:t>
            </a: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6082" name="Picture 2" descr="http://www.age-of-mammals.ucoz.ru/_si/0/880449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91" y="188640"/>
            <a:ext cx="4472759" cy="36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8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9388" y="91946"/>
            <a:ext cx="8678862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U-Pb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– 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curva concórdia</a:t>
            </a:r>
          </a:p>
          <a:p>
            <a:pPr>
              <a:lnSpc>
                <a:spcPct val="15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207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Pb e 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206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Pb são gerados em taxas de decaimento 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diferentes</a:t>
            </a:r>
          </a:p>
          <a:p>
            <a:pPr>
              <a:lnSpc>
                <a:spcPct val="150000"/>
              </a:lnSpc>
            </a:pPr>
            <a:r>
              <a:rPr lang="en-US" sz="18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235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U decai para </a:t>
            </a:r>
            <a:r>
              <a:rPr lang="en-US" sz="18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207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Pb</a:t>
            </a:r>
          </a:p>
          <a:p>
            <a:pPr>
              <a:lnSpc>
                <a:spcPct val="150000"/>
              </a:lnSpc>
            </a:pPr>
            <a:r>
              <a:rPr lang="en-US" sz="18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228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U decai para </a:t>
            </a:r>
            <a:r>
              <a:rPr lang="en-US" sz="18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206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Pb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razão 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207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Pb/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206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Pb aumenta com o tempo</a:t>
            </a: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curva concórdia mostra a situação </a:t>
            </a:r>
            <a:r>
              <a:rPr lang="en-US" sz="18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ideal,</a:t>
            </a:r>
          </a:p>
          <a:p>
            <a:pPr>
              <a:lnSpc>
                <a:spcPct val="150000"/>
              </a:lnSpc>
            </a:pPr>
            <a:r>
              <a:rPr lang="en-US" sz="18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ou seja um sistema que não teve</a:t>
            </a:r>
          </a:p>
          <a:p>
            <a:pPr>
              <a:lnSpc>
                <a:spcPct val="150000"/>
              </a:lnSpc>
            </a:pPr>
            <a:r>
              <a:rPr lang="en-US" sz="18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perda </a:t>
            </a:r>
            <a:r>
              <a:rPr lang="en-US" sz="18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Pb</a:t>
            </a:r>
          </a:p>
          <a:p>
            <a:pPr>
              <a:lnSpc>
                <a:spcPct val="15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1989" name="Picture 6" descr="concordia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066" y="1556792"/>
            <a:ext cx="475943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179512" y="5085184"/>
            <a:ext cx="7848872" cy="1311530"/>
            <a:chOff x="35496" y="5661248"/>
            <a:chExt cx="6790055" cy="1006976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8159" r="21433" b="80049"/>
            <a:stretch/>
          </p:blipFill>
          <p:spPr bwMode="auto">
            <a:xfrm>
              <a:off x="35496" y="5661248"/>
              <a:ext cx="6790055" cy="418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3557" r="21441" b="21826"/>
            <a:stretch/>
          </p:blipFill>
          <p:spPr bwMode="auto">
            <a:xfrm>
              <a:off x="36191" y="6150064"/>
              <a:ext cx="6789360" cy="518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780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9388" y="188640"/>
            <a:ext cx="867886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U-Pb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– 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curva </a:t>
            </a:r>
            <a:r>
              <a:rPr lang="pt-BR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</a:t>
            </a:r>
            <a:endParaRPr lang="pt-BR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8159" r="21433" b="80049"/>
          <a:stretch/>
        </p:blipFill>
        <p:spPr bwMode="auto">
          <a:xfrm>
            <a:off x="35496" y="5661248"/>
            <a:ext cx="6790055" cy="41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63557" r="21441" b="21826"/>
          <a:stretch/>
        </p:blipFill>
        <p:spPr bwMode="auto">
          <a:xfrm>
            <a:off x="36191" y="6150064"/>
            <a:ext cx="67893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700" y="836712"/>
            <a:ext cx="67437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5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4618" y="291420"/>
            <a:ext cx="83518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força nuclear – força forte</a:t>
            </a:r>
            <a:endParaRPr lang="pt-BR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força que mantém as partículas unidas no núcleo dos átomos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intensidade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2 ordens de grandeza maior que a força eletromagnética (repulsão)</a:t>
            </a: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39 ordens de grandeza maior que a gravidade</a:t>
            </a: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pt-BR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 intensidade diminui rapidamente com a distância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 distâncias maiores que 10</a:t>
            </a:r>
            <a:r>
              <a:rPr lang="en-US" sz="1800" baseline="30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-14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m 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ela se torna mais fraca que a força eletromagnética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9388" y="176329"/>
            <a:ext cx="8678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</a:t>
            </a:r>
            <a:r>
              <a:rPr lang="pt-BR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U-Pb 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– 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curva </a:t>
            </a:r>
            <a:r>
              <a:rPr lang="pt-BR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 com perda de Pb (sistema aberto)</a:t>
            </a:r>
            <a:endParaRPr lang="pt-BR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57288"/>
            <a:ext cx="90678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9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79388" y="269875"/>
            <a:ext cx="867886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U-Th-Pb – curva concórdia</a:t>
            </a:r>
          </a:p>
        </p:txBody>
      </p:sp>
      <p:pic>
        <p:nvPicPr>
          <p:cNvPr id="43013" name="Picture 6" descr="discordiapbleak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943100"/>
            <a:ext cx="5849938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7"/>
          <p:cNvSpPr>
            <a:spLocks noChangeArrowheads="1"/>
          </p:cNvSpPr>
          <p:nvPr/>
        </p:nvSpPr>
        <p:spPr bwMode="auto">
          <a:xfrm>
            <a:off x="2484438" y="1150938"/>
            <a:ext cx="2830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</a:t>
            </a:r>
          </a:p>
          <a:p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curva ideal sem perda de Pb</a:t>
            </a:r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3015" name="Line 8"/>
          <p:cNvSpPr>
            <a:spLocks noChangeShapeType="1"/>
          </p:cNvSpPr>
          <p:nvPr/>
        </p:nvSpPr>
        <p:spPr bwMode="auto">
          <a:xfrm flipH="1">
            <a:off x="4356100" y="1919288"/>
            <a:ext cx="68263" cy="5032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5753100" y="2492375"/>
            <a:ext cx="2817813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pontos analisados se situam</a:t>
            </a:r>
          </a:p>
          <a:p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abaixo da </a:t>
            </a:r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</a:t>
            </a:r>
          </a:p>
          <a:p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houve perda de Pb</a:t>
            </a:r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3017" name="Rectangle 10"/>
          <p:cNvSpPr>
            <a:spLocks noChangeArrowheads="1"/>
          </p:cNvSpPr>
          <p:nvPr/>
        </p:nvSpPr>
        <p:spPr bwMode="auto">
          <a:xfrm>
            <a:off x="5003800" y="4025900"/>
            <a:ext cx="343535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pontos abaixo da </a:t>
            </a:r>
          </a:p>
          <a:p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 </a:t>
            </a:r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estão </a:t>
            </a:r>
          </a:p>
          <a:p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alinhados = </a:t>
            </a:r>
            <a:r>
              <a:rPr lang="en-US" sz="1800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discórdia</a:t>
            </a:r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(perda de Pb em um único evento)</a:t>
            </a:r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3018" name="Line 11"/>
          <p:cNvSpPr>
            <a:spLocks noChangeShapeType="1"/>
          </p:cNvSpPr>
          <p:nvPr/>
        </p:nvSpPr>
        <p:spPr bwMode="auto">
          <a:xfrm flipH="1" flipV="1">
            <a:off x="3348038" y="3284538"/>
            <a:ext cx="1579562" cy="9366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79388" y="269875"/>
            <a:ext cx="867886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U-Th-Pb – curva concórdia</a:t>
            </a:r>
          </a:p>
        </p:txBody>
      </p:sp>
      <p:pic>
        <p:nvPicPr>
          <p:cNvPr id="44037" name="Picture 5" descr="discordiapbleak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943100"/>
            <a:ext cx="5849938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8"/>
          <p:cNvSpPr>
            <a:spLocks noChangeArrowheads="1"/>
          </p:cNvSpPr>
          <p:nvPr/>
        </p:nvSpPr>
        <p:spPr bwMode="auto">
          <a:xfrm>
            <a:off x="5580063" y="3716338"/>
            <a:ext cx="2116137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intercepto superior </a:t>
            </a:r>
          </a:p>
          <a:p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discórdia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</a:t>
            </a:r>
          </a:p>
          <a:p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idade da rocha (t</a:t>
            </a:r>
            <a:r>
              <a:rPr lang="en-US" sz="1800" baseline="-25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</a:t>
            </a:r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4039" name="Line 10"/>
          <p:cNvSpPr>
            <a:spLocks noChangeShapeType="1"/>
          </p:cNvSpPr>
          <p:nvPr/>
        </p:nvSpPr>
        <p:spPr bwMode="auto">
          <a:xfrm flipH="1" flipV="1">
            <a:off x="3851275" y="2852738"/>
            <a:ext cx="1579563" cy="9366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4040" name="Rectangle 11"/>
          <p:cNvSpPr>
            <a:spLocks noChangeArrowheads="1"/>
          </p:cNvSpPr>
          <p:nvPr/>
        </p:nvSpPr>
        <p:spPr bwMode="auto">
          <a:xfrm>
            <a:off x="900113" y="5445125"/>
            <a:ext cx="2663825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intercepto inferior </a:t>
            </a:r>
          </a:p>
          <a:p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discórdia </a:t>
            </a: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lang="pt-BR" sz="1800" i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concórdia</a:t>
            </a:r>
          </a:p>
          <a:p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indica a idade do processo</a:t>
            </a:r>
          </a:p>
          <a:p>
            <a:r>
              <a:rPr lang="en-US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alteração (t*)</a:t>
            </a:r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4041" name="Line 12"/>
          <p:cNvSpPr>
            <a:spLocks noChangeShapeType="1"/>
          </p:cNvSpPr>
          <p:nvPr/>
        </p:nvSpPr>
        <p:spPr bwMode="auto">
          <a:xfrm flipH="1" flipV="1">
            <a:off x="1692275" y="4437063"/>
            <a:ext cx="215900" cy="9366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8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5060" name="Picture 5" descr="wodicka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75" y="4573588"/>
            <a:ext cx="30988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egc073f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775" y="620713"/>
            <a:ext cx="51943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wodicka_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565400"/>
            <a:ext cx="30432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8"/>
          <p:cNvSpPr>
            <a:spLocks noChangeArrowheads="1"/>
          </p:cNvSpPr>
          <p:nvPr/>
        </p:nvSpPr>
        <p:spPr bwMode="auto">
          <a:xfrm>
            <a:off x="250825" y="80963"/>
            <a:ext cx="86788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U-Th-Pb </a:t>
            </a:r>
          </a:p>
          <a:p>
            <a:pPr>
              <a:lnSpc>
                <a:spcPct val="120000"/>
              </a:lnSpc>
            </a:pPr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diferentes tipos de zircão em</a:t>
            </a: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uma mesma rocha</a:t>
            </a: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podem registrar eventos</a:t>
            </a: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geológicos distintos</a:t>
            </a:r>
          </a:p>
        </p:txBody>
      </p:sp>
    </p:spTree>
    <p:extLst>
      <p:ext uri="{BB962C8B-B14F-4D97-AF65-F5344CB8AC3E}">
        <p14:creationId xmlns:p14="http://schemas.microsoft.com/office/powerpoint/2010/main" val="12902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6084" name="Picture 20" descr="Fig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00013"/>
            <a:ext cx="4986337" cy="6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21"/>
          <p:cNvSpPr>
            <a:spLocks noChangeArrowheads="1"/>
          </p:cNvSpPr>
          <p:nvPr/>
        </p:nvSpPr>
        <p:spPr bwMode="auto">
          <a:xfrm>
            <a:off x="179388" y="5876925"/>
            <a:ext cx="4105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000">
                <a:latin typeface="Arial" charset="0"/>
              </a:rPr>
              <a:t>Zircon U-Pb SHRIMP dating of a Neoproterozoic overprint in Paleoproterozoic granitic-gneissic terranes, southern Brazil</a:t>
            </a:r>
          </a:p>
          <a:p>
            <a:r>
              <a:rPr lang="pt-BR" sz="1000">
                <a:latin typeface="Arial" charset="0"/>
              </a:rPr>
              <a:t>Silva, Hartmann, McNaughton, Fletcher</a:t>
            </a:r>
          </a:p>
          <a:p>
            <a:r>
              <a:rPr lang="en-US" sz="1000">
                <a:latin typeface="Arial" charset="0"/>
              </a:rPr>
              <a:t>American Mineralogist; May 2000; v. 85; no. 5-6; p. 649-667</a:t>
            </a:r>
            <a:endParaRPr lang="pt-BR" sz="1000">
              <a:latin typeface="Arial" charset="0"/>
            </a:endParaRPr>
          </a:p>
        </p:txBody>
      </p:sp>
      <p:sp>
        <p:nvSpPr>
          <p:cNvPr id="46086" name="Rectangle 8"/>
          <p:cNvSpPr>
            <a:spLocks noChangeArrowheads="1"/>
          </p:cNvSpPr>
          <p:nvPr/>
        </p:nvSpPr>
        <p:spPr bwMode="auto">
          <a:xfrm>
            <a:off x="250825" y="80963"/>
            <a:ext cx="86788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U-Th-Pb </a:t>
            </a:r>
          </a:p>
          <a:p>
            <a:pPr>
              <a:lnSpc>
                <a:spcPct val="120000"/>
              </a:lnSpc>
            </a:pPr>
            <a:endParaRPr lang="pt-BR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diferentes tipos de zircão em</a:t>
            </a: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uma mesma rocha</a:t>
            </a: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podem registrar eventos</a:t>
            </a:r>
          </a:p>
          <a:p>
            <a:pPr>
              <a:lnSpc>
                <a:spcPct val="120000"/>
              </a:lnSpc>
            </a:pPr>
            <a:r>
              <a:rPr lang="pt-BR" sz="18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geológicos distintos</a:t>
            </a:r>
          </a:p>
        </p:txBody>
      </p:sp>
    </p:spTree>
    <p:extLst>
      <p:ext uri="{BB962C8B-B14F-4D97-AF65-F5344CB8AC3E}">
        <p14:creationId xmlns:p14="http://schemas.microsoft.com/office/powerpoint/2010/main" val="39817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31748" name="Picture 4" descr="rb_sr_isoch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0913" y="2854325"/>
            <a:ext cx="53292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79388" y="239157"/>
            <a:ext cx="86788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Rb-Sr</a:t>
            </a:r>
            <a:endParaRPr lang="pt-BR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método da isócrona</a:t>
            </a:r>
            <a:endParaRPr lang="pt-BR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Rb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+1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 acompanha K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+1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 (feldspato K, micas)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Sr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+2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 acompanha Ca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2+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 (plagioclásio, anfibólio, piroxênio) 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Rb</a:t>
            </a:r>
            <a:r>
              <a:rPr lang="pt-BR" sz="20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+1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~ K</a:t>
            </a:r>
            <a:r>
              <a:rPr lang="pt-BR" sz="20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+1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Sr</a:t>
            </a:r>
            <a:r>
              <a:rPr lang="pt-BR" sz="20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+2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~ Ca</a:t>
            </a:r>
            <a:r>
              <a:rPr lang="pt-BR" sz="2000" baseline="30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2+</a:t>
            </a:r>
            <a:endParaRPr lang="pt-BR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787900" y="2204864"/>
            <a:ext cx="3622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i="1">
                <a:latin typeface="Arial" charset="0"/>
              </a:rPr>
              <a:t>D = D</a:t>
            </a:r>
            <a:r>
              <a:rPr lang="pt-BR" sz="3200" i="1" baseline="-25000">
                <a:latin typeface="Arial" charset="0"/>
              </a:rPr>
              <a:t>0</a:t>
            </a:r>
            <a:r>
              <a:rPr lang="pt-BR" sz="3200" i="1">
                <a:latin typeface="Arial" charset="0"/>
              </a:rPr>
              <a:t> + P (e</a:t>
            </a:r>
            <a:r>
              <a:rPr lang="pt-BR" sz="3200" i="1" baseline="30000">
                <a:latin typeface="Symbol" pitchFamily="18" charset="2"/>
              </a:rPr>
              <a:t>l</a:t>
            </a:r>
            <a:r>
              <a:rPr lang="pt-BR" sz="3200" i="1" baseline="30000">
                <a:latin typeface="Arial" charset="0"/>
              </a:rPr>
              <a:t>t</a:t>
            </a:r>
            <a:r>
              <a:rPr lang="pt-BR" sz="3200" i="1">
                <a:latin typeface="Arial" charset="0"/>
              </a:rPr>
              <a:t> – 1)</a:t>
            </a:r>
            <a:endParaRPr lang="en-US" sz="3200" i="1">
              <a:latin typeface="Arial" charset="0"/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250825" y="5976938"/>
            <a:ext cx="457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os pontos da isócrona são as razões isotópicas em </a:t>
            </a:r>
            <a:r>
              <a:rPr lang="pt-BR" sz="14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minerais</a:t>
            </a:r>
            <a:r>
              <a:rPr lang="pt-BR" sz="14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concentrados, separados a partir de uma amostra de </a:t>
            </a:r>
            <a:r>
              <a:rPr lang="pt-BR" sz="14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rocha, </a:t>
            </a:r>
            <a:r>
              <a:rPr lang="pt-BR" sz="14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ou rochas de uma mesma suíte</a:t>
            </a:r>
          </a:p>
        </p:txBody>
      </p:sp>
      <p:sp>
        <p:nvSpPr>
          <p:cNvPr id="31752" name="Line 9"/>
          <p:cNvSpPr>
            <a:spLocks noChangeShapeType="1"/>
          </p:cNvSpPr>
          <p:nvPr/>
        </p:nvSpPr>
        <p:spPr bwMode="auto">
          <a:xfrm flipV="1">
            <a:off x="3995738" y="5373688"/>
            <a:ext cx="1152525" cy="576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 flipV="1">
            <a:off x="4140200" y="5300663"/>
            <a:ext cx="1584325" cy="6492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 flipV="1">
            <a:off x="4284663" y="5300663"/>
            <a:ext cx="2016125" cy="6492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 flipV="1">
            <a:off x="4427538" y="5300663"/>
            <a:ext cx="3098800" cy="6492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32772" name="Picture 4" descr="wiensFi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425" y="1628800"/>
            <a:ext cx="6859588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79388" y="190500"/>
            <a:ext cx="8678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isótopos e datação → 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isócrona</a:t>
            </a: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os pontos da isócrona correspondem </a:t>
            </a:r>
            <a:r>
              <a:rPr lang="en-US" sz="2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minerais de uma rocha</a:t>
            </a:r>
            <a:endParaRPr lang="pt-BR" sz="200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008938" y="4887913"/>
            <a:ext cx="522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t 0</a:t>
            </a:r>
            <a:endParaRPr lang="pt-BR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7019925" y="3644900"/>
            <a:ext cx="52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t 1</a:t>
            </a:r>
            <a:endParaRPr lang="pt-BR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426200" y="2684463"/>
            <a:ext cx="52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t 2</a:t>
            </a:r>
            <a:endParaRPr lang="pt-BR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940425" y="1844675"/>
            <a:ext cx="5222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t 3</a:t>
            </a:r>
            <a:endParaRPr lang="pt-BR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 flipV="1">
            <a:off x="6948488" y="2060575"/>
            <a:ext cx="1584325" cy="27368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 rot="3549468">
            <a:off x="7597775" y="3140076"/>
            <a:ext cx="10318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tempo</a:t>
            </a:r>
            <a:endParaRPr lang="pt-BR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33796" name="Picture 9" descr="wiensFig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801938"/>
            <a:ext cx="58324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179388" y="188913"/>
            <a:ext cx="8678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isótopos e datação → 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razão inicial</a:t>
            </a: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valor extrapolado graficamente</a:t>
            </a: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indica o teor inicial do isótopo radiogênico no sistema (</a:t>
            </a:r>
            <a:r>
              <a:rPr lang="en-US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87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Sr/</a:t>
            </a:r>
            <a:r>
              <a:rPr lang="en-US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86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Sr em </a:t>
            </a:r>
            <a:r>
              <a:rPr lang="en-US" sz="2000" i="1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=0)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798" name="Text Box 11"/>
          <p:cNvSpPr txBox="1">
            <a:spLocks noChangeArrowheads="1"/>
          </p:cNvSpPr>
          <p:nvPr/>
        </p:nvSpPr>
        <p:spPr bwMode="auto">
          <a:xfrm>
            <a:off x="250825" y="1822450"/>
            <a:ext cx="3206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i="1">
                <a:latin typeface="Arial" charset="0"/>
              </a:rPr>
              <a:t>D = D</a:t>
            </a:r>
            <a:r>
              <a:rPr lang="pt-BR" sz="2800" i="1" baseline="-25000">
                <a:latin typeface="Arial" charset="0"/>
              </a:rPr>
              <a:t>0</a:t>
            </a:r>
            <a:r>
              <a:rPr lang="pt-BR" sz="2800" i="1">
                <a:latin typeface="Arial" charset="0"/>
              </a:rPr>
              <a:t> + P (e</a:t>
            </a:r>
            <a:r>
              <a:rPr lang="pt-BR" sz="2800" i="1" baseline="30000">
                <a:latin typeface="Symbol" pitchFamily="18" charset="2"/>
              </a:rPr>
              <a:t>l</a:t>
            </a:r>
            <a:r>
              <a:rPr lang="pt-BR" sz="2800" i="1" baseline="30000">
                <a:latin typeface="Arial" charset="0"/>
              </a:rPr>
              <a:t>t</a:t>
            </a:r>
            <a:r>
              <a:rPr lang="pt-BR" sz="2800" i="1">
                <a:latin typeface="Arial" charset="0"/>
              </a:rPr>
              <a:t> – 1)</a:t>
            </a:r>
            <a:endParaRPr lang="en-US" sz="2800" i="1">
              <a:latin typeface="Arial" charset="0"/>
            </a:endParaRPr>
          </a:p>
        </p:txBody>
      </p:sp>
      <p:sp>
        <p:nvSpPr>
          <p:cNvPr id="33799" name="Rectangle 12"/>
          <p:cNvSpPr>
            <a:spLocks noChangeArrowheads="1"/>
          </p:cNvSpPr>
          <p:nvPr/>
        </p:nvSpPr>
        <p:spPr bwMode="auto">
          <a:xfrm>
            <a:off x="903288" y="4292600"/>
            <a:ext cx="1868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accent2"/>
                </a:solidFill>
                <a:latin typeface="Arial" charset="0"/>
                <a:cs typeface="Arial" charset="0"/>
              </a:rPr>
              <a:t>razão inicial</a:t>
            </a:r>
          </a:p>
          <a:p>
            <a:r>
              <a:rPr lang="en-US" sz="2000">
                <a:solidFill>
                  <a:schemeClr val="accent2"/>
                </a:solidFill>
                <a:latin typeface="Arial" charset="0"/>
                <a:cs typeface="Arial" charset="0"/>
              </a:rPr>
              <a:t>(quando P = 0)</a:t>
            </a:r>
            <a:endParaRPr lang="pt-BR" sz="20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3800" name="Line 13"/>
          <p:cNvSpPr>
            <a:spLocks noChangeShapeType="1"/>
          </p:cNvSpPr>
          <p:nvPr/>
        </p:nvSpPr>
        <p:spPr bwMode="auto">
          <a:xfrm>
            <a:off x="2843213" y="5013325"/>
            <a:ext cx="5762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01" name="Line 14"/>
          <p:cNvSpPr>
            <a:spLocks noChangeShapeType="1"/>
          </p:cNvSpPr>
          <p:nvPr/>
        </p:nvSpPr>
        <p:spPr bwMode="auto">
          <a:xfrm flipH="1" flipV="1">
            <a:off x="1331913" y="2420938"/>
            <a:ext cx="36036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30724" name="Picture 12" descr="rb_sr_isoch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0913" y="2854325"/>
            <a:ext cx="53292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179388" y="260350"/>
            <a:ext cx="86788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datação Rb-Sr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87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Rb → 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87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Sr + </a:t>
            </a:r>
            <a:r>
              <a:rPr lang="pt-BR" sz="2000" i="1">
                <a:latin typeface="Symbol" pitchFamily="18" charset="2"/>
                <a:ea typeface="Calibri" pitchFamily="34" charset="0"/>
                <a:cs typeface="Calibri" pitchFamily="34" charset="0"/>
              </a:rPr>
              <a:t>b 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i="1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pt-BR" sz="2000" baseline="-25000">
                <a:latin typeface="Calibri" pitchFamily="34" charset="0"/>
                <a:ea typeface="Calibri" pitchFamily="34" charset="0"/>
                <a:cs typeface="Calibri" pitchFamily="34" charset="0"/>
              </a:rPr>
              <a:t>1/2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 = 4,88 x 10</a:t>
            </a:r>
            <a:r>
              <a:rPr lang="pt-BR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 anos</a:t>
            </a: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a idade é calculada a partir do </a:t>
            </a: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coeficiente angular da isócrona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6" name="Text Box 13"/>
          <p:cNvSpPr txBox="1">
            <a:spLocks noChangeArrowheads="1"/>
          </p:cNvSpPr>
          <p:nvPr/>
        </p:nvSpPr>
        <p:spPr bwMode="auto">
          <a:xfrm>
            <a:off x="4714875" y="642938"/>
            <a:ext cx="3622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i="1">
                <a:latin typeface="Arial" charset="0"/>
              </a:rPr>
              <a:t>D = D</a:t>
            </a:r>
            <a:r>
              <a:rPr lang="pt-BR" sz="3200" i="1" baseline="-25000">
                <a:latin typeface="Arial" charset="0"/>
              </a:rPr>
              <a:t>0</a:t>
            </a:r>
            <a:r>
              <a:rPr lang="pt-BR" sz="3200" i="1">
                <a:latin typeface="Arial" charset="0"/>
              </a:rPr>
              <a:t> + P (e</a:t>
            </a:r>
            <a:r>
              <a:rPr lang="pt-BR" sz="3200" i="1" baseline="30000">
                <a:latin typeface="Symbol" pitchFamily="18" charset="2"/>
              </a:rPr>
              <a:t>l</a:t>
            </a:r>
            <a:r>
              <a:rPr lang="pt-BR" sz="3200" i="1" baseline="30000">
                <a:latin typeface="Arial" charset="0"/>
              </a:rPr>
              <a:t>t</a:t>
            </a:r>
            <a:r>
              <a:rPr lang="pt-BR" sz="3200" i="1">
                <a:latin typeface="Arial" charset="0"/>
              </a:rPr>
              <a:t> – 1)</a:t>
            </a:r>
            <a:endParaRPr lang="en-US" sz="3200" i="1">
              <a:latin typeface="Arial" charset="0"/>
            </a:endParaRPr>
          </a:p>
        </p:txBody>
      </p:sp>
      <p:sp>
        <p:nvSpPr>
          <p:cNvPr id="30727" name="Text Box 13"/>
          <p:cNvSpPr txBox="1">
            <a:spLocks noChangeArrowheads="1"/>
          </p:cNvSpPr>
          <p:nvPr/>
        </p:nvSpPr>
        <p:spPr bwMode="auto">
          <a:xfrm>
            <a:off x="3786188" y="1500188"/>
            <a:ext cx="5278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(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Sr/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Sr) = (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Sr/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Sr)</a:t>
            </a:r>
            <a:r>
              <a:rPr lang="pt-BR" sz="2000" i="1" baseline="-25000" smtClean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 + (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Rb/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Sr) (e</a:t>
            </a:r>
            <a:r>
              <a:rPr lang="pt-BR" sz="2000" i="1" baseline="3000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 – 1)</a:t>
            </a:r>
            <a:endParaRPr lang="en-US" sz="2000" i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0728" name="Text Box 13"/>
          <p:cNvSpPr txBox="1">
            <a:spLocks noChangeArrowheads="1"/>
          </p:cNvSpPr>
          <p:nvPr/>
        </p:nvSpPr>
        <p:spPr bwMode="auto">
          <a:xfrm>
            <a:off x="274638" y="4224338"/>
            <a:ext cx="38234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00" i="1">
                <a:solidFill>
                  <a:srgbClr val="0000FF"/>
                </a:solidFill>
                <a:latin typeface="Arial" charset="0"/>
              </a:rPr>
              <a:t>(</a:t>
            </a:r>
            <a:r>
              <a:rPr lang="pt-BR" sz="1600" i="1" baseline="3000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Sr/</a:t>
            </a:r>
            <a:r>
              <a:rPr lang="pt-BR" sz="1600" i="1" baseline="3000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Sr)  isótopo filho hoje</a:t>
            </a:r>
          </a:p>
          <a:p>
            <a:pPr>
              <a:lnSpc>
                <a:spcPct val="200000"/>
              </a:lnSpc>
            </a:pPr>
            <a:r>
              <a:rPr lang="pt-BR" sz="1600" i="1">
                <a:solidFill>
                  <a:srgbClr val="0000FF"/>
                </a:solidFill>
                <a:latin typeface="Arial" charset="0"/>
              </a:rPr>
              <a:t>(</a:t>
            </a:r>
            <a:r>
              <a:rPr lang="pt-BR" sz="1600" i="1" baseline="3000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Sr/</a:t>
            </a:r>
            <a:r>
              <a:rPr lang="pt-BR" sz="1600" i="1" baseline="3000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Sr)</a:t>
            </a:r>
            <a:r>
              <a:rPr lang="pt-BR" sz="1600" i="1" baseline="-25000">
                <a:solidFill>
                  <a:srgbClr val="0000FF"/>
                </a:solidFill>
                <a:latin typeface="Arial" charset="0"/>
              </a:rPr>
              <a:t>0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 isótopo filho inicial</a:t>
            </a:r>
          </a:p>
          <a:p>
            <a:pPr>
              <a:lnSpc>
                <a:spcPct val="200000"/>
              </a:lnSpc>
            </a:pPr>
            <a:r>
              <a:rPr lang="pt-BR" sz="1600" i="1">
                <a:solidFill>
                  <a:srgbClr val="0000FF"/>
                </a:solidFill>
                <a:latin typeface="Arial" charset="0"/>
              </a:rPr>
              <a:t>(</a:t>
            </a:r>
            <a:r>
              <a:rPr lang="pt-BR" sz="1600" i="1" baseline="3000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Rb/</a:t>
            </a:r>
            <a:r>
              <a:rPr lang="pt-BR" sz="1600" i="1" baseline="3000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Sr) isótopo pai hoje</a:t>
            </a:r>
          </a:p>
          <a:p>
            <a:pPr>
              <a:lnSpc>
                <a:spcPct val="200000"/>
              </a:lnSpc>
            </a:pPr>
            <a:r>
              <a:rPr lang="pt-BR" sz="1600" i="1">
                <a:solidFill>
                  <a:srgbClr val="0000FF"/>
                </a:solidFill>
                <a:latin typeface="Arial" charset="0"/>
              </a:rPr>
              <a:t>(e</a:t>
            </a:r>
            <a:r>
              <a:rPr lang="pt-BR" sz="1600" i="1" baseline="3000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pt-BR" sz="1600" i="1" baseline="30000">
                <a:solidFill>
                  <a:srgbClr val="0000FF"/>
                </a:solidFill>
                <a:latin typeface="Arial" charset="0"/>
              </a:rPr>
              <a:t>t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 – 1</a:t>
            </a:r>
            <a:r>
              <a:rPr lang="pt-BR" sz="1600" i="1" smtClean="0">
                <a:solidFill>
                  <a:srgbClr val="0000FF"/>
                </a:solidFill>
                <a:latin typeface="Arial" charset="0"/>
              </a:rPr>
              <a:t>) </a:t>
            </a:r>
            <a:r>
              <a:rPr lang="pt-BR" sz="1600" i="1" smtClean="0">
                <a:solidFill>
                  <a:srgbClr val="0000FF"/>
                </a:solidFill>
                <a:latin typeface="Arial" charset="0"/>
                <a:sym typeface="Symbol"/>
              </a:rPr>
              <a:t> </a:t>
            </a:r>
            <a:r>
              <a:rPr lang="pt-BR" sz="1600" i="1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pt-BR" sz="1600" i="1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pt-BR" sz="1600" i="1" smtClean="0">
                <a:solidFill>
                  <a:srgbClr val="0000FF"/>
                </a:solidFill>
                <a:latin typeface="Arial" charset="0"/>
                <a:sym typeface="Symbol"/>
              </a:rPr>
              <a:t> </a:t>
            </a:r>
            <a:r>
              <a:rPr lang="pt-BR" sz="1600" i="1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pt-BR" sz="1600" i="1">
                <a:solidFill>
                  <a:srgbClr val="0000FF"/>
                </a:solidFill>
                <a:latin typeface="Arial" charset="0"/>
              </a:rPr>
              <a:t>coeficiente angular da reta</a:t>
            </a:r>
            <a:endParaRPr lang="en-US" sz="1600" i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779912" y="1948830"/>
            <a:ext cx="1630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i="1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pt-BR" sz="2000" i="1">
                <a:solidFill>
                  <a:srgbClr val="FF0000"/>
                </a:solidFill>
                <a:latin typeface="Arial" charset="0"/>
              </a:rPr>
              <a:t>e</a:t>
            </a:r>
            <a:r>
              <a:rPr lang="pt-BR" sz="2000" i="1" baseline="3000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pt-BR" sz="2000" i="1" baseline="30000">
                <a:solidFill>
                  <a:srgbClr val="FF0000"/>
                </a:solidFill>
                <a:latin typeface="Arial" charset="0"/>
              </a:rPr>
              <a:t>t</a:t>
            </a:r>
            <a:r>
              <a:rPr lang="pt-BR" sz="2000" i="1">
                <a:solidFill>
                  <a:srgbClr val="FF0000"/>
                </a:solidFill>
                <a:latin typeface="Arial" charset="0"/>
              </a:rPr>
              <a:t> – 1</a:t>
            </a:r>
            <a:r>
              <a:rPr lang="pt-BR" sz="2000" i="1" smtClean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pt-BR" sz="2000" i="1" smtClean="0">
                <a:solidFill>
                  <a:srgbClr val="FF0000"/>
                </a:solidFill>
                <a:latin typeface="Arial" charset="0"/>
                <a:sym typeface="Symbol"/>
              </a:rPr>
              <a:t> </a:t>
            </a:r>
            <a:r>
              <a:rPr lang="pt-BR" sz="2000" i="1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pt-BR" sz="2000" i="1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pt-BR" sz="2000" i="1" smtClean="0">
                <a:solidFill>
                  <a:srgbClr val="FF0000"/>
                </a:solidFill>
                <a:latin typeface="Arial" charset="0"/>
                <a:sym typeface="Symbol"/>
              </a:rPr>
              <a:t> </a:t>
            </a:r>
            <a:endParaRPr lang="en-US" sz="20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79912" y="2348880"/>
            <a:ext cx="4679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(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Sr/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Sr) = (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Sr/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Sr)</a:t>
            </a:r>
            <a:r>
              <a:rPr lang="pt-BR" sz="2000" i="1" baseline="-25000" smtClean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 + (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87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Rb/</a:t>
            </a:r>
            <a:r>
              <a:rPr lang="pt-BR" sz="2000" i="1" baseline="30000" smtClean="0">
                <a:solidFill>
                  <a:srgbClr val="0000FF"/>
                </a:solidFill>
                <a:latin typeface="Arial" charset="0"/>
              </a:rPr>
              <a:t>86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Sr) </a:t>
            </a:r>
            <a:r>
              <a:rPr lang="pt-BR" sz="2000" i="1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pt-BR" sz="2000" i="1" smtClean="0">
                <a:solidFill>
                  <a:srgbClr val="0000FF"/>
                </a:solidFill>
                <a:latin typeface="Arial" charset="0"/>
                <a:sym typeface="Symbol"/>
              </a:rPr>
              <a:t> </a:t>
            </a:r>
            <a:endParaRPr lang="en-US" sz="2000" i="1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9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1520" y="72266"/>
            <a:ext cx="8351838" cy="278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força de ligação do núcleo (</a:t>
            </a:r>
            <a:r>
              <a:rPr lang="pt-BR" sz="2000" i="1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binding energy</a:t>
            </a:r>
            <a:r>
              <a:rPr lang="pt-BR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pt-BR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diferença  entre </a:t>
            </a: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 soma das massas individuais dos núcleons (prótons, neutrons) e elétrons</a:t>
            </a:r>
          </a:p>
          <a:p>
            <a:pPr>
              <a:lnSpc>
                <a:spcPct val="120000"/>
              </a:lnSpc>
            </a:pPr>
            <a:r>
              <a:rPr lang="pt-BR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e a massa nominal do átomo</a:t>
            </a: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trecho de White, 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Geochemistry (Cap. 8)</a:t>
            </a: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25216" r="12031" b="12069"/>
          <a:stretch/>
        </p:blipFill>
        <p:spPr bwMode="auto">
          <a:xfrm>
            <a:off x="212212" y="2819718"/>
            <a:ext cx="8608260" cy="37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6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0" name="Rectangle 10"/>
          <p:cNvSpPr>
            <a:spLocks noChangeArrowheads="1"/>
          </p:cNvSpPr>
          <p:nvPr/>
        </p:nvSpPr>
        <p:spPr bwMode="auto">
          <a:xfrm>
            <a:off x="179388" y="260350"/>
            <a:ext cx="8678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razão 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inicial</a:t>
            </a:r>
          </a:p>
        </p:txBody>
      </p:sp>
      <p:pic>
        <p:nvPicPr>
          <p:cNvPr id="34821" name="Picture 2" descr="C:\Users\Fábio\Desktop\my docs\albarede geoquimica\cap 4\9780521880794c04_fi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052513"/>
            <a:ext cx="5284788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tângulo 1"/>
          <p:cNvSpPr>
            <a:spLocks noChangeArrowheads="1"/>
          </p:cNvSpPr>
          <p:nvPr/>
        </p:nvSpPr>
        <p:spPr bwMode="auto">
          <a:xfrm>
            <a:off x="323850" y="5129213"/>
            <a:ext cx="42481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cães e gatos </a:t>
            </a:r>
            <a:r>
              <a:rPr lang="pt-BR" sz="1600">
                <a:latin typeface="Calibri" pitchFamily="34" charset="0"/>
                <a:ea typeface="Calibri" pitchFamily="34" charset="0"/>
                <a:cs typeface="Calibri" pitchFamily="34" charset="0"/>
              </a:rPr>
              <a:t>interagem vigorosamente, o que afeta a ocupação dos sítios disponíveis no sistema (árvore, chão). Assim como dois elementos químicos com propriedades diferentes, eles se distribuem para atingir o nível de mínima energia. </a:t>
            </a:r>
          </a:p>
        </p:txBody>
      </p:sp>
      <p:sp>
        <p:nvSpPr>
          <p:cNvPr id="34823" name="Retângulo 2"/>
          <p:cNvSpPr>
            <a:spLocks noChangeArrowheads="1"/>
          </p:cNvSpPr>
          <p:nvPr/>
        </p:nvSpPr>
        <p:spPr bwMode="auto">
          <a:xfrm rot="-5400000">
            <a:off x="8085138" y="3095625"/>
            <a:ext cx="162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  <a:ea typeface="Calibri" pitchFamily="34" charset="0"/>
                <a:cs typeface="Calibri" pitchFamily="34" charset="0"/>
              </a:rPr>
              <a:t>Geoquímica (Albarède)</a:t>
            </a:r>
            <a:endParaRPr lang="pt-BR" sz="1200"/>
          </a:p>
        </p:txBody>
      </p:sp>
      <p:sp>
        <p:nvSpPr>
          <p:cNvPr id="34824" name="Retângulo 12"/>
          <p:cNvSpPr>
            <a:spLocks noChangeArrowheads="1"/>
          </p:cNvSpPr>
          <p:nvPr/>
        </p:nvSpPr>
        <p:spPr bwMode="auto">
          <a:xfrm>
            <a:off x="4811713" y="5129213"/>
            <a:ext cx="42497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gatos brancos e pretos </a:t>
            </a:r>
            <a:r>
              <a:rPr lang="pt-BR" sz="1600">
                <a:latin typeface="Calibri" pitchFamily="34" charset="0"/>
                <a:ea typeface="Calibri" pitchFamily="34" charset="0"/>
                <a:cs typeface="Calibri" pitchFamily="34" charset="0"/>
              </a:rPr>
              <a:t>têm características similares e, como os isótopos de um mesmo elemento, se distribuem aleatoriamente pelos sítios disponíveis. O arranjo mais provável é uma proporção idêntica de isótopos em cada sítio. </a:t>
            </a:r>
          </a:p>
        </p:txBody>
      </p:sp>
    </p:spTree>
    <p:extLst>
      <p:ext uri="{BB962C8B-B14F-4D97-AF65-F5344CB8AC3E}">
        <p14:creationId xmlns:p14="http://schemas.microsoft.com/office/powerpoint/2010/main" val="29495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35844" name="Picture 9" descr="wiensFig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801938"/>
            <a:ext cx="58324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179388" y="188913"/>
            <a:ext cx="8678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isótopos e datação → </a:t>
            </a:r>
            <a:r>
              <a:rPr lang="pt-BR" sz="200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razão inicial</a:t>
            </a: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valor extrapolado graficamente</a:t>
            </a: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indica </a:t>
            </a:r>
            <a:r>
              <a:rPr lang="en-US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a razão inicial 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do isótopo radiogênico no sistema (</a:t>
            </a:r>
            <a:r>
              <a:rPr lang="en-US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87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Sr/</a:t>
            </a:r>
            <a:r>
              <a:rPr lang="en-US" sz="20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86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Sr em </a:t>
            </a:r>
            <a:r>
              <a:rPr lang="en-US" sz="2000" i="1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=0)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250825" y="1822450"/>
            <a:ext cx="3206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i="1">
                <a:latin typeface="Arial" charset="0"/>
              </a:rPr>
              <a:t>D = D</a:t>
            </a:r>
            <a:r>
              <a:rPr lang="pt-BR" sz="2800" i="1" baseline="-25000">
                <a:latin typeface="Arial" charset="0"/>
              </a:rPr>
              <a:t>0</a:t>
            </a:r>
            <a:r>
              <a:rPr lang="pt-BR" sz="2800" i="1">
                <a:latin typeface="Arial" charset="0"/>
              </a:rPr>
              <a:t> + P (e</a:t>
            </a:r>
            <a:r>
              <a:rPr lang="pt-BR" sz="2800" i="1" baseline="30000">
                <a:latin typeface="Symbol" pitchFamily="18" charset="2"/>
              </a:rPr>
              <a:t>l</a:t>
            </a:r>
            <a:r>
              <a:rPr lang="pt-BR" sz="2800" i="1" baseline="30000">
                <a:latin typeface="Arial" charset="0"/>
              </a:rPr>
              <a:t>t</a:t>
            </a:r>
            <a:r>
              <a:rPr lang="pt-BR" sz="2800" i="1">
                <a:latin typeface="Arial" charset="0"/>
              </a:rPr>
              <a:t> – 1)</a:t>
            </a:r>
            <a:endParaRPr lang="en-US" sz="2800" i="1">
              <a:latin typeface="Arial" charset="0"/>
            </a:endParaRPr>
          </a:p>
        </p:txBody>
      </p:sp>
      <p:sp>
        <p:nvSpPr>
          <p:cNvPr id="35847" name="Rectangle 12"/>
          <p:cNvSpPr>
            <a:spLocks noChangeArrowheads="1"/>
          </p:cNvSpPr>
          <p:nvPr/>
        </p:nvSpPr>
        <p:spPr bwMode="auto">
          <a:xfrm>
            <a:off x="903288" y="4292600"/>
            <a:ext cx="1868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accent2"/>
                </a:solidFill>
                <a:latin typeface="Arial" charset="0"/>
                <a:cs typeface="Arial" charset="0"/>
              </a:rPr>
              <a:t>razão inicial</a:t>
            </a:r>
          </a:p>
          <a:p>
            <a:r>
              <a:rPr lang="en-US" sz="2000">
                <a:solidFill>
                  <a:schemeClr val="accent2"/>
                </a:solidFill>
                <a:latin typeface="Arial" charset="0"/>
                <a:cs typeface="Arial" charset="0"/>
              </a:rPr>
              <a:t>(quando P = 0)</a:t>
            </a:r>
            <a:endParaRPr lang="pt-BR" sz="20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5848" name="Line 13"/>
          <p:cNvSpPr>
            <a:spLocks noChangeShapeType="1"/>
          </p:cNvSpPr>
          <p:nvPr/>
        </p:nvSpPr>
        <p:spPr bwMode="auto">
          <a:xfrm>
            <a:off x="2843213" y="5013325"/>
            <a:ext cx="5762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5849" name="Line 14"/>
          <p:cNvSpPr>
            <a:spLocks noChangeShapeType="1"/>
          </p:cNvSpPr>
          <p:nvPr/>
        </p:nvSpPr>
        <p:spPr bwMode="auto">
          <a:xfrm flipH="1" flipV="1">
            <a:off x="1331913" y="2420938"/>
            <a:ext cx="36036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60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79388" y="198438"/>
            <a:ext cx="86788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isótopos e datação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idade da Lua</a:t>
            </a:r>
          </a:p>
        </p:txBody>
      </p:sp>
      <p:pic>
        <p:nvPicPr>
          <p:cNvPr id="37894" name="Picture 2" descr="http://hyperphysics.phy-astr.gsu.edu/hbase/nuclear/imgnuc/moonroc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163" y="71438"/>
            <a:ext cx="56134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tângulo 7"/>
          <p:cNvSpPr>
            <a:spLocks noChangeArrowheads="1"/>
          </p:cNvSpPr>
          <p:nvPr/>
        </p:nvSpPr>
        <p:spPr bwMode="auto">
          <a:xfrm>
            <a:off x="142875" y="6438900"/>
            <a:ext cx="550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/>
              <a:t>http://hyperphysics.phy-astr.gsu.edu/hbase/nuclear/imgnuc/moonrock.gif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79388" y="333375"/>
            <a:ext cx="8678862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datação Sm-Nd</a:t>
            </a:r>
          </a:p>
          <a:p>
            <a:pPr>
              <a:lnSpc>
                <a:spcPct val="120000"/>
              </a:lnSpc>
            </a:pPr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147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Sm → </a:t>
            </a:r>
            <a:r>
              <a:rPr lang="en-US" sz="180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143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Nd 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	Sm e Nd são elementos semelhantes (ambos são lantanídeos)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	não tendem a se separar por processos secundários de alteração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	em geral indicam a idade real de cristalização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	úteis para datação de rochas máficas (baixo K, baixo Zr)</a:t>
            </a:r>
          </a:p>
          <a:p>
            <a:pPr>
              <a:lnSpc>
                <a:spcPct val="120000"/>
              </a:lnSpc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79388" y="188913"/>
            <a:ext cx="8678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isótopos e datação 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idade da Lua</a:t>
            </a:r>
          </a:p>
        </p:txBody>
      </p:sp>
      <p:pic>
        <p:nvPicPr>
          <p:cNvPr id="50181" name="Picture 5" descr="Sm-Nd 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989138"/>
            <a:ext cx="5976938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 rot="-5400000">
            <a:off x="6373019" y="3501231"/>
            <a:ext cx="3009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http://www.psrd.hawaii.edu/Oct02/moon.html</a:t>
            </a:r>
          </a:p>
        </p:txBody>
      </p:sp>
    </p:spTree>
    <p:extLst>
      <p:ext uri="{BB962C8B-B14F-4D97-AF65-F5344CB8AC3E}">
        <p14:creationId xmlns:p14="http://schemas.microsoft.com/office/powerpoint/2010/main" val="3358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79388" y="198438"/>
            <a:ext cx="86788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isótopos e datação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idade de meteoritos</a:t>
            </a:r>
          </a:p>
        </p:txBody>
      </p:sp>
      <p:pic>
        <p:nvPicPr>
          <p:cNvPr id="36870" name="Picture 109"/>
          <p:cNvPicPr>
            <a:picLocks noChangeAspect="1" noChangeArrowheads="1"/>
          </p:cNvPicPr>
          <p:nvPr/>
        </p:nvPicPr>
        <p:blipFill>
          <a:blip r:embed="rId2" cstate="print"/>
          <a:srcRect l="18616" t="18015" r="26022" b="9387"/>
          <a:stretch>
            <a:fillRect/>
          </a:stretch>
        </p:blipFill>
        <p:spPr bwMode="auto">
          <a:xfrm>
            <a:off x="3286125" y="928688"/>
            <a:ext cx="540067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6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6" name="Picture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5" t="2326" r="33830" b="56753"/>
          <a:stretch/>
        </p:blipFill>
        <p:spPr>
          <a:xfrm>
            <a:off x="611560" y="260648"/>
            <a:ext cx="748883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5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6" t="7759" r="12516" b="20043"/>
          <a:stretch/>
        </p:blipFill>
        <p:spPr bwMode="auto">
          <a:xfrm>
            <a:off x="1347952" y="1052736"/>
            <a:ext cx="6448096" cy="52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 rot="16200000">
            <a:off x="7969372" y="3770404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smtClean="0"/>
              <a:t>White, Geochemistry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4217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76238" y="617538"/>
            <a:ext cx="786765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Referências sugeridas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 smtClean="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Gill, Chemical Fundamentals of Geology</a:t>
            </a:r>
          </a:p>
          <a:p>
            <a:endParaRPr lang="pt-BR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White</a:t>
            </a:r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Geochemistry (Capítulo 8) </a:t>
            </a:r>
          </a:p>
          <a:p>
            <a:r>
              <a:rPr lang="pt-BR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ttp://www.imwa.info/geochemistry</a:t>
            </a:r>
            <a:r>
              <a:rPr lang="en-US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</a:p>
          <a:p>
            <a:endParaRPr lang="en-US" sz="2000" smtClean="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200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White, Isotope Geochemistry</a:t>
            </a:r>
            <a:endParaRPr lang="en-US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en-US" sz="2000">
              <a:solidFill>
                <a:srgbClr val="0000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sz="2000" b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Albarede, 2011. Geoquímica. Oficina de Textos. Cap. 4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Dickin, Radiogenic isotopes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http://serc.carleton.edu/NAGTWorkshops/petrology/teaching_examples/calculating_rb-sr_isochrons.html</a:t>
            </a:r>
          </a:p>
          <a:p>
            <a:endParaRPr lang="en-US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7969372" y="3770404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smtClean="0"/>
              <a:t>White, Geochemistry</a:t>
            </a:r>
            <a:endParaRPr lang="pt-BR" sz="140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5603" r="11184" b="4741"/>
          <a:stretch/>
        </p:blipFill>
        <p:spPr bwMode="auto">
          <a:xfrm>
            <a:off x="236923" y="1016801"/>
            <a:ext cx="8727565" cy="529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9512" y="260648"/>
            <a:ext cx="3858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White, Geochemistry (Cap. 8)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1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5124" name="Picture 6" descr="fig3_14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3025"/>
            <a:ext cx="435927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5003800" y="1801813"/>
            <a:ext cx="38798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núcleos estáveis 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com menos de 20 prótons (Z&lt;20) </a:t>
            </a: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em geral Z=N</a:t>
            </a:r>
          </a:p>
          <a:p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pt-BR" sz="2000">
                <a:latin typeface="Calibri" pitchFamily="34" charset="0"/>
                <a:ea typeface="Calibri" pitchFamily="34" charset="0"/>
                <a:cs typeface="Calibri" pitchFamily="34" charset="0"/>
              </a:rPr>
              <a:t>com mais de 20 prótons (Z&gt;20)</a:t>
            </a: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neutrons adicionais</a:t>
            </a:r>
          </a:p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para compensar a repulsão entre as cargas positivas</a:t>
            </a:r>
            <a:endParaRPr lang="pt-BR" sz="20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5019675" y="6381750"/>
            <a:ext cx="412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http://ec.europa.eu/research/energy/fi/fi_bs/article_1172_en.htm</a:t>
            </a:r>
          </a:p>
        </p:txBody>
      </p:sp>
    </p:spTree>
    <p:extLst>
      <p:ext uri="{BB962C8B-B14F-4D97-AF65-F5344CB8AC3E}">
        <p14:creationId xmlns:p14="http://schemas.microsoft.com/office/powerpoint/2010/main" val="95154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11085</TotalTime>
  <Words>1695</Words>
  <Application>Microsoft Office PowerPoint</Application>
  <PresentationFormat>Apresentação na tela (4:3)</PresentationFormat>
  <Paragraphs>454</Paragraphs>
  <Slides>70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2" baseType="lpstr">
      <vt:lpstr>Design padrão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Fabio Ramos Dias de Andrade</dc:creator>
  <cp:lastModifiedBy>Fábio</cp:lastModifiedBy>
  <cp:revision>1277</cp:revision>
  <dcterms:created xsi:type="dcterms:W3CDTF">2004-09-14T15:56:56Z</dcterms:created>
  <dcterms:modified xsi:type="dcterms:W3CDTF">2020-03-25T12:41:50Z</dcterms:modified>
</cp:coreProperties>
</file>