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5" d="100"/>
          <a:sy n="45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4AABF-8A6B-448C-B1F2-BB277DAE68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/>
              <a:t>Política Nacional de Promoção da Saúde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F5C1B0-DFCB-40E2-AF8F-845B877AC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9800" y="5203998"/>
            <a:ext cx="9144000" cy="754025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103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4D58B9-4A24-4860-9F8E-21D0AC23C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Diretrizes PNPS 2006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E12D78-7201-4C50-AB6F-85CA8FF6A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Busca da equidade</a:t>
            </a:r>
          </a:p>
          <a:p>
            <a:r>
              <a:rPr lang="pt-BR" sz="3200" dirty="0"/>
              <a:t>Estímulo a ações intersetoriais</a:t>
            </a:r>
          </a:p>
          <a:p>
            <a:r>
              <a:rPr lang="pt-BR" sz="3200" dirty="0"/>
              <a:t>Fortalecimento da participação social </a:t>
            </a:r>
          </a:p>
          <a:p>
            <a:r>
              <a:rPr lang="pt-BR" sz="3200" dirty="0"/>
              <a:t>Adoção de práticas horizontais de gestão</a:t>
            </a:r>
          </a:p>
          <a:p>
            <a:r>
              <a:rPr lang="pt-BR" sz="3200" dirty="0"/>
              <a:t>Incentivo à produção de conhecimentos em PS no cenário brasileiro</a:t>
            </a:r>
          </a:p>
          <a:p>
            <a:r>
              <a:rPr lang="pt-BR" sz="3200" dirty="0"/>
              <a:t>Divulgação de experiências bem sucedidas 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063221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4A361-E94F-4FDD-86CF-B0159855D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Institucionalização da PNPS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10985E-03C5-4FE1-9903-FE0FC7826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Programação orçamentária específica  no Plano Plurianual do governo federal – Pacto pela Vida, com monitoramento  de impacto (tabagismo, sedentarismo, implantação de núcleos de violência, </a:t>
            </a:r>
            <a:r>
              <a:rPr lang="pt-BR" dirty="0" err="1"/>
              <a:t>etc</a:t>
            </a:r>
            <a:r>
              <a:rPr lang="pt-BR" dirty="0"/>
              <a:t>)</a:t>
            </a:r>
          </a:p>
          <a:p>
            <a:r>
              <a:rPr lang="pt-BR" dirty="0"/>
              <a:t>Academias de saúde</a:t>
            </a:r>
          </a:p>
          <a:p>
            <a:r>
              <a:rPr lang="pt-BR" dirty="0"/>
              <a:t>Notificações de violência doméstica, sexual e outras</a:t>
            </a:r>
          </a:p>
          <a:p>
            <a:r>
              <a:rPr lang="pt-BR" dirty="0"/>
              <a:t>Programas de promoção da saúde: atividade física, alimentação saudável, prevenção de lesões e mortes no trânsito</a:t>
            </a:r>
          </a:p>
        </p:txBody>
      </p:sp>
    </p:spTree>
    <p:extLst>
      <p:ext uri="{BB962C8B-B14F-4D97-AF65-F5344CB8AC3E}">
        <p14:creationId xmlns:p14="http://schemas.microsoft.com/office/powerpoint/2010/main" val="989545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1F40FA-4ED7-439F-850B-D31C0B050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5679C7-7706-4E84-AF82-92CCEB43C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Divulgação e implementação da PNPS</a:t>
            </a:r>
          </a:p>
          <a:p>
            <a:r>
              <a:rPr lang="pt-BR" dirty="0"/>
              <a:t>Alimentação saudável</a:t>
            </a:r>
          </a:p>
          <a:p>
            <a:r>
              <a:rPr lang="pt-BR" dirty="0"/>
              <a:t>Prática corporal/atividade física (mantida como prioritária até 2011)</a:t>
            </a:r>
          </a:p>
          <a:p>
            <a:r>
              <a:rPr lang="pt-BR" dirty="0"/>
              <a:t>Prevenção e controle do tabagismo</a:t>
            </a:r>
          </a:p>
          <a:p>
            <a:r>
              <a:rPr lang="pt-BR" dirty="0"/>
              <a:t>Redução da morbimortalidade em decorrência de abuso de álcool e outras drogas</a:t>
            </a:r>
          </a:p>
          <a:p>
            <a:r>
              <a:rPr lang="pt-BR" dirty="0"/>
              <a:t>Redução da morbimortalidade por acidente de trânsito</a:t>
            </a:r>
          </a:p>
          <a:p>
            <a:r>
              <a:rPr lang="pt-BR" dirty="0"/>
              <a:t>Prevenção da violência e estímulo à cultura de paz</a:t>
            </a:r>
          </a:p>
          <a:p>
            <a:r>
              <a:rPr lang="pt-BR" dirty="0"/>
              <a:t>Promoção do desenvolvimento sustentável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2553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44612B-BCA7-4A24-8830-00632DB3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Alimentação saudável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B1658A-1756-438C-A204-6CCD2C13C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PNPS foi elaborada em sinergia com a Política Nacional de Alimentação e Nutrição e com a Estratégia Global de Alimentação saudável e atividade física (2005. GT interministerial)</a:t>
            </a:r>
          </a:p>
          <a:p>
            <a:r>
              <a:rPr lang="pt-BR" dirty="0"/>
              <a:t>Escola como </a:t>
            </a:r>
            <a:r>
              <a:rPr lang="pt-BR" dirty="0" err="1"/>
              <a:t>locus</a:t>
            </a:r>
            <a:r>
              <a:rPr lang="pt-BR" dirty="0"/>
              <a:t> de produção de escolhas alimentares saudáveis</a:t>
            </a:r>
          </a:p>
          <a:p>
            <a:r>
              <a:rPr lang="pt-BR" dirty="0"/>
              <a:t>Dez passos para a alimentação saudável</a:t>
            </a:r>
          </a:p>
          <a:p>
            <a:r>
              <a:rPr lang="pt-BR" dirty="0"/>
              <a:t>Divulgação do guia alimentar da população brasileira</a:t>
            </a:r>
          </a:p>
          <a:p>
            <a:r>
              <a:rPr lang="pt-BR" dirty="0"/>
              <a:t>Combate à fome e aumento de acesso ao alimento saudável</a:t>
            </a:r>
          </a:p>
          <a:p>
            <a:r>
              <a:rPr lang="pt-BR" dirty="0"/>
              <a:t>Segurança alimentar e nutricional, ações de vigilância alimentar e nutricional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0839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FBEE75-2913-43CD-BB69-341A32B73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Prática Corporal / Atividade Física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258B54-B934-4E71-A79C-3B788F1E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Atenção Básica e ESF já desenvolvem algumas ações </a:t>
            </a:r>
          </a:p>
          <a:p>
            <a:r>
              <a:rPr lang="pt-BR" dirty="0"/>
              <a:t>Incentivo à articulação intersetorial: melhoria do espaço público, viabilização de atividades fora das Unidades de saúde</a:t>
            </a:r>
          </a:p>
          <a:p>
            <a:r>
              <a:rPr lang="pt-BR" dirty="0"/>
              <a:t>Ações de aconselhamento/divulgação</a:t>
            </a:r>
          </a:p>
          <a:p>
            <a:r>
              <a:rPr lang="pt-BR" dirty="0"/>
              <a:t>Investimentos da Secretaria de Vigilância à Saúde para induzir o desenvolvimento de ações específicas de alimentação saudável e práticas corporais/atividade física.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4778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B5C4FB-C50C-416B-8623-8D39D76A1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Prática Corporal / Atividade Física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3CC142-368B-4608-8DAC-781982A44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Eventos: Brasil saudável , Pratique saúde (Mídia), na cidade sem meu carro</a:t>
            </a:r>
          </a:p>
          <a:p>
            <a:r>
              <a:rPr lang="pt-BR" dirty="0"/>
              <a:t>Criação dos NASF pela Secretaria de Atenção à Saúde</a:t>
            </a:r>
          </a:p>
          <a:p>
            <a:r>
              <a:rPr lang="pt-BR" dirty="0"/>
              <a:t>Cooperação técnica</a:t>
            </a:r>
          </a:p>
          <a:p>
            <a:r>
              <a:rPr lang="pt-BR" dirty="0"/>
              <a:t>Avaliação de experiências: Academia da cidade  - evidências sobre a efetividade das práticas: aumento de atividade física, avaliação positiva por parte da população beneficiada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5167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EF933-E417-4460-8584-F88B25F0D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Prevenção e controle do tabagismo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91CB82-839F-43BA-B173-CC5C3074E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Legislação </a:t>
            </a:r>
            <a:r>
              <a:rPr lang="pt-BR" dirty="0" err="1"/>
              <a:t>anti</a:t>
            </a:r>
            <a:r>
              <a:rPr lang="pt-BR" dirty="0"/>
              <a:t> tabagismo </a:t>
            </a:r>
          </a:p>
          <a:p>
            <a:r>
              <a:rPr lang="pt-BR" dirty="0"/>
              <a:t>Necessidade de sensibilização e conscientização da população e principalmente dos donos de estabelecimentos que comercializam tabaco sobre os malefícios do consumo de tabaco, a proibição de venda de tabaco a menores de idade</a:t>
            </a:r>
          </a:p>
          <a:p>
            <a:r>
              <a:rPr lang="pt-BR" dirty="0"/>
              <a:t>Prioridade: ações educativas, ambientes livres de tabaco</a:t>
            </a:r>
          </a:p>
          <a:p>
            <a:r>
              <a:rPr lang="pt-BR" dirty="0"/>
              <a:t>Apoio para a cessação de fumar: serviços, métodos eficazes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0516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572C30-CA37-45B0-9AA6-77F34D37E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Álcool e drogas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A7ABA2-5971-4049-BE7E-75CC169A6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Associação conhecida com violência (acidentes, homicídios e suicídios)</a:t>
            </a:r>
          </a:p>
          <a:p>
            <a:r>
              <a:rPr lang="pt-BR" dirty="0"/>
              <a:t>Sensibilização e mobilização da sociedade quanto ao uso abusivo de álcool</a:t>
            </a:r>
          </a:p>
          <a:p>
            <a:r>
              <a:rPr lang="pt-BR" dirty="0"/>
              <a:t>“ Se beber não dirija”</a:t>
            </a:r>
          </a:p>
          <a:p>
            <a:r>
              <a:rPr lang="pt-BR" dirty="0"/>
              <a:t>Redução de danos pelo consumo de álcool e drogas </a:t>
            </a:r>
          </a:p>
          <a:p>
            <a:r>
              <a:rPr lang="pt-BR" dirty="0"/>
              <a:t>Pesquisa sobre prevalência de violência e seu </a:t>
            </a:r>
            <a:r>
              <a:rPr lang="pt-BR" dirty="0" err="1"/>
              <a:t>geo-referenciamento</a:t>
            </a:r>
            <a:r>
              <a:rPr lang="pt-BR" dirty="0"/>
              <a:t> a fim de propor e/ou apoia a restrição de acesso a bebidas alcoólicas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0875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84F873-CB2A-4C4C-B2A4-D39905AE2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Acidentes de trânsito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8A61C3-85FB-45B2-8D2F-24DFD20BF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2ª causa de morte entre as causas externas</a:t>
            </a:r>
          </a:p>
          <a:p>
            <a:r>
              <a:rPr lang="pt-BR" dirty="0"/>
              <a:t>Código Nacional de trânsito já reduziu os acidentes, mas a morbimortalidade por esta causa ainda estava elevada</a:t>
            </a:r>
          </a:p>
          <a:p>
            <a:r>
              <a:rPr lang="pt-BR" dirty="0"/>
              <a:t>Ações educativas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0557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5DD500-EC79-49B1-B58D-A82E97555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Prevenção à violência e cultura de Paz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BD193C-9E53-4E13-9966-79D849FD3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Ação intersetorial</a:t>
            </a:r>
          </a:p>
          <a:p>
            <a:r>
              <a:rPr lang="pt-BR" dirty="0"/>
              <a:t>Redução e controle de situações de violência</a:t>
            </a:r>
          </a:p>
          <a:p>
            <a:r>
              <a:rPr lang="pt-BR" dirty="0"/>
              <a:t>Identificação e adequado encaminhamento de situações de violência intrafamiliar e sexual</a:t>
            </a:r>
          </a:p>
          <a:p>
            <a:r>
              <a:rPr lang="pt-BR" dirty="0"/>
              <a:t>Implantação de serviços sentinela</a:t>
            </a:r>
          </a:p>
          <a:p>
            <a:r>
              <a:rPr lang="pt-BR" dirty="0"/>
              <a:t>Notificação dos casos de violência</a:t>
            </a:r>
          </a:p>
          <a:p>
            <a:r>
              <a:rPr lang="pt-BR" dirty="0"/>
              <a:t>Criação da rede Nacional de Prevenção das Violências e Promoção da Saúde</a:t>
            </a:r>
          </a:p>
          <a:p>
            <a:r>
              <a:rPr lang="pt-BR" dirty="0"/>
              <a:t> para a atenção integral  e proteção às pessoas e suas famílias em situação de violência</a:t>
            </a:r>
          </a:p>
        </p:txBody>
      </p:sp>
    </p:spTree>
    <p:extLst>
      <p:ext uri="{BB962C8B-B14F-4D97-AF65-F5344CB8AC3E}">
        <p14:creationId xmlns:p14="http://schemas.microsoft.com/office/powerpoint/2010/main" val="536830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22AF32-0CF5-4D8D-A167-9293283E2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Promoção da saúde e SUS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A2D96-4CF1-4453-AEB8-D26558BB0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Processo de criação e luta constante para o aperfeiçoamento do SUS</a:t>
            </a:r>
          </a:p>
          <a:p>
            <a:r>
              <a:rPr lang="pt-BR" dirty="0"/>
              <a:t>Preocupação inicial do SUS: garantir acesso universal centrado em assegurar assistência em saúde.  Já a integralidade, se dá de forma mais lenta.</a:t>
            </a:r>
          </a:p>
          <a:p>
            <a:r>
              <a:rPr lang="pt-BR" dirty="0"/>
              <a:t>Como pensar Promoção da saúde num contexto de iniquidades históricas que trazem grandes desafios em todos os setores?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58197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C37BA-5DEB-4017-BD96-53ECA4047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Desenvolvimento sustentável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047E79-F39C-4125-A70E-1B29A50D5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Políticas públicas integradas e intersetoriais capazes de alterar determinantes sociais de saúde de forma positiva (ações do setor sanitário devem ter como preocupação o desenvolvimento das cidades e a preservação do ambientes)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0136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668A7B-C8F3-4D76-A9B2-4E7A27F99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Balanço de 10 anos de PNPS (2016)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229F60-DCDF-4AEC-AB5F-D7E90920F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Temas prioritários em PS</a:t>
            </a:r>
          </a:p>
          <a:p>
            <a:pPr lvl="1"/>
            <a:r>
              <a:rPr lang="pt-BR" dirty="0"/>
              <a:t>Formação e educação permanente – inúmeros processos de formação e de educação permanente dos trabalhadores da saúde</a:t>
            </a:r>
          </a:p>
          <a:p>
            <a:pPr lvl="1"/>
            <a:r>
              <a:rPr lang="pt-BR" dirty="0"/>
              <a:t>Alimentação saudável – Segurança alimentar e nutricional, cuidado na rede de atenção à saúde,  acompanhamento dos beneficiários do Bolsa Família, Program Saúde na Escola, redução do teor de sal nos alimentos processados, estímulo ao </a:t>
            </a:r>
            <a:r>
              <a:rPr lang="pt-BR" dirty="0" err="1"/>
              <a:t>cosnumo</a:t>
            </a:r>
            <a:r>
              <a:rPr lang="pt-BR" dirty="0"/>
              <a:t> de verduras, frutas e legumes frescos,, diretrizes de prevenção e tratamento do sobrepeso e obesidade, Guia alimentar da população Brasileira</a:t>
            </a:r>
          </a:p>
        </p:txBody>
      </p:sp>
    </p:spTree>
    <p:extLst>
      <p:ext uri="{BB962C8B-B14F-4D97-AF65-F5344CB8AC3E}">
        <p14:creationId xmlns:p14="http://schemas.microsoft.com/office/powerpoint/2010/main" val="244000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E2290-BC1D-4ABB-94C7-28808AF8F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Balanço de 10 anos de PNPS (2016)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9854D6-C6E0-4A9F-BBBC-4A5576F03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Temas prioritários (</a:t>
            </a:r>
            <a:r>
              <a:rPr lang="pt-BR" dirty="0" err="1"/>
              <a:t>cont</a:t>
            </a:r>
            <a:r>
              <a:rPr lang="pt-BR" dirty="0"/>
              <a:t>)</a:t>
            </a:r>
          </a:p>
          <a:p>
            <a:pPr lvl="1"/>
            <a:r>
              <a:rPr lang="pt-BR" dirty="0"/>
              <a:t>Prática corporal / </a:t>
            </a:r>
            <a:r>
              <a:rPr lang="pt-BR" dirty="0" err="1"/>
              <a:t>ativ</a:t>
            </a:r>
            <a:r>
              <a:rPr lang="pt-BR" dirty="0"/>
              <a:t> física – vigilância de fatores de risco, eventos, projetos financiados, </a:t>
            </a:r>
          </a:p>
          <a:p>
            <a:pPr lvl="1"/>
            <a:r>
              <a:rPr lang="pt-BR" dirty="0"/>
              <a:t>Tabaco e seus derivados proibição de propaganda,  advertência nos maços de cigarro,  proibição de fumar em ambientes coletivos, tratamento</a:t>
            </a:r>
          </a:p>
          <a:p>
            <a:pPr lvl="1"/>
            <a:r>
              <a:rPr lang="pt-BR" dirty="0"/>
              <a:t>Álcool e drogas</a:t>
            </a:r>
          </a:p>
          <a:p>
            <a:pPr lvl="1"/>
            <a:r>
              <a:rPr lang="pt-BR" dirty="0"/>
              <a:t>Mobilidade segura</a:t>
            </a:r>
          </a:p>
          <a:p>
            <a:pPr lvl="1"/>
            <a:r>
              <a:rPr lang="pt-BR" dirty="0"/>
              <a:t>Cultura de paz e direitos humanos: </a:t>
            </a:r>
          </a:p>
        </p:txBody>
      </p:sp>
    </p:spTree>
    <p:extLst>
      <p:ext uri="{BB962C8B-B14F-4D97-AF65-F5344CB8AC3E}">
        <p14:creationId xmlns:p14="http://schemas.microsoft.com/office/powerpoint/2010/main" val="34268065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0E430-78E1-4C08-8453-B1327142E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Revisão da PNPS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81A999-766B-4A7E-A9BF-EDB65C305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Porque?</a:t>
            </a:r>
          </a:p>
          <a:p>
            <a:r>
              <a:rPr lang="pt-BR" dirty="0"/>
              <a:t>Mudanças no cenário  nacional e mundial: programas de enfrentamento da pobreza, Conferência Mundial dos Determinantes sociais da Saúde, Rio + 20, 8ª Conferência Mundial de PS – Saúde em Todas as Políticas</a:t>
            </a:r>
          </a:p>
          <a:p>
            <a:r>
              <a:rPr lang="pt-BR" dirty="0"/>
              <a:t>“Da saúde se cuida todos os dias”</a:t>
            </a:r>
          </a:p>
        </p:txBody>
      </p:sp>
    </p:spTree>
    <p:extLst>
      <p:ext uri="{BB962C8B-B14F-4D97-AF65-F5344CB8AC3E}">
        <p14:creationId xmlns:p14="http://schemas.microsoft.com/office/powerpoint/2010/main" val="10409827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BBA5DF-2AF2-4409-8CBB-5B4ABA789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PNaPS</a:t>
            </a:r>
            <a:r>
              <a:rPr lang="pt-BR" dirty="0"/>
              <a:t> - 2017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00E11E-ABAE-4230-BE72-75EDF7E8F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Objetivo geral: </a:t>
            </a:r>
          </a:p>
          <a:p>
            <a:r>
              <a:rPr lang="pt-BR" dirty="0"/>
              <a:t>Promover a equidade e a melhoria das condições e dos modos de viver, ampliando a potencialidade da saúde individual e coletiva e reduzindo vulnerabilidades e riscos à saúde decorrentes dos determinantes sociais, econômicos, políticos, culturais e ambientais.</a:t>
            </a:r>
          </a:p>
        </p:txBody>
      </p:sp>
    </p:spTree>
    <p:extLst>
      <p:ext uri="{BB962C8B-B14F-4D97-AF65-F5344CB8AC3E}">
        <p14:creationId xmlns:p14="http://schemas.microsoft.com/office/powerpoint/2010/main" val="32640922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0D3A5-ECB0-4910-A292-B9A1D6C28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Objetivos específicos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D842E6-9D30-4D6C-AF1E-BE9C5CC0E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I. Estimular a promoção da saúde como parte da integralidade do cuidado na Rede de Atenção à Saúde, articulada às demais redes de proteção social.</a:t>
            </a:r>
          </a:p>
          <a:p>
            <a:r>
              <a:rPr lang="pt-BR" dirty="0"/>
              <a:t> II. Contribuir para a adoção de práticas sociais e de saúde centradas na </a:t>
            </a:r>
            <a:r>
              <a:rPr lang="pt-BR" b="1" dirty="0"/>
              <a:t>equidade, na participação e no controle social</a:t>
            </a:r>
            <a:r>
              <a:rPr lang="pt-BR" dirty="0"/>
              <a:t>, a fim de reduzir as desigualdades sistemáticas, injustas e evitáveis, respeitando as diferenças de classe social, de gênero, de orientação sexual e a identidade de gênero; entre gerações; étnico-raciais; culturais; territoriais; e relacionadas às pessoas com deficiências e necessidades especiais.</a:t>
            </a:r>
          </a:p>
          <a:p>
            <a:r>
              <a:rPr lang="pt-BR" dirty="0"/>
              <a:t> III. Favorecer a mobilidade humana e a acessibilidade; o desenvolvimento seguro, saudável e sustentável. </a:t>
            </a:r>
          </a:p>
          <a:p>
            <a:r>
              <a:rPr lang="pt-BR" dirty="0"/>
              <a:t>IV. Promover a cultura da paz em comunidades, territórios e municípios. </a:t>
            </a:r>
          </a:p>
          <a:p>
            <a:r>
              <a:rPr lang="pt-BR" dirty="0"/>
              <a:t>V. Apoiar o desenvolvimento de espaços de produção social e ambientes saudáveis, favoráveis ao desenvolvimento humano e ao bem-viver. </a:t>
            </a:r>
          </a:p>
        </p:txBody>
      </p:sp>
    </p:spTree>
    <p:extLst>
      <p:ext uri="{BB962C8B-B14F-4D97-AF65-F5344CB8AC3E}">
        <p14:creationId xmlns:p14="http://schemas.microsoft.com/office/powerpoint/2010/main" val="42920885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64EFE-FE5E-4B77-943B-CBDB9EA7A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E38C4D-F98C-4706-AD90-AE0881729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VI. Valorizar os saberes populares e tradicionais e as práticas integrativas e complementares. </a:t>
            </a:r>
          </a:p>
          <a:p>
            <a:r>
              <a:rPr lang="pt-BR" dirty="0"/>
              <a:t>VII. Promover o empoderamento e a capacidade para a tomada de decisão, e também a autonomia de sujeitos e de coletividades, por meio do desenvolvimento de habilidades pessoais e de competências em promoção e defesa da saúde e da vida. </a:t>
            </a:r>
          </a:p>
          <a:p>
            <a:r>
              <a:rPr lang="pt-BR" dirty="0"/>
              <a:t>VIII. Promover processos de educação, de formação profissional e de capacitação específicos em promoção da saúde, de acordo com os princípios e os valores expressos nesta Política, para trabalhadores, gestores e cidadãos.</a:t>
            </a:r>
          </a:p>
          <a:p>
            <a:r>
              <a:rPr lang="pt-BR" dirty="0"/>
              <a:t> IX. Estabelecer estratégias de comunicação social e de mídia direcionadas tanto ao fortalecimento dos princípios e das ações em promoção da saúde quanto à defesa de políticas públicas saudáveis. </a:t>
            </a:r>
          </a:p>
        </p:txBody>
      </p:sp>
    </p:spTree>
    <p:extLst>
      <p:ext uri="{BB962C8B-B14F-4D97-AF65-F5344CB8AC3E}">
        <p14:creationId xmlns:p14="http://schemas.microsoft.com/office/powerpoint/2010/main" val="1049998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3B3644-66F7-4DB3-9558-3211922F4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2DEE73-1902-49A0-B7B6-7F01A0C86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X. Estimular a pesquisa, a produção e a difusão de conhecimentos e de estratégias inovadoras no âmbito das ações de promoção da saúde. </a:t>
            </a:r>
          </a:p>
          <a:p>
            <a:r>
              <a:rPr lang="pt-BR" dirty="0"/>
              <a:t>XI. Promover meios para a inclusão e a qualificação do registro de atividades de promoção da saúde e da equidade nos sistemas de informação e de inquéritos, permitindo a análise, o monitoramento, a avaliação e o financiamento das ações. </a:t>
            </a:r>
          </a:p>
          <a:p>
            <a:r>
              <a:rPr lang="pt-BR" dirty="0"/>
              <a:t>XII. Fomentar discussões sobre os modos de consumo e de produção que estejam em conflito de interesses com os princípios e com os valores da promoção da saúde e que aumentem vulnerabilidades e riscos à saúde. </a:t>
            </a:r>
          </a:p>
          <a:p>
            <a:r>
              <a:rPr lang="pt-BR" dirty="0"/>
              <a:t>XIII. Contribuir para a articulação de políticas públicas </a:t>
            </a:r>
            <a:r>
              <a:rPr lang="pt-BR" dirty="0" err="1"/>
              <a:t>inter</a:t>
            </a:r>
            <a:r>
              <a:rPr lang="pt-BR" dirty="0"/>
              <a:t> e </a:t>
            </a:r>
            <a:r>
              <a:rPr lang="pt-BR" dirty="0" err="1"/>
              <a:t>intrassetoriais</a:t>
            </a:r>
            <a:r>
              <a:rPr lang="pt-BR" dirty="0"/>
              <a:t> com as agendas nacionais e internacionais.</a:t>
            </a:r>
          </a:p>
        </p:txBody>
      </p:sp>
    </p:spTree>
    <p:extLst>
      <p:ext uri="{BB962C8B-B14F-4D97-AF65-F5344CB8AC3E}">
        <p14:creationId xmlns:p14="http://schemas.microsoft.com/office/powerpoint/2010/main" val="2842086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40EAF3-6BF5-4E68-989A-17E98F856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Temas transversais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5E27A4-79D2-4646-8E84-997226065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Determinantes Sociais da Saúde (DSS), equidade e respeito à diversidade</a:t>
            </a:r>
          </a:p>
          <a:p>
            <a:r>
              <a:rPr lang="pt-BR" dirty="0"/>
              <a:t>Desenvolvimento sustentável</a:t>
            </a:r>
          </a:p>
          <a:p>
            <a:r>
              <a:rPr lang="pt-BR" dirty="0"/>
              <a:t>Produção de saúde e cuidado (redes, humanização, necessidades locais, com participação e controle social, integralidade, </a:t>
            </a:r>
            <a:r>
              <a:rPr lang="pt-BR" dirty="0" err="1"/>
              <a:t>etc</a:t>
            </a:r>
            <a:r>
              <a:rPr lang="pt-BR" dirty="0"/>
              <a:t>)</a:t>
            </a:r>
          </a:p>
          <a:p>
            <a:r>
              <a:rPr lang="pt-BR" dirty="0"/>
              <a:t>Ambientes e territórios saudáveis</a:t>
            </a:r>
          </a:p>
          <a:p>
            <a:r>
              <a:rPr lang="pt-BR" dirty="0"/>
              <a:t>Vida no trabalho</a:t>
            </a:r>
          </a:p>
          <a:p>
            <a:r>
              <a:rPr lang="pt-BR" dirty="0"/>
              <a:t>Cultura de paz e direitos humanos</a:t>
            </a:r>
          </a:p>
        </p:txBody>
      </p:sp>
    </p:spTree>
    <p:extLst>
      <p:ext uri="{BB962C8B-B14F-4D97-AF65-F5344CB8AC3E}">
        <p14:creationId xmlns:p14="http://schemas.microsoft.com/office/powerpoint/2010/main" val="24518973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F4523-E01D-46F7-86C9-D4E099FD9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Eixos operacionais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870485-F2BF-4F75-AB22-6447347F9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Territorialização</a:t>
            </a:r>
          </a:p>
          <a:p>
            <a:r>
              <a:rPr lang="pt-BR" dirty="0"/>
              <a:t>Articulação e cooperação </a:t>
            </a:r>
            <a:r>
              <a:rPr lang="pt-BR" dirty="0" err="1"/>
              <a:t>intra</a:t>
            </a:r>
            <a:r>
              <a:rPr lang="pt-BR" dirty="0"/>
              <a:t> e intersetorial</a:t>
            </a:r>
          </a:p>
          <a:p>
            <a:r>
              <a:rPr lang="pt-BR" dirty="0"/>
              <a:t>Rede de atenção</a:t>
            </a:r>
          </a:p>
          <a:p>
            <a:r>
              <a:rPr lang="pt-BR" dirty="0"/>
              <a:t>Participação e controle social</a:t>
            </a:r>
          </a:p>
          <a:p>
            <a:r>
              <a:rPr lang="pt-BR" dirty="0"/>
              <a:t>Gestão</a:t>
            </a:r>
          </a:p>
          <a:p>
            <a:r>
              <a:rPr lang="pt-BR" dirty="0"/>
              <a:t>Educação e formação</a:t>
            </a:r>
          </a:p>
          <a:p>
            <a:r>
              <a:rPr lang="pt-BR" dirty="0"/>
              <a:t>Vigilância. Monitoramento e avaliação</a:t>
            </a:r>
          </a:p>
          <a:p>
            <a:r>
              <a:rPr lang="pt-BR" dirty="0"/>
              <a:t>Produção e disseminação de conhecimentos</a:t>
            </a:r>
          </a:p>
          <a:p>
            <a:r>
              <a:rPr lang="pt-BR" dirty="0"/>
              <a:t>Comunicação social e mídia</a:t>
            </a:r>
          </a:p>
        </p:txBody>
      </p:sp>
    </p:spTree>
    <p:extLst>
      <p:ext uri="{BB962C8B-B14F-4D97-AF65-F5344CB8AC3E}">
        <p14:creationId xmlns:p14="http://schemas.microsoft.com/office/powerpoint/2010/main" val="3347417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67A84C-C8D0-4035-9240-631001FF2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Determinantes de saúde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898C8D-09B6-42C6-BBE5-92B4D8094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biológicos, de que são exemplo a idade, sexo e fatores genéticos; </a:t>
            </a:r>
          </a:p>
          <a:p>
            <a:r>
              <a:rPr lang="pt-BR" dirty="0"/>
              <a:t>os determinantes económicos e sociais, de que são exemplo a posição o estrato social, o emprego, a pobreza, a exclusão social; </a:t>
            </a:r>
          </a:p>
          <a:p>
            <a:r>
              <a:rPr lang="pt-BR" dirty="0"/>
              <a:t>os ambientais, tais como a qualidade do ar e da água, ambiente social; </a:t>
            </a:r>
          </a:p>
          <a:p>
            <a:r>
              <a:rPr lang="pt-BR" dirty="0"/>
              <a:t>os de estilos de vida, sendo a alimentação, atividade física, tabagismo, álcool e comportamento sexual alguns exemplos. </a:t>
            </a:r>
          </a:p>
          <a:p>
            <a:r>
              <a:rPr lang="pt-BR" dirty="0"/>
              <a:t>acesso aos serviços, como educação, saúde, serviços sociais, transportes e lazer (</a:t>
            </a:r>
            <a:r>
              <a:rPr lang="pt-BR" b="1" dirty="0"/>
              <a:t>George, 2011</a:t>
            </a:r>
            <a:r>
              <a:rPr lang="pt-B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68428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B0088B-9628-462B-B1C2-6FE46CF6C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Temas prioritários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5B1669-8785-48C6-B961-1F961BC99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Formação e educação permanente</a:t>
            </a:r>
          </a:p>
          <a:p>
            <a:r>
              <a:rPr lang="pt-BR" dirty="0"/>
              <a:t>Alimentação adequada e saudável </a:t>
            </a:r>
          </a:p>
          <a:p>
            <a:r>
              <a:rPr lang="pt-BR" dirty="0"/>
              <a:t>Práticas corporais  e atividade física</a:t>
            </a:r>
          </a:p>
          <a:p>
            <a:r>
              <a:rPr lang="pt-BR" dirty="0"/>
              <a:t>Enfrentamento ao uso de tabaco e seus derivados</a:t>
            </a:r>
          </a:p>
          <a:p>
            <a:r>
              <a:rPr lang="pt-BR" dirty="0"/>
              <a:t>Enfrentamento do uso abusivo de álcool e de outras drogas</a:t>
            </a:r>
          </a:p>
          <a:p>
            <a:r>
              <a:rPr lang="pt-BR" dirty="0"/>
              <a:t>Promoção da mobilidade segura</a:t>
            </a:r>
          </a:p>
          <a:p>
            <a:r>
              <a:rPr lang="pt-BR" dirty="0"/>
              <a:t>Promoção da cultura da paz e dos direitos humanos:</a:t>
            </a:r>
          </a:p>
          <a:p>
            <a:r>
              <a:rPr lang="pt-BR" dirty="0"/>
              <a:t>Promoção do desenvolvimento sustentável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9555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8710DF4F-46EC-40F2-AB06-360744C130A7}"/>
              </a:ext>
            </a:extLst>
          </p:cNvPr>
          <p:cNvSpPr/>
          <p:nvPr/>
        </p:nvSpPr>
        <p:spPr>
          <a:xfrm>
            <a:off x="2844800" y="681335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800" dirty="0"/>
              <a:t>A compreensão da saúde como socialmente determinada, resultante dos modos de organização social da produção e de fatores variados, para além da visão biomédica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D893864-EC16-4228-B447-6A304DC895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3231" y="3039586"/>
            <a:ext cx="932769" cy="1219306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BAE6F2F2-6254-435E-AC57-36CF55AE9871}"/>
              </a:ext>
            </a:extLst>
          </p:cNvPr>
          <p:cNvSpPr/>
          <p:nvPr/>
        </p:nvSpPr>
        <p:spPr>
          <a:xfrm>
            <a:off x="6410640" y="3464573"/>
            <a:ext cx="18774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Exige do Estado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AD9B0629-9E48-45DB-9B68-CA6B1FA7D478}"/>
              </a:ext>
            </a:extLst>
          </p:cNvPr>
          <p:cNvSpPr/>
          <p:nvPr/>
        </p:nvSpPr>
        <p:spPr>
          <a:xfrm>
            <a:off x="2844800" y="4697568"/>
            <a:ext cx="635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/>
              <a:t>Política pública integrada às demais políticas sociais e econômicas</a:t>
            </a:r>
          </a:p>
        </p:txBody>
      </p:sp>
    </p:spTree>
    <p:extLst>
      <p:ext uri="{BB962C8B-B14F-4D97-AF65-F5344CB8AC3E}">
        <p14:creationId xmlns:p14="http://schemas.microsoft.com/office/powerpoint/2010/main" val="3125080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AFD99E-89AF-4ED7-AF89-8485F6295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Promoção da saúde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4C9576-1291-407E-9EB2-1B639E2CB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3200" dirty="0"/>
              <a:t>Envolvimento de outros atores na construção das políticas públicas.</a:t>
            </a:r>
          </a:p>
          <a:p>
            <a:r>
              <a:rPr lang="pt-BR" sz="3200" dirty="0"/>
              <a:t>Transversalidade da promoção da saúde nos vários setores</a:t>
            </a:r>
          </a:p>
          <a:p>
            <a:pPr lvl="1"/>
            <a:r>
              <a:rPr lang="pt-BR" sz="2800" dirty="0" err="1"/>
              <a:t>Intresetorialidade</a:t>
            </a:r>
            <a:r>
              <a:rPr lang="pt-BR" sz="2800" dirty="0"/>
              <a:t> “Processo de construção compartilhada, em que diversos setores envolvidos são tocados por saberes, linguagens e modos de fazer que não lhes são usuais, pois pertencem ou se localizam no núcleo de atividade de seus parceiros....implica a existência de algum grau de abertura de cada setor envolvido para dialogar, estabelecendo vínculos de corresponsabilidade e cogestão pela melhoria da qualidade de vidada população” (Campos, Barros e Castro, 2004)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9892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99EFA1-F324-45E3-BE82-4FEF21763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B8ECC1-4AE4-421A-8BF4-929A815D1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Participação social, mobilização social na elaboração implantação e avaliação de políticas públicas</a:t>
            </a:r>
          </a:p>
          <a:p>
            <a:r>
              <a:rPr lang="pt-BR" sz="3600" dirty="0"/>
              <a:t>Autonomia individual e autonomia coletiva (Diferente de processo de escolha individual)</a:t>
            </a:r>
          </a:p>
          <a:p>
            <a:r>
              <a:rPr lang="pt-BR" sz="3600" dirty="0" err="1"/>
              <a:t>Co-responsabilização</a:t>
            </a:r>
            <a:r>
              <a:rPr lang="pt-BR" sz="3600" dirty="0"/>
              <a:t> pelo cuidado consigo, com os outros </a:t>
            </a: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692935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CCA415-87FF-4654-92EA-1866BAA14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43BBA0-0D16-491F-B933-7CCBE9BC8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1999 a 2002- institucionalização da PS no Ministério da Saúde a partir da formalização do projeto de cooperação com o Programa das Nações Unidas para o Desenvolvimento (</a:t>
            </a:r>
            <a:r>
              <a:rPr lang="pt-BR" dirty="0" err="1"/>
              <a:t>Pnud</a:t>
            </a:r>
            <a:r>
              <a:rPr lang="pt-BR" dirty="0"/>
              <a:t>) denominado Promoção da saúde, um novo modelo de atenção. Mas houveram dificuldades em articular a perspectiva da PS ao SUS. </a:t>
            </a:r>
          </a:p>
          <a:p>
            <a:pPr lvl="1"/>
            <a:r>
              <a:rPr lang="pt-BR" dirty="0"/>
              <a:t>Elaboração de documento preliminar</a:t>
            </a:r>
          </a:p>
          <a:p>
            <a:pPr lvl="1"/>
            <a:endParaRPr lang="pt-BR" dirty="0"/>
          </a:p>
          <a:p>
            <a:r>
              <a:rPr lang="pt-BR" dirty="0"/>
              <a:t>2003-2004 Secretaria Executiva do MS- mapeamento das iniciativas de PS, oficinas de trabalho para o debate da PNPS (áreas técnicas do MS, CONASS, CONASEMS, instituições de ensino e pesquisa brasileiras e internacionais).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7332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4D008D-61DA-4C8E-BF6B-8F892A9EF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575733"/>
            <a:ext cx="10233800" cy="5601230"/>
          </a:xfrm>
        </p:spPr>
        <p:txBody>
          <a:bodyPr>
            <a:normAutofit/>
          </a:bodyPr>
          <a:lstStyle/>
          <a:p>
            <a:r>
              <a:rPr lang="pt-BR" dirty="0"/>
              <a:t>2004 – PNPS é deslocada para a Coordenação de Doenças e Agravos Não (</a:t>
            </a:r>
            <a:r>
              <a:rPr lang="pt-BR" dirty="0" err="1"/>
              <a:t>CGDant</a:t>
            </a:r>
            <a:r>
              <a:rPr lang="pt-BR" dirty="0"/>
              <a:t>) da Secretaria de Vigilância em Saúde. </a:t>
            </a:r>
          </a:p>
          <a:p>
            <a:r>
              <a:rPr lang="pt-BR" dirty="0"/>
              <a:t>Concepção de PS atuando transversalmente, produzindo rede de corresponsabilidade.</a:t>
            </a:r>
          </a:p>
          <a:p>
            <a:r>
              <a:rPr lang="pt-BR" dirty="0"/>
              <a:t>2005- Comitê Gestor da PNPS – diversas secretarias e órgãos do MS</a:t>
            </a:r>
          </a:p>
          <a:p>
            <a:pPr lvl="1"/>
            <a:r>
              <a:rPr lang="pt-BR" dirty="0"/>
              <a:t>Consolidar a proposta</a:t>
            </a:r>
          </a:p>
          <a:p>
            <a:pPr lvl="1"/>
            <a:r>
              <a:rPr lang="pt-BR" dirty="0"/>
              <a:t>Coordenar a implantação e articulação com demais setores governamentais</a:t>
            </a:r>
          </a:p>
          <a:p>
            <a:pPr lvl="1"/>
            <a:r>
              <a:rPr lang="pt-BR" dirty="0"/>
              <a:t>Incentivar estados e municípios –Planos de PS</a:t>
            </a:r>
          </a:p>
          <a:p>
            <a:pPr lvl="1"/>
            <a:r>
              <a:rPr lang="pt-BR" dirty="0"/>
              <a:t>Integrar ações de PS no SUS</a:t>
            </a:r>
          </a:p>
          <a:p>
            <a:pPr lvl="1"/>
            <a:r>
              <a:rPr lang="pt-BR" dirty="0"/>
              <a:t>Monitorar e avaliar as estratégias de implementação das PNPS</a:t>
            </a:r>
          </a:p>
          <a:p>
            <a:r>
              <a:rPr lang="pt-BR" dirty="0"/>
              <a:t>30 de março de 2006 Portaria MS/GAB nº687 institui a PNPS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8766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3F9EA-7B59-4E68-B438-43325860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PNPS 2006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1BC60D-1790-4BC8-AEB9-F1C5A2A73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600" dirty="0"/>
              <a:t>Objetivo</a:t>
            </a:r>
          </a:p>
          <a:p>
            <a:pPr lvl="1"/>
            <a:r>
              <a:rPr lang="pt-BR" sz="3600" dirty="0"/>
              <a:t>Promover a qualidade de vida e reduzir vulnerabilidade e riscos à saúde relacionados aos seus determinantes e condicionantes – modos de viver, condições de trabalho, habitação, ambiente, educação, lazer, cultura, acesso a bens e serviços essenciais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3927807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e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Profundidade</Template>
  <TotalTime>88</TotalTime>
  <Words>1988</Words>
  <Application>Microsoft Office PowerPoint</Application>
  <PresentationFormat>Widescreen</PresentationFormat>
  <Paragraphs>157</Paragraphs>
  <Slides>30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3" baseType="lpstr">
      <vt:lpstr>Arial</vt:lpstr>
      <vt:lpstr>Corbel</vt:lpstr>
      <vt:lpstr>Profundidade</vt:lpstr>
      <vt:lpstr>Política Nacional de Promoção da Saúde</vt:lpstr>
      <vt:lpstr>Promoção da saúde e SUS</vt:lpstr>
      <vt:lpstr>Determinantes de saúde</vt:lpstr>
      <vt:lpstr>Apresentação do PowerPoint</vt:lpstr>
      <vt:lpstr>Promoção da saúde</vt:lpstr>
      <vt:lpstr>Apresentação do PowerPoint</vt:lpstr>
      <vt:lpstr>Apresentação do PowerPoint</vt:lpstr>
      <vt:lpstr>Apresentação do PowerPoint</vt:lpstr>
      <vt:lpstr>PNPS 2006</vt:lpstr>
      <vt:lpstr>Diretrizes PNPS 2006</vt:lpstr>
      <vt:lpstr>Institucionalização da PNPS</vt:lpstr>
      <vt:lpstr>Apresentação do PowerPoint</vt:lpstr>
      <vt:lpstr>Alimentação saudável</vt:lpstr>
      <vt:lpstr>Prática Corporal / Atividade Física</vt:lpstr>
      <vt:lpstr>Prática Corporal / Atividade Física</vt:lpstr>
      <vt:lpstr>Prevenção e controle do tabagismo</vt:lpstr>
      <vt:lpstr>Álcool e drogas</vt:lpstr>
      <vt:lpstr>Acidentes de trânsito</vt:lpstr>
      <vt:lpstr>Prevenção à violência e cultura de Paz</vt:lpstr>
      <vt:lpstr>Desenvolvimento sustentável</vt:lpstr>
      <vt:lpstr>Balanço de 10 anos de PNPS (2016)</vt:lpstr>
      <vt:lpstr>Balanço de 10 anos de PNPS (2016)</vt:lpstr>
      <vt:lpstr>Revisão da PNPS</vt:lpstr>
      <vt:lpstr>PNaPS - 2017</vt:lpstr>
      <vt:lpstr>Objetivos específicos</vt:lpstr>
      <vt:lpstr>Apresentação do PowerPoint</vt:lpstr>
      <vt:lpstr>Apresentação do PowerPoint</vt:lpstr>
      <vt:lpstr>Temas transversais</vt:lpstr>
      <vt:lpstr>Eixos operacionais</vt:lpstr>
      <vt:lpstr>Temas prioritários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 Nacional de Promoção da Saúde</dc:title>
  <dc:creator>Helena Akemi Wada</dc:creator>
  <cp:lastModifiedBy>Helena Akemi Wada</cp:lastModifiedBy>
  <cp:revision>10</cp:revision>
  <dcterms:created xsi:type="dcterms:W3CDTF">2019-10-15T12:37:09Z</dcterms:created>
  <dcterms:modified xsi:type="dcterms:W3CDTF">2019-10-17T06:42:40Z</dcterms:modified>
</cp:coreProperties>
</file>