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3" r:id="rId5"/>
    <p:sldId id="259" r:id="rId6"/>
    <p:sldId id="260" r:id="rId7"/>
    <p:sldId id="261" r:id="rId8"/>
    <p:sldId id="264" r:id="rId9"/>
    <p:sldId id="265" r:id="rId10"/>
    <p:sldId id="262"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134" autoAdjust="0"/>
  </p:normalViewPr>
  <p:slideViewPr>
    <p:cSldViewPr snapToGrid="0">
      <p:cViewPr varScale="1">
        <p:scale>
          <a:sx n="53" d="100"/>
          <a:sy n="53" d="100"/>
        </p:scale>
        <p:origin x="115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AF9827-6BC7-4BBC-9419-FCF1863BA1FC}" type="datetimeFigureOut">
              <a:rPr lang="zh-CN" altLang="en-US" smtClean="0"/>
              <a:t>2019/6/20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39B117-C57D-49C3-83D9-3CC19C3B21FA}" type="slidenum">
              <a:rPr lang="zh-CN" altLang="en-US" smtClean="0"/>
              <a:t>‹nº›</a:t>
            </a:fld>
            <a:endParaRPr lang="zh-CN" altLang="en-US"/>
          </a:p>
        </p:txBody>
      </p:sp>
    </p:spTree>
    <p:extLst>
      <p:ext uri="{BB962C8B-B14F-4D97-AF65-F5344CB8AC3E}">
        <p14:creationId xmlns:p14="http://schemas.microsoft.com/office/powerpoint/2010/main" val="4262542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Brazil is not considered a good performer when it comes to innovation , brazil is not well ranked in investment in R&amp;D and number of patents. However Brazilian firms are </a:t>
            </a:r>
            <a:r>
              <a:rPr lang="en-US" altLang="zh-CN" dirty="0" err="1"/>
              <a:t>internationalising</a:t>
            </a:r>
            <a:r>
              <a:rPr lang="en-US" altLang="zh-CN" dirty="0"/>
              <a:t> successfully and innovations play an important role in their strategies.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The innovation model adopted by Brazilian companies is not the same that the traditional way which happen in developed countries. (Is not form scientiﬁc development leads a technological break-trough) .</a:t>
            </a:r>
            <a:r>
              <a:rPr lang="en-US" altLang="zh-CN" sz="1200" b="0" i="0" u="none" strike="noStrike" kern="1200" dirty="0">
                <a:solidFill>
                  <a:schemeClr val="tx1"/>
                </a:solidFill>
                <a:effectLst/>
                <a:latin typeface="+mn-lt"/>
                <a:ea typeface="+mn-ea"/>
                <a:cs typeface="+mn-cs"/>
              </a:rPr>
              <a:t> In this chapter, we will show that other approaches to innovation are being developed by Brazilian multinationals in order to gain competitive advantage.</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endParaRPr lang="zh-CN" altLang="en-US" dirty="0"/>
          </a:p>
        </p:txBody>
      </p:sp>
      <p:sp>
        <p:nvSpPr>
          <p:cNvPr id="4" name="灯片编号占位符 3"/>
          <p:cNvSpPr>
            <a:spLocks noGrp="1"/>
          </p:cNvSpPr>
          <p:nvPr>
            <p:ph type="sldNum" sz="quarter" idx="5"/>
          </p:nvPr>
        </p:nvSpPr>
        <p:spPr/>
        <p:txBody>
          <a:bodyPr/>
          <a:lstStyle/>
          <a:p>
            <a:fld id="{E639B117-C57D-49C3-83D9-3CC19C3B21FA}" type="slidenum">
              <a:rPr lang="zh-CN" altLang="en-US" smtClean="0"/>
              <a:t>2</a:t>
            </a:fld>
            <a:endParaRPr lang="zh-CN" altLang="en-US"/>
          </a:p>
        </p:txBody>
      </p:sp>
    </p:spTree>
    <p:extLst>
      <p:ext uri="{BB962C8B-B14F-4D97-AF65-F5344CB8AC3E}">
        <p14:creationId xmlns:p14="http://schemas.microsoft.com/office/powerpoint/2010/main" val="932055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Until the 1930s, Brazil was essentially an agricultural country Then, Import Substitution Policy was implemented and brazil began to build infrastructure and basic inputs industry which was done through State-owned enterprises acquiring core project and licensing technology.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err="1"/>
              <a:t>Dudring</a:t>
            </a:r>
            <a:r>
              <a:rPr lang="en-US" altLang="zh-CN" dirty="0"/>
              <a:t> 1950s, Brazil aimed to get industrialization by  attracted foreign multinationals .The subsidiaries of foreign multinationals became essentially manufacturers of products but not including innovation of any sort.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In 1960s, military regime was rising, </a:t>
            </a:r>
            <a:r>
              <a:rPr lang="en-US" altLang="zh-CN" sz="1200" kern="1200" dirty="0">
                <a:solidFill>
                  <a:schemeClr val="tx1"/>
                </a:solidFill>
                <a:effectLst/>
                <a:latin typeface="+mn-lt"/>
                <a:ea typeface="+mn-ea"/>
                <a:cs typeface="+mn-cs"/>
              </a:rPr>
              <a:t>the investment focus on the sector which linked to” sovereignty and national security”, like </a:t>
            </a:r>
            <a:r>
              <a:rPr lang="en-US" altLang="zh-CN" sz="1200" kern="1200" dirty="0" err="1">
                <a:solidFill>
                  <a:schemeClr val="tx1"/>
                </a:solidFill>
                <a:effectLst/>
                <a:latin typeface="+mn-lt"/>
                <a:ea typeface="+mn-ea"/>
                <a:cs typeface="+mn-cs"/>
              </a:rPr>
              <a:t>defence</a:t>
            </a:r>
            <a:r>
              <a:rPr lang="en-US" altLang="zh-CN" sz="1200" kern="1200" dirty="0">
                <a:solidFill>
                  <a:schemeClr val="tx1"/>
                </a:solidFill>
                <a:effectLst/>
                <a:latin typeface="+mn-lt"/>
                <a:ea typeface="+mn-ea"/>
                <a:cs typeface="+mn-cs"/>
              </a:rPr>
              <a:t> and aerospace industry(Embraer was founded in 1969) .Brazilian company grew fast, especially in capital goods and engineering services. Also the relative importance of subsidiaries of foreign multinationals was intensified</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endParaRPr lang="zh-CN" altLang="en-US" dirty="0"/>
          </a:p>
        </p:txBody>
      </p:sp>
      <p:sp>
        <p:nvSpPr>
          <p:cNvPr id="4" name="灯片编号占位符 3"/>
          <p:cNvSpPr>
            <a:spLocks noGrp="1"/>
          </p:cNvSpPr>
          <p:nvPr>
            <p:ph type="sldNum" sz="quarter" idx="5"/>
          </p:nvPr>
        </p:nvSpPr>
        <p:spPr/>
        <p:txBody>
          <a:bodyPr/>
          <a:lstStyle/>
          <a:p>
            <a:fld id="{E639B117-C57D-49C3-83D9-3CC19C3B21FA}" type="slidenum">
              <a:rPr lang="zh-CN" altLang="en-US" smtClean="0"/>
              <a:t>3</a:t>
            </a:fld>
            <a:endParaRPr lang="zh-CN" altLang="en-US"/>
          </a:p>
        </p:txBody>
      </p:sp>
    </p:spTree>
    <p:extLst>
      <p:ext uri="{BB962C8B-B14F-4D97-AF65-F5344CB8AC3E}">
        <p14:creationId xmlns:p14="http://schemas.microsoft.com/office/powerpoint/2010/main" val="3342767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6471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kern="1200" dirty="0">
                <a:solidFill>
                  <a:schemeClr val="tx1"/>
                </a:solidFill>
                <a:effectLst/>
                <a:latin typeface="+mn-lt"/>
                <a:ea typeface="+mn-ea"/>
                <a:cs typeface="+mn-cs"/>
              </a:rPr>
              <a:t>Thing was change in the early 1990s.</a:t>
            </a:r>
            <a:r>
              <a:rPr lang="en-US" altLang="zh-CN" sz="1200" kern="1200" dirty="0">
                <a:solidFill>
                  <a:schemeClr val="tx1"/>
                </a:solidFill>
                <a:effectLst/>
                <a:latin typeface="+mn-lt"/>
                <a:ea typeface="+mn-ea"/>
                <a:cs typeface="+mn-cs"/>
              </a:rPr>
              <a:t>1990</a:t>
            </a:r>
            <a:r>
              <a:rPr lang="zh-CN" altLang="en-US" sz="1200" kern="1200" dirty="0">
                <a:solidFill>
                  <a:schemeClr val="tx1"/>
                </a:solidFill>
                <a:effectLst/>
                <a:latin typeface="+mn-lt"/>
                <a:ea typeface="+mn-ea"/>
                <a:cs typeface="+mn-cs"/>
              </a:rPr>
              <a:t>，</a:t>
            </a:r>
            <a:r>
              <a:rPr lang="en-US" altLang="zh-CN" sz="1200" kern="1200" dirty="0">
                <a:solidFill>
                  <a:schemeClr val="tx1"/>
                </a:solidFill>
                <a:effectLst/>
                <a:latin typeface="+mn-lt"/>
                <a:ea typeface="+mn-ea"/>
                <a:cs typeface="+mn-cs"/>
              </a:rPr>
              <a:t>Government </a:t>
            </a:r>
            <a:r>
              <a:rPr lang="en-US" altLang="zh-CN" sz="1200" kern="1200" dirty="0" err="1">
                <a:solidFill>
                  <a:schemeClr val="tx1"/>
                </a:solidFill>
                <a:effectLst/>
                <a:latin typeface="+mn-lt"/>
                <a:ea typeface="+mn-ea"/>
                <a:cs typeface="+mn-cs"/>
              </a:rPr>
              <a:t>realise</a:t>
            </a:r>
            <a:r>
              <a:rPr lang="en-US" altLang="zh-CN" sz="1200" kern="1200" dirty="0">
                <a:solidFill>
                  <a:schemeClr val="tx1"/>
                </a:solidFill>
                <a:effectLst/>
                <a:latin typeface="+mn-lt"/>
                <a:ea typeface="+mn-ea"/>
                <a:cs typeface="+mn-cs"/>
              </a:rPr>
              <a:t> that competition is a better way for Brazilian company development</a:t>
            </a:r>
            <a:r>
              <a:rPr lang="zh-CN" altLang="en-US" sz="1200" kern="1200" dirty="0">
                <a:solidFill>
                  <a:schemeClr val="tx1"/>
                </a:solidFill>
                <a:effectLst/>
                <a:latin typeface="+mn-lt"/>
                <a:ea typeface="+mn-ea"/>
                <a:cs typeface="+mn-cs"/>
              </a:rPr>
              <a:t>。</a:t>
            </a:r>
            <a:r>
              <a:rPr lang="en-US" altLang="zh-CN" sz="1200" kern="1200" dirty="0">
                <a:solidFill>
                  <a:schemeClr val="tx1"/>
                </a:solidFill>
                <a:effectLst/>
                <a:latin typeface="+mn-lt"/>
                <a:ea typeface="+mn-ea"/>
                <a:cs typeface="+mn-cs"/>
              </a:rPr>
              <a:t>So they implement some policy like frozen bank account, reduce import duties, reduce subsidies and introduced a privatization </a:t>
            </a:r>
            <a:r>
              <a:rPr lang="en-US" altLang="zh-CN" sz="1200" kern="1200" dirty="0" err="1">
                <a:solidFill>
                  <a:schemeClr val="tx1"/>
                </a:solidFill>
                <a:effectLst/>
                <a:latin typeface="+mn-lt"/>
                <a:ea typeface="+mn-ea"/>
                <a:cs typeface="+mn-cs"/>
              </a:rPr>
              <a:t>programme</a:t>
            </a:r>
            <a:r>
              <a:rPr lang="en-US" altLang="zh-CN" sz="1200" kern="1200" dirty="0">
                <a:solidFill>
                  <a:schemeClr val="tx1"/>
                </a:solidFill>
                <a:effectLst/>
                <a:latin typeface="+mn-lt"/>
                <a:ea typeface="+mn-ea"/>
                <a:cs typeface="+mn-cs"/>
              </a:rPr>
              <a:t> to expose Brazilian industries to strong competition. Then, importing get easier and foreign company get benefit from this. Brazilian industrial groups and leading firms disappeared; important state-owned enterprises were fully </a:t>
            </a:r>
            <a:r>
              <a:rPr lang="en-US" altLang="zh-CN" sz="1200" kern="1200" dirty="0" err="1">
                <a:solidFill>
                  <a:schemeClr val="tx1"/>
                </a:solidFill>
                <a:effectLst/>
                <a:latin typeface="+mn-lt"/>
                <a:ea typeface="+mn-ea"/>
                <a:cs typeface="+mn-cs"/>
              </a:rPr>
              <a:t>pricatised</a:t>
            </a:r>
            <a:r>
              <a:rPr lang="en-US" altLang="zh-CN"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effectLst/>
                <a:latin typeface="+mn-lt"/>
                <a:ea typeface="+mn-ea"/>
                <a:cs typeface="+mn-cs"/>
              </a:rPr>
              <a:t>However, the business environment is not good(disorder, </a:t>
            </a:r>
            <a:r>
              <a:rPr lang="en-US" altLang="zh-CN" sz="1200" kern="1200" dirty="0" err="1">
                <a:solidFill>
                  <a:schemeClr val="tx1"/>
                </a:solidFill>
                <a:effectLst/>
                <a:latin typeface="+mn-lt"/>
                <a:ea typeface="+mn-ea"/>
                <a:cs typeface="+mn-cs"/>
              </a:rPr>
              <a:t>unertaninty</a:t>
            </a:r>
            <a:r>
              <a:rPr lang="en-US" altLang="zh-CN" sz="1200" kern="1200" dirty="0">
                <a:solidFill>
                  <a:schemeClr val="tx1"/>
                </a:solidFill>
                <a:effectLst/>
                <a:latin typeface="+mn-lt"/>
                <a:ea typeface="+mn-ea"/>
                <a:cs typeface="+mn-cs"/>
              </a:rPr>
              <a:t> and so on),so it is harder to make a business here than the other countries.so the Brazilian leading company developed a specific strategic approach to overcome these constraints.</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endParaRPr lang="zh-CN" altLang="en-US" dirty="0"/>
          </a:p>
          <a:p>
            <a:endParaRPr lang="zh-CN" altLang="en-US" dirty="0"/>
          </a:p>
        </p:txBody>
      </p:sp>
      <p:sp>
        <p:nvSpPr>
          <p:cNvPr id="4" name="灯片编号占位符 3"/>
          <p:cNvSpPr>
            <a:spLocks noGrp="1"/>
          </p:cNvSpPr>
          <p:nvPr>
            <p:ph type="sldNum" sz="quarter" idx="5"/>
          </p:nvPr>
        </p:nvSpPr>
        <p:spPr/>
        <p:txBody>
          <a:bodyPr/>
          <a:lstStyle/>
          <a:p>
            <a:fld id="{E639B117-C57D-49C3-83D9-3CC19C3B21FA}" type="slidenum">
              <a:rPr lang="zh-CN" altLang="en-US" smtClean="0"/>
              <a:t>5</a:t>
            </a:fld>
            <a:endParaRPr lang="zh-CN" altLang="en-US"/>
          </a:p>
        </p:txBody>
      </p:sp>
    </p:spTree>
    <p:extLst>
      <p:ext uri="{BB962C8B-B14F-4D97-AF65-F5344CB8AC3E}">
        <p14:creationId xmlns:p14="http://schemas.microsoft.com/office/powerpoint/2010/main" val="3087997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Brazilian firms are much more concerned with process rather than product innovations. Based on these, the author classified the Brazilian specific type of innovation as: commodity innovations, sustainable innovation, business models innovation, bottom-of-the-pyramid innovations and reverse innovations.</a:t>
            </a:r>
            <a:endParaRPr lang="zh-CN" altLang="en-US" dirty="0"/>
          </a:p>
        </p:txBody>
      </p:sp>
      <p:sp>
        <p:nvSpPr>
          <p:cNvPr id="4" name="灯片编号占位符 3"/>
          <p:cNvSpPr>
            <a:spLocks noGrp="1"/>
          </p:cNvSpPr>
          <p:nvPr>
            <p:ph type="sldNum" sz="quarter" idx="5"/>
          </p:nvPr>
        </p:nvSpPr>
        <p:spPr/>
        <p:txBody>
          <a:bodyPr/>
          <a:lstStyle/>
          <a:p>
            <a:fld id="{E639B117-C57D-49C3-83D9-3CC19C3B21FA}" type="slidenum">
              <a:rPr lang="zh-CN" altLang="en-US" smtClean="0"/>
              <a:t>6</a:t>
            </a:fld>
            <a:endParaRPr lang="zh-CN" altLang="en-US"/>
          </a:p>
        </p:txBody>
      </p:sp>
    </p:spTree>
    <p:extLst>
      <p:ext uri="{BB962C8B-B14F-4D97-AF65-F5344CB8AC3E}">
        <p14:creationId xmlns:p14="http://schemas.microsoft.com/office/powerpoint/2010/main" val="1523303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commodity innovation is quantum leap from process </a:t>
            </a:r>
            <a:r>
              <a:rPr lang="en-US" altLang="zh-CN" dirty="0" err="1"/>
              <a:t>innovation.In</a:t>
            </a:r>
            <a:r>
              <a:rPr lang="en-US" altLang="zh-CN" dirty="0"/>
              <a:t> this type, Brazilian multinationals operating in the resources-based industries and producing “commodities” invest heavily in R&amp;D research, keep strong ties with local and foreign university and research </a:t>
            </a:r>
            <a:r>
              <a:rPr lang="en-US" altLang="zh-CN" dirty="0" err="1"/>
              <a:t>centres</a:t>
            </a:r>
            <a:r>
              <a:rPr lang="en-US" altLang="zh-CN" dirty="0"/>
              <a:t> and own a significant number of patents.</a:t>
            </a:r>
          </a:p>
          <a:p>
            <a:r>
              <a:rPr lang="en-US" altLang="zh-CN" dirty="0"/>
              <a:t>new ways of obtaining products that are standard or slightly </a:t>
            </a:r>
            <a:r>
              <a:rPr lang="en-US" altLang="zh-CN" dirty="0" err="1"/>
              <a:t>commoditised</a:t>
            </a:r>
            <a:r>
              <a:rPr lang="en-US" altLang="zh-CN" dirty="0"/>
              <a:t>, not easily imitable and provide the innovator with a strong competitive advantage(producing better and cheaper)</a:t>
            </a:r>
          </a:p>
          <a:p>
            <a:r>
              <a:rPr lang="en-US" altLang="zh-CN" dirty="0"/>
              <a:t>EMBRAPA: “the Brazilian agricultural miracle”</a:t>
            </a:r>
          </a:p>
          <a:p>
            <a:endParaRPr lang="en-US" altLang="zh-CN" dirty="0"/>
          </a:p>
          <a:p>
            <a:r>
              <a:rPr lang="en-US" altLang="zh-CN" dirty="0"/>
              <a:t>Because of the evolution of both the local business environment and the competitive environment, Brazilian enterprises need to have product innovation.</a:t>
            </a:r>
          </a:p>
          <a:p>
            <a:endParaRPr lang="en-US" altLang="zh-CN" dirty="0"/>
          </a:p>
          <a:p>
            <a:r>
              <a:rPr lang="en-US" altLang="zh-CN" dirty="0"/>
              <a:t>Production innovations give us 2 case: Tigre and </a:t>
            </a:r>
            <a:r>
              <a:rPr lang="en-US" altLang="zh-CN" dirty="0" err="1"/>
              <a:t>Alpargatas</a:t>
            </a:r>
            <a:endParaRPr lang="en-US" altLang="zh-CN" dirty="0"/>
          </a:p>
          <a:p>
            <a:r>
              <a:rPr lang="en-US" altLang="zh-CN" dirty="0"/>
              <a:t>In this type, it reveals the markets where Brazilian firms can be product innovators by fashionable good and products which have regional markets.</a:t>
            </a:r>
          </a:p>
          <a:p>
            <a:r>
              <a:rPr lang="en-US" altLang="zh-CN" dirty="0"/>
              <a:t>As we know , </a:t>
            </a:r>
            <a:r>
              <a:rPr lang="en-US" altLang="zh-CN" dirty="0" err="1"/>
              <a:t>Havaianas</a:t>
            </a:r>
            <a:r>
              <a:rPr lang="en-US" altLang="zh-CN" dirty="0"/>
              <a:t> was </a:t>
            </a:r>
            <a:r>
              <a:rPr lang="en-US" altLang="zh-CN" dirty="0" err="1"/>
              <a:t>famos</a:t>
            </a:r>
            <a:r>
              <a:rPr lang="en-US" altLang="zh-CN" dirty="0"/>
              <a:t> in local market.in the 1990s, </a:t>
            </a:r>
            <a:r>
              <a:rPr lang="en-US" altLang="zh-CN" dirty="0" err="1"/>
              <a:t>alpargatas</a:t>
            </a:r>
            <a:r>
              <a:rPr lang="en-US" altLang="zh-CN" dirty="0"/>
              <a:t> invested further to differentiate </a:t>
            </a:r>
            <a:r>
              <a:rPr lang="en-US" altLang="zh-CN" dirty="0" err="1"/>
              <a:t>Havaianas</a:t>
            </a:r>
            <a:r>
              <a:rPr lang="en-US" altLang="zh-CN" dirty="0"/>
              <a:t> from low cost product to higher added value product, then marketing segmentation, product customization and commercialization </a:t>
            </a:r>
            <a:r>
              <a:rPr lang="en-US" altLang="zh-CN" dirty="0" err="1"/>
              <a:t>strategics</a:t>
            </a:r>
            <a:r>
              <a:rPr lang="en-US" altLang="zh-CN" dirty="0"/>
              <a:t> were implemented. </a:t>
            </a:r>
            <a:r>
              <a:rPr lang="en-US" altLang="zh-CN" dirty="0" err="1"/>
              <a:t>Havaianas</a:t>
            </a:r>
            <a:r>
              <a:rPr lang="en-US" altLang="zh-CN" dirty="0"/>
              <a:t> become fashionable and internationalization. </a:t>
            </a:r>
            <a:r>
              <a:rPr lang="en-US" altLang="zh-CN" dirty="0" err="1"/>
              <a:t>Havaianas</a:t>
            </a:r>
            <a:r>
              <a:rPr lang="en-US" altLang="zh-CN" dirty="0"/>
              <a:t> combine innovations in product and process with innovations in marketing and distribution.</a:t>
            </a:r>
            <a:endParaRPr lang="zh-CN" altLang="en-US" dirty="0"/>
          </a:p>
        </p:txBody>
      </p:sp>
      <p:sp>
        <p:nvSpPr>
          <p:cNvPr id="4" name="灯片编号占位符 3"/>
          <p:cNvSpPr>
            <a:spLocks noGrp="1"/>
          </p:cNvSpPr>
          <p:nvPr>
            <p:ph type="sldNum" sz="quarter" idx="5"/>
          </p:nvPr>
        </p:nvSpPr>
        <p:spPr/>
        <p:txBody>
          <a:bodyPr/>
          <a:lstStyle/>
          <a:p>
            <a:fld id="{E639B117-C57D-49C3-83D9-3CC19C3B21FA}" type="slidenum">
              <a:rPr lang="zh-CN" altLang="en-US" smtClean="0"/>
              <a:t>7</a:t>
            </a:fld>
            <a:endParaRPr lang="zh-CN" altLang="en-US"/>
          </a:p>
        </p:txBody>
      </p:sp>
    </p:spTree>
    <p:extLst>
      <p:ext uri="{BB962C8B-B14F-4D97-AF65-F5344CB8AC3E}">
        <p14:creationId xmlns:p14="http://schemas.microsoft.com/office/powerpoint/2010/main" val="3360486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Social and environmental responsibility has become more and more powerful factors to win conscientious customers, so that is good marketing aspect for companies located in countries with rich biodiversity like Brazil.</a:t>
            </a:r>
          </a:p>
          <a:p>
            <a:r>
              <a:rPr lang="en-US" altLang="zh-CN" dirty="0"/>
              <a:t>Natura spent lot of money in R&amp;D and market research to identify the trends in consumer preferences and </a:t>
            </a:r>
            <a:r>
              <a:rPr lang="en-US" altLang="zh-CN" dirty="0" err="1"/>
              <a:t>behaviour</a:t>
            </a:r>
            <a:r>
              <a:rPr lang="en-US" altLang="zh-CN" dirty="0"/>
              <a:t> to find some green technologies and ecologically and sustainable supply chains.</a:t>
            </a:r>
          </a:p>
          <a:p>
            <a:r>
              <a:rPr lang="en-US" altLang="zh-CN" dirty="0"/>
              <a:t>Business strategies try to give a answer about what is the offer, who are the customers and how to delivered. And when the firm choose a  business models , they will based on their business strategies.</a:t>
            </a:r>
          </a:p>
          <a:p>
            <a:r>
              <a:rPr lang="en-US" altLang="zh-CN" dirty="0"/>
              <a:t>Embraer get a competitive advantage from combined partnering and risk sharing, which also make it become a firm specialized in integrating complex product systems</a:t>
            </a:r>
            <a:endParaRPr lang="zh-CN" altLang="en-US" dirty="0"/>
          </a:p>
        </p:txBody>
      </p:sp>
      <p:sp>
        <p:nvSpPr>
          <p:cNvPr id="4" name="灯片编号占位符 3"/>
          <p:cNvSpPr>
            <a:spLocks noGrp="1"/>
          </p:cNvSpPr>
          <p:nvPr>
            <p:ph type="sldNum" sz="quarter" idx="5"/>
          </p:nvPr>
        </p:nvSpPr>
        <p:spPr/>
        <p:txBody>
          <a:bodyPr/>
          <a:lstStyle/>
          <a:p>
            <a:fld id="{E639B117-C57D-49C3-83D9-3CC19C3B21FA}" type="slidenum">
              <a:rPr lang="zh-CN" altLang="en-US" smtClean="0"/>
              <a:t>8</a:t>
            </a:fld>
            <a:endParaRPr lang="zh-CN" altLang="en-US"/>
          </a:p>
        </p:txBody>
      </p:sp>
    </p:spTree>
    <p:extLst>
      <p:ext uri="{BB962C8B-B14F-4D97-AF65-F5344CB8AC3E}">
        <p14:creationId xmlns:p14="http://schemas.microsoft.com/office/powerpoint/2010/main" val="3211322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Innovations for the people who are in the base of the pyramid is a great opportunity for emerging country multinationals.</a:t>
            </a:r>
          </a:p>
          <a:p>
            <a:r>
              <a:rPr lang="en-US" altLang="zh-CN" dirty="0"/>
              <a:t>Odebrecht, one of the largest engineering firm in the world, they utilize innovation at the base of the pyramid ,bring the capabilities created in the country to meet the base of the pyramid in foreign, which make the got benefit from it.</a:t>
            </a:r>
          </a:p>
          <a:p>
            <a:r>
              <a:rPr lang="en-US" altLang="zh-CN" dirty="0"/>
              <a:t>To do reverse innovation efficiently, there are 3 alternatives:</a:t>
            </a:r>
          </a:p>
          <a:p>
            <a:r>
              <a:rPr lang="en-US" altLang="zh-CN" dirty="0" err="1"/>
              <a:t>Acquistion</a:t>
            </a:r>
            <a:r>
              <a:rPr lang="en-US" altLang="zh-CN" dirty="0"/>
              <a:t> of innovative firms in foreign countries; the second way to make Brazilian multinationals developing innovations abroad is through global production and global research networks; The third is build innovation </a:t>
            </a:r>
            <a:r>
              <a:rPr lang="en-US" altLang="zh-CN" dirty="0" err="1"/>
              <a:t>centres</a:t>
            </a:r>
            <a:r>
              <a:rPr lang="en-US" altLang="zh-CN" dirty="0"/>
              <a:t> in foreign country in search of innovations that are difficult develop at home and deliberate strategy of seeking innovation and knowledge abroad.</a:t>
            </a:r>
            <a:endParaRPr lang="zh-CN" altLang="en-US" dirty="0"/>
          </a:p>
        </p:txBody>
      </p:sp>
      <p:sp>
        <p:nvSpPr>
          <p:cNvPr id="4" name="灯片编号占位符 3"/>
          <p:cNvSpPr>
            <a:spLocks noGrp="1"/>
          </p:cNvSpPr>
          <p:nvPr>
            <p:ph type="sldNum" sz="quarter" idx="5"/>
          </p:nvPr>
        </p:nvSpPr>
        <p:spPr/>
        <p:txBody>
          <a:bodyPr/>
          <a:lstStyle/>
          <a:p>
            <a:fld id="{E639B117-C57D-49C3-83D9-3CC19C3B21FA}" type="slidenum">
              <a:rPr lang="zh-CN" altLang="en-US" smtClean="0"/>
              <a:t>9</a:t>
            </a:fld>
            <a:endParaRPr lang="zh-CN" altLang="en-US"/>
          </a:p>
        </p:txBody>
      </p:sp>
    </p:spTree>
    <p:extLst>
      <p:ext uri="{BB962C8B-B14F-4D97-AF65-F5344CB8AC3E}">
        <p14:creationId xmlns:p14="http://schemas.microsoft.com/office/powerpoint/2010/main" val="1915853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5A86355-728B-47EE-A9CD-4D248C477E65}"/>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xmlns="" id="{5306A158-BE85-45B1-BA5C-549FC20366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xmlns="" id="{0120D7ED-200A-4503-BAEB-8F53AB106478}"/>
              </a:ext>
            </a:extLst>
          </p:cNvPr>
          <p:cNvSpPr>
            <a:spLocks noGrp="1"/>
          </p:cNvSpPr>
          <p:nvPr>
            <p:ph type="dt" sz="half" idx="10"/>
          </p:nvPr>
        </p:nvSpPr>
        <p:spPr/>
        <p:txBody>
          <a:bodyPr/>
          <a:lstStyle/>
          <a:p>
            <a:fld id="{7E1DE3A8-A363-49A5-A0FF-0E10683EF8A4}" type="datetimeFigureOut">
              <a:rPr lang="zh-CN" altLang="en-US" smtClean="0"/>
              <a:t>2019/6/20</a:t>
            </a:fld>
            <a:endParaRPr lang="zh-CN" altLang="en-US"/>
          </a:p>
        </p:txBody>
      </p:sp>
      <p:sp>
        <p:nvSpPr>
          <p:cNvPr id="5" name="页脚占位符 4">
            <a:extLst>
              <a:ext uri="{FF2B5EF4-FFF2-40B4-BE49-F238E27FC236}">
                <a16:creationId xmlns:a16="http://schemas.microsoft.com/office/drawing/2014/main" xmlns="" id="{DADDA64B-974B-4241-9EE9-345826C447F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A73F7428-20E4-4E49-993F-15499072F214}"/>
              </a:ext>
            </a:extLst>
          </p:cNvPr>
          <p:cNvSpPr>
            <a:spLocks noGrp="1"/>
          </p:cNvSpPr>
          <p:nvPr>
            <p:ph type="sldNum" sz="quarter" idx="12"/>
          </p:nvPr>
        </p:nvSpPr>
        <p:spPr/>
        <p:txBody>
          <a:bodyPr/>
          <a:lstStyle/>
          <a:p>
            <a:fld id="{14AC5B2E-A7A2-4982-9F59-084EBB7D5148}" type="slidenum">
              <a:rPr lang="zh-CN" altLang="en-US" smtClean="0"/>
              <a:t>‹nº›</a:t>
            </a:fld>
            <a:endParaRPr lang="zh-CN" altLang="en-US"/>
          </a:p>
        </p:txBody>
      </p:sp>
    </p:spTree>
    <p:extLst>
      <p:ext uri="{BB962C8B-B14F-4D97-AF65-F5344CB8AC3E}">
        <p14:creationId xmlns:p14="http://schemas.microsoft.com/office/powerpoint/2010/main" val="1270207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9D39E42-BD75-4E1C-97C1-7ADEC43243A5}"/>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xmlns="" id="{38C9D0A6-3E4B-4EEA-B032-0FE6E3B37FE1}"/>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C9BD311C-3771-4BF3-8ECD-8F9AC72CC71C}"/>
              </a:ext>
            </a:extLst>
          </p:cNvPr>
          <p:cNvSpPr>
            <a:spLocks noGrp="1"/>
          </p:cNvSpPr>
          <p:nvPr>
            <p:ph type="dt" sz="half" idx="10"/>
          </p:nvPr>
        </p:nvSpPr>
        <p:spPr/>
        <p:txBody>
          <a:bodyPr/>
          <a:lstStyle/>
          <a:p>
            <a:fld id="{7E1DE3A8-A363-49A5-A0FF-0E10683EF8A4}" type="datetimeFigureOut">
              <a:rPr lang="zh-CN" altLang="en-US" smtClean="0"/>
              <a:t>2019/6/20</a:t>
            </a:fld>
            <a:endParaRPr lang="zh-CN" altLang="en-US"/>
          </a:p>
        </p:txBody>
      </p:sp>
      <p:sp>
        <p:nvSpPr>
          <p:cNvPr id="5" name="页脚占位符 4">
            <a:extLst>
              <a:ext uri="{FF2B5EF4-FFF2-40B4-BE49-F238E27FC236}">
                <a16:creationId xmlns:a16="http://schemas.microsoft.com/office/drawing/2014/main" xmlns="" id="{0DC5BFA0-0F50-4F91-A5AF-54A639AA891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EB4CA30E-1F82-4B62-B8D0-0B7E2037A975}"/>
              </a:ext>
            </a:extLst>
          </p:cNvPr>
          <p:cNvSpPr>
            <a:spLocks noGrp="1"/>
          </p:cNvSpPr>
          <p:nvPr>
            <p:ph type="sldNum" sz="quarter" idx="12"/>
          </p:nvPr>
        </p:nvSpPr>
        <p:spPr/>
        <p:txBody>
          <a:bodyPr/>
          <a:lstStyle/>
          <a:p>
            <a:fld id="{14AC5B2E-A7A2-4982-9F59-084EBB7D5148}" type="slidenum">
              <a:rPr lang="zh-CN" altLang="en-US" smtClean="0"/>
              <a:t>‹nº›</a:t>
            </a:fld>
            <a:endParaRPr lang="zh-CN" altLang="en-US"/>
          </a:p>
        </p:txBody>
      </p:sp>
    </p:spTree>
    <p:extLst>
      <p:ext uri="{BB962C8B-B14F-4D97-AF65-F5344CB8AC3E}">
        <p14:creationId xmlns:p14="http://schemas.microsoft.com/office/powerpoint/2010/main" val="337653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xmlns="" id="{F8299840-1473-4CA7-BE11-035EB93E906D}"/>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xmlns="" id="{BB688CCA-2E19-4C3B-BBC0-D5371C47286B}"/>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CD7CCF59-C940-4BBB-BF12-62B33F638833}"/>
              </a:ext>
            </a:extLst>
          </p:cNvPr>
          <p:cNvSpPr>
            <a:spLocks noGrp="1"/>
          </p:cNvSpPr>
          <p:nvPr>
            <p:ph type="dt" sz="half" idx="10"/>
          </p:nvPr>
        </p:nvSpPr>
        <p:spPr/>
        <p:txBody>
          <a:bodyPr/>
          <a:lstStyle/>
          <a:p>
            <a:fld id="{7E1DE3A8-A363-49A5-A0FF-0E10683EF8A4}" type="datetimeFigureOut">
              <a:rPr lang="zh-CN" altLang="en-US" smtClean="0"/>
              <a:t>2019/6/20</a:t>
            </a:fld>
            <a:endParaRPr lang="zh-CN" altLang="en-US"/>
          </a:p>
        </p:txBody>
      </p:sp>
      <p:sp>
        <p:nvSpPr>
          <p:cNvPr id="5" name="页脚占位符 4">
            <a:extLst>
              <a:ext uri="{FF2B5EF4-FFF2-40B4-BE49-F238E27FC236}">
                <a16:creationId xmlns:a16="http://schemas.microsoft.com/office/drawing/2014/main" xmlns="" id="{E676A844-B552-45E1-80E1-C0ED576C104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0DF2F40F-8457-411B-BB4D-ED785D5A3BEA}"/>
              </a:ext>
            </a:extLst>
          </p:cNvPr>
          <p:cNvSpPr>
            <a:spLocks noGrp="1"/>
          </p:cNvSpPr>
          <p:nvPr>
            <p:ph type="sldNum" sz="quarter" idx="12"/>
          </p:nvPr>
        </p:nvSpPr>
        <p:spPr/>
        <p:txBody>
          <a:bodyPr/>
          <a:lstStyle/>
          <a:p>
            <a:fld id="{14AC5B2E-A7A2-4982-9F59-084EBB7D5148}" type="slidenum">
              <a:rPr lang="zh-CN" altLang="en-US" smtClean="0"/>
              <a:t>‹nº›</a:t>
            </a:fld>
            <a:endParaRPr lang="zh-CN" altLang="en-US"/>
          </a:p>
        </p:txBody>
      </p:sp>
    </p:spTree>
    <p:extLst>
      <p:ext uri="{BB962C8B-B14F-4D97-AF65-F5344CB8AC3E}">
        <p14:creationId xmlns:p14="http://schemas.microsoft.com/office/powerpoint/2010/main" val="2598642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DF348DB-8E00-48D1-9F6C-5595C849D429}"/>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xmlns="" id="{1C7D6C4E-8787-46E9-AE6D-576ADFE59086}"/>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492BCF50-7C48-439D-B033-B0D99B74BF73}"/>
              </a:ext>
            </a:extLst>
          </p:cNvPr>
          <p:cNvSpPr>
            <a:spLocks noGrp="1"/>
          </p:cNvSpPr>
          <p:nvPr>
            <p:ph type="dt" sz="half" idx="10"/>
          </p:nvPr>
        </p:nvSpPr>
        <p:spPr/>
        <p:txBody>
          <a:bodyPr/>
          <a:lstStyle/>
          <a:p>
            <a:fld id="{7E1DE3A8-A363-49A5-A0FF-0E10683EF8A4}" type="datetimeFigureOut">
              <a:rPr lang="zh-CN" altLang="en-US" smtClean="0"/>
              <a:t>2019/6/20</a:t>
            </a:fld>
            <a:endParaRPr lang="zh-CN" altLang="en-US"/>
          </a:p>
        </p:txBody>
      </p:sp>
      <p:sp>
        <p:nvSpPr>
          <p:cNvPr id="5" name="页脚占位符 4">
            <a:extLst>
              <a:ext uri="{FF2B5EF4-FFF2-40B4-BE49-F238E27FC236}">
                <a16:creationId xmlns:a16="http://schemas.microsoft.com/office/drawing/2014/main" xmlns="" id="{38619BA9-227C-4456-8E1A-4A0438AC64C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B72AC4C6-0C6C-4542-A074-A7A8B35BDC45}"/>
              </a:ext>
            </a:extLst>
          </p:cNvPr>
          <p:cNvSpPr>
            <a:spLocks noGrp="1"/>
          </p:cNvSpPr>
          <p:nvPr>
            <p:ph type="sldNum" sz="quarter" idx="12"/>
          </p:nvPr>
        </p:nvSpPr>
        <p:spPr/>
        <p:txBody>
          <a:bodyPr/>
          <a:lstStyle/>
          <a:p>
            <a:fld id="{14AC5B2E-A7A2-4982-9F59-084EBB7D5148}" type="slidenum">
              <a:rPr lang="zh-CN" altLang="en-US" smtClean="0"/>
              <a:t>‹nº›</a:t>
            </a:fld>
            <a:endParaRPr lang="zh-CN" altLang="en-US"/>
          </a:p>
        </p:txBody>
      </p:sp>
    </p:spTree>
    <p:extLst>
      <p:ext uri="{BB962C8B-B14F-4D97-AF65-F5344CB8AC3E}">
        <p14:creationId xmlns:p14="http://schemas.microsoft.com/office/powerpoint/2010/main" val="3897880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60E6076-668D-44EB-9FA0-F6BB5CC0D10E}"/>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xmlns="" id="{73E2D6F5-F46B-4EB0-BAAB-6B02103BDA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xmlns="" id="{EC4DF823-4286-4B71-8E24-D4B4257C1895}"/>
              </a:ext>
            </a:extLst>
          </p:cNvPr>
          <p:cNvSpPr>
            <a:spLocks noGrp="1"/>
          </p:cNvSpPr>
          <p:nvPr>
            <p:ph type="dt" sz="half" idx="10"/>
          </p:nvPr>
        </p:nvSpPr>
        <p:spPr/>
        <p:txBody>
          <a:bodyPr/>
          <a:lstStyle/>
          <a:p>
            <a:fld id="{7E1DE3A8-A363-49A5-A0FF-0E10683EF8A4}" type="datetimeFigureOut">
              <a:rPr lang="zh-CN" altLang="en-US" smtClean="0"/>
              <a:t>2019/6/20</a:t>
            </a:fld>
            <a:endParaRPr lang="zh-CN" altLang="en-US"/>
          </a:p>
        </p:txBody>
      </p:sp>
      <p:sp>
        <p:nvSpPr>
          <p:cNvPr id="5" name="页脚占位符 4">
            <a:extLst>
              <a:ext uri="{FF2B5EF4-FFF2-40B4-BE49-F238E27FC236}">
                <a16:creationId xmlns:a16="http://schemas.microsoft.com/office/drawing/2014/main" xmlns="" id="{90A95133-CCAA-4978-83FE-4C63AE16470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0D89656F-615A-429A-A230-9A51F9850093}"/>
              </a:ext>
            </a:extLst>
          </p:cNvPr>
          <p:cNvSpPr>
            <a:spLocks noGrp="1"/>
          </p:cNvSpPr>
          <p:nvPr>
            <p:ph type="sldNum" sz="quarter" idx="12"/>
          </p:nvPr>
        </p:nvSpPr>
        <p:spPr/>
        <p:txBody>
          <a:bodyPr/>
          <a:lstStyle/>
          <a:p>
            <a:fld id="{14AC5B2E-A7A2-4982-9F59-084EBB7D5148}" type="slidenum">
              <a:rPr lang="zh-CN" altLang="en-US" smtClean="0"/>
              <a:t>‹nº›</a:t>
            </a:fld>
            <a:endParaRPr lang="zh-CN" altLang="en-US"/>
          </a:p>
        </p:txBody>
      </p:sp>
    </p:spTree>
    <p:extLst>
      <p:ext uri="{BB962C8B-B14F-4D97-AF65-F5344CB8AC3E}">
        <p14:creationId xmlns:p14="http://schemas.microsoft.com/office/powerpoint/2010/main" val="1770307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1D6745D-EBEA-4D49-AEA1-B259F527BD1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xmlns="" id="{556B8B89-1508-4DAF-8037-3F9DB1326786}"/>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xmlns="" id="{C1BB4C66-B19A-4720-971A-885386708E90}"/>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xmlns="" id="{979FDA82-AA0E-4E59-87F2-F7A325765AF8}"/>
              </a:ext>
            </a:extLst>
          </p:cNvPr>
          <p:cNvSpPr>
            <a:spLocks noGrp="1"/>
          </p:cNvSpPr>
          <p:nvPr>
            <p:ph type="dt" sz="half" idx="10"/>
          </p:nvPr>
        </p:nvSpPr>
        <p:spPr/>
        <p:txBody>
          <a:bodyPr/>
          <a:lstStyle/>
          <a:p>
            <a:fld id="{7E1DE3A8-A363-49A5-A0FF-0E10683EF8A4}" type="datetimeFigureOut">
              <a:rPr lang="zh-CN" altLang="en-US" smtClean="0"/>
              <a:t>2019/6/20</a:t>
            </a:fld>
            <a:endParaRPr lang="zh-CN" altLang="en-US"/>
          </a:p>
        </p:txBody>
      </p:sp>
      <p:sp>
        <p:nvSpPr>
          <p:cNvPr id="6" name="页脚占位符 5">
            <a:extLst>
              <a:ext uri="{FF2B5EF4-FFF2-40B4-BE49-F238E27FC236}">
                <a16:creationId xmlns:a16="http://schemas.microsoft.com/office/drawing/2014/main" xmlns="" id="{5F583BF4-5669-45B2-BFB2-3549C43CF9F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8ADFA122-FECA-45AC-92E0-8C6E4DB3D50E}"/>
              </a:ext>
            </a:extLst>
          </p:cNvPr>
          <p:cNvSpPr>
            <a:spLocks noGrp="1"/>
          </p:cNvSpPr>
          <p:nvPr>
            <p:ph type="sldNum" sz="quarter" idx="12"/>
          </p:nvPr>
        </p:nvSpPr>
        <p:spPr/>
        <p:txBody>
          <a:bodyPr/>
          <a:lstStyle/>
          <a:p>
            <a:fld id="{14AC5B2E-A7A2-4982-9F59-084EBB7D5148}" type="slidenum">
              <a:rPr lang="zh-CN" altLang="en-US" smtClean="0"/>
              <a:t>‹nº›</a:t>
            </a:fld>
            <a:endParaRPr lang="zh-CN" altLang="en-US"/>
          </a:p>
        </p:txBody>
      </p:sp>
    </p:spTree>
    <p:extLst>
      <p:ext uri="{BB962C8B-B14F-4D97-AF65-F5344CB8AC3E}">
        <p14:creationId xmlns:p14="http://schemas.microsoft.com/office/powerpoint/2010/main" val="2428707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733FDD1-CD73-42EE-8C4D-13C645CE150D}"/>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xmlns="" id="{D73634B3-41F8-4D42-820A-8373AFDD0D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xmlns="" id="{F2A191A3-8A2A-4993-9937-C45953F7410D}"/>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xmlns="" id="{F7C9CAD1-5EF1-4BAB-BC13-6FCD640414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xmlns="" id="{90F87FE7-9D75-4C95-A312-5FDD975AB2D0}"/>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xmlns="" id="{20C22A43-A85A-4383-99EB-22912CFDE447}"/>
              </a:ext>
            </a:extLst>
          </p:cNvPr>
          <p:cNvSpPr>
            <a:spLocks noGrp="1"/>
          </p:cNvSpPr>
          <p:nvPr>
            <p:ph type="dt" sz="half" idx="10"/>
          </p:nvPr>
        </p:nvSpPr>
        <p:spPr/>
        <p:txBody>
          <a:bodyPr/>
          <a:lstStyle/>
          <a:p>
            <a:fld id="{7E1DE3A8-A363-49A5-A0FF-0E10683EF8A4}" type="datetimeFigureOut">
              <a:rPr lang="zh-CN" altLang="en-US" smtClean="0"/>
              <a:t>2019/6/20</a:t>
            </a:fld>
            <a:endParaRPr lang="zh-CN" altLang="en-US"/>
          </a:p>
        </p:txBody>
      </p:sp>
      <p:sp>
        <p:nvSpPr>
          <p:cNvPr id="8" name="页脚占位符 7">
            <a:extLst>
              <a:ext uri="{FF2B5EF4-FFF2-40B4-BE49-F238E27FC236}">
                <a16:creationId xmlns:a16="http://schemas.microsoft.com/office/drawing/2014/main" xmlns="" id="{C12FE03F-EA1F-4DF7-BC57-FE68348F0E92}"/>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xmlns="" id="{E0F2E9D8-6FBA-403E-B2DB-2C7892026205}"/>
              </a:ext>
            </a:extLst>
          </p:cNvPr>
          <p:cNvSpPr>
            <a:spLocks noGrp="1"/>
          </p:cNvSpPr>
          <p:nvPr>
            <p:ph type="sldNum" sz="quarter" idx="12"/>
          </p:nvPr>
        </p:nvSpPr>
        <p:spPr/>
        <p:txBody>
          <a:bodyPr/>
          <a:lstStyle/>
          <a:p>
            <a:fld id="{14AC5B2E-A7A2-4982-9F59-084EBB7D5148}" type="slidenum">
              <a:rPr lang="zh-CN" altLang="en-US" smtClean="0"/>
              <a:t>‹nº›</a:t>
            </a:fld>
            <a:endParaRPr lang="zh-CN" altLang="en-US"/>
          </a:p>
        </p:txBody>
      </p:sp>
    </p:spTree>
    <p:extLst>
      <p:ext uri="{BB962C8B-B14F-4D97-AF65-F5344CB8AC3E}">
        <p14:creationId xmlns:p14="http://schemas.microsoft.com/office/powerpoint/2010/main" val="1072048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702A1B1-E05D-4367-8DAD-1823C740ED95}"/>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xmlns="" id="{F7263839-18D8-4E56-9ADD-AEEE782D3EB0}"/>
              </a:ext>
            </a:extLst>
          </p:cNvPr>
          <p:cNvSpPr>
            <a:spLocks noGrp="1"/>
          </p:cNvSpPr>
          <p:nvPr>
            <p:ph type="dt" sz="half" idx="10"/>
          </p:nvPr>
        </p:nvSpPr>
        <p:spPr/>
        <p:txBody>
          <a:bodyPr/>
          <a:lstStyle/>
          <a:p>
            <a:fld id="{7E1DE3A8-A363-49A5-A0FF-0E10683EF8A4}" type="datetimeFigureOut">
              <a:rPr lang="zh-CN" altLang="en-US" smtClean="0"/>
              <a:t>2019/6/20</a:t>
            </a:fld>
            <a:endParaRPr lang="zh-CN" altLang="en-US"/>
          </a:p>
        </p:txBody>
      </p:sp>
      <p:sp>
        <p:nvSpPr>
          <p:cNvPr id="4" name="页脚占位符 3">
            <a:extLst>
              <a:ext uri="{FF2B5EF4-FFF2-40B4-BE49-F238E27FC236}">
                <a16:creationId xmlns:a16="http://schemas.microsoft.com/office/drawing/2014/main" xmlns="" id="{5B88285B-A9D9-43B9-9A27-BE73A939A55D}"/>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xmlns="" id="{B538F040-32E8-4368-B2A3-CEA9AB325250}"/>
              </a:ext>
            </a:extLst>
          </p:cNvPr>
          <p:cNvSpPr>
            <a:spLocks noGrp="1"/>
          </p:cNvSpPr>
          <p:nvPr>
            <p:ph type="sldNum" sz="quarter" idx="12"/>
          </p:nvPr>
        </p:nvSpPr>
        <p:spPr/>
        <p:txBody>
          <a:bodyPr/>
          <a:lstStyle/>
          <a:p>
            <a:fld id="{14AC5B2E-A7A2-4982-9F59-084EBB7D5148}" type="slidenum">
              <a:rPr lang="zh-CN" altLang="en-US" smtClean="0"/>
              <a:t>‹nº›</a:t>
            </a:fld>
            <a:endParaRPr lang="zh-CN" altLang="en-US"/>
          </a:p>
        </p:txBody>
      </p:sp>
    </p:spTree>
    <p:extLst>
      <p:ext uri="{BB962C8B-B14F-4D97-AF65-F5344CB8AC3E}">
        <p14:creationId xmlns:p14="http://schemas.microsoft.com/office/powerpoint/2010/main" val="3684523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70F51142-3C9C-41EA-B86C-4FC31AA02672}"/>
              </a:ext>
            </a:extLst>
          </p:cNvPr>
          <p:cNvSpPr>
            <a:spLocks noGrp="1"/>
          </p:cNvSpPr>
          <p:nvPr>
            <p:ph type="dt" sz="half" idx="10"/>
          </p:nvPr>
        </p:nvSpPr>
        <p:spPr/>
        <p:txBody>
          <a:bodyPr/>
          <a:lstStyle/>
          <a:p>
            <a:fld id="{7E1DE3A8-A363-49A5-A0FF-0E10683EF8A4}" type="datetimeFigureOut">
              <a:rPr lang="zh-CN" altLang="en-US" smtClean="0"/>
              <a:t>2019/6/20</a:t>
            </a:fld>
            <a:endParaRPr lang="zh-CN" altLang="en-US"/>
          </a:p>
        </p:txBody>
      </p:sp>
      <p:sp>
        <p:nvSpPr>
          <p:cNvPr id="3" name="页脚占位符 2">
            <a:extLst>
              <a:ext uri="{FF2B5EF4-FFF2-40B4-BE49-F238E27FC236}">
                <a16:creationId xmlns:a16="http://schemas.microsoft.com/office/drawing/2014/main" xmlns="" id="{62F0818B-9679-462B-B08B-19767788353D}"/>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xmlns="" id="{A12E0EE0-6ACC-4EC3-9B9C-2FEA2BE0329E}"/>
              </a:ext>
            </a:extLst>
          </p:cNvPr>
          <p:cNvSpPr>
            <a:spLocks noGrp="1"/>
          </p:cNvSpPr>
          <p:nvPr>
            <p:ph type="sldNum" sz="quarter" idx="12"/>
          </p:nvPr>
        </p:nvSpPr>
        <p:spPr/>
        <p:txBody>
          <a:bodyPr/>
          <a:lstStyle/>
          <a:p>
            <a:fld id="{14AC5B2E-A7A2-4982-9F59-084EBB7D5148}" type="slidenum">
              <a:rPr lang="zh-CN" altLang="en-US" smtClean="0"/>
              <a:t>‹nº›</a:t>
            </a:fld>
            <a:endParaRPr lang="zh-CN" altLang="en-US"/>
          </a:p>
        </p:txBody>
      </p:sp>
    </p:spTree>
    <p:extLst>
      <p:ext uri="{BB962C8B-B14F-4D97-AF65-F5344CB8AC3E}">
        <p14:creationId xmlns:p14="http://schemas.microsoft.com/office/powerpoint/2010/main" val="828190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1694C24-7193-43AD-86B8-CEC4FEF781A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xmlns="" id="{BFC38E72-0898-4959-A2E3-D36E36799D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xmlns="" id="{43F5A780-920D-42F7-9737-10672F786F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xmlns="" id="{C184B08E-4C41-45BC-91F7-8AAD32163600}"/>
              </a:ext>
            </a:extLst>
          </p:cNvPr>
          <p:cNvSpPr>
            <a:spLocks noGrp="1"/>
          </p:cNvSpPr>
          <p:nvPr>
            <p:ph type="dt" sz="half" idx="10"/>
          </p:nvPr>
        </p:nvSpPr>
        <p:spPr/>
        <p:txBody>
          <a:bodyPr/>
          <a:lstStyle/>
          <a:p>
            <a:fld id="{7E1DE3A8-A363-49A5-A0FF-0E10683EF8A4}" type="datetimeFigureOut">
              <a:rPr lang="zh-CN" altLang="en-US" smtClean="0"/>
              <a:t>2019/6/20</a:t>
            </a:fld>
            <a:endParaRPr lang="zh-CN" altLang="en-US"/>
          </a:p>
        </p:txBody>
      </p:sp>
      <p:sp>
        <p:nvSpPr>
          <p:cNvPr id="6" name="页脚占位符 5">
            <a:extLst>
              <a:ext uri="{FF2B5EF4-FFF2-40B4-BE49-F238E27FC236}">
                <a16:creationId xmlns:a16="http://schemas.microsoft.com/office/drawing/2014/main" xmlns="" id="{D88BF6C9-E68E-4D41-A4FF-71C83ABEDF0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06540961-445C-4E42-AAD6-B9613ED1AD60}"/>
              </a:ext>
            </a:extLst>
          </p:cNvPr>
          <p:cNvSpPr>
            <a:spLocks noGrp="1"/>
          </p:cNvSpPr>
          <p:nvPr>
            <p:ph type="sldNum" sz="quarter" idx="12"/>
          </p:nvPr>
        </p:nvSpPr>
        <p:spPr/>
        <p:txBody>
          <a:bodyPr/>
          <a:lstStyle/>
          <a:p>
            <a:fld id="{14AC5B2E-A7A2-4982-9F59-084EBB7D5148}" type="slidenum">
              <a:rPr lang="zh-CN" altLang="en-US" smtClean="0"/>
              <a:t>‹nº›</a:t>
            </a:fld>
            <a:endParaRPr lang="zh-CN" altLang="en-US"/>
          </a:p>
        </p:txBody>
      </p:sp>
    </p:spTree>
    <p:extLst>
      <p:ext uri="{BB962C8B-B14F-4D97-AF65-F5344CB8AC3E}">
        <p14:creationId xmlns:p14="http://schemas.microsoft.com/office/powerpoint/2010/main" val="1475705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BFDA131-5BDB-4F9E-A3EB-3F5DD08C855F}"/>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xmlns="" id="{D4CBFB06-2E67-4B24-ABF2-9EBF5AC8C8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xmlns="" id="{AAD31C03-1911-4C40-9405-D76FCF5B68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xmlns="" id="{A7764854-E65D-4D96-A115-D7EF965D723C}"/>
              </a:ext>
            </a:extLst>
          </p:cNvPr>
          <p:cNvSpPr>
            <a:spLocks noGrp="1"/>
          </p:cNvSpPr>
          <p:nvPr>
            <p:ph type="dt" sz="half" idx="10"/>
          </p:nvPr>
        </p:nvSpPr>
        <p:spPr/>
        <p:txBody>
          <a:bodyPr/>
          <a:lstStyle/>
          <a:p>
            <a:fld id="{7E1DE3A8-A363-49A5-A0FF-0E10683EF8A4}" type="datetimeFigureOut">
              <a:rPr lang="zh-CN" altLang="en-US" smtClean="0"/>
              <a:t>2019/6/20</a:t>
            </a:fld>
            <a:endParaRPr lang="zh-CN" altLang="en-US"/>
          </a:p>
        </p:txBody>
      </p:sp>
      <p:sp>
        <p:nvSpPr>
          <p:cNvPr id="6" name="页脚占位符 5">
            <a:extLst>
              <a:ext uri="{FF2B5EF4-FFF2-40B4-BE49-F238E27FC236}">
                <a16:creationId xmlns:a16="http://schemas.microsoft.com/office/drawing/2014/main" xmlns="" id="{6595576E-9B3A-4088-A72F-5269F635DDD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99EAD67E-72FF-4B45-AE2E-66D6C70D23EC}"/>
              </a:ext>
            </a:extLst>
          </p:cNvPr>
          <p:cNvSpPr>
            <a:spLocks noGrp="1"/>
          </p:cNvSpPr>
          <p:nvPr>
            <p:ph type="sldNum" sz="quarter" idx="12"/>
          </p:nvPr>
        </p:nvSpPr>
        <p:spPr/>
        <p:txBody>
          <a:bodyPr/>
          <a:lstStyle/>
          <a:p>
            <a:fld id="{14AC5B2E-A7A2-4982-9F59-084EBB7D5148}" type="slidenum">
              <a:rPr lang="zh-CN" altLang="en-US" smtClean="0"/>
              <a:t>‹nº›</a:t>
            </a:fld>
            <a:endParaRPr lang="zh-CN" altLang="en-US"/>
          </a:p>
        </p:txBody>
      </p:sp>
    </p:spTree>
    <p:extLst>
      <p:ext uri="{BB962C8B-B14F-4D97-AF65-F5344CB8AC3E}">
        <p14:creationId xmlns:p14="http://schemas.microsoft.com/office/powerpoint/2010/main" val="3322152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xmlns="" id="{8E8F6CEF-1D3B-4827-A669-B15032EAAA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xmlns="" id="{08F994A2-FA70-4CD6-A9A0-E886B14170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F2708E73-14D3-4348-9F1C-363A2C11A0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DE3A8-A363-49A5-A0FF-0E10683EF8A4}" type="datetimeFigureOut">
              <a:rPr lang="zh-CN" altLang="en-US" smtClean="0"/>
              <a:t>2019/6/20</a:t>
            </a:fld>
            <a:endParaRPr lang="zh-CN" altLang="en-US"/>
          </a:p>
        </p:txBody>
      </p:sp>
      <p:sp>
        <p:nvSpPr>
          <p:cNvPr id="5" name="页脚占位符 4">
            <a:extLst>
              <a:ext uri="{FF2B5EF4-FFF2-40B4-BE49-F238E27FC236}">
                <a16:creationId xmlns:a16="http://schemas.microsoft.com/office/drawing/2014/main" xmlns="" id="{9ED44E91-681D-48F2-8F6B-DCABF2DD7A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xmlns="" id="{93AB6D0F-9BDA-4483-BDDC-8F8997AB92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AC5B2E-A7A2-4982-9F59-084EBB7D5148}" type="slidenum">
              <a:rPr lang="zh-CN" altLang="en-US" smtClean="0"/>
              <a:t>‹nº›</a:t>
            </a:fld>
            <a:endParaRPr lang="zh-CN" altLang="en-US"/>
          </a:p>
        </p:txBody>
      </p:sp>
    </p:spTree>
    <p:extLst>
      <p:ext uri="{BB962C8B-B14F-4D97-AF65-F5344CB8AC3E}">
        <p14:creationId xmlns:p14="http://schemas.microsoft.com/office/powerpoint/2010/main" val="1436078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3CC490C-76A3-4557-A47B-DCAD9ABEFEA2}"/>
              </a:ext>
            </a:extLst>
          </p:cNvPr>
          <p:cNvSpPr>
            <a:spLocks noGrp="1"/>
          </p:cNvSpPr>
          <p:nvPr>
            <p:ph type="ctrTitle"/>
          </p:nvPr>
        </p:nvSpPr>
        <p:spPr>
          <a:xfrm>
            <a:off x="5886932" y="2189162"/>
            <a:ext cx="5918988" cy="2133599"/>
          </a:xfrm>
        </p:spPr>
        <p:txBody>
          <a:bodyPr>
            <a:noAutofit/>
          </a:bodyPr>
          <a:lstStyle/>
          <a:p>
            <a:r>
              <a:rPr lang="en-US" altLang="zh-CN" sz="3200" b="1" dirty="0">
                <a:latin typeface="Times New Roman" panose="02020603050405020304" pitchFamily="18" charset="0"/>
                <a:cs typeface="Times New Roman" panose="02020603050405020304" pitchFamily="18" charset="0"/>
              </a:rPr>
              <a:t>Chapter 1</a:t>
            </a:r>
            <a:r>
              <a:rPr lang="en-US" altLang="zh-CN" sz="4000" b="1" dirty="0"/>
              <a:t/>
            </a:r>
            <a:br>
              <a:rPr lang="en-US" altLang="zh-CN" sz="4000" b="1" dirty="0"/>
            </a:br>
            <a:r>
              <a:rPr lang="en-US" altLang="zh-CN" sz="4000" b="1" dirty="0"/>
              <a:t/>
            </a:r>
            <a:br>
              <a:rPr lang="en-US" altLang="zh-CN" sz="4000" b="1" dirty="0"/>
            </a:br>
            <a:r>
              <a:rPr lang="en-US" altLang="zh-CN" sz="3200" b="1" dirty="0">
                <a:latin typeface="Times New Roman" panose="02020603050405020304" pitchFamily="18" charset="0"/>
                <a:cs typeface="Times New Roman" panose="02020603050405020304" pitchFamily="18" charset="0"/>
              </a:rPr>
              <a:t>Innovation by Brazilian EMNEs</a:t>
            </a:r>
            <a:endParaRPr lang="zh-CN" altLang="en-US" sz="4000" b="1" dirty="0">
              <a:latin typeface="Times New Roman" panose="02020603050405020304" pitchFamily="18" charset="0"/>
              <a:cs typeface="Times New Roman" panose="02020603050405020304" pitchFamily="18" charset="0"/>
            </a:endParaRPr>
          </a:p>
        </p:txBody>
      </p:sp>
      <p:sp>
        <p:nvSpPr>
          <p:cNvPr id="3" name="副标题 2">
            <a:extLst>
              <a:ext uri="{FF2B5EF4-FFF2-40B4-BE49-F238E27FC236}">
                <a16:creationId xmlns:a16="http://schemas.microsoft.com/office/drawing/2014/main" xmlns="" id="{11974439-7ED7-4128-864E-B958D7997269}"/>
              </a:ext>
            </a:extLst>
          </p:cNvPr>
          <p:cNvSpPr>
            <a:spLocks noGrp="1"/>
          </p:cNvSpPr>
          <p:nvPr>
            <p:ph type="subTitle" idx="1"/>
          </p:nvPr>
        </p:nvSpPr>
        <p:spPr/>
        <p:txBody>
          <a:bodyPr/>
          <a:lstStyle/>
          <a:p>
            <a:endParaRPr lang="zh-CN" altLang="en-US" dirty="0"/>
          </a:p>
        </p:txBody>
      </p:sp>
      <p:pic>
        <p:nvPicPr>
          <p:cNvPr id="4" name="图片 3">
            <a:extLst>
              <a:ext uri="{FF2B5EF4-FFF2-40B4-BE49-F238E27FC236}">
                <a16:creationId xmlns:a16="http://schemas.microsoft.com/office/drawing/2014/main" xmlns="" id="{52E2E97D-BF99-4F75-9CF3-03ED0DA7BE6D}"/>
              </a:ext>
            </a:extLst>
          </p:cNvPr>
          <p:cNvPicPr>
            <a:picLocks noChangeAspect="1"/>
          </p:cNvPicPr>
          <p:nvPr/>
        </p:nvPicPr>
        <p:blipFill>
          <a:blip r:embed="rId2"/>
          <a:stretch>
            <a:fillRect/>
          </a:stretch>
        </p:blipFill>
        <p:spPr>
          <a:xfrm>
            <a:off x="902094" y="716280"/>
            <a:ext cx="4657572" cy="5425440"/>
          </a:xfrm>
          <a:prstGeom prst="rect">
            <a:avLst/>
          </a:prstGeom>
        </p:spPr>
      </p:pic>
    </p:spTree>
    <p:extLst>
      <p:ext uri="{BB962C8B-B14F-4D97-AF65-F5344CB8AC3E}">
        <p14:creationId xmlns:p14="http://schemas.microsoft.com/office/powerpoint/2010/main" val="1323795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E0E92C7-9667-4D6D-92F3-E4B4394546CB}"/>
              </a:ext>
            </a:extLst>
          </p:cNvPr>
          <p:cNvSpPr>
            <a:spLocks noGrp="1"/>
          </p:cNvSpPr>
          <p:nvPr>
            <p:ph type="title"/>
          </p:nvPr>
        </p:nvSpPr>
        <p:spPr/>
        <p:txBody>
          <a:bodyPr/>
          <a:lstStyle/>
          <a:p>
            <a:r>
              <a:rPr lang="en-US" altLang="zh-CN" dirty="0"/>
              <a:t>The Brazilian way to innovate</a:t>
            </a:r>
            <a:endParaRPr lang="zh-CN" altLang="en-US" dirty="0"/>
          </a:p>
        </p:txBody>
      </p:sp>
      <p:sp>
        <p:nvSpPr>
          <p:cNvPr id="3" name="内容占位符 2">
            <a:extLst>
              <a:ext uri="{FF2B5EF4-FFF2-40B4-BE49-F238E27FC236}">
                <a16:creationId xmlns:a16="http://schemas.microsoft.com/office/drawing/2014/main" xmlns="" id="{EE388872-AD5E-4F12-BF7A-4070A1EB788E}"/>
              </a:ext>
            </a:extLst>
          </p:cNvPr>
          <p:cNvSpPr>
            <a:spLocks noGrp="1"/>
          </p:cNvSpPr>
          <p:nvPr>
            <p:ph idx="1"/>
          </p:nvPr>
        </p:nvSpPr>
        <p:spPr/>
        <p:txBody>
          <a:bodyPr>
            <a:normAutofit/>
          </a:bodyPr>
          <a:lstStyle/>
          <a:p>
            <a:r>
              <a:rPr lang="en-US" altLang="zh-CN" sz="2400" dirty="0">
                <a:latin typeface="Times New Roman" panose="02020603050405020304" pitchFamily="18" charset="0"/>
                <a:cs typeface="Times New Roman" panose="02020603050405020304" pitchFamily="18" charset="0"/>
              </a:rPr>
              <a:t>Is diﬀerent from other countries? </a:t>
            </a:r>
            <a:r>
              <a:rPr lang="en-US" altLang="zh-CN" dirty="0">
                <a:latin typeface="Times New Roman" panose="02020603050405020304" pitchFamily="18" charset="0"/>
                <a:cs typeface="Times New Roman" panose="02020603050405020304" pitchFamily="18" charset="0"/>
              </a:rPr>
              <a:t>YES! </a:t>
            </a:r>
            <a:r>
              <a:rPr lang="en-US" altLang="zh-CN" sz="2400" dirty="0">
                <a:latin typeface="Times New Roman" panose="02020603050405020304" pitchFamily="18" charset="0"/>
                <a:cs typeface="Times New Roman" panose="02020603050405020304" pitchFamily="18" charset="0"/>
              </a:rPr>
              <a:t>Is idiosyncratic: local conditions matters in innovation choices </a:t>
            </a:r>
          </a:p>
          <a:p>
            <a:r>
              <a:rPr lang="en-US" altLang="zh-CN" sz="2400" dirty="0">
                <a:latin typeface="Times New Roman" panose="02020603050405020304" pitchFamily="18" charset="0"/>
                <a:cs typeface="Times New Roman" panose="02020603050405020304" pitchFamily="18" charset="0"/>
              </a:rPr>
              <a:t>Are Brazilian multinationals trying to catch-up? </a:t>
            </a:r>
            <a:r>
              <a:rPr lang="en-US" altLang="zh-CN" dirty="0">
                <a:latin typeface="Times New Roman" panose="02020603050405020304" pitchFamily="18" charset="0"/>
                <a:cs typeface="Times New Roman" panose="02020603050405020304" pitchFamily="18" charset="0"/>
              </a:rPr>
              <a:t>NO! </a:t>
            </a:r>
            <a:r>
              <a:rPr lang="en-US" altLang="zh-CN" sz="2400" dirty="0">
                <a:latin typeface="Times New Roman" panose="02020603050405020304" pitchFamily="18" charset="0"/>
                <a:cs typeface="Times New Roman" panose="02020603050405020304" pitchFamily="18" charset="0"/>
              </a:rPr>
              <a:t>Brazilian ﬁrms are assuming that they will never catch up in technology (Because the rate of capability building is slower than the technological frontier) </a:t>
            </a:r>
          </a:p>
          <a:p>
            <a:r>
              <a:rPr lang="en-US" altLang="zh-CN" sz="2400" dirty="0">
                <a:latin typeface="Times New Roman" panose="02020603050405020304" pitchFamily="18" charset="0"/>
                <a:cs typeface="Times New Roman" panose="02020603050405020304" pitchFamily="18" charset="0"/>
              </a:rPr>
              <a:t>Does it create sustainable competitive advantages? </a:t>
            </a:r>
            <a:r>
              <a:rPr lang="en-US" altLang="zh-CN" dirty="0">
                <a:latin typeface="Times New Roman" panose="02020603050405020304" pitchFamily="18" charset="0"/>
                <a:cs typeface="Times New Roman" panose="02020603050405020304" pitchFamily="18" charset="0"/>
              </a:rPr>
              <a:t>YES! </a:t>
            </a:r>
            <a:r>
              <a:rPr lang="en-US" altLang="zh-CN" sz="2400" dirty="0">
                <a:latin typeface="Times New Roman" panose="02020603050405020304" pitchFamily="18" charset="0"/>
                <a:cs typeface="Times New Roman" panose="02020603050405020304" pitchFamily="18" charset="0"/>
              </a:rPr>
              <a:t>Brazilian firms required systemic innovation approaches to supply the world asked for compliance with environmental and social responsibility</a:t>
            </a:r>
            <a:endParaRPr lang="zh-CN"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5126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E0E92C7-9667-4D6D-92F3-E4B4394546CB}"/>
              </a:ext>
            </a:extLst>
          </p:cNvPr>
          <p:cNvSpPr>
            <a:spLocks noGrp="1"/>
          </p:cNvSpPr>
          <p:nvPr>
            <p:ph type="title"/>
          </p:nvPr>
        </p:nvSpPr>
        <p:spPr/>
        <p:txBody>
          <a:bodyPr/>
          <a:lstStyle/>
          <a:p>
            <a:r>
              <a:rPr lang="en-US" altLang="zh-CN" dirty="0"/>
              <a:t>Innovation in Brazil</a:t>
            </a:r>
            <a:endParaRPr lang="zh-CN" altLang="en-US" dirty="0"/>
          </a:p>
        </p:txBody>
      </p:sp>
      <p:sp>
        <p:nvSpPr>
          <p:cNvPr id="3" name="内容占位符 2">
            <a:extLst>
              <a:ext uri="{FF2B5EF4-FFF2-40B4-BE49-F238E27FC236}">
                <a16:creationId xmlns:a16="http://schemas.microsoft.com/office/drawing/2014/main" xmlns="" id="{EE388872-AD5E-4F12-BF7A-4070A1EB788E}"/>
              </a:ext>
            </a:extLst>
          </p:cNvPr>
          <p:cNvSpPr>
            <a:spLocks noGrp="1"/>
          </p:cNvSpPr>
          <p:nvPr>
            <p:ph idx="1"/>
          </p:nvPr>
        </p:nvSpPr>
        <p:spPr/>
        <p:txBody>
          <a:bodyPr/>
          <a:lstStyle/>
          <a:p>
            <a:r>
              <a:rPr lang="en-US" altLang="zh-CN" dirty="0"/>
              <a:t>Brazil is not considered a good performer when it comes to innovation </a:t>
            </a:r>
          </a:p>
          <a:p>
            <a:r>
              <a:rPr lang="en-US" altLang="zh-CN" dirty="0"/>
              <a:t>The innovation model adopted by Brazilian companies is not the same that the traditional way (Is not form scientiﬁc development leads a technological break-trough) </a:t>
            </a:r>
          </a:p>
          <a:p>
            <a:r>
              <a:rPr lang="en-US" altLang="zh-CN" dirty="0"/>
              <a:t>Other approaches were adopted by Brazilian Companies (Multinationals)</a:t>
            </a:r>
          </a:p>
          <a:p>
            <a:endParaRPr lang="zh-CN" altLang="en-US" dirty="0"/>
          </a:p>
        </p:txBody>
      </p:sp>
    </p:spTree>
    <p:extLst>
      <p:ext uri="{BB962C8B-B14F-4D97-AF65-F5344CB8AC3E}">
        <p14:creationId xmlns:p14="http://schemas.microsoft.com/office/powerpoint/2010/main" val="3143358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E0E92C7-9667-4D6D-92F3-E4B4394546CB}"/>
              </a:ext>
            </a:extLst>
          </p:cNvPr>
          <p:cNvSpPr>
            <a:spLocks noGrp="1"/>
          </p:cNvSpPr>
          <p:nvPr>
            <p:ph type="title"/>
          </p:nvPr>
        </p:nvSpPr>
        <p:spPr/>
        <p:txBody>
          <a:bodyPr>
            <a:normAutofit/>
          </a:bodyPr>
          <a:lstStyle/>
          <a:p>
            <a:r>
              <a:rPr lang="en-US" altLang="zh-CN" sz="3600" b="1" dirty="0"/>
              <a:t>The shaping and posture towards innovation in Brazil</a:t>
            </a:r>
            <a:endParaRPr lang="zh-CN" altLang="en-US" sz="3600" b="1" dirty="0"/>
          </a:p>
        </p:txBody>
      </p:sp>
      <p:sp>
        <p:nvSpPr>
          <p:cNvPr id="3" name="内容占位符 2">
            <a:extLst>
              <a:ext uri="{FF2B5EF4-FFF2-40B4-BE49-F238E27FC236}">
                <a16:creationId xmlns:a16="http://schemas.microsoft.com/office/drawing/2014/main" xmlns="" id="{EE388872-AD5E-4F12-BF7A-4070A1EB788E}"/>
              </a:ext>
            </a:extLst>
          </p:cNvPr>
          <p:cNvSpPr>
            <a:spLocks noGrp="1"/>
          </p:cNvSpPr>
          <p:nvPr>
            <p:ph idx="1"/>
          </p:nvPr>
        </p:nvSpPr>
        <p:spPr/>
        <p:txBody>
          <a:bodyPr>
            <a:normAutofit/>
          </a:bodyPr>
          <a:lstStyle/>
          <a:p>
            <a:r>
              <a:rPr lang="en-US" altLang="zh-CN" sz="2000" dirty="0">
                <a:latin typeface="Times New Roman" panose="02020603050405020304" pitchFamily="18" charset="0"/>
                <a:cs typeface="Times New Roman" panose="02020603050405020304" pitchFamily="18" charset="0"/>
              </a:rPr>
              <a:t>Until the </a:t>
            </a:r>
            <a:r>
              <a:rPr lang="en-US" altLang="zh-CN" sz="2000" b="1" dirty="0">
                <a:latin typeface="Times New Roman" panose="02020603050405020304" pitchFamily="18" charset="0"/>
                <a:cs typeface="Times New Roman" panose="02020603050405020304" pitchFamily="18" charset="0"/>
              </a:rPr>
              <a:t>1930</a:t>
            </a:r>
            <a:r>
              <a:rPr lang="en-US" altLang="zh-CN" sz="2000" dirty="0">
                <a:latin typeface="Times New Roman" panose="02020603050405020304" pitchFamily="18" charset="0"/>
                <a:cs typeface="Times New Roman" panose="02020603050405020304" pitchFamily="18" charset="0"/>
              </a:rPr>
              <a:t>s, Brazil was essentially an agricultural country </a:t>
            </a:r>
          </a:p>
          <a:p>
            <a:pPr marL="0" indent="0">
              <a:buNone/>
            </a:pPr>
            <a:r>
              <a:rPr lang="en-US" altLang="zh-CN" sz="2000" dirty="0">
                <a:latin typeface="Times New Roman" panose="02020603050405020304" pitchFamily="18" charset="0"/>
                <a:cs typeface="Times New Roman" panose="02020603050405020304" pitchFamily="18" charset="0"/>
              </a:rPr>
              <a:t>   -Import Substitution Policy: build infrastructure and basic inputs industry        </a:t>
            </a:r>
          </a:p>
          <a:p>
            <a:pPr marL="0" indent="0">
              <a:buNone/>
            </a:pPr>
            <a:r>
              <a:rPr lang="en-US" altLang="zh-CN" sz="2000" dirty="0">
                <a:latin typeface="Times New Roman" panose="02020603050405020304" pitchFamily="18" charset="0"/>
                <a:cs typeface="Times New Roman" panose="02020603050405020304" pitchFamily="18" charset="0"/>
              </a:rPr>
              <a:t>   -State-owned enterprises </a:t>
            </a:r>
          </a:p>
          <a:p>
            <a:r>
              <a:rPr lang="en-US" altLang="zh-CN" sz="2000" b="1" dirty="0">
                <a:latin typeface="Times New Roman" panose="02020603050405020304" pitchFamily="18" charset="0"/>
                <a:cs typeface="Times New Roman" panose="02020603050405020304" pitchFamily="18" charset="0"/>
              </a:rPr>
              <a:t>1950s</a:t>
            </a:r>
            <a:r>
              <a:rPr lang="en-US" altLang="zh-CN" sz="2000" dirty="0">
                <a:latin typeface="Times New Roman" panose="02020603050405020304" pitchFamily="18" charset="0"/>
                <a:cs typeface="Times New Roman" panose="02020603050405020304" pitchFamily="18" charset="0"/>
              </a:rPr>
              <a:t>: Brazil attracted foreign multinationals (aiming to accelerate industrialization) </a:t>
            </a:r>
          </a:p>
          <a:p>
            <a:pPr marL="0" indent="0">
              <a:buNone/>
            </a:pPr>
            <a:r>
              <a:rPr lang="en-US" altLang="zh-CN" sz="2000" dirty="0">
                <a:latin typeface="Times New Roman" panose="02020603050405020304" pitchFamily="18" charset="0"/>
                <a:cs typeface="Times New Roman" panose="02020603050405020304" pitchFamily="18" charset="0"/>
              </a:rPr>
              <a:t>   -The subsidiaries of foreign multinationals became essentially manufacturers of products </a:t>
            </a:r>
          </a:p>
          <a:p>
            <a:pPr marL="0" indent="0">
              <a:buNone/>
            </a:pPr>
            <a:r>
              <a:rPr lang="en-US" altLang="zh-CN" sz="2000" dirty="0">
                <a:latin typeface="Times New Roman" panose="02020603050405020304" pitchFamily="18" charset="0"/>
                <a:cs typeface="Times New Roman" panose="02020603050405020304" pitchFamily="18" charset="0"/>
              </a:rPr>
              <a:t>   -Not including innovation of any sort.</a:t>
            </a:r>
          </a:p>
          <a:p>
            <a:r>
              <a:rPr lang="en-US" altLang="zh-CN" sz="2000" b="1" dirty="0">
                <a:latin typeface="Times New Roman" panose="02020603050405020304" pitchFamily="18" charset="0"/>
                <a:cs typeface="Times New Roman" panose="02020603050405020304" pitchFamily="18" charset="0"/>
              </a:rPr>
              <a:t>1960s</a:t>
            </a:r>
            <a:r>
              <a:rPr lang="en-US" altLang="zh-CN" sz="2000" dirty="0">
                <a:latin typeface="Times New Roman" panose="02020603050405020304" pitchFamily="18" charset="0"/>
                <a:cs typeface="Times New Roman" panose="02020603050405020304" pitchFamily="18" charset="0"/>
              </a:rPr>
              <a:t>: Military Regime </a:t>
            </a:r>
          </a:p>
          <a:p>
            <a:pPr marL="0" indent="0">
              <a:buNone/>
            </a:pPr>
            <a:r>
              <a:rPr lang="en-US" altLang="zh-CN" sz="2000" dirty="0">
                <a:latin typeface="Times New Roman" panose="02020603050405020304" pitchFamily="18" charset="0"/>
                <a:cs typeface="Times New Roman" panose="02020603050405020304" pitchFamily="18" charset="0"/>
              </a:rPr>
              <a:t>   -Five-year plans for scientiﬁc and technological development</a:t>
            </a:r>
          </a:p>
          <a:p>
            <a:pPr marL="0" indent="0">
              <a:buNone/>
            </a:pPr>
            <a:r>
              <a:rPr lang="en-US" altLang="zh-CN" sz="2000" dirty="0">
                <a:latin typeface="Times New Roman" panose="02020603050405020304" pitchFamily="18" charset="0"/>
                <a:cs typeface="Times New Roman" panose="02020603050405020304" pitchFamily="18" charset="0"/>
              </a:rPr>
              <a:t>   -The investment focus on the sector which linked to” sovereignty and national security”, like</a:t>
            </a:r>
          </a:p>
          <a:p>
            <a:pPr marL="0" indent="0">
              <a:buNone/>
            </a:pPr>
            <a:r>
              <a:rPr lang="en-US" altLang="zh-CN" sz="2000" dirty="0">
                <a:latin typeface="Times New Roman" panose="02020603050405020304" pitchFamily="18" charset="0"/>
                <a:cs typeface="Times New Roman" panose="02020603050405020304" pitchFamily="18" charset="0"/>
              </a:rPr>
              <a:t>     </a:t>
            </a:r>
            <a:r>
              <a:rPr lang="en-US" altLang="zh-CN" sz="2000" dirty="0" err="1">
                <a:latin typeface="Times New Roman" panose="02020603050405020304" pitchFamily="18" charset="0"/>
                <a:cs typeface="Times New Roman" panose="02020603050405020304" pitchFamily="18" charset="0"/>
              </a:rPr>
              <a:t>defence</a:t>
            </a:r>
            <a:r>
              <a:rPr lang="en-US" altLang="zh-CN" sz="2000" dirty="0">
                <a:latin typeface="Times New Roman" panose="02020603050405020304" pitchFamily="18" charset="0"/>
                <a:cs typeface="Times New Roman" panose="02020603050405020304" pitchFamily="18" charset="0"/>
              </a:rPr>
              <a:t> and aerospace industry(Embraer)</a:t>
            </a:r>
          </a:p>
          <a:p>
            <a:endParaRPr lang="zh-CN"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9397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E0E92C7-9667-4D6D-92F3-E4B4394546CB}"/>
              </a:ext>
            </a:extLst>
          </p:cNvPr>
          <p:cNvSpPr>
            <a:spLocks noGrp="1"/>
          </p:cNvSpPr>
          <p:nvPr>
            <p:ph type="title"/>
          </p:nvPr>
        </p:nvSpPr>
        <p:spPr/>
        <p:txBody>
          <a:bodyPr>
            <a:normAutofit/>
          </a:bodyPr>
          <a:lstStyle/>
          <a:p>
            <a:r>
              <a:rPr lang="en-US" altLang="zh-CN" sz="3600" b="1" dirty="0"/>
              <a:t>The shaping and posture towards innovation in Brazil</a:t>
            </a:r>
            <a:endParaRPr lang="zh-CN" altLang="en-US" sz="3600" b="1" dirty="0"/>
          </a:p>
        </p:txBody>
      </p:sp>
      <p:sp>
        <p:nvSpPr>
          <p:cNvPr id="3" name="内容占位符 2">
            <a:extLst>
              <a:ext uri="{FF2B5EF4-FFF2-40B4-BE49-F238E27FC236}">
                <a16:creationId xmlns:a16="http://schemas.microsoft.com/office/drawing/2014/main" xmlns="" id="{EE388872-AD5E-4F12-BF7A-4070A1EB788E}"/>
              </a:ext>
            </a:extLst>
          </p:cNvPr>
          <p:cNvSpPr>
            <a:spLocks noGrp="1"/>
          </p:cNvSpPr>
          <p:nvPr>
            <p:ph idx="1"/>
          </p:nvPr>
        </p:nvSpPr>
        <p:spPr>
          <a:xfrm>
            <a:off x="736600" y="1867959"/>
            <a:ext cx="10515600" cy="4351338"/>
          </a:xfrm>
        </p:spPr>
        <p:txBody>
          <a:bodyPr>
            <a:normAutofit/>
          </a:bodyPr>
          <a:lstStyle/>
          <a:p>
            <a:r>
              <a:rPr lang="en-US" altLang="zh-CN" sz="2000" b="1" dirty="0">
                <a:latin typeface="Times New Roman" panose="02020603050405020304" pitchFamily="18" charset="0"/>
                <a:cs typeface="Times New Roman" panose="02020603050405020304" pitchFamily="18" charset="0"/>
              </a:rPr>
              <a:t>1980s</a:t>
            </a:r>
            <a:r>
              <a:rPr lang="en-US" altLang="zh-CN" sz="2000" dirty="0">
                <a:latin typeface="Times New Roman" panose="02020603050405020304" pitchFamily="18" charset="0"/>
                <a:cs typeface="Times New Roman" panose="02020603050405020304" pitchFamily="18" charset="0"/>
              </a:rPr>
              <a:t>: The Lost Decade </a:t>
            </a:r>
          </a:p>
          <a:p>
            <a:pPr marL="0" indent="0">
              <a:buNone/>
            </a:pPr>
            <a:r>
              <a:rPr lang="en-US" altLang="zh-CN" sz="2000" dirty="0">
                <a:latin typeface="Times New Roman" panose="02020603050405020304" pitchFamily="18" charset="0"/>
                <a:cs typeface="Times New Roman" panose="02020603050405020304" pitchFamily="18" charset="0"/>
              </a:rPr>
              <a:t>   -Inflation, trade imbalance and low growth. </a:t>
            </a:r>
          </a:p>
          <a:p>
            <a:pPr marL="0" indent="0">
              <a:buNone/>
            </a:pPr>
            <a:r>
              <a:rPr lang="en-US" altLang="zh-CN" sz="2000" dirty="0">
                <a:latin typeface="Times New Roman" panose="02020603050405020304" pitchFamily="18" charset="0"/>
                <a:cs typeface="Times New Roman" panose="02020603050405020304" pitchFamily="18" charset="0"/>
              </a:rPr>
              <a:t>   -5 years plan is not work anymore. </a:t>
            </a:r>
          </a:p>
          <a:p>
            <a:pPr marL="0" indent="0">
              <a:buNone/>
            </a:pPr>
            <a:r>
              <a:rPr lang="en-US" altLang="zh-CN" sz="2000" dirty="0">
                <a:latin typeface="Times New Roman" panose="02020603050405020304" pitchFamily="18" charset="0"/>
                <a:cs typeface="Times New Roman" panose="02020603050405020304" pitchFamily="18" charset="0"/>
              </a:rPr>
              <a:t>   -Low effective of imports substitution led to the opening of local market in 1991 .</a:t>
            </a:r>
            <a:endParaRPr lang="zh-CN" altLang="zh-CN" sz="2000" dirty="0">
              <a:latin typeface="Times New Roman" panose="02020603050405020304" pitchFamily="18" charset="0"/>
              <a:cs typeface="Times New Roman" panose="02020603050405020304" pitchFamily="18" charset="0"/>
            </a:endParaRPr>
          </a:p>
          <a:p>
            <a:pPr marL="0" indent="0">
              <a:buNone/>
            </a:pPr>
            <a:endParaRPr lang="en-US" altLang="zh-CN" sz="2000" dirty="0">
              <a:latin typeface="Times New Roman" panose="02020603050405020304" pitchFamily="18" charset="0"/>
              <a:cs typeface="Times New Roman" panose="02020603050405020304" pitchFamily="18" charset="0"/>
            </a:endParaRPr>
          </a:p>
          <a:p>
            <a:pPr marL="0" indent="0">
              <a:buNone/>
            </a:pPr>
            <a:endParaRPr lang="en-US" altLang="zh-CN" sz="2000" dirty="0">
              <a:latin typeface="Times New Roman" panose="02020603050405020304" pitchFamily="18" charset="0"/>
              <a:cs typeface="Times New Roman" panose="02020603050405020304" pitchFamily="18" charset="0"/>
            </a:endParaRPr>
          </a:p>
          <a:p>
            <a:pPr marL="0" indent="0">
              <a:buNone/>
            </a:pPr>
            <a:r>
              <a:rPr lang="en-US" altLang="zh-CN" sz="2000" dirty="0">
                <a:latin typeface="Times New Roman" panose="02020603050405020304" pitchFamily="18" charset="0"/>
                <a:cs typeface="Times New Roman" panose="02020603050405020304" pitchFamily="18" charset="0"/>
              </a:rPr>
              <a:t>During this period (Before the late of 1980), business environment was characterized by a large internal market, heavy influenced by government policy. Company depend on local institutions, prefer avoid risk which make them far away from international landscape and not good for their competitive strengths developing, specially innovation.</a:t>
            </a:r>
            <a:endParaRPr lang="zh-CN" altLang="zh-C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2578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E0E92C7-9667-4D6D-92F3-E4B4394546C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EE388872-AD5E-4F12-BF7A-4070A1EB788E}"/>
              </a:ext>
            </a:extLst>
          </p:cNvPr>
          <p:cNvSpPr>
            <a:spLocks noGrp="1"/>
          </p:cNvSpPr>
          <p:nvPr>
            <p:ph idx="1"/>
          </p:nvPr>
        </p:nvSpPr>
        <p:spPr/>
        <p:txBody>
          <a:bodyPr>
            <a:normAutofit/>
          </a:bodyPr>
          <a:lstStyle/>
          <a:p>
            <a:r>
              <a:rPr lang="en-US" altLang="zh-CN" sz="2400" b="1" dirty="0">
                <a:latin typeface="Times New Roman" panose="02020603050405020304" pitchFamily="18" charset="0"/>
                <a:cs typeface="Times New Roman" panose="02020603050405020304" pitchFamily="18" charset="0"/>
              </a:rPr>
              <a:t>1990s</a:t>
            </a:r>
            <a:r>
              <a:rPr lang="en-US" altLang="zh-CN" sz="2400" dirty="0">
                <a:latin typeface="Times New Roman" panose="02020603050405020304" pitchFamily="18" charset="0"/>
                <a:cs typeface="Times New Roman" panose="02020603050405020304" pitchFamily="18" charset="0"/>
              </a:rPr>
              <a:t>: International opening of the economy </a:t>
            </a:r>
          </a:p>
          <a:p>
            <a:r>
              <a:rPr lang="en-US" altLang="zh-CN" sz="2400" dirty="0">
                <a:latin typeface="Times New Roman" panose="02020603050405020304" pitchFamily="18" charset="0"/>
                <a:cs typeface="Times New Roman" panose="02020603050405020304" pitchFamily="18" charset="0"/>
              </a:rPr>
              <a:t>The Brazilian Way to Innovate </a:t>
            </a:r>
          </a:p>
          <a:p>
            <a:pPr marL="0" indent="0">
              <a:buNone/>
            </a:pPr>
            <a:r>
              <a:rPr lang="en-US" altLang="zh-CN" sz="2400" dirty="0">
                <a:latin typeface="Times New Roman" panose="02020603050405020304" pitchFamily="18" charset="0"/>
                <a:cs typeface="Times New Roman" panose="02020603050405020304" pitchFamily="18" charset="0"/>
              </a:rPr>
              <a:t>  </a:t>
            </a:r>
            <a:r>
              <a:rPr lang="en-US" altLang="zh-CN" sz="2000" dirty="0">
                <a:latin typeface="Times New Roman" panose="02020603050405020304" pitchFamily="18" charset="0"/>
                <a:cs typeface="Times New Roman" panose="02020603050405020304" pitchFamily="18" charset="0"/>
              </a:rPr>
              <a:t>-Traditional measure of innovation: expends in R&amp;D (Brazil expends 1.5% of GDP;   China 9% and</a:t>
            </a:r>
          </a:p>
          <a:p>
            <a:pPr marL="0" indent="0">
              <a:buNone/>
            </a:pPr>
            <a:r>
              <a:rPr lang="en-US" altLang="zh-CN" sz="2000" dirty="0">
                <a:latin typeface="Times New Roman" panose="02020603050405020304" pitchFamily="18" charset="0"/>
                <a:cs typeface="Times New Roman" panose="02020603050405020304" pitchFamily="18" charset="0"/>
              </a:rPr>
              <a:t>    India 1.8%)</a:t>
            </a:r>
          </a:p>
          <a:p>
            <a:pPr marL="0" indent="0">
              <a:buNone/>
            </a:pPr>
            <a:r>
              <a:rPr lang="en-US" altLang="zh-CN" sz="2000" dirty="0">
                <a:latin typeface="Times New Roman" panose="02020603050405020304" pitchFamily="18" charset="0"/>
                <a:cs typeface="Times New Roman" panose="02020603050405020304" pitchFamily="18" charset="0"/>
              </a:rPr>
              <a:t>  -Consider the other type of measure(Tapping the world’s innovation hot spots, Kao2009),Brazil</a:t>
            </a:r>
          </a:p>
          <a:p>
            <a:pPr marL="0" indent="0">
              <a:buNone/>
            </a:pPr>
            <a:r>
              <a:rPr lang="en-US" altLang="zh-CN" sz="2000" dirty="0">
                <a:latin typeface="Times New Roman" panose="02020603050405020304" pitchFamily="18" charset="0"/>
                <a:cs typeface="Times New Roman" panose="02020603050405020304" pitchFamily="18" charset="0"/>
              </a:rPr>
              <a:t>    ranks 12</a:t>
            </a:r>
            <a:r>
              <a:rPr lang="en-US" altLang="zh-CN" sz="2000" baseline="30000" dirty="0">
                <a:latin typeface="Times New Roman" panose="02020603050405020304" pitchFamily="18" charset="0"/>
                <a:cs typeface="Times New Roman" panose="02020603050405020304" pitchFamily="18" charset="0"/>
              </a:rPr>
              <a:t>th</a:t>
            </a:r>
            <a:r>
              <a:rPr lang="en-US" altLang="zh-CN" sz="2000" dirty="0">
                <a:latin typeface="Times New Roman" panose="02020603050405020304" pitchFamily="18" charset="0"/>
                <a:cs typeface="Times New Roman" panose="02020603050405020304" pitchFamily="18" charset="0"/>
              </a:rPr>
              <a:t>, ahead of France, China and Russia.</a:t>
            </a:r>
          </a:p>
          <a:p>
            <a:pPr marL="0" indent="0">
              <a:buNone/>
            </a:pPr>
            <a:r>
              <a:rPr lang="en-US" altLang="zh-CN" sz="2000" dirty="0">
                <a:latin typeface="Times New Roman" panose="02020603050405020304" pitchFamily="18" charset="0"/>
                <a:cs typeface="Times New Roman" panose="02020603050405020304" pitchFamily="18" charset="0"/>
              </a:rPr>
              <a:t>  -</a:t>
            </a:r>
            <a:r>
              <a:rPr lang="en-US" altLang="zh-CN" sz="2000" dirty="0" err="1">
                <a:latin typeface="Times New Roman" panose="02020603050405020304" pitchFamily="18" charset="0"/>
                <a:cs typeface="Times New Roman" panose="02020603050405020304" pitchFamily="18" charset="0"/>
              </a:rPr>
              <a:t>Uncertaninty</a:t>
            </a:r>
            <a:r>
              <a:rPr lang="en-US" altLang="zh-CN" sz="2000" dirty="0">
                <a:latin typeface="Times New Roman" panose="02020603050405020304" pitchFamily="18" charset="0"/>
                <a:cs typeface="Times New Roman" panose="02020603050405020304" pitchFamily="18" charset="0"/>
              </a:rPr>
              <a:t> business environment</a:t>
            </a:r>
          </a:p>
          <a:p>
            <a:pPr marL="0" indent="0">
              <a:buNone/>
            </a:pPr>
            <a:r>
              <a:rPr lang="en-US" altLang="zh-CN" sz="2400" dirty="0">
                <a:latin typeface="Times New Roman" panose="02020603050405020304" pitchFamily="18" charset="0"/>
                <a:cs typeface="Times New Roman" panose="02020603050405020304" pitchFamily="18" charset="0"/>
              </a:rPr>
              <a:t>   </a:t>
            </a:r>
          </a:p>
          <a:p>
            <a:pPr marL="0" indent="0">
              <a:buNone/>
            </a:pPr>
            <a:r>
              <a:rPr lang="en-US" altLang="zh-CN" sz="2400" dirty="0">
                <a:latin typeface="Times New Roman" panose="02020603050405020304" pitchFamily="18" charset="0"/>
                <a:cs typeface="Times New Roman" panose="02020603050405020304" pitchFamily="18" charset="0"/>
              </a:rPr>
              <a:t>      Brazilian Enterprises have found their own approach to innovation </a:t>
            </a:r>
          </a:p>
          <a:p>
            <a:endParaRPr lang="zh-CN" altLang="en-US" sz="2400" dirty="0"/>
          </a:p>
        </p:txBody>
      </p:sp>
      <p:sp>
        <p:nvSpPr>
          <p:cNvPr id="4" name="箭头: 右 3">
            <a:extLst>
              <a:ext uri="{FF2B5EF4-FFF2-40B4-BE49-F238E27FC236}">
                <a16:creationId xmlns:a16="http://schemas.microsoft.com/office/drawing/2014/main" xmlns="" id="{83D83FBA-D746-4E0C-A9B3-9153F71871A8}"/>
              </a:ext>
            </a:extLst>
          </p:cNvPr>
          <p:cNvSpPr/>
          <p:nvPr/>
        </p:nvSpPr>
        <p:spPr>
          <a:xfrm>
            <a:off x="948267" y="5274733"/>
            <a:ext cx="313266" cy="287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104219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E0E92C7-9667-4D6D-92F3-E4B4394546CB}"/>
              </a:ext>
            </a:extLst>
          </p:cNvPr>
          <p:cNvSpPr>
            <a:spLocks noGrp="1"/>
          </p:cNvSpPr>
          <p:nvPr>
            <p:ph type="title"/>
          </p:nvPr>
        </p:nvSpPr>
        <p:spPr/>
        <p:txBody>
          <a:bodyPr>
            <a:normAutofit/>
          </a:bodyPr>
          <a:lstStyle/>
          <a:p>
            <a:r>
              <a:rPr lang="en-US" altLang="zh-CN" sz="3200" b="1" dirty="0">
                <a:latin typeface="Times New Roman" panose="02020603050405020304" pitchFamily="18" charset="0"/>
                <a:cs typeface="Times New Roman" panose="02020603050405020304" pitchFamily="18" charset="0"/>
              </a:rPr>
              <a:t>The types of innovation prioritized by Brazilian firms</a:t>
            </a:r>
            <a:endParaRPr lang="zh-CN" altLang="en-US" sz="3200" b="1" dirty="0">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xmlns="" id="{EE388872-AD5E-4F12-BF7A-4070A1EB788E}"/>
              </a:ext>
            </a:extLst>
          </p:cNvPr>
          <p:cNvSpPr>
            <a:spLocks noGrp="1"/>
          </p:cNvSpPr>
          <p:nvPr>
            <p:ph idx="1"/>
          </p:nvPr>
        </p:nvSpPr>
        <p:spPr/>
        <p:txBody>
          <a:bodyPr/>
          <a:lstStyle/>
          <a:p>
            <a:r>
              <a:rPr lang="en-US" altLang="zh-CN" dirty="0">
                <a:latin typeface="Times New Roman" panose="02020603050405020304" pitchFamily="18" charset="0"/>
                <a:cs typeface="Times New Roman" panose="02020603050405020304" pitchFamily="18" charset="0"/>
              </a:rPr>
              <a:t>Commodity innovation</a:t>
            </a:r>
          </a:p>
          <a:p>
            <a:r>
              <a:rPr lang="en-US" altLang="zh-CN" dirty="0">
                <a:latin typeface="Times New Roman" panose="02020603050405020304" pitchFamily="18" charset="0"/>
                <a:cs typeface="Times New Roman" panose="02020603050405020304" pitchFamily="18" charset="0"/>
              </a:rPr>
              <a:t>Product innovation</a:t>
            </a:r>
          </a:p>
          <a:p>
            <a:r>
              <a:rPr lang="en-US" altLang="zh-CN" dirty="0">
                <a:latin typeface="Times New Roman" panose="02020603050405020304" pitchFamily="18" charset="0"/>
                <a:cs typeface="Times New Roman" panose="02020603050405020304" pitchFamily="18" charset="0"/>
              </a:rPr>
              <a:t>Sustainable innovation</a:t>
            </a:r>
          </a:p>
          <a:p>
            <a:r>
              <a:rPr lang="en-US" altLang="zh-CN" dirty="0">
                <a:latin typeface="Times New Roman" panose="02020603050405020304" pitchFamily="18" charset="0"/>
                <a:cs typeface="Times New Roman" panose="02020603050405020304" pitchFamily="18" charset="0"/>
              </a:rPr>
              <a:t>Business models innovation</a:t>
            </a:r>
          </a:p>
          <a:p>
            <a:r>
              <a:rPr lang="en-US" altLang="zh-CN" dirty="0">
                <a:latin typeface="Times New Roman" panose="02020603050405020304" pitchFamily="18" charset="0"/>
                <a:cs typeface="Times New Roman" panose="02020603050405020304" pitchFamily="18" charset="0"/>
              </a:rPr>
              <a:t>Bottom-of-the-pyramid innovations</a:t>
            </a:r>
          </a:p>
          <a:p>
            <a:r>
              <a:rPr lang="en-US" altLang="zh-CN" dirty="0">
                <a:latin typeface="Times New Roman" panose="02020603050405020304" pitchFamily="18" charset="0"/>
                <a:cs typeface="Times New Roman" panose="02020603050405020304" pitchFamily="18" charset="0"/>
              </a:rPr>
              <a:t>Reverse innovation</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8224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E0E92C7-9667-4D6D-92F3-E4B4394546CB}"/>
              </a:ext>
            </a:extLst>
          </p:cNvPr>
          <p:cNvSpPr>
            <a:spLocks noGrp="1"/>
          </p:cNvSpPr>
          <p:nvPr>
            <p:ph type="title"/>
          </p:nvPr>
        </p:nvSpPr>
        <p:spPr/>
        <p:txBody>
          <a:bodyPr>
            <a:normAutofit/>
          </a:bodyPr>
          <a:lstStyle/>
          <a:p>
            <a:r>
              <a:rPr lang="en-US" altLang="zh-CN" sz="3200" b="1" dirty="0">
                <a:latin typeface="Times New Roman" panose="02020603050405020304" pitchFamily="18" charset="0"/>
                <a:cs typeface="Times New Roman" panose="02020603050405020304" pitchFamily="18" charset="0"/>
              </a:rPr>
              <a:t>The types of innovation prioritized by Brazilian firms</a:t>
            </a:r>
            <a:endParaRPr lang="zh-CN" altLang="en-US" sz="3200" dirty="0"/>
          </a:p>
        </p:txBody>
      </p:sp>
      <p:sp>
        <p:nvSpPr>
          <p:cNvPr id="3" name="内容占位符 2">
            <a:extLst>
              <a:ext uri="{FF2B5EF4-FFF2-40B4-BE49-F238E27FC236}">
                <a16:creationId xmlns:a16="http://schemas.microsoft.com/office/drawing/2014/main" xmlns="" id="{EE388872-AD5E-4F12-BF7A-4070A1EB788E}"/>
              </a:ext>
            </a:extLst>
          </p:cNvPr>
          <p:cNvSpPr>
            <a:spLocks noGrp="1"/>
          </p:cNvSpPr>
          <p:nvPr>
            <p:ph idx="1"/>
          </p:nvPr>
        </p:nvSpPr>
        <p:spPr>
          <a:xfrm>
            <a:off x="838200" y="1825625"/>
            <a:ext cx="10515600" cy="4667250"/>
          </a:xfrm>
        </p:spPr>
        <p:txBody>
          <a:bodyPr>
            <a:normAutofit/>
          </a:bodyPr>
          <a:lstStyle/>
          <a:p>
            <a:pPr marL="0" indent="0">
              <a:buNone/>
            </a:pPr>
            <a:r>
              <a:rPr lang="en-US" altLang="zh-CN" b="1" dirty="0">
                <a:latin typeface="Times New Roman" panose="02020603050405020304" pitchFamily="18" charset="0"/>
                <a:cs typeface="Times New Roman" panose="02020603050405020304" pitchFamily="18" charset="0"/>
              </a:rPr>
              <a:t>Commodity innovations</a:t>
            </a:r>
          </a:p>
          <a:p>
            <a:r>
              <a:rPr lang="en-US" altLang="zh-CN" sz="2000" dirty="0">
                <a:latin typeface="Times New Roman" panose="02020603050405020304" pitchFamily="18" charset="0"/>
                <a:cs typeface="Times New Roman" panose="02020603050405020304" pitchFamily="18" charset="0"/>
              </a:rPr>
              <a:t>Invest heavily in R&amp;D activities </a:t>
            </a:r>
          </a:p>
          <a:p>
            <a:r>
              <a:rPr lang="en-US" altLang="zh-CN" sz="2000" dirty="0">
                <a:latin typeface="Times New Roman" panose="02020603050405020304" pitchFamily="18" charset="0"/>
                <a:cs typeface="Times New Roman" panose="02020603050405020304" pitchFamily="18" charset="0"/>
              </a:rPr>
              <a:t>Local and foreign universities; research </a:t>
            </a:r>
            <a:r>
              <a:rPr lang="en-US" altLang="zh-CN" sz="2000" dirty="0" err="1">
                <a:latin typeface="Times New Roman" panose="02020603050405020304" pitchFamily="18" charset="0"/>
                <a:cs typeface="Times New Roman" panose="02020603050405020304" pitchFamily="18" charset="0"/>
              </a:rPr>
              <a:t>centres</a:t>
            </a:r>
            <a:endParaRPr lang="en-US" altLang="zh-CN" sz="2000" dirty="0">
              <a:latin typeface="Times New Roman" panose="02020603050405020304" pitchFamily="18" charset="0"/>
              <a:cs typeface="Times New Roman" panose="02020603050405020304" pitchFamily="18" charset="0"/>
            </a:endParaRPr>
          </a:p>
          <a:p>
            <a:r>
              <a:rPr lang="en-US" altLang="zh-CN" sz="2000" dirty="0">
                <a:latin typeface="Times New Roman" panose="02020603050405020304" pitchFamily="18" charset="0"/>
                <a:cs typeface="Times New Roman" panose="02020603050405020304" pitchFamily="18" charset="0"/>
              </a:rPr>
              <a:t> New ways of obtaining products that are standard or slightly </a:t>
            </a:r>
            <a:r>
              <a:rPr lang="en-US" altLang="zh-CN" sz="2000" dirty="0" err="1">
                <a:latin typeface="Times New Roman" panose="02020603050405020304" pitchFamily="18" charset="0"/>
                <a:cs typeface="Times New Roman" panose="02020603050405020304" pitchFamily="18" charset="0"/>
              </a:rPr>
              <a:t>commoditised</a:t>
            </a:r>
            <a:r>
              <a:rPr lang="en-US" altLang="zh-CN" sz="2000" dirty="0">
                <a:latin typeface="Times New Roman" panose="02020603050405020304" pitchFamily="18" charset="0"/>
                <a:cs typeface="Times New Roman" panose="02020603050405020304" pitchFamily="18" charset="0"/>
              </a:rPr>
              <a:t>,</a:t>
            </a:r>
          </a:p>
          <a:p>
            <a:r>
              <a:rPr lang="en-US" altLang="zh-CN" sz="2000" dirty="0">
                <a:latin typeface="Times New Roman" panose="02020603050405020304" pitchFamily="18" charset="0"/>
                <a:cs typeface="Times New Roman" panose="02020603050405020304" pitchFamily="18" charset="0"/>
              </a:rPr>
              <a:t>Not easily imitable</a:t>
            </a:r>
            <a:endParaRPr lang="en-US" altLang="zh-CN" dirty="0">
              <a:latin typeface="Times New Roman" panose="02020603050405020304" pitchFamily="18" charset="0"/>
              <a:cs typeface="Times New Roman" panose="02020603050405020304" pitchFamily="18" charset="0"/>
            </a:endParaRPr>
          </a:p>
          <a:p>
            <a:pPr marL="0" indent="0">
              <a:buNone/>
            </a:pPr>
            <a:r>
              <a:rPr lang="en-US" altLang="zh-CN" sz="2000" dirty="0">
                <a:latin typeface="Times New Roman" panose="02020603050405020304" pitchFamily="18" charset="0"/>
                <a:cs typeface="Times New Roman" panose="02020603050405020304" pitchFamily="18" charset="0"/>
              </a:rPr>
              <a:t>Examples: PETROBRAS; VALE; EMBRAPA</a:t>
            </a:r>
          </a:p>
          <a:p>
            <a:pPr marL="0" indent="0">
              <a:buNone/>
            </a:pPr>
            <a:endParaRPr lang="en-US" altLang="zh-CN" sz="2000" dirty="0">
              <a:latin typeface="Times New Roman" panose="02020603050405020304" pitchFamily="18" charset="0"/>
              <a:cs typeface="Times New Roman" panose="02020603050405020304" pitchFamily="18" charset="0"/>
            </a:endParaRPr>
          </a:p>
          <a:p>
            <a:pPr marL="0" indent="0">
              <a:buNone/>
            </a:pPr>
            <a:r>
              <a:rPr lang="en-US" altLang="zh-CN" b="1" dirty="0">
                <a:latin typeface="Times New Roman" panose="02020603050405020304" pitchFamily="18" charset="0"/>
                <a:cs typeface="Times New Roman" panose="02020603050405020304" pitchFamily="18" charset="0"/>
              </a:rPr>
              <a:t>Production innovations</a:t>
            </a:r>
          </a:p>
          <a:p>
            <a:r>
              <a:rPr lang="en-US" altLang="zh-CN" sz="2000" dirty="0">
                <a:latin typeface="Times New Roman" panose="02020603050405020304" pitchFamily="18" charset="0"/>
                <a:cs typeface="Times New Roman" panose="02020603050405020304" pitchFamily="18" charset="0"/>
              </a:rPr>
              <a:t>Fashionable goods and products which have regional markets</a:t>
            </a:r>
          </a:p>
          <a:p>
            <a:pPr marL="0" indent="0">
              <a:buNone/>
            </a:pPr>
            <a:r>
              <a:rPr lang="en-US" altLang="zh-CN" sz="2000" dirty="0">
                <a:latin typeface="Times New Roman" panose="02020603050405020304" pitchFamily="18" charset="0"/>
                <a:cs typeface="Times New Roman" panose="02020603050405020304" pitchFamily="18" charset="0"/>
              </a:rPr>
              <a:t>Examples: </a:t>
            </a:r>
            <a:r>
              <a:rPr lang="en-US" altLang="zh-CN" sz="2000" dirty="0" err="1">
                <a:latin typeface="Times New Roman" panose="02020603050405020304" pitchFamily="18" charset="0"/>
                <a:cs typeface="Times New Roman" panose="02020603050405020304" pitchFamily="18" charset="0"/>
              </a:rPr>
              <a:t>Alpargatas</a:t>
            </a:r>
            <a:r>
              <a:rPr lang="en-US" altLang="zh-CN" sz="2000" dirty="0">
                <a:latin typeface="Times New Roman" panose="02020603050405020304" pitchFamily="18" charset="0"/>
                <a:cs typeface="Times New Roman" panose="02020603050405020304" pitchFamily="18" charset="0"/>
              </a:rPr>
              <a:t> (</a:t>
            </a:r>
            <a:r>
              <a:rPr lang="en-US" altLang="zh-CN" sz="2000" dirty="0" err="1">
                <a:latin typeface="Times New Roman" panose="02020603050405020304" pitchFamily="18" charset="0"/>
                <a:cs typeface="Times New Roman" panose="02020603050405020304" pitchFamily="18" charset="0"/>
              </a:rPr>
              <a:t>Havaianas</a:t>
            </a:r>
            <a:r>
              <a:rPr lang="en-US" altLang="zh-CN" sz="2000" dirty="0">
                <a:latin typeface="Times New Roman" panose="02020603050405020304" pitchFamily="18" charset="0"/>
                <a:cs typeface="Times New Roman" panose="02020603050405020304" pitchFamily="18" charset="0"/>
              </a:rPr>
              <a:t>) - combine innovations in product and process with innovations in marketing and distribution.</a:t>
            </a:r>
          </a:p>
          <a:p>
            <a:pPr marL="0" indent="0">
              <a:buNone/>
            </a:pP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9326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E0E92C7-9667-4D6D-92F3-E4B4394546CB}"/>
              </a:ext>
            </a:extLst>
          </p:cNvPr>
          <p:cNvSpPr>
            <a:spLocks noGrp="1"/>
          </p:cNvSpPr>
          <p:nvPr>
            <p:ph type="title"/>
          </p:nvPr>
        </p:nvSpPr>
        <p:spPr/>
        <p:txBody>
          <a:bodyPr>
            <a:normAutofit/>
          </a:bodyPr>
          <a:lstStyle/>
          <a:p>
            <a:r>
              <a:rPr lang="en-US" altLang="zh-CN" sz="3200" b="1" dirty="0">
                <a:latin typeface="Times New Roman" panose="02020603050405020304" pitchFamily="18" charset="0"/>
                <a:cs typeface="Times New Roman" panose="02020603050405020304" pitchFamily="18" charset="0"/>
              </a:rPr>
              <a:t>The types of innovation prioritized by Brazilian firms</a:t>
            </a:r>
            <a:endParaRPr lang="zh-CN" altLang="en-US" sz="3200" dirty="0"/>
          </a:p>
        </p:txBody>
      </p:sp>
      <p:sp>
        <p:nvSpPr>
          <p:cNvPr id="3" name="内容占位符 2">
            <a:extLst>
              <a:ext uri="{FF2B5EF4-FFF2-40B4-BE49-F238E27FC236}">
                <a16:creationId xmlns:a16="http://schemas.microsoft.com/office/drawing/2014/main" xmlns="" id="{EE388872-AD5E-4F12-BF7A-4070A1EB788E}"/>
              </a:ext>
            </a:extLst>
          </p:cNvPr>
          <p:cNvSpPr>
            <a:spLocks noGrp="1"/>
          </p:cNvSpPr>
          <p:nvPr>
            <p:ph idx="1"/>
          </p:nvPr>
        </p:nvSpPr>
        <p:spPr/>
        <p:txBody>
          <a:bodyPr>
            <a:normAutofit/>
          </a:bodyPr>
          <a:lstStyle/>
          <a:p>
            <a:pPr marL="0" indent="0">
              <a:buNone/>
            </a:pPr>
            <a:r>
              <a:rPr lang="en-US" altLang="zh-CN" b="1" dirty="0">
                <a:latin typeface="Times New Roman" panose="02020603050405020304" pitchFamily="18" charset="0"/>
                <a:cs typeface="Times New Roman" panose="02020603050405020304" pitchFamily="18" charset="0"/>
              </a:rPr>
              <a:t>Sustainable innovations</a:t>
            </a:r>
          </a:p>
          <a:p>
            <a:r>
              <a:rPr lang="en-US" altLang="zh-CN" sz="2000" dirty="0">
                <a:latin typeface="Times New Roman" panose="02020603050405020304" pitchFamily="18" charset="0"/>
                <a:cs typeface="Times New Roman" panose="02020603050405020304" pitchFamily="18" charset="0"/>
              </a:rPr>
              <a:t>Green technologies</a:t>
            </a:r>
          </a:p>
          <a:p>
            <a:r>
              <a:rPr lang="en-US" altLang="zh-CN" sz="2000" dirty="0">
                <a:latin typeface="Times New Roman" panose="02020603050405020304" pitchFamily="18" charset="0"/>
                <a:cs typeface="Times New Roman" panose="02020603050405020304" pitchFamily="18" charset="0"/>
              </a:rPr>
              <a:t> Clean energy </a:t>
            </a:r>
          </a:p>
          <a:p>
            <a:pPr marL="0" indent="0">
              <a:buNone/>
            </a:pPr>
            <a:r>
              <a:rPr lang="en-US" altLang="zh-CN" sz="2000" dirty="0">
                <a:latin typeface="Times New Roman" panose="02020603050405020304" pitchFamily="18" charset="0"/>
                <a:cs typeface="Times New Roman" panose="02020603050405020304" pitchFamily="18" charset="0"/>
              </a:rPr>
              <a:t>Examples: Braskem; Natura; Solar Devices </a:t>
            </a:r>
          </a:p>
          <a:p>
            <a:pPr marL="0" indent="0">
              <a:buNone/>
            </a:pPr>
            <a:endParaRPr lang="en-US" altLang="zh-CN" sz="2000" dirty="0">
              <a:latin typeface="Times New Roman" panose="02020603050405020304" pitchFamily="18" charset="0"/>
              <a:cs typeface="Times New Roman" panose="02020603050405020304" pitchFamily="18" charset="0"/>
            </a:endParaRPr>
          </a:p>
          <a:p>
            <a:pPr marL="0" indent="0">
              <a:buNone/>
            </a:pPr>
            <a:r>
              <a:rPr lang="en-US" altLang="zh-CN" b="1" dirty="0">
                <a:latin typeface="Times New Roman" panose="02020603050405020304" pitchFamily="18" charset="0"/>
                <a:cs typeface="Times New Roman" panose="02020603050405020304" pitchFamily="18" charset="0"/>
              </a:rPr>
              <a:t>Business Model  innovations</a:t>
            </a:r>
          </a:p>
          <a:p>
            <a:r>
              <a:rPr lang="en-US" altLang="zh-CN" sz="2000" dirty="0">
                <a:latin typeface="Times New Roman" panose="02020603050405020304" pitchFamily="18" charset="0"/>
                <a:cs typeface="Times New Roman" panose="02020603050405020304" pitchFamily="18" charset="0"/>
              </a:rPr>
              <a:t>How to choose the business model based on business strategies.</a:t>
            </a:r>
          </a:p>
          <a:p>
            <a:r>
              <a:rPr lang="en-US" altLang="zh-CN" sz="2000" dirty="0">
                <a:latin typeface="Times New Roman" panose="02020603050405020304" pitchFamily="18" charset="0"/>
                <a:cs typeface="Times New Roman" panose="02020603050405020304" pitchFamily="18" charset="0"/>
              </a:rPr>
              <a:t>how to run business in Brazil and incorporate the environment to business </a:t>
            </a:r>
          </a:p>
          <a:p>
            <a:pPr marL="0" indent="0">
              <a:buNone/>
            </a:pPr>
            <a:r>
              <a:rPr lang="en-US" altLang="zh-CN" sz="2000" dirty="0">
                <a:latin typeface="Times New Roman" panose="02020603050405020304" pitchFamily="18" charset="0"/>
                <a:cs typeface="Times New Roman" panose="02020603050405020304" pitchFamily="18" charset="0"/>
              </a:rPr>
              <a:t>Examples: Embraer (risk partnering), GERDAU(strategy execution) </a:t>
            </a:r>
            <a:endParaRPr lang="zh-CN"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1759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E0E92C7-9667-4D6D-92F3-E4B4394546CB}"/>
              </a:ext>
            </a:extLst>
          </p:cNvPr>
          <p:cNvSpPr>
            <a:spLocks noGrp="1"/>
          </p:cNvSpPr>
          <p:nvPr>
            <p:ph type="title"/>
          </p:nvPr>
        </p:nvSpPr>
        <p:spPr/>
        <p:txBody>
          <a:bodyPr>
            <a:normAutofit/>
          </a:bodyPr>
          <a:lstStyle/>
          <a:p>
            <a:r>
              <a:rPr lang="en-US" altLang="zh-CN" sz="3200" b="1" dirty="0">
                <a:latin typeface="Times New Roman" panose="02020603050405020304" pitchFamily="18" charset="0"/>
                <a:cs typeface="Times New Roman" panose="02020603050405020304" pitchFamily="18" charset="0"/>
              </a:rPr>
              <a:t>The types of innovation prioritized by Brazilian firms</a:t>
            </a:r>
            <a:endParaRPr lang="zh-CN" altLang="en-US" sz="3200" dirty="0"/>
          </a:p>
        </p:txBody>
      </p:sp>
      <p:sp>
        <p:nvSpPr>
          <p:cNvPr id="3" name="内容占位符 2">
            <a:extLst>
              <a:ext uri="{FF2B5EF4-FFF2-40B4-BE49-F238E27FC236}">
                <a16:creationId xmlns:a16="http://schemas.microsoft.com/office/drawing/2014/main" xmlns="" id="{EE388872-AD5E-4F12-BF7A-4070A1EB788E}"/>
              </a:ext>
            </a:extLst>
          </p:cNvPr>
          <p:cNvSpPr>
            <a:spLocks noGrp="1"/>
          </p:cNvSpPr>
          <p:nvPr>
            <p:ph idx="1"/>
          </p:nvPr>
        </p:nvSpPr>
        <p:spPr>
          <a:xfrm>
            <a:off x="838200" y="1825625"/>
            <a:ext cx="10515600" cy="4667250"/>
          </a:xfrm>
        </p:spPr>
        <p:txBody>
          <a:bodyPr>
            <a:normAutofit lnSpcReduction="10000"/>
          </a:bodyPr>
          <a:lstStyle/>
          <a:p>
            <a:pPr marL="0" indent="0">
              <a:buNone/>
            </a:pPr>
            <a:r>
              <a:rPr lang="en-US" altLang="zh-CN" b="1" dirty="0">
                <a:latin typeface="Times New Roman" panose="02020603050405020304" pitchFamily="18" charset="0"/>
                <a:cs typeface="Times New Roman" panose="02020603050405020304" pitchFamily="18" charset="0"/>
              </a:rPr>
              <a:t>Bottom-of-the-pyramid Innovation</a:t>
            </a:r>
          </a:p>
          <a:p>
            <a:r>
              <a:rPr lang="en-US" altLang="zh-CN" sz="2000" dirty="0">
                <a:latin typeface="Times New Roman" panose="02020603050405020304" pitchFamily="18" charset="0"/>
                <a:cs typeface="Times New Roman" panose="02020603050405020304" pitchFamily="18" charset="0"/>
              </a:rPr>
              <a:t>Innovations for the people who are in the base of the pyramid Brazil is a great opportunity for emerging country in Services sector </a:t>
            </a:r>
          </a:p>
          <a:p>
            <a:pPr marL="0" indent="0">
              <a:buNone/>
            </a:pPr>
            <a:r>
              <a:rPr lang="en-US" altLang="zh-CN" sz="2000" dirty="0">
                <a:latin typeface="Times New Roman" panose="02020603050405020304" pitchFamily="18" charset="0"/>
                <a:cs typeface="Times New Roman" panose="02020603050405020304" pitchFamily="18" charset="0"/>
              </a:rPr>
              <a:t>Examples: Caboclo, Odebrecht, Banco Postal (Bradesco); Casas Bahia</a:t>
            </a:r>
          </a:p>
          <a:p>
            <a:pPr marL="0" indent="0">
              <a:buNone/>
            </a:pPr>
            <a:endParaRPr lang="en-US" altLang="zh-CN" sz="2000" dirty="0">
              <a:latin typeface="Times New Roman" panose="02020603050405020304" pitchFamily="18" charset="0"/>
              <a:cs typeface="Times New Roman" panose="02020603050405020304" pitchFamily="18" charset="0"/>
            </a:endParaRPr>
          </a:p>
          <a:p>
            <a:pPr marL="0" indent="0">
              <a:buNone/>
            </a:pPr>
            <a:r>
              <a:rPr lang="en-US" altLang="zh-CN" b="1" dirty="0">
                <a:latin typeface="Times New Roman" panose="02020603050405020304" pitchFamily="18" charset="0"/>
                <a:cs typeface="Times New Roman" panose="02020603050405020304" pitchFamily="18" charset="0"/>
              </a:rPr>
              <a:t>Reverse Innovation </a:t>
            </a:r>
          </a:p>
          <a:p>
            <a:r>
              <a:rPr lang="en-US" altLang="zh-CN" sz="2200" dirty="0">
                <a:latin typeface="Times New Roman" panose="02020603050405020304" pitchFamily="18" charset="0"/>
                <a:cs typeface="Times New Roman" panose="02020603050405020304" pitchFamily="18" charset="0"/>
              </a:rPr>
              <a:t>Innovation made by Brazilian Multinationals in other countries(using their subsidiaries to innovate) </a:t>
            </a:r>
          </a:p>
          <a:p>
            <a:r>
              <a:rPr lang="en-US" altLang="zh-CN" sz="2000" dirty="0">
                <a:latin typeface="Times New Roman" panose="02020603050405020304" pitchFamily="18" charset="0"/>
                <a:cs typeface="Times New Roman" panose="02020603050405020304" pitchFamily="18" charset="0"/>
              </a:rPr>
              <a:t>To do reverse innovation efficiently, there are 3 alternatives:</a:t>
            </a:r>
          </a:p>
          <a:p>
            <a:pPr marL="0" indent="0">
              <a:buNone/>
            </a:pPr>
            <a:r>
              <a:rPr lang="en-US" altLang="zh-CN" sz="2000" dirty="0">
                <a:latin typeface="Times New Roman" panose="02020603050405020304" pitchFamily="18" charset="0"/>
                <a:cs typeface="Times New Roman" panose="02020603050405020304" pitchFamily="18" charset="0"/>
              </a:rPr>
              <a:t>-</a:t>
            </a:r>
            <a:r>
              <a:rPr lang="en-US" altLang="zh-CN" sz="2000" dirty="0" err="1">
                <a:latin typeface="Times New Roman" panose="02020603050405020304" pitchFamily="18" charset="0"/>
                <a:cs typeface="Times New Roman" panose="02020603050405020304" pitchFamily="18" charset="0"/>
              </a:rPr>
              <a:t>Acquistion</a:t>
            </a:r>
            <a:r>
              <a:rPr lang="en-US" altLang="zh-CN" sz="2000" dirty="0">
                <a:latin typeface="Times New Roman" panose="02020603050405020304" pitchFamily="18" charset="0"/>
                <a:cs typeface="Times New Roman" panose="02020603050405020304" pitchFamily="18" charset="0"/>
              </a:rPr>
              <a:t> of innovative firms in foreign countries (Example: Sabo; WEG)</a:t>
            </a:r>
          </a:p>
          <a:p>
            <a:pPr marL="0" indent="0">
              <a:buNone/>
            </a:pPr>
            <a:r>
              <a:rPr lang="en-US" altLang="zh-CN" sz="2000" dirty="0">
                <a:latin typeface="Times New Roman" panose="02020603050405020304" pitchFamily="18" charset="0"/>
                <a:cs typeface="Times New Roman" panose="02020603050405020304" pitchFamily="18" charset="0"/>
              </a:rPr>
              <a:t>-Insertion in global production and research networks(Example: </a:t>
            </a:r>
            <a:r>
              <a:rPr lang="en-US" altLang="zh-CN" sz="2000" dirty="0" err="1">
                <a:latin typeface="Times New Roman" panose="02020603050405020304" pitchFamily="18" charset="0"/>
                <a:cs typeface="Times New Roman" panose="02020603050405020304" pitchFamily="18" charset="0"/>
              </a:rPr>
              <a:t>Embrapa</a:t>
            </a:r>
            <a:r>
              <a:rPr lang="en-US" altLang="zh-CN" sz="2000" dirty="0">
                <a:latin typeface="Times New Roman" panose="02020603050405020304" pitchFamily="18" charset="0"/>
                <a:cs typeface="Times New Roman" panose="02020603050405020304" pitchFamily="18" charset="0"/>
              </a:rPr>
              <a:t>)</a:t>
            </a:r>
          </a:p>
          <a:p>
            <a:pPr marL="0" indent="0">
              <a:buNone/>
            </a:pPr>
            <a:r>
              <a:rPr lang="en-US" altLang="zh-CN" sz="2000" dirty="0">
                <a:latin typeface="Times New Roman" panose="02020603050405020304" pitchFamily="18" charset="0"/>
                <a:cs typeface="Times New Roman" panose="02020603050405020304" pitchFamily="18" charset="0"/>
              </a:rPr>
              <a:t>-Deliberate strategy of seeking innovation and knowledge abroad(Example: SMAR)</a:t>
            </a:r>
          </a:p>
        </p:txBody>
      </p:sp>
    </p:spTree>
    <p:extLst>
      <p:ext uri="{BB962C8B-B14F-4D97-AF65-F5344CB8AC3E}">
        <p14:creationId xmlns:p14="http://schemas.microsoft.com/office/powerpoint/2010/main" val="78666459"/>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1504</Words>
  <Application>Microsoft Office PowerPoint</Application>
  <PresentationFormat>Widescreen</PresentationFormat>
  <Paragraphs>109</Paragraphs>
  <Slides>10</Slides>
  <Notes>8</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10</vt:i4>
      </vt:variant>
    </vt:vector>
  </HeadingPairs>
  <TitlesOfParts>
    <vt:vector size="15" baseType="lpstr">
      <vt:lpstr>Arial</vt:lpstr>
      <vt:lpstr>Times New Roman</vt:lpstr>
      <vt:lpstr>等线</vt:lpstr>
      <vt:lpstr>等线 Light</vt:lpstr>
      <vt:lpstr>Office 主题​​</vt:lpstr>
      <vt:lpstr>Chapter 1  Innovation by Brazilian EMNEs</vt:lpstr>
      <vt:lpstr>Innovation in Brazil</vt:lpstr>
      <vt:lpstr>The shaping and posture towards innovation in Brazil</vt:lpstr>
      <vt:lpstr>The shaping and posture towards innovation in Brazil</vt:lpstr>
      <vt:lpstr>Apresentação do PowerPoint</vt:lpstr>
      <vt:lpstr>The types of innovation prioritized by Brazilian firms</vt:lpstr>
      <vt:lpstr>The types of innovation prioritized by Brazilian firms</vt:lpstr>
      <vt:lpstr>The types of innovation prioritized by Brazilian firms</vt:lpstr>
      <vt:lpstr>The types of innovation prioritized by Brazilian firms</vt:lpstr>
      <vt:lpstr>The Brazilian way to innovate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Innovation by Brazilian EMNEs</dc:title>
  <dc:creator>merin</dc:creator>
  <cp:lastModifiedBy>Paulo Feldmann</cp:lastModifiedBy>
  <cp:revision>23</cp:revision>
  <dcterms:created xsi:type="dcterms:W3CDTF">2019-06-04T01:06:11Z</dcterms:created>
  <dcterms:modified xsi:type="dcterms:W3CDTF">2019-06-20T20:44:34Z</dcterms:modified>
</cp:coreProperties>
</file>