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78" r:id="rId3"/>
    <p:sldId id="340" r:id="rId4"/>
    <p:sldId id="325" r:id="rId5"/>
    <p:sldId id="320" r:id="rId6"/>
    <p:sldId id="326" r:id="rId7"/>
    <p:sldId id="280" r:id="rId8"/>
    <p:sldId id="296" r:id="rId9"/>
    <p:sldId id="334" r:id="rId10"/>
    <p:sldId id="283" r:id="rId11"/>
    <p:sldId id="321" r:id="rId12"/>
    <p:sldId id="332" r:id="rId13"/>
    <p:sldId id="322" r:id="rId14"/>
    <p:sldId id="324" r:id="rId15"/>
    <p:sldId id="323" r:id="rId16"/>
    <p:sldId id="284" r:id="rId17"/>
    <p:sldId id="341" r:id="rId18"/>
    <p:sldId id="285" r:id="rId19"/>
    <p:sldId id="286" r:id="rId20"/>
    <p:sldId id="287" r:id="rId21"/>
    <p:sldId id="288" r:id="rId22"/>
    <p:sldId id="290" r:id="rId23"/>
    <p:sldId id="328" r:id="rId24"/>
    <p:sldId id="292" r:id="rId25"/>
    <p:sldId id="335" r:id="rId26"/>
    <p:sldId id="293" r:id="rId27"/>
    <p:sldId id="33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29" r:id="rId37"/>
    <p:sldId id="305" r:id="rId38"/>
    <p:sldId id="342" r:id="rId39"/>
    <p:sldId id="330" r:id="rId40"/>
    <p:sldId id="306" r:id="rId41"/>
    <p:sldId id="343" r:id="rId42"/>
    <p:sldId id="331" r:id="rId43"/>
    <p:sldId id="307" r:id="rId44"/>
    <p:sldId id="308" r:id="rId45"/>
    <p:sldId id="309" r:id="rId46"/>
    <p:sldId id="338" r:id="rId47"/>
    <p:sldId id="312" r:id="rId48"/>
    <p:sldId id="313" r:id="rId49"/>
    <p:sldId id="314" r:id="rId50"/>
    <p:sldId id="315" r:id="rId51"/>
    <p:sldId id="316" r:id="rId52"/>
    <p:sldId id="317" r:id="rId53"/>
    <p:sldId id="344" r:id="rId54"/>
    <p:sldId id="345" r:id="rId55"/>
    <p:sldId id="318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19" r:id="rId68"/>
  </p:sldIdLst>
  <p:sldSz cx="9144000" cy="6858000" type="screen4x3"/>
  <p:notesSz cx="6954838" cy="93091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0A1F4-811F-42A8-AA4C-FF7C222493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69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D6991D11-E8A1-482F-9FE3-019C697994C5}" type="datetimeFigureOut">
              <a:rPr lang="pt-BR"/>
              <a:pPr>
                <a:defRPr/>
              </a:pPr>
              <a:t>16/12/2017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4ED19658-1F96-450B-AF0F-D374FAB5AD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/>
              <a:t>Informação como qualidade secundária de um objeto particular: o signo linguístico. O  conhecimento tem como fonte a informação, pois que é um produto posterior e surge a partir dela.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DFCF73-A4BE-4EFD-B62A-8FC5BB80A09D}" type="slidenum">
              <a:rPr lang="pt-BR" smtClean="0"/>
              <a:pPr/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5925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O sujeito do ato do conhecimento não interpreta  algo que está fora dele. Ele interpreta o mundo no qual está inserido e o faz a partir do que está na sua memória, que integra sua história e cultura.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071F4E-0983-46A0-A94A-25107204E0CE}" type="slidenum">
              <a:rPr lang="pt-BR" smtClean="0"/>
              <a:pPr/>
              <a:t>36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5750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720830-9447-4858-A704-8CF5FCAA9B7C}" type="slidenum">
              <a:rPr lang="pt-BR" smtClean="0"/>
              <a:pPr/>
              <a:t>37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917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720830-9447-4858-A704-8CF5FCAA9B7C}" type="slidenum">
              <a:rPr lang="pt-BR" smtClean="0"/>
              <a:pPr/>
              <a:t>38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917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720830-9447-4858-A704-8CF5FCAA9B7C}" type="slidenum">
              <a:rPr lang="pt-BR" smtClean="0"/>
              <a:pPr/>
              <a:t>39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749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produção discursiva é um ato intencional de um sujeito cuja competência lhe permite reconhecer infinitos contextos.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05360-1366-4DBA-8299-8FE179D291C3}" type="slidenum">
              <a:rPr lang="pt-BR" smtClean="0"/>
              <a:pPr/>
              <a:t>40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6477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produção discursiva é um ato intencional de um sujeito cuja competência lhe permite reconhecer infinitos contextos.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05360-1366-4DBA-8299-8FE179D291C3}" type="slidenum">
              <a:rPr lang="pt-BR" smtClean="0"/>
              <a:pPr/>
              <a:t>41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6477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produção discursiva é um ato intencional de um sujeito cuja competência lhe permite reconhecer infinitos contextos.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05360-1366-4DBA-8299-8FE179D291C3}" type="slidenum">
              <a:rPr lang="pt-BR" smtClean="0"/>
              <a:pPr/>
              <a:t>42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0442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Contrato social = propõem significações que circulam no interior de uma comunidade.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77AF45-8A25-4C7F-A6B6-054EA2564053}" type="slidenum">
              <a:rPr lang="pt-BR" smtClean="0"/>
              <a:pPr/>
              <a:t>48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7587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/>
              <a:t>Informação como qualidade secundária de um objeto particular: o signo linguístico. O  conhecimento tem como fonte a informação, pois que é um produto posterior e surge a partir dela.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DFCF73-A4BE-4EFD-B62A-8FC5BB80A09D}" type="slidenum">
              <a:rPr lang="pt-BR" smtClean="0"/>
              <a:pPr/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592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>
                <a:cs typeface="Times New Roman" pitchFamily="18" charset="0"/>
              </a:rPr>
              <a:t>A partir dos dados, sujeito  constrói informação e desta elabora conhecimento. </a:t>
            </a:r>
            <a:r>
              <a:rPr lang="pt-BR" sz="1600" dirty="0">
                <a:cs typeface="Times New Roman" pitchFamily="18" charset="0"/>
              </a:rPr>
              <a:t>O sujeito converte seu conhecimento em informação e dados para transmiti-los a outro sujeito. Se repete o processo. Um segundo sujeito, a partir dos dados elabora informação a partir deste conhecimento. </a:t>
            </a:r>
            <a:r>
              <a:rPr lang="pt-BR" dirty="0"/>
              <a:t>O ciclo continua.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9658-1F96-450B-AF0F-D374FAB5AD59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6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Informação para o sujeito funciona como troca com o mundo exterior; conjunto de opções onde seleciona as mais adequadas segundo o contexto em que se encontra; assimilada, compreendida e interiorizada, a informação integra o processo de geração do conhecimento.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EDBE2-C902-498D-8263-20297B02287E}" type="slidenum">
              <a:rPr lang="pt-BR" smtClean="0"/>
              <a:pPr/>
              <a:t>28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768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pesquisa e o método lógico fundamentam a ação humana sobre a informação para a geração do conhecimento. O método proporciona concentração de esforços e segurança para a obtenção de um fim, o conhecimento que se propõe como interpretação adequada e pertinente do problema proposto.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C5628C-75C4-4E45-AD14-BD0B6DB4818B}" type="slidenum">
              <a:rPr lang="pt-BR" smtClean="0"/>
              <a:pPr/>
              <a:t>29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2396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Não se concebe um processo de conhecimento na ausência do sujeito. Quem conhece, por sua vez, sempre conhece algo. E para isso é fundamental a ação da linguagem.</a:t>
            </a: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7298C-C392-44A2-ABF5-063EB64C8DA4}" type="slidenum">
              <a:rPr lang="pt-BR" smtClean="0"/>
              <a:pPr/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2148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Reconhecer a informação é um primeiro momento que antecede a sua assimilação. A informação é reconhecida como tal por um sujeito desde que ele disponha de conhecimento suficiente para isso e articule o método para processar de modo contínuo informação em conhecimento.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53CB3-295C-49A4-99D2-186ADD3AFABB}" type="slidenum">
              <a:rPr lang="pt-BR" smtClean="0"/>
              <a:pPr/>
              <a:t>32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5139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 agente da verbalização tem dificuldade com o manejo do raciocínio, normalmente não distingue a diferença entre o objeto e suas representações e está a procura de um conhecimento pronto e acabado.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7D250-7861-469D-91C7-5616367CA9F5}" type="slidenum">
              <a:rPr lang="pt-BR" smtClean="0"/>
              <a:pPr/>
              <a:t>33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9352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 sujeito do ato do conhecimento não interpreta  algo que está fora dele. Ele interpreta o mundo no qual está inserido e o faz a partir do que está na sua memória, que integra sua história e cultura.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071F4E-0983-46A0-A94A-25107204E0CE}" type="slidenum">
              <a:rPr lang="pt-BR" smtClean="0"/>
              <a:pPr/>
              <a:t>35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209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F7888A-FABA-4C8F-B019-99A235E46E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24400F-B428-4B1D-B61E-60114AA6CA1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1173EC-D81A-47BE-9931-8435CFF6104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814458-1F72-4CF8-82EE-E1F09A6564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A8BA54-4D17-465B-8BCA-B2AF574F429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D7044E-85C8-451E-A3D4-6470778032A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C2659A-8A71-4EA0-8C09-E8452E789A5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7E931-78D6-455F-ABF2-DFB9FC6571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164D60-C6BD-4083-8ECC-5F654F163C6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49F977-72E6-4B9D-8DF5-7DAEF433B95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1D2F47-80AC-45C9-A6E0-421A0B1C3BC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65E7254-23FE-4BA5-A81D-0E195CED03B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pci.ufpr.br/brapci/_repositorio/2010/01/pdf_28364dbf6d_0007615.pdf" TargetMode="External"/><Relationship Id="rId2" Type="http://schemas.openxmlformats.org/officeDocument/2006/relationships/hyperlink" Target="http://www.scielo.br/pdf/ci/v34n2/2855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76872"/>
            <a:ext cx="80626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Informação, conhecimento e linguagem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89363"/>
            <a:ext cx="8281987" cy="1727200"/>
          </a:xfrm>
        </p:spPr>
        <p:txBody>
          <a:bodyPr/>
          <a:lstStyle/>
          <a:p>
            <a:pPr marR="0" eaLnBrk="1" hangingPunct="1"/>
            <a:r>
              <a:rPr lang="pt-BR" sz="2200" dirty="0" smtClean="0"/>
              <a:t>CBD5283 Informação e Linguagem </a:t>
            </a:r>
          </a:p>
          <a:p>
            <a:pPr marR="0" eaLnBrk="1" hangingPunct="1"/>
            <a:r>
              <a:rPr lang="pt-BR" sz="2200" dirty="0" smtClean="0"/>
              <a:t>Profa. Vânia Alves Lima</a:t>
            </a:r>
          </a:p>
          <a:p>
            <a:pPr marR="0" eaLnBrk="1" hangingPunct="1"/>
            <a:r>
              <a:rPr lang="pt-BR" sz="2200" dirty="0" smtClean="0"/>
              <a:t>Profa. Cibele A. C. Marques dos Santos</a:t>
            </a:r>
          </a:p>
          <a:p>
            <a:pPr marR="0" eaLnBrk="1" hangingPunct="1"/>
            <a:r>
              <a:rPr lang="pt-BR" sz="2200" dirty="0" smtClean="0"/>
              <a:t>Profa. Giovana </a:t>
            </a:r>
            <a:r>
              <a:rPr lang="pt-BR" sz="2200" dirty="0" err="1" smtClean="0"/>
              <a:t>Deliberali</a:t>
            </a:r>
            <a:r>
              <a:rPr lang="pt-BR" sz="2200" dirty="0" smtClean="0"/>
              <a:t> </a:t>
            </a:r>
            <a:r>
              <a:rPr lang="pt-BR" sz="2200" dirty="0" err="1" smtClean="0"/>
              <a:t>Maimone</a:t>
            </a:r>
            <a:endParaRPr lang="pt-BR" sz="2200" dirty="0" smtClean="0"/>
          </a:p>
          <a:p>
            <a:pPr marR="0" eaLnBrk="1" hangingPunct="1"/>
            <a:fld id="{1B7AEFDC-60A0-438A-9044-E58D263BEDE2}" type="datetime7">
              <a:rPr lang="pt-BR" sz="2200" smtClean="0"/>
              <a:t>dez-17</a:t>
            </a:fld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80920" cy="1368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Natureza da informação e do conhecimento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4376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7992888" cy="43951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b="1" dirty="0" smtClean="0"/>
              <a:t>Informação:</a:t>
            </a:r>
            <a:r>
              <a:rPr lang="pt-BR" dirty="0" smtClean="0"/>
              <a:t> é um ente ideal e objetivado.</a:t>
            </a:r>
          </a:p>
          <a:p>
            <a:pPr algn="just" eaLnBrk="1" hangingPunct="1"/>
            <a:endParaRPr lang="pt-BR" dirty="0" smtClean="0"/>
          </a:p>
          <a:p>
            <a:pPr algn="just" eaLnBrk="1" hangingPunct="1"/>
            <a:r>
              <a:rPr lang="pt-BR" b="1" dirty="0" smtClean="0"/>
              <a:t>Conhecimento:</a:t>
            </a:r>
            <a:r>
              <a:rPr lang="pt-BR" dirty="0" smtClean="0"/>
              <a:t> é um ente ideal subjetivado, só existindo no sujeito. </a:t>
            </a:r>
            <a:r>
              <a:rPr lang="pt-BR" dirty="0"/>
              <a:t>A</a:t>
            </a:r>
            <a:r>
              <a:rPr lang="pt-BR" dirty="0" smtClean="0"/>
              <a:t>o sair deste se converte em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Teoria da Informação</a:t>
            </a:r>
          </a:p>
          <a:p>
            <a:pPr lvl="1"/>
            <a:r>
              <a:rPr lang="pt-BR" sz="2800" dirty="0" smtClean="0"/>
              <a:t>Informação é sinal (codificação/decodificação)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dirty="0"/>
          </a:p>
          <a:p>
            <a:pPr marL="0" indent="0">
              <a:buNone/>
            </a:pPr>
            <a:endParaRPr lang="pt-BR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64602"/>
            <a:ext cx="6264696" cy="29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Teoria da Comunicação</a:t>
            </a:r>
          </a:p>
          <a:p>
            <a:pPr lvl="1"/>
            <a:r>
              <a:rPr lang="pt-BR" sz="2800" dirty="0" smtClean="0"/>
              <a:t>Informação é troca de mensagens (construção de sentido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752528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da Informação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Informação documentada </a:t>
            </a:r>
            <a:r>
              <a:rPr lang="pt-BR" dirty="0" smtClean="0">
                <a:sym typeface="Wingdings" pitchFamily="2" charset="2"/>
              </a:rPr>
              <a:t> objeto material</a:t>
            </a:r>
          </a:p>
          <a:p>
            <a:r>
              <a:rPr lang="pt-BR" dirty="0" smtClean="0">
                <a:sym typeface="Wingdings" pitchFamily="2" charset="2"/>
              </a:rPr>
              <a:t>Fluxo e recepção  objeto formal</a:t>
            </a:r>
          </a:p>
          <a:p>
            <a:r>
              <a:rPr lang="pt-BR" dirty="0" smtClean="0">
                <a:sym typeface="Wingdings" pitchFamily="2" charset="2"/>
              </a:rPr>
              <a:t>Tratamento e difusão de conteúdos convertidos em informação organizada</a:t>
            </a:r>
          </a:p>
          <a:p>
            <a:r>
              <a:rPr lang="pt-BR" dirty="0" smtClean="0">
                <a:sym typeface="Wingdings" pitchFamily="2" charset="2"/>
              </a:rPr>
              <a:t>Organização da informação e categorização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Comunicação documentária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Estruturas significantes</a:t>
            </a:r>
          </a:p>
          <a:p>
            <a:pPr marL="392113" lvl="1" indent="0">
              <a:buNone/>
            </a:pPr>
            <a:endParaRPr lang="pt-BR" dirty="0">
              <a:sym typeface="Wingdings" pitchFamily="2" charset="2"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5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da Informação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Teoria da Informação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dimensão formal (sinal + estrutura)</a:t>
            </a:r>
          </a:p>
          <a:p>
            <a:pPr marL="109537" indent="0">
              <a:buNone/>
            </a:pPr>
            <a:r>
              <a:rPr lang="pt-BR" dirty="0" smtClean="0"/>
              <a:t>			+</a:t>
            </a:r>
          </a:p>
          <a:p>
            <a:r>
              <a:rPr lang="pt-BR" dirty="0" smtClean="0"/>
              <a:t>Teoria da Comunicação </a:t>
            </a:r>
            <a:r>
              <a:rPr lang="pt-BR" dirty="0" smtClean="0">
                <a:sym typeface="Wingdings" pitchFamily="2" charset="2"/>
              </a:rPr>
              <a:t> mensagem e recepção (significado)</a:t>
            </a:r>
          </a:p>
          <a:p>
            <a:endParaRPr lang="pt-BR" dirty="0">
              <a:sym typeface="Wingdings" pitchFamily="2" charset="2"/>
            </a:endParaRP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Informação = Conhecimento para ação (</a:t>
            </a:r>
            <a:r>
              <a:rPr lang="pt-BR" dirty="0" err="1" smtClean="0">
                <a:sym typeface="Wingdings" pitchFamily="2" charset="2"/>
              </a:rPr>
              <a:t>Wersig</a:t>
            </a:r>
            <a:r>
              <a:rPr lang="pt-BR" dirty="0" smtClean="0">
                <a:sym typeface="Wingdings" pitchFamily="2" charset="2"/>
              </a:rPr>
              <a:t>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da Informação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Interdisciplinar</a:t>
            </a:r>
          </a:p>
          <a:p>
            <a:r>
              <a:rPr lang="pt-BR" dirty="0" smtClean="0"/>
              <a:t>Relação com a Tecnologia da Informação</a:t>
            </a:r>
          </a:p>
          <a:p>
            <a:r>
              <a:rPr lang="pt-BR" dirty="0" smtClean="0"/>
              <a:t>Papel na Sociedade da informação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28396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062664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Função do profissional da  informação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1438"/>
            <a:ext cx="8425185" cy="4754562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Pode ajudar o usuário a obter conhecimento a partir da informação, mas sua função essencial é ajudar o usuário a aceder ao mundo da informação documental.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Ciclo social da informação</a:t>
            </a:r>
            <a:r>
              <a:rPr lang="pt-BR" smtClean="0"/>
              <a:t>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BR" sz="2800" dirty="0" smtClean="0"/>
              <a:t>Le-</a:t>
            </a:r>
            <a:r>
              <a:rPr lang="pt-BR" sz="2800" dirty="0" err="1" smtClean="0"/>
              <a:t>Coadic</a:t>
            </a:r>
            <a:endParaRPr lang="pt-BR" sz="2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932040" y="249289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Construção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1960" y="433875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5816" y="310696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Uso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669421" y="2795736"/>
            <a:ext cx="1190611" cy="48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149075" y="2954561"/>
            <a:ext cx="791077" cy="1384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3779912" y="3568626"/>
            <a:ext cx="1008112" cy="770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691680" y="5269180"/>
            <a:ext cx="587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Espiral do conhecimento segundo Carlos Vogt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7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Ciclo social da informação</a:t>
            </a:r>
            <a:r>
              <a:rPr lang="pt-BR" smtClean="0"/>
              <a:t>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BR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41976"/>
            <a:ext cx="4752528" cy="42453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3150" y="5487375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Ciclo Social da Informação no mundo bibliotecário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5940152" y="3861048"/>
            <a:ext cx="50405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 flipV="1">
            <a:off x="5652120" y="4761148"/>
            <a:ext cx="540060" cy="726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3923928" y="4077072"/>
            <a:ext cx="2016224" cy="1410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6759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Ciclo informação conhecimento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3" y="1412776"/>
            <a:ext cx="7196122" cy="4104455"/>
          </a:xfrm>
        </p:spPr>
      </p:pic>
      <p:sp>
        <p:nvSpPr>
          <p:cNvPr id="3" name="CaixaDeTexto 2"/>
          <p:cNvSpPr txBox="1"/>
          <p:nvPr/>
        </p:nvSpPr>
        <p:spPr>
          <a:xfrm>
            <a:off x="6876256" y="2306489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Apropriação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32240" y="3284984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Comunicação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32240" y="4221088"/>
            <a:ext cx="204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Apropriação + </a:t>
            </a:r>
          </a:p>
          <a:p>
            <a:r>
              <a:rPr lang="pt-BR" dirty="0">
                <a:solidFill>
                  <a:srgbClr val="FF0000"/>
                </a:solidFill>
              </a:rPr>
              <a:t>C</a:t>
            </a:r>
            <a:r>
              <a:rPr lang="pt-BR" dirty="0" smtClean="0">
                <a:solidFill>
                  <a:srgbClr val="FF0000"/>
                </a:solidFill>
              </a:rPr>
              <a:t>omunicação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8092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Informação </a:t>
            </a:r>
            <a:r>
              <a:rPr lang="pt-BR" sz="2400" dirty="0"/>
              <a:t>e Conhecimento </a:t>
            </a:r>
            <a:br>
              <a:rPr lang="pt-BR" sz="2400" dirty="0"/>
            </a:br>
            <a:r>
              <a:rPr lang="pt-BR" sz="2400" dirty="0"/>
              <a:t>				</a:t>
            </a:r>
            <a:r>
              <a:rPr lang="pt-BR" sz="2400" dirty="0" smtClean="0"/>
              <a:t>(</a:t>
            </a:r>
            <a:r>
              <a:rPr lang="pt-BR" sz="2400" dirty="0" err="1" smtClean="0"/>
              <a:t>Rendon</a:t>
            </a:r>
            <a:r>
              <a:rPr lang="pt-BR" sz="2400" dirty="0" smtClean="0"/>
              <a:t> </a:t>
            </a:r>
            <a:r>
              <a:rPr lang="pt-BR" sz="2400" dirty="0"/>
              <a:t>Rojas,2005)</a:t>
            </a:r>
            <a:br>
              <a:rPr lang="pt-BR" sz="2400" dirty="0"/>
            </a:br>
            <a:endParaRPr lang="pt-BR" sz="2400" dirty="0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1075"/>
            <a:ext cx="8367464" cy="547226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pt-BR" sz="2400" dirty="0" smtClean="0"/>
          </a:p>
          <a:p>
            <a:pPr eaLnBrk="1" hangingPunct="1">
              <a:buFontTx/>
              <a:buNone/>
            </a:pPr>
            <a:r>
              <a:rPr lang="pt-BR" sz="2400" dirty="0" smtClean="0">
                <a:sym typeface="Symbol" pitchFamily="18" charset="2"/>
              </a:rPr>
              <a:t>  </a:t>
            </a:r>
            <a:endParaRPr lang="pt-BR" sz="2400" dirty="0" smtClean="0"/>
          </a:p>
          <a:p>
            <a:pPr algn="ctr" eaLnBrk="1" hangingPunct="1">
              <a:buFontTx/>
              <a:buNone/>
            </a:pPr>
            <a:endParaRPr lang="pt-BR" sz="2400" dirty="0"/>
          </a:p>
          <a:p>
            <a:pPr algn="ctr" eaLnBrk="1" hangingPunct="1">
              <a:buFontTx/>
              <a:buNone/>
            </a:pPr>
            <a:endParaRPr lang="pt-BR" sz="2400" dirty="0" smtClean="0"/>
          </a:p>
          <a:p>
            <a:pPr algn="ctr" eaLnBrk="1" hangingPunct="1">
              <a:buFontTx/>
              <a:buNone/>
            </a:pPr>
            <a:endParaRPr lang="pt-BR" sz="2400" dirty="0" smtClean="0"/>
          </a:p>
          <a:p>
            <a:pPr eaLnBrk="1" hangingPunct="1">
              <a:buFontTx/>
              <a:buNone/>
            </a:pPr>
            <a:endParaRPr lang="pt-BR" sz="2800" dirty="0" smtClean="0"/>
          </a:p>
          <a:p>
            <a:pPr eaLnBrk="1" hangingPunct="1">
              <a:buFontTx/>
              <a:buNone/>
            </a:pPr>
            <a:endParaRPr lang="pt-BR" dirty="0"/>
          </a:p>
          <a:p>
            <a:pPr algn="just" eaLnBrk="1" hangingPunct="1">
              <a:buFontTx/>
              <a:buNone/>
            </a:pPr>
            <a:endParaRPr lang="pt-BR" sz="2800" dirty="0" smtClean="0"/>
          </a:p>
          <a:p>
            <a:pPr algn="just" eaLnBrk="1" hangingPunct="1">
              <a:buFontTx/>
              <a:buNone/>
            </a:pPr>
            <a:r>
              <a:rPr lang="pt-BR" sz="2800" dirty="0" smtClean="0"/>
              <a:t> </a:t>
            </a:r>
            <a:r>
              <a:rPr lang="pt-BR" sz="2400" dirty="0" smtClean="0"/>
              <a:t>“</a:t>
            </a:r>
            <a:r>
              <a:rPr lang="pt-BR" sz="2000" dirty="0" smtClean="0"/>
              <a:t>distinguimos entre informação e conhecimento [...] a informação é o </a:t>
            </a:r>
            <a:r>
              <a:rPr lang="pt-BR" sz="2000" b="1" dirty="0" smtClean="0"/>
              <a:t>insumo</a:t>
            </a:r>
            <a:r>
              <a:rPr lang="pt-BR" sz="2000" dirty="0" smtClean="0"/>
              <a:t> do conhecimento, e sempre é recebida através dos </a:t>
            </a:r>
            <a:r>
              <a:rPr lang="pt-BR" sz="2000" b="1" dirty="0" smtClean="0"/>
              <a:t>sentidos</a:t>
            </a:r>
            <a:r>
              <a:rPr lang="pt-BR" sz="2000" dirty="0" smtClean="0"/>
              <a:t> [...] não pode haver conhecimento sem um </a:t>
            </a:r>
            <a:r>
              <a:rPr lang="pt-BR" sz="2000" b="1" dirty="0" smtClean="0"/>
              <a:t>conhecedor</a:t>
            </a:r>
            <a:r>
              <a:rPr lang="pt-BR" sz="2000" dirty="0" smtClean="0"/>
              <a:t>”  </a:t>
            </a:r>
            <a:r>
              <a:rPr lang="pt-BR" sz="2400" dirty="0" smtClean="0"/>
              <a:t>   </a:t>
            </a:r>
            <a:r>
              <a:rPr lang="pt-BR" sz="2000" dirty="0" smtClean="0"/>
              <a:t>(</a:t>
            </a:r>
            <a:r>
              <a:rPr lang="pt-BR" sz="2000" dirty="0" err="1" smtClean="0"/>
              <a:t>Shera</a:t>
            </a:r>
            <a:r>
              <a:rPr lang="pt-BR" sz="2000" dirty="0" smtClean="0"/>
              <a:t>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2310541" cy="3212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583488" cy="13681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Fluxo de informação documental + Ciclo social da informação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pt-BR" dirty="0" smtClean="0"/>
              <a:t>			</a:t>
            </a:r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78350"/>
            <a:ext cx="4896544" cy="433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568952" cy="5314404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cs typeface="Times New Roman" pitchFamily="18" charset="0"/>
              </a:rPr>
              <a:t>Sociedade da informação</a:t>
            </a:r>
            <a:r>
              <a:rPr lang="pt-BR" sz="3200" dirty="0" smtClean="0">
                <a:cs typeface="Times New Roman" pitchFamily="18" charset="0"/>
              </a:rPr>
              <a:t>: conjunto das relações sociais, que se apóiam e realizam através da informação.</a:t>
            </a:r>
          </a:p>
          <a:p>
            <a:pPr eaLnBrk="1" hangingPunct="1"/>
            <a:endParaRPr lang="pt-BR" sz="3200" dirty="0" smtClean="0"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pt-BR" sz="3200" dirty="0" smtClean="0">
              <a:cs typeface="Times New Roman" pitchFamily="18" charset="0"/>
            </a:endParaRPr>
          </a:p>
          <a:p>
            <a:pPr algn="just" eaLnBrk="1" hangingPunct="1"/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3827332" cy="25399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62932"/>
            <a:ext cx="3195678" cy="239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cs typeface="Times New Roman" pitchFamily="18" charset="0"/>
              </a:rPr>
              <a:t>Informação, Conhecimento e Valor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96752"/>
            <a:ext cx="8303840" cy="535644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dirty="0" smtClean="0">
                <a:cs typeface="Times New Roman" pitchFamily="18" charset="0"/>
              </a:rPr>
              <a:t>Valor</a:t>
            </a:r>
            <a:r>
              <a:rPr lang="pt-BR" sz="2400" dirty="0" smtClean="0">
                <a:cs typeface="Times New Roman" pitchFamily="18" charset="0"/>
              </a:rPr>
              <a:t>= qualidade de algo</a:t>
            </a:r>
            <a:r>
              <a:rPr lang="pt-BR" sz="24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b="1" dirty="0" smtClean="0">
                <a:cs typeface="Times New Roman" pitchFamily="18" charset="0"/>
              </a:rPr>
              <a:t>Teoria platônica: </a:t>
            </a:r>
            <a:r>
              <a:rPr lang="pt-BR" sz="2400" dirty="0" smtClean="0">
                <a:cs typeface="Times New Roman" pitchFamily="18" charset="0"/>
              </a:rPr>
              <a:t>o valor como algo existente de maneira absoluta e independente das coisas e  portanto deve ser descoberto.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b="1" dirty="0" smtClean="0">
                <a:cs typeface="Times New Roman" pitchFamily="18" charset="0"/>
              </a:rPr>
              <a:t>Teoria nominalista: </a:t>
            </a:r>
            <a:r>
              <a:rPr lang="pt-BR" sz="2400" dirty="0" smtClean="0">
                <a:cs typeface="Times New Roman" pitchFamily="18" charset="0"/>
              </a:rPr>
              <a:t>o valor é fundamentado no agrado e no desagrado que causa uma coisa, sendo o ato do juízo valorativo quando se criam os valores.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24384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cs typeface="Times New Roman" pitchFamily="18" charset="0"/>
              </a:rPr>
              <a:t>Informação, Conhecimento e Valor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0728"/>
            <a:ext cx="8375848" cy="55724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dirty="0" smtClean="0">
                <a:cs typeface="Times New Roman" pitchFamily="18" charset="0"/>
              </a:rPr>
              <a:t>Visão dialética</a:t>
            </a:r>
            <a:r>
              <a:rPr lang="pt-BR" sz="2400" dirty="0" smtClean="0">
                <a:cs typeface="Times New Roman" pitchFamily="18" charset="0"/>
              </a:rPr>
              <a:t>: ao mesmo tempo reconhece a objetividade do valor dada pelo momento ontológico, isto é, </a:t>
            </a:r>
            <a:r>
              <a:rPr lang="pt-BR" sz="2400" b="1" dirty="0" smtClean="0">
                <a:cs typeface="Times New Roman" pitchFamily="18" charset="0"/>
              </a:rPr>
              <a:t>o ser fundamenta o valor</a:t>
            </a:r>
            <a:r>
              <a:rPr lang="pt-BR" sz="2400" dirty="0" smtClean="0">
                <a:cs typeface="Times New Roman" pitchFamily="18" charset="0"/>
              </a:rPr>
              <a:t>, e a subjetividade do mesmo, dada pela atividade do sujeito, que no processo de sua formação vai </a:t>
            </a:r>
            <a:r>
              <a:rPr lang="pt-BR" sz="2400" b="1" dirty="0" smtClean="0">
                <a:cs typeface="Times New Roman" pitchFamily="18" charset="0"/>
              </a:rPr>
              <a:t>construindo historicamente os valores</a:t>
            </a:r>
            <a:r>
              <a:rPr lang="pt-BR" sz="2400" dirty="0" smtClean="0"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pt-B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b="1" dirty="0" smtClean="0">
                <a:cs typeface="Times New Roman" pitchFamily="18" charset="0"/>
              </a:rPr>
              <a:t>Fontes de Valor </a:t>
            </a:r>
            <a:r>
              <a:rPr lang="pt-BR" sz="2400" b="1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Informação e Conhecimento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70" y="3789040"/>
            <a:ext cx="2728674" cy="17906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58772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Porém, lembre-se, nem toda informação e conhecimento são utilizados para o bem. Algo contrário à paz mundial  idealizada por Paul </a:t>
            </a:r>
            <a:r>
              <a:rPr lang="pt-BR" sz="1800" dirty="0" err="1" smtClean="0"/>
              <a:t>Otlet</a:t>
            </a:r>
            <a:r>
              <a:rPr lang="pt-BR" sz="1800" dirty="0" smtClean="0"/>
              <a:t>!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274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4800"/>
            <a:ext cx="8280920" cy="11799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cs typeface="Times New Roman" pitchFamily="18" charset="0"/>
              </a:rPr>
              <a:t>Níveis de entendimento da realidade humana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</a:pPr>
            <a:r>
              <a:rPr lang="pt-BR" sz="2800" b="1" dirty="0" smtClean="0">
                <a:cs typeface="Times New Roman" pitchFamily="18" charset="0"/>
              </a:rPr>
              <a:t>informação</a:t>
            </a:r>
            <a:r>
              <a:rPr lang="pt-BR" sz="2800" dirty="0" smtClean="0">
                <a:cs typeface="Times New Roman" pitchFamily="18" charset="0"/>
              </a:rPr>
              <a:t> que apresenta os </a:t>
            </a:r>
            <a:r>
              <a:rPr lang="pt-BR" sz="2800" b="1" dirty="0" smtClean="0">
                <a:cs typeface="Times New Roman" pitchFamily="18" charset="0"/>
              </a:rPr>
              <a:t>fatos</a:t>
            </a:r>
            <a:r>
              <a:rPr lang="pt-BR" sz="2800" dirty="0" smtClean="0">
                <a:cs typeface="Times New Roman" pitchFamily="18" charset="0"/>
              </a:rPr>
              <a:t>;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t-BR" sz="2800" b="1" dirty="0" smtClean="0">
                <a:cs typeface="Times New Roman" pitchFamily="18" charset="0"/>
              </a:rPr>
              <a:t>conhecimento</a:t>
            </a:r>
            <a:r>
              <a:rPr lang="pt-BR" sz="2800" dirty="0" smtClean="0">
                <a:cs typeface="Times New Roman" pitchFamily="18" charset="0"/>
              </a:rPr>
              <a:t> que reflete sobre a informação, </a:t>
            </a:r>
            <a:r>
              <a:rPr lang="pt-BR" sz="2800" b="1" dirty="0" smtClean="0">
                <a:cs typeface="Times New Roman" pitchFamily="18" charset="0"/>
              </a:rPr>
              <a:t>hierarquiza sua importância</a:t>
            </a:r>
            <a:r>
              <a:rPr lang="pt-BR" sz="2800" dirty="0" smtClean="0">
                <a:cs typeface="Times New Roman" pitchFamily="18" charset="0"/>
              </a:rPr>
              <a:t> e os princípios gerais para </a:t>
            </a:r>
            <a:r>
              <a:rPr lang="pt-BR" sz="2800" b="1" dirty="0" smtClean="0">
                <a:cs typeface="Times New Roman" pitchFamily="18" charset="0"/>
              </a:rPr>
              <a:t>ordená-la</a:t>
            </a:r>
            <a:r>
              <a:rPr lang="pt-BR" sz="2800" dirty="0" smtClean="0">
                <a:cs typeface="Times New Roman" pitchFamily="18" charset="0"/>
              </a:rPr>
              <a:t>;</a:t>
            </a:r>
          </a:p>
          <a:p>
            <a:pPr eaLnBrk="1" hangingPunct="1"/>
            <a:endParaRPr lang="pt-BR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80" y="3861048"/>
            <a:ext cx="571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4800"/>
            <a:ext cx="8280920" cy="11799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cs typeface="Times New Roman" pitchFamily="18" charset="0"/>
              </a:rPr>
              <a:t>Níveis de entendimento da realidade humana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pt-BR" sz="2800" b="1" dirty="0" smtClean="0">
                <a:cs typeface="Times New Roman" pitchFamily="18" charset="0"/>
              </a:rPr>
              <a:t>sabedoria</a:t>
            </a:r>
            <a:r>
              <a:rPr lang="pt-BR" sz="2800" dirty="0" smtClean="0">
                <a:cs typeface="Times New Roman" pitchFamily="18" charset="0"/>
              </a:rPr>
              <a:t> que incorpora à realidade, tudo o que sabemos com o fim de encontrar uma existência melhor.</a:t>
            </a:r>
          </a:p>
          <a:p>
            <a:pPr eaLnBrk="1" hangingPunct="1"/>
            <a:endParaRPr lang="pt-BR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98628"/>
            <a:ext cx="4752528" cy="321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7992888" cy="561932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b="1" dirty="0" smtClean="0">
                <a:cs typeface="Times New Roman" pitchFamily="18" charset="0"/>
              </a:rPr>
              <a:t>Informação: </a:t>
            </a:r>
            <a:r>
              <a:rPr lang="pt-BR" sz="2400" dirty="0" smtClean="0">
                <a:cs typeface="Times New Roman" pitchFamily="18" charset="0"/>
              </a:rPr>
              <a:t>sua fonte são os dados que devem ser  estruturados e interpretados.</a:t>
            </a:r>
          </a:p>
          <a:p>
            <a:pPr algn="just" eaLnBrk="1" hangingPunct="1"/>
            <a:r>
              <a:rPr lang="pt-BR" sz="2400" b="1" dirty="0" smtClean="0">
                <a:cs typeface="Times New Roman" pitchFamily="18" charset="0"/>
              </a:rPr>
              <a:t>Conhecimento: </a:t>
            </a:r>
            <a:r>
              <a:rPr lang="pt-BR" sz="2400" dirty="0" smtClean="0">
                <a:cs typeface="Times New Roman" pitchFamily="18" charset="0"/>
              </a:rPr>
              <a:t>sua origem está na informação que requer análise, síntese, aplicação de uma visão dialética, elaboração de inferências, aplicação, avaliação e assimilação. </a:t>
            </a:r>
          </a:p>
          <a:p>
            <a:pPr eaLnBrk="1" hangingPunct="1"/>
            <a:endParaRPr lang="pt-BR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479901" cy="27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7992888" cy="561932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b="1" dirty="0" smtClean="0">
                <a:cs typeface="Times New Roman" pitchFamily="18" charset="0"/>
              </a:rPr>
              <a:t>Valor</a:t>
            </a:r>
            <a:r>
              <a:rPr lang="pt-BR" sz="2400" dirty="0" smtClean="0">
                <a:cs typeface="Times New Roman" pitchFamily="18" charset="0"/>
              </a:rPr>
              <a:t>: surge a partir de informações e conhecimentos recebidos, </a:t>
            </a:r>
          </a:p>
          <a:p>
            <a:pPr eaLnBrk="1" hangingPunct="1"/>
            <a:endParaRPr lang="pt-BR" sz="2400" dirty="0">
              <a:cs typeface="Times New Roman" pitchFamily="18" charset="0"/>
            </a:endParaRPr>
          </a:p>
          <a:p>
            <a:pPr lvl="1" algn="just"/>
            <a:r>
              <a:rPr lang="pt-BR" sz="2000" dirty="0" smtClean="0">
                <a:cs typeface="Times New Roman" pitchFamily="18" charset="0"/>
              </a:rPr>
              <a:t>mas exige uma interiorização e apropriação, </a:t>
            </a:r>
          </a:p>
          <a:p>
            <a:pPr lvl="1" algn="just"/>
            <a:r>
              <a:rPr lang="pt-BR" sz="2000" dirty="0" smtClean="0">
                <a:cs typeface="Times New Roman" pitchFamily="18" charset="0"/>
              </a:rPr>
              <a:t>movidos por um ato de vontade que elege como desejável esses princípios </a:t>
            </a:r>
          </a:p>
          <a:p>
            <a:pPr lvl="1" algn="just"/>
            <a:r>
              <a:rPr lang="pt-BR" sz="2000" dirty="0" smtClean="0">
                <a:cs typeface="Times New Roman" pitchFamily="18" charset="0"/>
              </a:rPr>
              <a:t>como elementos de seu projeto existencial pessoal para que sirvam como guias na interação da realidade. </a:t>
            </a:r>
          </a:p>
          <a:p>
            <a:pPr eaLnBrk="1" hangingPunct="1"/>
            <a:endParaRPr lang="pt-BR" sz="24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23" y="3501008"/>
            <a:ext cx="2042041" cy="229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80920" cy="1224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Recepção da Informação e Produção de Conhecimento  	(</a:t>
            </a:r>
            <a:r>
              <a:rPr lang="pt-BR" sz="3100" dirty="0" smtClean="0"/>
              <a:t>Tálamo,2004)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800"/>
            <a:ext cx="8352606" cy="47529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t-BR" sz="2400" b="1" dirty="0" smtClean="0"/>
              <a:t>Sociedade do conhecimento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Informação = fluxo</a:t>
            </a:r>
          </a:p>
          <a:p>
            <a:pPr eaLnBrk="1" hangingPunct="1"/>
            <a:endParaRPr lang="pt-BR" sz="2400" dirty="0" smtClean="0"/>
          </a:p>
          <a:p>
            <a:pPr eaLnBrk="1" hangingPunct="1">
              <a:buFontTx/>
              <a:buNone/>
            </a:pPr>
            <a:r>
              <a:rPr lang="pt-BR" sz="2400" dirty="0" smtClean="0"/>
              <a:t>			Sujeito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algn="just" eaLnBrk="1" hangingPunct="1"/>
            <a:r>
              <a:rPr lang="pt-BR" sz="2400" dirty="0" smtClean="0"/>
              <a:t>Conhecimento = ação do sujeito sobre a informação, mas que só se desenvolve na presença de uma capacidade de recepção da informação.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763713" y="2564904"/>
            <a:ext cx="0" cy="1934344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951">
            <a:off x="5364810" y="1734420"/>
            <a:ext cx="3343321" cy="235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/>
            <a:r>
              <a:rPr lang="pt-BR" dirty="0" smtClean="0"/>
              <a:t>Processo de pesquisa</a:t>
            </a:r>
          </a:p>
          <a:p>
            <a:pPr eaLnBrk="1" hangingPunct="1">
              <a:buFont typeface="Wingdings 3" pitchFamily="18" charset="2"/>
              <a:buNone/>
            </a:pPr>
            <a:r>
              <a:rPr lang="pt-BR" b="1" dirty="0" smtClean="0"/>
              <a:t>           +</a:t>
            </a:r>
          </a:p>
          <a:p>
            <a:pPr eaLnBrk="1" hangingPunct="1"/>
            <a:r>
              <a:rPr lang="pt-BR" dirty="0" smtClean="0"/>
              <a:t>Método lógico </a:t>
            </a:r>
          </a:p>
          <a:p>
            <a:pPr eaLnBrk="1" hangingPunct="1">
              <a:buFont typeface="Wingdings 3" pitchFamily="18" charset="2"/>
              <a:buNone/>
            </a:pPr>
            <a:r>
              <a:rPr lang="pt-BR" dirty="0" smtClean="0"/>
              <a:t>           </a:t>
            </a:r>
            <a:r>
              <a:rPr lang="pt-BR" b="1" dirty="0" smtClean="0"/>
              <a:t>=</a:t>
            </a:r>
          </a:p>
          <a:p>
            <a:pPr eaLnBrk="1" hangingPunct="1"/>
            <a:r>
              <a:rPr lang="pt-BR" dirty="0" smtClean="0"/>
              <a:t>Meio para a geração do conhecimento.</a:t>
            </a:r>
          </a:p>
          <a:p>
            <a:pPr eaLnBrk="1" hangingPunct="1"/>
            <a:endParaRPr lang="pt-BR" dirty="0" smtClean="0"/>
          </a:p>
          <a:p>
            <a:pPr lvl="1" eaLnBrk="1" hangingPunct="1"/>
            <a:r>
              <a:rPr lang="pt-BR" sz="2400" dirty="0" smtClean="0"/>
              <a:t>Método = </a:t>
            </a:r>
            <a:r>
              <a:rPr lang="pt-BR" sz="2400" i="1" dirty="0" err="1" smtClean="0"/>
              <a:t>metá</a:t>
            </a:r>
            <a:r>
              <a:rPr lang="pt-BR" sz="2400" dirty="0" smtClean="0"/>
              <a:t> (ao lado) </a:t>
            </a:r>
            <a:r>
              <a:rPr lang="pt-BR" sz="2400" i="1" dirty="0" err="1" smtClean="0"/>
              <a:t>odós</a:t>
            </a:r>
            <a:r>
              <a:rPr lang="pt-BR" sz="2400" dirty="0" smtClean="0"/>
              <a:t> (caminho)</a:t>
            </a:r>
          </a:p>
          <a:p>
            <a:pPr eaLnBrk="1" hangingPunct="1"/>
            <a:endParaRPr lang="pt-BR" dirty="0" smtClean="0"/>
          </a:p>
          <a:p>
            <a:pPr eaLnBrk="1" hangingPunct="1">
              <a:buFontTx/>
              <a:buNone/>
            </a:pPr>
            <a:r>
              <a:rPr lang="pt-BR" sz="2800" dirty="0" smtClean="0"/>
              <a:t>	</a:t>
            </a:r>
            <a:r>
              <a:rPr lang="pt-BR" sz="2400" dirty="0" smtClean="0"/>
              <a:t>Caminho ou procedimento para obtenção de um fim.</a:t>
            </a:r>
          </a:p>
        </p:txBody>
      </p:sp>
      <p:cxnSp>
        <p:nvCxnSpPr>
          <p:cNvPr id="5" name="Conector de seta reta 4"/>
          <p:cNvCxnSpPr/>
          <p:nvPr/>
        </p:nvCxnSpPr>
        <p:spPr>
          <a:xfrm rot="5400000">
            <a:off x="1510506" y="4472782"/>
            <a:ext cx="5048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15" y="500956"/>
            <a:ext cx="2649959" cy="249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8092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Informação </a:t>
            </a:r>
            <a:r>
              <a:rPr lang="pt-BR" sz="2400" dirty="0"/>
              <a:t>e Conhecimento </a:t>
            </a:r>
            <a:br>
              <a:rPr lang="pt-BR" sz="2400" dirty="0"/>
            </a:br>
            <a:r>
              <a:rPr lang="pt-BR" sz="2400" dirty="0"/>
              <a:t>				</a:t>
            </a:r>
            <a:r>
              <a:rPr lang="pt-BR" sz="2400" dirty="0" smtClean="0"/>
              <a:t>(</a:t>
            </a:r>
            <a:r>
              <a:rPr lang="pt-BR" sz="2400" dirty="0" err="1" smtClean="0"/>
              <a:t>Rendon</a:t>
            </a:r>
            <a:r>
              <a:rPr lang="pt-BR" sz="2400" dirty="0" smtClean="0"/>
              <a:t> </a:t>
            </a:r>
            <a:r>
              <a:rPr lang="pt-BR" sz="2400" dirty="0"/>
              <a:t>Rojas,2005)</a:t>
            </a:r>
            <a:br>
              <a:rPr lang="pt-BR" sz="2400" dirty="0"/>
            </a:br>
            <a:endParaRPr lang="pt-BR" sz="2400" dirty="0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1075"/>
            <a:ext cx="8367464" cy="547226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pt-BR" sz="2400" dirty="0" smtClean="0"/>
          </a:p>
          <a:p>
            <a:pPr eaLnBrk="1" hangingPunct="1">
              <a:buFontTx/>
              <a:buNone/>
            </a:pPr>
            <a:r>
              <a:rPr lang="pt-BR" sz="2400" dirty="0" smtClean="0">
                <a:sym typeface="Symbol" pitchFamily="18" charset="2"/>
              </a:rPr>
              <a:t> </a:t>
            </a:r>
            <a:endParaRPr lang="pt-BR" sz="2800" dirty="0" smtClean="0"/>
          </a:p>
          <a:p>
            <a:pPr algn="just" eaLnBrk="1" hangingPunct="1">
              <a:buFontTx/>
              <a:buNone/>
            </a:pPr>
            <a:r>
              <a:rPr lang="pt-BR" sz="2800" dirty="0" smtClean="0"/>
              <a:t> </a:t>
            </a:r>
            <a:r>
              <a:rPr lang="pt-BR" sz="2400" dirty="0" smtClean="0"/>
              <a:t>“</a:t>
            </a:r>
            <a:r>
              <a:rPr lang="pt-BR" sz="2000" b="1" dirty="0" smtClean="0"/>
              <a:t>Informação</a:t>
            </a:r>
            <a:r>
              <a:rPr lang="pt-BR" sz="2000" dirty="0" smtClean="0"/>
              <a:t> se origina de </a:t>
            </a:r>
            <a:r>
              <a:rPr lang="pt-BR" sz="2000" b="1" dirty="0" smtClean="0"/>
              <a:t>dados </a:t>
            </a:r>
            <a:r>
              <a:rPr lang="pt-BR" sz="2000" dirty="0" smtClean="0"/>
              <a:t>e é construída a partir do mundo material”</a:t>
            </a:r>
          </a:p>
          <a:p>
            <a:pPr algn="just" eaLnBrk="1" hangingPunct="1">
              <a:buFontTx/>
              <a:buNone/>
            </a:pPr>
            <a:endParaRPr lang="pt-BR" sz="2000" dirty="0"/>
          </a:p>
          <a:p>
            <a:pPr algn="just" eaLnBrk="1" hangingPunct="1">
              <a:buFontTx/>
              <a:buNone/>
            </a:pPr>
            <a:r>
              <a:rPr lang="pt-BR" sz="2000" dirty="0" smtClean="0"/>
              <a:t>Informação: dados + estímulo sensorial</a:t>
            </a:r>
          </a:p>
          <a:p>
            <a:pPr algn="just" eaLnBrk="1" hangingPunct="1">
              <a:buFontTx/>
              <a:buNone/>
            </a:pPr>
            <a:r>
              <a:rPr lang="pt-BR" sz="2000" dirty="0"/>
              <a:t>e</a:t>
            </a:r>
            <a:r>
              <a:rPr lang="pt-BR" sz="2000" dirty="0" smtClean="0"/>
              <a:t>struturas interpretativas do sujeito</a:t>
            </a:r>
          </a:p>
          <a:p>
            <a:pPr algn="just" eaLnBrk="1" hangingPunct="1">
              <a:buFontTx/>
              <a:buNone/>
            </a:pPr>
            <a:endParaRPr lang="pt-BR" sz="2000" dirty="0"/>
          </a:p>
          <a:p>
            <a:pPr algn="just" eaLnBrk="1" hangingPunct="1">
              <a:buFontTx/>
              <a:buNone/>
            </a:pPr>
            <a:r>
              <a:rPr lang="pt-BR" sz="2000" b="1" dirty="0" smtClean="0"/>
              <a:t>Conhecimento: </a:t>
            </a:r>
            <a:r>
              <a:rPr lang="pt-BR" sz="2000" dirty="0" smtClean="0"/>
              <a:t>processos de análise, síntese e incremento de informação (emprega-se fantasia, imaginação e criatividade)</a:t>
            </a:r>
          </a:p>
          <a:p>
            <a:pPr algn="just" eaLnBrk="1" hangingPunct="1">
              <a:buFontTx/>
              <a:buNone/>
            </a:pPr>
            <a:endParaRPr lang="pt-BR" sz="2000" dirty="0"/>
          </a:p>
          <a:p>
            <a:pPr algn="just" eaLnBrk="1" hangingPunct="1">
              <a:buFontTx/>
              <a:buNone/>
            </a:pPr>
            <a:r>
              <a:rPr lang="pt-BR" sz="2000" dirty="0" smtClean="0"/>
              <a:t>O conhecimento permite criar e recriar sentidos, construir e reconstruir ideias, produzir e reproduzir teorias, elaborar e reelaborar visões de mundo. </a:t>
            </a:r>
          </a:p>
        </p:txBody>
      </p:sp>
    </p:spTree>
    <p:extLst>
      <p:ext uri="{BB962C8B-B14F-4D97-AF65-F5344CB8AC3E}">
        <p14:creationId xmlns:p14="http://schemas.microsoft.com/office/powerpoint/2010/main" val="26317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24936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Elementos para a produção do conhecimento</a:t>
            </a:r>
            <a:r>
              <a:rPr lang="pt-BR" dirty="0" smtClean="0"/>
              <a:t>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0768"/>
            <a:ext cx="8137152" cy="4755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800" dirty="0" smtClean="0"/>
              <a:t>Sujeito</a:t>
            </a:r>
          </a:p>
          <a:p>
            <a:pPr eaLnBrk="1" hangingPunct="1"/>
            <a:r>
              <a:rPr lang="pt-BR" sz="2800" dirty="0" smtClean="0"/>
              <a:t>Linguagem</a:t>
            </a:r>
          </a:p>
          <a:p>
            <a:pPr eaLnBrk="1" hangingPunct="1"/>
            <a:r>
              <a:rPr lang="pt-BR" sz="2800" dirty="0" smtClean="0"/>
              <a:t>Objeto</a:t>
            </a:r>
          </a:p>
          <a:p>
            <a:pPr eaLnBrk="1" hangingPunct="1"/>
            <a:endParaRPr lang="pt-BR" sz="2800" dirty="0" smtClean="0"/>
          </a:p>
          <a:p>
            <a:pPr algn="just" eaLnBrk="1" hangingPunct="1"/>
            <a:r>
              <a:rPr lang="pt-BR" sz="2800" dirty="0" smtClean="0"/>
              <a:t>É na </a:t>
            </a:r>
            <a:r>
              <a:rPr lang="pt-BR" sz="2800" b="1" dirty="0" smtClean="0"/>
              <a:t>relação</a:t>
            </a:r>
            <a:r>
              <a:rPr lang="pt-BR" sz="2800" dirty="0" smtClean="0"/>
              <a:t> entre esses </a:t>
            </a:r>
            <a:r>
              <a:rPr lang="pt-BR" sz="2800" b="1" dirty="0" smtClean="0"/>
              <a:t>três elementos </a:t>
            </a:r>
            <a:r>
              <a:rPr lang="pt-BR" sz="2800" dirty="0" smtClean="0"/>
              <a:t>que </a:t>
            </a:r>
            <a:r>
              <a:rPr lang="pt-BR" sz="2800" b="1" dirty="0" smtClean="0"/>
              <a:t>interações</a:t>
            </a:r>
            <a:r>
              <a:rPr lang="pt-BR" sz="2800" dirty="0" smtClean="0"/>
              <a:t>, entre </a:t>
            </a:r>
            <a:r>
              <a:rPr lang="pt-BR" sz="2800" b="1" dirty="0" smtClean="0"/>
              <a:t>processos</a:t>
            </a:r>
            <a:r>
              <a:rPr lang="pt-BR" sz="2800" dirty="0" smtClean="0"/>
              <a:t>, </a:t>
            </a:r>
            <a:r>
              <a:rPr lang="pt-BR" sz="2800" b="1" dirty="0" smtClean="0"/>
              <a:t>estratégias</a:t>
            </a:r>
            <a:r>
              <a:rPr lang="pt-BR" sz="2800" dirty="0" smtClean="0"/>
              <a:t> e </a:t>
            </a:r>
            <a:r>
              <a:rPr lang="pt-BR" sz="2800" b="1" dirty="0" smtClean="0"/>
              <a:t>representações</a:t>
            </a:r>
            <a:r>
              <a:rPr lang="pt-BR" sz="2800" dirty="0" smtClean="0"/>
              <a:t>, se estabelecem dando origem à base cognitiva das capacidades humanas que respondem pela </a:t>
            </a:r>
            <a:r>
              <a:rPr lang="pt-BR" sz="2800" b="1" dirty="0" smtClean="0"/>
              <a:t>construção do conhecimento</a:t>
            </a:r>
            <a:r>
              <a:rPr lang="pt-BR" sz="28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14" y="1285032"/>
            <a:ext cx="4982311" cy="173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Compreensão do Processamento da informação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504528"/>
            <a:ext cx="8147248" cy="4876800"/>
          </a:xfrm>
        </p:spPr>
        <p:txBody>
          <a:bodyPr/>
          <a:lstStyle/>
          <a:p>
            <a:pPr eaLnBrk="1" hangingPunct="1"/>
            <a:r>
              <a:rPr lang="pt-BR" sz="2800" b="1" dirty="0" smtClean="0"/>
              <a:t>Métodos indutivos e dedutivos</a:t>
            </a:r>
          </a:p>
          <a:p>
            <a:pPr lvl="1" algn="just" eaLnBrk="1" hangingPunct="1"/>
            <a:r>
              <a:rPr lang="pt-BR" sz="2800" dirty="0" smtClean="0"/>
              <a:t>Constituem </a:t>
            </a:r>
            <a:r>
              <a:rPr lang="pt-BR" sz="2800" b="1" dirty="0" smtClean="0"/>
              <a:t>estratégias</a:t>
            </a:r>
            <a:r>
              <a:rPr lang="pt-BR" sz="2800" dirty="0" smtClean="0"/>
              <a:t> que o sujeito lança mão para, a partir de um conjunto de informações/observações, chegar a outro conjunto de informações fundamentado no primeiro, comumente designado conhecimento.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457200"/>
            <a:ext cx="7846640" cy="5334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b="1" dirty="0" smtClean="0"/>
              <a:t>Informação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				Sujeito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				Método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b="1" dirty="0" smtClean="0"/>
              <a:t>Conhecimento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800" dirty="0" smtClean="0"/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dirty="0" smtClean="0"/>
              <a:t>	</a:t>
            </a:r>
            <a:r>
              <a:rPr lang="pt-BR" sz="2600" dirty="0" smtClean="0"/>
              <a:t>Os </a:t>
            </a:r>
            <a:r>
              <a:rPr lang="pt-BR" sz="2600" b="1" dirty="0" smtClean="0"/>
              <a:t>métodos</a:t>
            </a:r>
            <a:r>
              <a:rPr lang="pt-BR" sz="2600" dirty="0" smtClean="0"/>
              <a:t> conduzem a </a:t>
            </a:r>
            <a:r>
              <a:rPr lang="pt-BR" sz="2600" b="1" dirty="0" smtClean="0"/>
              <a:t>análise</a:t>
            </a:r>
            <a:r>
              <a:rPr lang="pt-BR" sz="2600" dirty="0" smtClean="0"/>
              <a:t>, as </a:t>
            </a:r>
            <a:r>
              <a:rPr lang="pt-BR" sz="2600" b="1" dirty="0" smtClean="0"/>
              <a:t>operações de reunião</a:t>
            </a:r>
            <a:r>
              <a:rPr lang="pt-BR" sz="2600" dirty="0" smtClean="0"/>
              <a:t>, </a:t>
            </a:r>
            <a:r>
              <a:rPr lang="pt-BR" sz="2600" b="1" dirty="0" smtClean="0"/>
              <a:t>separação</a:t>
            </a:r>
            <a:r>
              <a:rPr lang="pt-BR" sz="2600" dirty="0" smtClean="0"/>
              <a:t> e </a:t>
            </a:r>
            <a:r>
              <a:rPr lang="pt-BR" sz="2600" b="1" dirty="0" smtClean="0"/>
              <a:t>classificação</a:t>
            </a:r>
            <a:r>
              <a:rPr lang="pt-BR" sz="2600" dirty="0" smtClean="0"/>
              <a:t>, relacionam e produzem material simbólico, associando invariavelmente a informação selecionada no ambiente externo e conhecimento.</a:t>
            </a: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908175" y="836613"/>
            <a:ext cx="0" cy="2209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08013"/>
            <a:ext cx="27813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t-BR" sz="2400" b="1" dirty="0" smtClean="0"/>
              <a:t>Elaboração do conhecimento</a:t>
            </a:r>
            <a:r>
              <a:rPr lang="pt-BR" sz="2400" dirty="0" smtClean="0"/>
              <a:t> = Ação intencional de </a:t>
            </a:r>
            <a:r>
              <a:rPr lang="pt-BR" sz="2400" b="1" dirty="0" smtClean="0"/>
              <a:t>produção de sentido </a:t>
            </a:r>
            <a:r>
              <a:rPr lang="pt-BR" sz="2400" dirty="0" smtClean="0"/>
              <a:t>realizada por um </a:t>
            </a:r>
            <a:r>
              <a:rPr lang="pt-BR" sz="2400" b="1" dirty="0" smtClean="0"/>
              <a:t>sujeito</a:t>
            </a:r>
            <a:r>
              <a:rPr lang="pt-BR" sz="2400" dirty="0" smtClean="0"/>
              <a:t>.</a:t>
            </a:r>
          </a:p>
          <a:p>
            <a:pPr algn="just" eaLnBrk="1" hangingPunct="1"/>
            <a:endParaRPr lang="pt-BR" sz="2400" dirty="0" smtClean="0"/>
          </a:p>
          <a:p>
            <a:pPr algn="just" eaLnBrk="1" hangingPunct="1"/>
            <a:endParaRPr lang="pt-BR" sz="2400" dirty="0" smtClean="0"/>
          </a:p>
          <a:p>
            <a:pPr algn="just" eaLnBrk="1" hangingPunct="1">
              <a:buFontTx/>
              <a:buNone/>
            </a:pPr>
            <a:r>
              <a:rPr lang="pt-BR" sz="2400" dirty="0" smtClean="0">
                <a:sym typeface="Symbol" pitchFamily="18" charset="2"/>
              </a:rPr>
              <a:t>				</a:t>
            </a:r>
            <a:r>
              <a:rPr lang="pt-BR" sz="2400" b="1" dirty="0" smtClean="0">
                <a:sym typeface="Symbol" pitchFamily="18" charset="2"/>
              </a:rPr>
              <a:t></a:t>
            </a:r>
          </a:p>
          <a:p>
            <a:pPr algn="just" eaLnBrk="1" hangingPunct="1">
              <a:buFontTx/>
              <a:buNone/>
            </a:pPr>
            <a:endParaRPr lang="pt-BR" sz="2400" b="1" dirty="0"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endParaRPr lang="pt-BR" sz="2400" b="1" dirty="0" smtClean="0"/>
          </a:p>
          <a:p>
            <a:pPr algn="just" eaLnBrk="1" hangingPunct="1">
              <a:buFontTx/>
              <a:buNone/>
            </a:pPr>
            <a:endParaRPr lang="pt-BR" sz="2400" b="1" dirty="0" smtClean="0"/>
          </a:p>
          <a:p>
            <a:pPr algn="just" eaLnBrk="1" hangingPunct="1"/>
            <a:r>
              <a:rPr lang="pt-BR" sz="2400" b="1" dirty="0" smtClean="0"/>
              <a:t>Verbalização </a:t>
            </a:r>
            <a:r>
              <a:rPr lang="pt-BR" sz="2400" dirty="0" smtClean="0"/>
              <a:t>= mera emissão de sequências de enunciados, de palavras justapostas, sem qualquer tipo de articulação.</a:t>
            </a:r>
          </a:p>
          <a:p>
            <a:pPr algn="just" eaLnBrk="1" hangingPunct="1"/>
            <a:endParaRPr lang="pt-BR" sz="2400" dirty="0"/>
          </a:p>
          <a:p>
            <a:pPr algn="just" eaLnBrk="1" hangingPunct="1"/>
            <a:r>
              <a:rPr lang="pt-BR" sz="2400" dirty="0"/>
              <a:t>C</a:t>
            </a:r>
            <a:r>
              <a:rPr lang="pt-BR" sz="2400" dirty="0" smtClean="0"/>
              <a:t>abe ao receptor conferir sentido ao que está expresso, substituindo o emissor, que deixa de executar a ação propositiva.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57" y="1556792"/>
            <a:ext cx="226981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algn="just" eaLnBrk="1" hangingPunct="1"/>
            <a:r>
              <a:rPr lang="pt-BR" sz="2800" b="1" dirty="0" smtClean="0"/>
              <a:t>Informação</a:t>
            </a:r>
            <a:r>
              <a:rPr lang="pt-BR" sz="2800" dirty="0" smtClean="0"/>
              <a:t> é a troca com o mundo e o </a:t>
            </a:r>
            <a:r>
              <a:rPr lang="pt-BR" sz="2800" b="1" dirty="0" smtClean="0"/>
              <a:t>conhecimento a sua apropriação</a:t>
            </a:r>
            <a:r>
              <a:rPr lang="pt-BR" sz="2800" dirty="0" smtClean="0"/>
              <a:t>, </a:t>
            </a:r>
            <a:r>
              <a:rPr lang="pt-BR" sz="2800" b="1" dirty="0" smtClean="0"/>
              <a:t>organização</a:t>
            </a:r>
            <a:r>
              <a:rPr lang="pt-BR" sz="2800" dirty="0" smtClean="0"/>
              <a:t> e </a:t>
            </a:r>
            <a:r>
              <a:rPr lang="pt-BR" sz="2800" b="1" dirty="0" smtClean="0"/>
              <a:t>articulação</a:t>
            </a:r>
            <a:r>
              <a:rPr lang="pt-BR" sz="2800" dirty="0" smtClean="0"/>
              <a:t>.</a:t>
            </a:r>
          </a:p>
          <a:p>
            <a:pPr algn="just" eaLnBrk="1" hangingPunct="1"/>
            <a:r>
              <a:rPr lang="pt-BR" sz="2800" b="1" dirty="0" smtClean="0"/>
              <a:t>Produção da linguagem </a:t>
            </a:r>
            <a:r>
              <a:rPr lang="pt-BR" sz="2800" dirty="0" smtClean="0"/>
              <a:t>e a </a:t>
            </a:r>
            <a:r>
              <a:rPr lang="pt-BR" sz="2800" b="1" dirty="0" smtClean="0"/>
              <a:t>produção do conhecimento </a:t>
            </a:r>
            <a:r>
              <a:rPr lang="pt-BR" sz="2800" dirty="0" smtClean="0"/>
              <a:t>são </a:t>
            </a:r>
            <a:r>
              <a:rPr lang="pt-BR" sz="2800" b="1" dirty="0" smtClean="0"/>
              <a:t>processos solidários </a:t>
            </a:r>
            <a:r>
              <a:rPr lang="pt-BR" sz="2800" dirty="0" smtClean="0"/>
              <a:t>que mantém relação de pressuposição recíproca.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01858"/>
            <a:ext cx="2754432" cy="2051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484368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Linguagem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dirty="0" smtClean="0"/>
              <a:t>Mantém </a:t>
            </a:r>
            <a:r>
              <a:rPr lang="pt-BR" sz="2400" b="1" dirty="0" smtClean="0"/>
              <a:t>relação especial </a:t>
            </a:r>
            <a:r>
              <a:rPr lang="pt-BR" sz="2400" dirty="0" smtClean="0"/>
              <a:t>com o </a:t>
            </a:r>
            <a:r>
              <a:rPr lang="pt-BR" sz="2400" b="1" dirty="0" smtClean="0"/>
              <a:t>pensamento</a:t>
            </a:r>
            <a:r>
              <a:rPr lang="pt-BR" sz="24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 smtClean="0"/>
              <a:t>O ato de </a:t>
            </a:r>
            <a:r>
              <a:rPr lang="pt-BR" sz="2400" b="1" dirty="0" smtClean="0"/>
              <a:t>nomear o mundo </a:t>
            </a:r>
            <a:r>
              <a:rPr lang="pt-BR" sz="2400" dirty="0" smtClean="0"/>
              <a:t>supõe transformar um </a:t>
            </a:r>
            <a:r>
              <a:rPr lang="pt-BR" sz="2400" i="1" dirty="0" err="1" smtClean="0"/>
              <a:t>continuum</a:t>
            </a:r>
            <a:r>
              <a:rPr lang="pt-BR" sz="2400" dirty="0" smtClean="0"/>
              <a:t> em uma série de </a:t>
            </a:r>
            <a:r>
              <a:rPr lang="pt-BR" sz="2400" b="1" dirty="0" smtClean="0"/>
              <a:t>estados discretos estruturados </a:t>
            </a:r>
            <a:r>
              <a:rPr lang="pt-BR" sz="2400" dirty="0" smtClean="0"/>
              <a:t>segundo </a:t>
            </a:r>
            <a:r>
              <a:rPr lang="pt-BR" sz="2400" b="1" dirty="0" smtClean="0"/>
              <a:t>relações lógico-semântico-pragmáticas</a:t>
            </a:r>
            <a:r>
              <a:rPr lang="pt-BR" sz="2400" dirty="0" smtClean="0"/>
              <a:t>. Confere-se um </a:t>
            </a:r>
            <a:r>
              <a:rPr lang="pt-BR" sz="2400" b="1" dirty="0" smtClean="0"/>
              <a:t>símbolo</a:t>
            </a:r>
            <a:r>
              <a:rPr lang="pt-BR" sz="2400" dirty="0" smtClean="0"/>
              <a:t> a cada estado de mundo.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99" y="3140968"/>
            <a:ext cx="600419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Linguagem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O mundo em si mesmo é um </a:t>
            </a:r>
            <a:r>
              <a:rPr lang="pt-BR" i="1" dirty="0" err="1" smtClean="0"/>
              <a:t>continuum</a:t>
            </a:r>
            <a:r>
              <a:rPr lang="pt-BR" i="1" dirty="0" smtClean="0"/>
              <a:t>, </a:t>
            </a:r>
            <a:r>
              <a:rPr lang="pt-BR" dirty="0" smtClean="0"/>
              <a:t>isto é, amorfo; (sem forma)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Os </a:t>
            </a:r>
            <a:r>
              <a:rPr lang="pt-BR" b="1" dirty="0" smtClean="0"/>
              <a:t>estados de mundo </a:t>
            </a:r>
            <a:r>
              <a:rPr lang="pt-BR" dirty="0" smtClean="0"/>
              <a:t>decorrem da </a:t>
            </a:r>
            <a:r>
              <a:rPr lang="pt-BR" b="1" dirty="0" smtClean="0"/>
              <a:t>ação simbólica</a:t>
            </a:r>
            <a:r>
              <a:rPr lang="pt-BR" dirty="0" smtClean="0"/>
              <a:t> sobre o </a:t>
            </a:r>
            <a:r>
              <a:rPr lang="pt-BR" i="1" dirty="0" err="1" smtClean="0"/>
              <a:t>continuum</a:t>
            </a:r>
            <a:r>
              <a:rPr lang="pt-BR" dirty="0" smtClean="0"/>
              <a:t>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Os símbolos, como consequência, valem-se dos “estados de mundo”, isto é, estão no lugar deles, funcionam como </a:t>
            </a:r>
            <a:r>
              <a:rPr lang="pt-BR" b="1" dirty="0" smtClean="0"/>
              <a:t>signos-objeto</a:t>
            </a:r>
            <a:r>
              <a:rPr lang="pt-BR" dirty="0" smtClean="0"/>
              <a:t> que operam o mundo.</a:t>
            </a:r>
          </a:p>
          <a:p>
            <a:pPr lvl="1" eaLnBrk="1" hangingPunct="1">
              <a:lnSpc>
                <a:spcPct val="90000"/>
              </a:lnSpc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74699"/>
            <a:ext cx="4104456" cy="22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40152" y="4023667"/>
            <a:ext cx="1976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Representação</a:t>
            </a:r>
          </a:p>
          <a:p>
            <a:endParaRPr lang="pt-BR" dirty="0"/>
          </a:p>
          <a:p>
            <a:r>
              <a:rPr lang="pt-BR" dirty="0" smtClean="0"/>
              <a:t>Símbolo</a:t>
            </a:r>
          </a:p>
          <a:p>
            <a:endParaRPr lang="pt-BR" dirty="0"/>
          </a:p>
          <a:p>
            <a:r>
              <a:rPr lang="pt-BR" dirty="0" smtClean="0"/>
              <a:t>Linguagem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372200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6372200" y="51571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804248" y="51571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680424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smtClean="0"/>
              <a:t>Hipóteses sobre a associação entre “estado de mundo” e “ símbolo”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47856" cy="441960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 smtClean="0"/>
              <a:t>Hipótese 1 = 3 estados (1,2,3) e 3 símbolos (A,B,C)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 smtClean="0"/>
              <a:t>Relação unívoca: o símbolo apenas espelha o mundo</a:t>
            </a:r>
            <a:r>
              <a:rPr lang="pt-BR" dirty="0"/>
              <a:t> </a:t>
            </a:r>
            <a:r>
              <a:rPr lang="pt-BR" dirty="0" smtClean="0"/>
              <a:t>fixo, o mundo acabado, mesmo que ele não o seja.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smtClean="0"/>
              <a:t>Hipóteses sobre a associação entre “estado de mundo” e “ símbolo”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47856" cy="4419600"/>
          </a:xfrm>
        </p:spPr>
        <p:txBody>
          <a:bodyPr>
            <a:norm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pt-BR" dirty="0"/>
              <a:t>Hipótese 2 = 10 estados (1,2,3,4..10) e 3 símbolos (A,B,C</a:t>
            </a:r>
            <a:r>
              <a:rPr lang="pt-BR" dirty="0" smtClean="0"/>
              <a:t>)</a:t>
            </a:r>
          </a:p>
          <a:p>
            <a:pPr marL="365760" indent="-256032" algn="just">
              <a:buFont typeface="Wingdings 3"/>
              <a:buChar char=""/>
              <a:defRPr/>
            </a:pPr>
            <a:endParaRPr lang="pt-BR" dirty="0"/>
          </a:p>
          <a:p>
            <a:pPr marL="621792" lvl="1" algn="just">
              <a:spcBef>
                <a:spcPts val="324"/>
              </a:spcBef>
              <a:defRPr/>
            </a:pPr>
            <a:r>
              <a:rPr lang="pt-BR" dirty="0"/>
              <a:t>Diferentes estados seriam interpretados pelas mesmas tríades de símbolos. </a:t>
            </a:r>
          </a:p>
          <a:p>
            <a:pPr marL="621792" lvl="1" algn="just">
              <a:spcBef>
                <a:spcPts val="324"/>
              </a:spcBef>
              <a:defRPr/>
            </a:pPr>
            <a:r>
              <a:rPr lang="pt-BR" dirty="0"/>
              <a:t>Teríamos uma abundância de homonímias. </a:t>
            </a:r>
          </a:p>
          <a:p>
            <a:pPr marL="621792" lvl="1" algn="just">
              <a:spcBef>
                <a:spcPts val="324"/>
              </a:spcBef>
              <a:defRPr/>
            </a:pPr>
            <a:r>
              <a:rPr lang="pt-BR" dirty="0"/>
              <a:t>Múltiplos indivíduos receberiam a mesma denominação.</a:t>
            </a:r>
          </a:p>
        </p:txBody>
      </p:sp>
    </p:spTree>
    <p:extLst>
      <p:ext uri="{BB962C8B-B14F-4D97-AF65-F5344CB8AC3E}">
        <p14:creationId xmlns:p14="http://schemas.microsoft.com/office/powerpoint/2010/main" val="3195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smtClean="0"/>
              <a:t>Hipóteses sobre a associação entre “estado de mundo” e “ símbolo”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31832" cy="441960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 smtClean="0"/>
              <a:t>Hipótese 3 = 3 estados (1,2,3) e 10 símbolos (A,B,C...J)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 smtClean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 smtClean="0"/>
              <a:t>Haveria maior possibilidade de combinação de símbolos do que estados de mundo. 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 smtClean="0"/>
              <a:t>Teríamos uma linguagem fora do mundo.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Excesso de pensamento para um mundo extremamente simples.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370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266950" cy="2019300"/>
          </a:xfrm>
        </p:spPr>
      </p:pic>
      <p:sp>
        <p:nvSpPr>
          <p:cNvPr id="4" name="AutoShape 2" descr="data:image/jpeg;base64,/9j/4AAQSkZJRgABAQAAAQABAAD/2wCEAAkGBxQTEhQUExQWFRUXGRoYFxgYFxcaGhoYFxwXHBcYHBcaHCggGBwlHBUXITEhJSkrLi4uFx8zODMsNygtLiwBCgoKDg0OGxAQGzQkICYsLDQtNCwsLDQ0LDQsMCw0LC0tLCwsLCwsLCwsLCwsLCwsLCwsLCwsLCwsLCwsLCwsLP/AABEIALwBCwMBIgACEQEDEQH/xAAcAAABBQEBAQAAAAAAAAAAAAABAAIFBgcEAwj/xABJEAACAQIEAwUGAwUGAwUJAAABAgMAEQQFEiEGMUEHEyJRYTJxgZGh8BRCsSNicoLRFSRSksHhM7LxFzVUc9MlNFNVY4OTotL/xAAaAQADAQEBAQAAAAAAAAAAAAAAAQMCBAUG/8QAMBEAAgIBAwIEBQMEAwAAAAAAAQIAEQMSITEEQRMiUWEycYGR8KHR4QUUQrEjwfH/2gAMAwEAAhEDEQA/ANOt1pttzTnP/WkBXyM9SAN9++lb0pAWHxpCiOI/Wgw2sP8Abenlb0rdKIRtFjRpv1ohHimvTdXpTiKIRBiBajbe9NY05CKcIr86ANqF96V/SiKJQKN6XTYU0C/OlHDp+FH48qWo0LUQiB8t6cDSSgBvRFGqKJO1OIoWojgcdaQNIClaiEcaQ9KC/KgdvhRFHb/CmoacWoKlEImNJW3tRAoGiEBpGkTvSLX6URxwNN++VHUKQb0ohAT5US3MdaXX75UAw3ta458tvfTijl5UC1FdqquTZpIcxxeGke6gRyxDyUrpdeX+Nb/zVpULAkdoroy0Dyp2sUAaaE38qxNQ9KTkWqqcbcTNhWwsMKiSaeRUVTcDTqAYk+d7AeVyelWqP5/D61tsbKAx4NxWCTHAdfLlRD3pFvO225qlZJxG+KzDEJCQ2GgQKX85WY2KsOa21Dn0ppjZgSOBESAalzIpx2BrzeQBSW2A3PTlzrzwmMSVFkjZXRhdWU3Uj3isDi5q57pvRK7VXONOLI8vhEjAM7HTHHexY/m6GwA3Jt1A5mpzCy61VrWuAbeVxe23K162cbBQx4MV71PUg+75UulAC/2aRPT9KnHHaqQPOgoqs53xzg8NIYpHYsoDOERn0Amw1EbKSSNvUedbRGfZRcRIHMst6dbf61w5XmMeIjSWFw6OLgi9rbj33uLEdORsa7wazxsY4KAv12onmKTClFEOlAfp+tKvObForBWZVJ2UEgXPkPOjmE9AN6RWnE00D7NEIbU+1Mv7qRI5UQh2vcU22+3WmYmdY0Z3YKqglmYgAAcySeVc2W5xh59XcTRy256GVre+33vWtJq62isCdvSgDvRIoavjWZqJiaY1+hr0YXFNJ9KIT0BqkZXjO5zrGxOTfERwyReVo1KMB6339wNXYqBWc9r+WwGKPENM0M8RIhKglnbmFUAggghTrB8Pyrp6ambwz3Em+w1CX3FYtEV2chVAuSTYDzuTyG4+dZpwvn0eJzvFTK6d2sWiNiQupUIJYaj6MfdbavLJuz7E4yKKTMcTMV5rDq3AvcamOwYj0v6nlVuk7O8uZAhwy2XlYsG683VgxG97E1YeDiDKWsnawOP3mDqaiBJxc1hZlVZY2Y7WEi3+V9/dXcxrDYeDof7bGFw7MscIWZy27ArpbStwL7sg9xO5tW4GS3Pz2/So9TiTFp0m7F/tN42ZrsSgdrmThoY8WsojmwzakLHZtw1h5NdRbzO3WuLJeM80nhUw5ejXvaUuVjPPkpt1I5Nvba1GKf8AtXNGHPBYPe3NJJhcX9ebW9F6aq0tEAHLb4VZ3GJFxuoJ9+1zAGo6htMj4tbPHw0jTiOKEC8qQEa+7N9Rvqa423Aa+/K16vPAmW4eHCRnC37uRRISxBdiwFyxGwO1rcharDiUDqVPJhY7dDsf6VSOyLE3w08Oq6wTyRpc3IS4K39Nz8jWWyeJhNCqI494wulpeSLjf6+VYrDmzZLmM8TKzYSQd4qDchG1aTHc2Hiuh8wK1jiHOo8JC0spsq9LbsTsEX1J/wBT0rA80kxmayTYgglYULWv4UQb6V82I3Pnz5Wq3QYywbV8B2+szmNVXMu/CWTS5riRmOMt3St+wi6HQ1/P2A2oG/tG/StXPoapnZLnS4jAomweECJlHp7DW9Vtf1Bq6E7+lc3VuxyFSKA4E3iA03ERRYAfGleo3iTN0wmHeeT2UHLa7NyCi/Mk2Fc4Uk0OZQkDcys9o3GhwaiGDxYiQeEc9Cm4D2HNrggDzFdXA3DP4bCsk37SWc65y3iBLC2i552BN/PnVQ7MMtfHYyXMsQNVmIj/AMOuw9m/5UUgD3351rYH38q6s5GFfBXnkn39JJPN5mmXdleIOGxeMy97+Bi8YO5tqAO97bqUbYb7+laoR1rJuKL4biHCTAELiBGjG+zFrwm/oo7skegrWAfrT6wWVcf5CGI8j0iPuoat7UibcvhRT1rilZ4YzFLFG0kjBURSzE9ANzXzdxTxRJisb+JVmTSymAG10CEFSByBuNR9TV87aOLQQMDEdyA0zdLblY/f+Y/yjqaZlPAAXKJ3kX+8Sxd4L/lEfjRRYE7hQT5kgdK9fo1XAniZP8uJzZCXOle00fg7N/xmDhxBsGdSHA6OpKt9VJ+NTBNqzLsNzLXhZYbi8T367LKCV6W9pX5fLetOrg6nH4eQr7y+NrUGBd96NDT6ULgcudc81M/7aM67rBiND4520H/yxcufj4V/mPpVE7Gc37rGmImyzpp/nXxJv7tfzro7Q3fMM3TCRH2CIludgx8UjfAW/wAlcHH2WnLsyV4BpUd3LFYWsVsGHle63Nr7OPOvdw4lGHwTywucbMdWrsJ9CUCa5Mqx6zxRzRnwSKrr7mHI+oO3wrst/vXhkUaM7AbjSDY0QaVqdpFKFxrVlnaJEZM3yyMAW1KxBO1u8Vj9ErUr+dZnmB/EcSRKNxhYrvcXGoqx52/+rHueRBrs6PZi3oD/AKk8vw17yU7N5sxL4lcwEmxXu2YAC51awhsAy+FTt+pq8UDJ97VnnGHaSsbnD4NPxE5ut1GpFPkALmQjyFhz3qel+oyEqP2j2Rd4GVYeI9t/xOGPI3sy7kke6Aj4g1LdpvEX4PBtpP7WX9nGeoLDxP8ABb/EiovhjI/wKy5jmU153Txkm/dKSLrdTZnJsLD0AqqQTyZ7mSEoRhodyCPyA3s5A9uQjl03tsDXYMYbIHPwoBZ9xJ6iBXcy/dleSthsDGHFmkPettYjV7Iv18IX5mritCNtgPL75VCcScWYbBozSyLqAusQZTI1+VlvexO1+Q69K4GLZshI3JlRSLRh4zzhcJhJpiwBVCIwespBCC38Vj7gaqnY7he4wMuIl8PfO0hdjYaEFgST+93h9zVAQ4DGZ5iVkxCNh8JGdgVIuD7QUkAu5/xcl/Wb7Wf7vgIMNBaNJHWI72URoNgT+VSdNz867Ri0gYL8zHf2A7SWqzr7DiVjO8VLnuPWLD3XDxbBiPCovZpT6tsFX9PFWwZTkcWGgEEK6YwPeTf2iSeZNVHIM9yrLoEhXExFgAXdLvrY2BYldQvtyvsABXjmHbDg1FokmlNtrKEF/I6jcfAGjKuXLSY1IUcdriQqu5O8qYLZJmx5/hZbeoMRIPM3u0Z287fxVt0UwK6rixsb3HIgEH3f0rCuK85xeaqqJl8iiNtYKrI7WK2sW0AAHnsNyBXBwzlmNzQHD/itMcCAaJGYALuABGou9tABJ5eGujL03iKHyGiPimVyaTQ4m8YLOcPOzLDNFKye0I3ViOlyAfOsx7SZ5MdmMGXRN4BZnsepBLMfLTGLgfveoqwcO8IJlEOJxHetKwiLNsEXSgLWC3Jv03Py5VXuy6SJWxGY4yaNZJnZULyKnMhn5kDc2AFuSHpXPhRcerJj3A4+Zm2JICmajk+WphoY4YxZUGkee19z5km+/vrtJHuqk532oYGAEJIZ2HSIXG375svxB6VTMRxhm2Y3jwkLQoVOoqByN9zM4AG3ILY+V6inSZXtm2HqZo5FUUJ1dt8sYbCurqZ0Y3XUC2k6WVivQal5n19a07h7MlxGGinXlKoc9dyPEPK4III6EEVkWM7LJUws+ImnDSrG0gRbm5UamDOd2NgRsPj0qb7Ds1LwTYZm/wCEwdBt7Ml7+uzC/wDMPOunPjQ9MNBvSZhCRk32uakPvaozibOkwmGkxD8kGw/xMdlW3qbfU9Kkydqwrtd4lOIxAw0RvHEfEBvql5Ebf4fZsOpPWuPpcHi5NPbkyuR9IucHAGUNmWYPLiLuqkyyk8mYnwJvtYnp5KRX0Cp8PO9wd6wrIOHs8gRosPG8KOdTH9gpvsL6zdxyGwPU+ZqxYThDO3uJMx7u1rftJGvz8l2t/rXd1aDI/wAYAHAkcTaRwbnnwnH/AGdnU+FFxFiATGOSm13S23T9qvwPPatZ6HasV4m4Nx2EUY+XFDEPC0bbB2YBWW3tbWHW+1q2HKsek8KSRm6OqsD7wD8/SufrAGCuDfax6iUxHkVOlW+zXDnWYCCCWZuUalz66Re3x5fGu8j6VmHbhnOiGPCqbmY6mAtfQhFhyuLuB/kNc3T4/EyhJR20qTK72V5rho8RiMXjMQiTMSBq6mQlpH2HUgD51J9rWcYLF4VDDiIpJo5AQBfUUYEOOVuek/y1Z8l7M8CIIhPh1eXQuttcou1hq2D2535V2ns3yz/wi+/vJvp+0r0G6jp/G8SzY+05wj6NMg+xLPA+EbDH24GJH8EhZh/+2rz6elaNqr554cxbZXm2hiQgk7mQn/4bEWY7dBpbbn8a+hYxtufLfz9a5/6hj05NQ4O8pha1o8iEmng0BXka4ZaNxmJEcTu3JFZzbnZQWNvWwqjdk2GZ4ZsdJvJipGbVuToQlQt/LUG+Q9Ku2a4bvYZIr27xGS/lqUi9h76zzIOHs3w8QwiT4dIAWKyi7SorMSwQWsCSb7/4jY11YtJxMuoAmufSSa9Q2np2h57LiJVy7A+KWQft2Vrd2n+Fj+XncnmBYb6qneCeCocAnhIeZgNchFr+aqPyr6detdnCXCsWCR9BZ5JDeSV7anO+3LYbk29dzU/670smcBfDx8d/eCrvqPP+pnfbcj/golXZDMveMQSFFjpJtcgXtyBrmy/ijK8rw6RwSCZraj3Y1NIxHtO3srvtpJutx61o+Owkc0ZSVEkVuasoZfTY9eR+FVWHs0y9X1/hwdybFnK7/ulrWqmPNiOMI97enf8A8iZW1ah+spWK4nzTNTowUJhhJKlw3Ta+qY2Ate/gF+m9WHhLsuiw7ibEv381wQCCEDAght93O3Xb0NX6PDKiqqKqqAAAoAAt5AculPCVl+rOnRjGkfrGuIctvCPKuTN8rhxCd3OgkS4OlupHLlv9mu219+tBbf0rlBINiUIErK9nuW/+Ej+b/wD9VJYLhnCQ/wDCw0KHzEa36Wu1rncedSpNIGqHNkPLH7zIRR2jVHLf786xniBWynOUxAP7HENdug0uQJQf4WIce8etbR/rVV7QuGPx2FMYVe+U6oidrN+YEjkGG3lsPKqdLlCPTcEUZnItixyJZCiup5EEWPIgg/SxvVUxfZnl0jljBpJubI7KPXYGw9wqV4Ky+fD4OKHEMrSINN1JI0gkILkC9lsOVTfr1rGtsTkI01QYbiVvA8CZfFYphIz6uO8+j3FWNEA5C3p0pw+NBj7qw2R3+I3NBQOIydA6lTyIIPXYi3LrWH9nj/gs6kw1/Cxkh9DpuyE357L8yK3K171Rs14B73M48cJAqq0TMpViWaKwG97AEKg+BNdPS5VUOjcESeVLII7Tt7SuKPwWELIR3shKR87g/mcfwjf3lazHsk4cOKxX4mQXigOo3F9cp9kb+Vw5PoPO9XHtE4DxGPmWWKVAEQKEfVa9yWYEA87jpzFXfhrJY8Jh44IwAFHiNvaew1MfUkfpVVzJi6akPmbn2mShbJvwJKA7XsaNr0lNG1efLTizTBLPBJC26yIyHlfxDTt671mfYznzgy4CX2oyWjudxpNpE+DAH4nyFau+w86zePgGZM4/Gq6LAZO8sC2u7oQ66dNgCzN1O1vOuvA6eE6OfcfOScHUGE0WWQAEtysbn9aw3Kyc1z0ye1EjFxvsIoTZCOR8TlTb9/yrR+IeEcRiwUfHyRxkk6I4woIO4DHXdgPX+lReQ9mJwkvewY6RGsQf2SkFTa4I1bjYfKq9McWJWJbzEeh2iyBmI22mhqSRvz6+/rTSPKuXLIJEUiWbvTe4bQE2tyIDEH310/EDyrgOx5lgZinbnlIjxEOIAt3ylXPm0drH/KwHuUeVX7swz/8AFYGPUSZIrRSXJJuo8LG+51LY38wa4uKeAZMewafGtZb6UWIBBfmQNZN/Um9R/DXZpPhWMkeYOj33CR+FwL2DKzWbmefK5r0nfE/TqjN5h7Gc4DK5IG003T1rxZ6bhFcKA7a26sF0g+XhubfOukLXmEbzpB9YFPzqq5txKVx+GwkOh2Yv34sWaNQmpGup8N79QdiOVWDNpykEroNTLG5UWvdgpsLdbmwtWBHiL/2fIyTOuMlxAbEtfSzx6ZNGkjfSCBcA7E8t67Ok6cZbJ+X37yL5NJmxDie2YNg5Iyl0DwvfaWy3ccvDpsf8pvapTPswMGFxEwALRxPIoPIlVJANvUVnmbYlXx+SASLNKqkyOhBuGVN/D0OmRrWtuas/aVjBHgZY7anxA7iNRzZ3O3Pbbc/Ck2EB8Yrmr+h/DGG2MOZcUNDlaY8oGcxwuyX0qe8MYIvYkAayanUxpOG74ggmPvNPUXXVp945VnvHWY4Z8ubCQTajhxEJUQanEcTIj3/hNjf0HnV/d1lwx7khlkQ6COR1L4f1+lLJiCqDVWT9tqgrWZzcJZ4MZhY8SFKq+qykgkaXZTciw/KTXvlmf4fEM6wTJIU3YKwNhe1/n1rMeH+IMRgcF+Dmy7FHQJFMiKbBZCxJB0EXGprG9jYVVOzXO0wk7StFPK5QRosIB3Y76r772AFvWun+xvWw9dqmPG4/Wbzh87gkxEmGVj30ahnWxFg1tO/K5DDl51J1nnZzhJ3nxuMxELxGd1CK6kMFXVcWNj/gFyB7O1cfDufyQZvjMLipCRK5MLMduZMSr0GpHtsOafLmbpvMwU8AfX1lNfBPeX/N87gwqB53EalgoJ8zyt6Dr5AE9KkLfrWU47D/ANo562HmYmDDR6+75Brd3cWB3uZAb9Qtq0rHZrFGUWSVEeQ6UVmClmPKync+Xv8AU1jJhCqoG5Is/LtBWJJnZa29ccOaRPK0SyKZV9pLjUNgdxzGxHzqlZnic67xrPgoIlZyGc21IPZD31W2tyt8KpOT4vGtmz91LhUnxCeN4yJIrAAnTubt4L2B6nkOVsfR6gSWHF7RNlrtN3UbU2lHsBc1lnbbmAP4XDNfSz94+nchFsuw/MSGYj+GoYMXi5AlzTvpFzU77imy4hUsGIW5sLkC7HkovzPpVIw/afl4ACyObbACF78vIC3/AENQWKxSZ5mEcUbSDCQJ3jmxUmQmwAvsp3ABIB8L1tekf/PYC94jkHaaBxPxJFgoRNMHKFgngUMbm/mQByPM/WurJ8yixMSzQMHQ8iPqCPykeRqJ4/JTLcVbe0RHi3vfw7k++s44R4ExL4aDF4PFnDyyBiwbUFsrMBut7iwvYgj1Fax4MbYtRNG6+f7RM5DUBNq2pD6fWsqklzj8YmAbGxgmIyGRIkY6fZv4kB1X8iK1OAbeZG32OnuqWbEcQG4N/OaV7kHnfGeCwjaJ5gr7eEBmYX5EhQSPeabBx3gGTWMVHp9TpN7XA0tvf4VTZ2QcSFZAhWSAKQwBBJjBHPluorx7W+GsLBg0kw8UUMnfAErZSVKyA289wpt0AJ866h0+K1Qk2RdyTO25mpy4tVQuxsqgsSeQAFyx9LXqCh49y5r2xcQsSPEdO48r8x68q9c9UnLZ7nV/dpL26jujfe3U3qodnHCmBly+GWaKOWRyzMW3IszALbpso+dRx4sehne+a2m2Y3Syznj7Lgf/AHqM+65+tqmstzmHEKGgkWQXtdGBtz52O3I8/KuLCcPYGMHu4IFB3NkS23ntVG7JSpxuZiPaISkxgcgpeULb+XamcWNsbMlivWogzAgGaTmEmiKRwLlEZhfb2QTVb7P+NEzFZLIY2i06hsR49ViD19k7GrDnRth57nbupP8Akasu7BEUR4t9dmLRgjbYKHIPna7Hf0pYsathdq3FVGzEOBNe01EcU50uDw74hlLKlrgWubkKLX99Sx5VUe1ZQcqxP8hH/wCRKlgTXkVT3M0zUpMkuFeI4sfCZYQ4UMVOsKDqGknYMejA/Gp3VVA7F8Npy5WH55JGPqQQt/T2Fq/3NGdAmRlXgGNDagxor567XMqjw+PbuiAJV7xkH5WYkNt0Btf3k9LV9CX2rFOKezjH4nF4ma0Vmcst3IuvJQBYkbAc7Cur+nuqZCWatvz7SXUKSNhLN2O5Fh0w3fq6STSe2w3MewPd7jwtvc+e3S1SXH3D88suHxWGkUSYbWwRwdB/MN/Pw2N+YtvT+zHhmTA4UpMR3jSM5VSCBcKAL9TZasuch/w82hO8fQ2lNQXWSNhc7D3msZMx/uSym5oL/wAdET554SkmmxsiYcRK2JSVCsgLII3u7DzJAXY+nrW8cIZQ2EwkUDtrKCxIBtuSbC/Tess4E4Lx+Gx8E0mG0xgsGPexXVWVlvYOWNtXK29axxTmMsGGkfDxGaYW0IATcswF7DcgA3t6dKv/AFB9brjUggyeEUCxkhi5AqOx5KrMf5QTWZdguEIw+JkIsHdVBtzCLuPcC36145lxnmCQTYfE4BjJJGyLJHdh4xpJIUMDbV0bYi1qs/ZTlEuHwCJMpR2Zn0k7gMRpv5EgXtzqbIcXTsCRuRW93NWGcV2lw0Dl9/ewqo8ZcCw4862ZoplFhItjtzAZbjUAb8iD6irf6Gs44i7Q2MrYXL4WmxALK10OlSpZW8J9qxtubD31zdOuQveLavt9ZtyoFNKZHl2NTNThosYDiDHoM9z/AMNV16W2JBsi7c+W9aFw12eLFKMTi5WxeIBBDPfQpBuCFJNyCTYnb0FeHAHA7wSvjMY2vEvq2vqC6/aJbq5uR5AX89r+K6eq6s3pxntuQPzaTx4xVmZNx1n+WSYsw4rDYiWSBig7sgK17E7CQEj5VXMuxMEebYKTDYWXDRO6xhZC/iMl4mdbkmw1g2ub26Vu34ZLs2kXbmbb/PyFZ52qwuJ8skjR2Mc5Y2DG3ihZd7beyx+BqnT9QprEAeDyYsiH4ppFrLzrKs2jxGLztzA0SnBxqoM26XcG9lXcm7k+lq0fOceMPh5pjyjRn6nkCQNvWwrLuBeCYsfBJi8ZrZ55HcBWKi17sbDzfVz6AVHpAqBsjbDj6n+JvLZpRJ/HZhjcKrPI+VtYagovExtzte9zb73p/ZGplixOMdLPiZ2YbflXYAH8yglh8D61X+0Lg/AYDAO8cZ752jVGZmax1Bmt0F0Vq0TgzKvwuDw8PVUBJ/ee7N9WNUzOhwal7muK4mUU69+0iu1iW2V4jmL6B16uotUhwN/3fg+v7CP/AJRt870ON+Hfx8KQ94UUSq7nqUUMCo9bkbm9rXtU1l+FWKNI1FlRQqgXsAosB8gK5WdfAC97uUAIfVKZiZQufwatu8wrqnqQxP6KT8KvNVDjfhSXFSYfEYaURYiC4UsNmDbgeljf0IY3q0YVXCKJCCwUayvItYaiB0F77UZiCikHtR+kEBszKeL8sjxefwQEOVMS95pNiLd63hPQaSn1rh7SeB4MHFDJDJKQ0yxCJ2DKqsrMSvUbruPWrpmPCmL/ALQfHYeaBGaMRgSIW0jwgkWPM6efkSK5sbwbmGImglxWMikSKZJREsWlfCRqAPO5C23vzNd2PqFXRT0ANx+CRZCb27y0cULbL8XYgWw04Hwifl8vrVB4J7O8FicDBNIsneOpLEOR+Zl2A/hrTcxwolhkiOyyIyEgb2dSCR8zVCy3s/x2GTRh80ZEFyF7q4F/e5t8PlXNgygYyuvSbuUdd7q52f8AZRl4HKa//mmoXsewQixmZRKdo5NA9QjyKP0qRk4RzeTSJM2KrfcxoVbl+4Vvz5E2qb4J4O/Ad7eYzyTNqaRlCna+3tMTfUxJJ59Ko+WsLKz6ifnMqvmB01JrPx/dcR1Pcy/8jVh/ZvwMmPilleZ4+7YKoQC97A3JPv8Aha9bvmURaGVF9pkdR72UgfrVT7NeEpsvjlSWRHEhDDTe4IFtyeYItWMGfwsLhTRsVNOluJCf9lWJ/wDm83+R/wD16heNOAp8Ng5ZnzGSdU0nu2RwDdlHMykbar8jyrZwfOoPjTJ3xmClw8ZAZwti17DS6k8t+QNPF1uXWNR2v0ETYVo1Ibsd/wC7If4pdv8A7jVdix8jUFwRkJwWEjw5fWVLEkAgHWb8jU8T9/Zrm6hw2ViOLlEFKBCaBPKj+lBkHu/SozUTHakR0+FZ9wdxHip80xmHnY93GG0JpA02YBTfnuD9RVwynOIsQJTE2oRP3Zb8pYAE6T+YC/zq2XA+M0d+P1mUcETv0j7tTgfSqXx3xv8AgGgRYjM8pPhDW8KkDYAEkknb4+lXKNvOsNiKoGPBjDAkiOI+/wDalbevCPFo99Lq2k2bSymx8jY7H303McasMUkrX0xo0jEC50opY7dTtWa3qPtOogGubD4GONmZI0RnOp2VVBY+bEDc361XeD+NIsw70Ro0fd6bhyNw97EW/hNxfb16TuEzWGSSSNJFZ4zpdQRdT5EdN62yOjFSNxzAEEXO2mt68+lE1H55nEOEjM07hEBABO92sSFAG5JsdvQ1gAk0BZhYE7gwva4v9d7/AND8qeRXzvnfFaS5umNAmWEPE4U2D6IwoOlb2AYhja/5jW6cO5/DjYu9gbUt7G4IINgbEHkd/lY9RXV1HSNhAbn/AKk0yBjJIJt6UiyrzNugo3sKzjtOzGRJAnfPBCYtWtbjcOY5AAviY2mi29CelRwYTlYIJt20izNF0g896INvjWEYDjlhp0SmE95NM+rUwDTNyCg2kCxgkKbXd12tqrY+HcdJNCJZYu6L7qhYkhD7Oq42Y87dL86rn6V8IBJ2mUyK3ElmtTVIPrR1AczUZnmfwYNVfEPoUtpBsTuR0sLn+m9cygsaWbupKfpSFr144TEpKiujBlYXBU3BHSxFelutI7QhY04nlQXlSI+lOELH0pqjypNRPpRCAc/WiWHnXjjMUsaa3ICjmSeXl9dqqWd53iO5kmUfhcOiljI63mby0RHZA21i+9zbTveqY8Zc0IialztQ1EVhXB3H2OmxcMMmJ8EraSWjQ6b3II5b3sK0fjfO8RgMKZu9hdgwVQ8LDWWJ8Phl56QTy6Vd+jfGwQnc8Sa5QQTLff5UrbE1lHCfalPiJtE0ClQpaRotQ0KtryFWJOkA72JO2wrUsNiA6h1IZSAQVNxuL7Ec6jmwPiNOJtHDCxHHz53pwSnWpBhUZu4AD1+lVHjviVoe7w2FAbFznRGN/ADzkNvL/fexqx5hP3cTPpdtI9lFLOfRVG7H0rIX4ExePimxk2uLFMxMULAqAiWAUgjUh28N/K/W9dfS40J15PhkshNUJT8ri/vzR4rENELyLiJQ1ywUNqGr82ogDrzG1a/wbxDh58HiEwkZhGHVgiki9tJKSXvcklTz3uKzjD9luYOwMiqgZvEWcFh5sQL6up586t2ZcGfgVxMsM/dYZsMUmUrqdiAblGYgKWPKx5kgCxFel1Jw5CF1b7V6SGMOu9TNs+xeJkjwuJnnaQuH7tjzQxPZlB/yt/MPjesozPHkYfDjMYRJiEVrSRsZ4rj2QQpU3Wx8bAm522BNNyDgrF4yASQaWTvGTSXtpYKhZiDsL3A8/COm9WHB8HYjLcRgpjBLiW1O0qQqzhVAAUagLXIdjv5VfJ4RGmxYuuJhQ3M0rhLgqLL2d42kd3UB2ZudiT7NrX9efuqtdoPGjyLNhsCpkMalsRKFDJGgB1Lc7E259OY3INcmf8W4nMZhgcAskRIPfu40EAizKQd0UX3PM8h61vivg3GYDX3DSy4eUBXK3uTz0yIvMXBINutuZrhwYryBs58x4B/PsJZnpfIJ5dmuZYyHvmwyxvEmkyo7ogGoNok1NvpXSbi/5uW9X7swyzDiTEzxYjv5ma02hQkalmL+BSLlTfY3tttWQ4Xh7FtMuGEUqPIVBVldRvZgW9ANzflY1oeWZdPkmMBEc2Jw866P2S637xbWOmw3uSALi4PPa1dHVqrAhT5iPvUniJFWNh+k17f4ViGZ8easxtjYEkgw8kiKi38LBwokILWdlCHY2HiPpW0YGUsisylGIBKNa6nyNiQT7jWO5rwb+MzTHxBgj6FmjO+nU2gENYbg3O4rh6HwwWD+n8S2UMa0yBzfiuJ83TFqn7FJEGkrzjTwsdO1iRcge73VaOGuLYTnGnCYdUinJRmGoGTQrMsnd30odQN9jsTy3uxuxpykNpwHJ/bXBKBSfybaiwFtjsTflTeDOGhh89eIB9EMZZXYc9SKAxI2Fyz/ACI6V3M+BkIU3SyIVwdx3mm8R59Hg4DI4LE2CRr7Tu2yqo8yflVUj4jw86TS5hhu6kwbau7kBYgSbJYEWJJ2tvv7qsnEGTtiMRgybdzC7ySAjcvptFbpsWJPwqt8UcJHE5tCxVzB3WqbnoYxs2hPLfULg9NVebgGKt+aJse3b6idD6u0rvBeZZauCM+IjHe4aRm5Aue+Y6NClgH2sN7AFCdudaFwpxdDjQ3dd4robMkihWAPssQCRY2IvfmKrebcPRyZ7hgqKqxYYSuAoCnQ7oi2tz3F/wB1R5V05VkU+HzbG4plJw8kBIYWtrBiIXTe9wEex5eu9WzDFkUtZsixvx7SaFhOTjzjDErM+HwAGrDp3+IdlBCqoVgo1eh1HrvtyqN4ox7Z1BHFhYwTGFmlkZtKLIVI7kbG7XY+g2uas/AGVlsNLipAO9xt5G6gRt/wk8tlN+X5vSpPgTh8YPBxwsB3g8UttwXbnv1AFh8KRy48I2HmUgD39Y9LN8jKVw7x7HhMvgQxO8sQZXij30qjFWeQk/s7lvLmflpuXYkTRRyr7MiK487OAR9CKzjhLIy2AzR0QGXEtiEQC3Je8VVF/Z8TNvfqPKtCyHBmLDYeIneOKND70VVP6H7FT6rw99PN77+wM1jLd5x8UcTQYGLXOx32VFtqY/ugkDb1tUdiuO4VwUeLjVn706I4rftGkvp7u2+4IN7X6WvcVx5fwcZsRLicxtK92jijG6RwnlYAA67Ft+l789xU+zrhOX8dKJO87jBu4iDh7M7EhWANgPCuokdWU+7aYen0GzZG59/aIs98S6cJ8bjGYmXDtC2HljAOhyCT0YEbEEErsAdjfpVv99ZfxDhJMNnmFxESsy4iySBBfnpjcmw5BSr2/dO451pw3+7VDqUUUycETaEmwZAZkvf4yOGwaOFRO4vtrZgsAIvYgaZH0nqEI5VR+3XOtKxYRW9od7J/CCQgPvIJ/l91XPD4/uMbiEnIUTaZIZDYIURAGi1W9tSrNbnZyehrJ8ogOb5wzuNUOpnYHkIYzZF2vz8I28z0rq6XHTa2+FRf1MllbsOTKxj8ukwM0Jb29MU46W1WYDY9CLXFWftHz05jjYoYLMq6Y47b6pJNOo39CQP5TU328ZYQ2GxIHMNE59bl0H1krz7FOGNbtjZBst0i9W5M3wBIFut67jmQ4hnPIBktBDFJB9nyNhM4SGRgp1PC1iCCSDYA+rBbe8CtdivgpW1WGEkPhNzaGQm2n0jcttyCtt+YVk3aRqw2c98Nt4Z1A5jQFHlzvET8ffW3YsRT4VtTKYpYjdrgjQ631XU+RBuD61x9YdWjIeGEri2tfed4YWuKVRfC2IaTCwM51EoLnbxdNVhtvbVt/iqZt615jLpJE6bnn3d+dI7W6Cjekb1mKE77Vx5jl0U6aJ4lkW4NmFxccjauoc6QbzpjY2IVObA4COFdMMaRre4VFCrc89gAK62t5XptE0jubMJ4iBLk6Rc9eR+fOvTSL7j3fY+NK9/Kkb2NvvlTu46jFjFx6cvTz+l6eRy9KJH386caUU87dfv6UyLDIGLBRqItqsL222vzttXqPSko22pxmO6GmGIc7WPmNvv7+Lunv2NGiKo3T50u72otSIHxojjGjGoMQL8r9f8Ap6U8rSS9G/rRFGwoAAoAAAsAOQA5AUvvyogUgTShPKDCqmyKqjnYCwubkmw2vvTyfWiadbrThGIu1ALbl99fgOdPBogXvelHPJkB9/y8v6U8+gpE7fpSY0XCcmZZbFiEaOWNZEP5WFxccjvyIvzqqZZwm2WtJJggsivbVE5Afbokx263CsP5t9rwtFR9+tUTK6DSOPSZoXcg8szvD4stHYd6ltcUi6ZFJHPQ3Sx5jbepeKNQLKAAOgt13/1rjzHJYJyDLGrsL2Y+0L8wHG4v7+lcS8KQ2AZp5FHJJMRM6f5S9tqZ0HuR7fhiFzNu1fKmxeMh/CIZpAhSXRvpKsCoY3shAbqRVx4X4cnOHhixkiFIkVREl7MBfSJHO7gAAaVsNt71b8Fg0iQRxKsajkqiw+lOKm/rVn6pigxjgff+JkYwGLRwQDlRvRF6V/SuSVjW3pwNNFOHKiKNtvRNr0it+VL4URxW8qDNt/WjY9D/ANKBv/rRFEBaipFtqVGM350QjQtOWh6UqI44UARTbn3UgpohCR/tTW9+9Ov0+70gvWiKHR/Wg1HXQPOiOK9KjemJf+tEISdufyo3oMQdqVt70QiUUbb0BGLUr7UQit0oqtL9Kbf60Qjhv6UqX0pWohEDbaiGoMvzpuneiEJX1pDbaiaa3SiEcG91C1zSVdqN/p+tEUJoX9DSBPKvSiE8gthtRvtSj5UFojjk3pGvIMfv0vXraiEFIC+9I05edEUF/OkBvTVotRHElJjTgNqYKIQgD4UQR93pjne3S/60iOR9360QqHn6fWj9aappwWiEHpSG1OagvKiERAoLToxQbnRCBjakv3zonrSttQYRpBuOgpxAoO2w9aQFEIiaFP586aDeiEKijRIrzU3v76IRHcU+2/pTQd6L8qIot+tAjb/egDz99GiOoXpoHmPdSvz9LU7oD6UQioBj6UbbUtN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543175" cy="1790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2759"/>
            <a:ext cx="2162175" cy="21145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2219325" cy="20669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548680"/>
            <a:ext cx="8151440" cy="592832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 smtClean="0"/>
              <a:t>Hipótese 4 = </a:t>
            </a:r>
            <a:r>
              <a:rPr lang="pt-BR" sz="2600" dirty="0" smtClean="0"/>
              <a:t>10 símbolos (A,B,C...J) e 10 estados (1,2,3,4..10) </a:t>
            </a:r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600" dirty="0" smtClean="0"/>
              <a:t>Um grande número de enunciados para descrever um número igualmente grande de estruturas do mundo, com todas as possibilidades sinonímicas derivadas daí.</a:t>
            </a:r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600" dirty="0" smtClean="0"/>
              <a:t>É o que ocorre, os sujeitos da linguagem, viabilizando o processo contínuo do conhecimento.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661148" cy="192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548680"/>
            <a:ext cx="8151440" cy="592832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600" dirty="0" smtClean="0"/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600" dirty="0" smtClean="0"/>
              <a:t>“Linguagem não descreve, não espelha, mas sim, interpreta o mundo”. </a:t>
            </a:r>
          </a:p>
        </p:txBody>
      </p:sp>
    </p:spTree>
    <p:extLst>
      <p:ext uri="{BB962C8B-B14F-4D97-AF65-F5344CB8AC3E}">
        <p14:creationId xmlns:p14="http://schemas.microsoft.com/office/powerpoint/2010/main" val="32183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6672"/>
            <a:ext cx="8367463" cy="6000328"/>
          </a:xfrm>
        </p:spPr>
        <p:txBody>
          <a:bodyPr>
            <a:normAutofit lnSpcReduction="10000"/>
          </a:bodyPr>
          <a:lstStyle/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A linguagem não pode ser separada das suas produções.</a:t>
            </a:r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Ela é um meio de interpretação privilegiada do mundo.</a:t>
            </a:r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 smtClean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 smtClean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pt-BR" b="1" dirty="0" smtClean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pt-BR" b="1" dirty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pt-BR" b="1" dirty="0" smtClean="0"/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 smtClean="0"/>
              <a:t>Exemplo:</a:t>
            </a:r>
            <a:r>
              <a:rPr lang="pt-BR" dirty="0" smtClean="0"/>
              <a:t> bretões distinguem 4 cores no arco-íris e nós 7. São duas interpretações diferentes que estão relacionadas a experiência cultural dos falantes de cada língua.</a:t>
            </a:r>
          </a:p>
          <a:p>
            <a:pPr marL="621792" lvl="1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pt-BR" dirty="0" smtClean="0"/>
              <a:t>O que faz a diferença é o sujeito, o modo pelo qual ele conduz a sua ação de construção e compreensão do mundo.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72400" cy="671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Conceito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999040" cy="4648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b="1" dirty="0" smtClean="0"/>
              <a:t>Conjunto de propriedades </a:t>
            </a:r>
            <a:r>
              <a:rPr lang="pt-BR" sz="2400" dirty="0" smtClean="0"/>
              <a:t>– </a:t>
            </a:r>
            <a:r>
              <a:rPr lang="pt-BR" sz="2400" b="1" dirty="0" smtClean="0"/>
              <a:t>traços ou características</a:t>
            </a:r>
            <a:r>
              <a:rPr lang="pt-BR" sz="2400" dirty="0" smtClean="0"/>
              <a:t> – que não só representam os estados de mundo, discriminando-os, mas também permitem elaborar </a:t>
            </a:r>
            <a:r>
              <a:rPr lang="pt-BR" sz="2400" b="1" dirty="0" smtClean="0"/>
              <a:t>redes conceituais </a:t>
            </a:r>
            <a:r>
              <a:rPr lang="pt-BR" sz="2400" dirty="0" smtClean="0"/>
              <a:t>segundo o traço considerado.</a:t>
            </a:r>
          </a:p>
          <a:p>
            <a:pPr eaLnBrk="1" hangingPunct="1"/>
            <a:endParaRPr lang="pt-BR" sz="2400" dirty="0" smtClean="0"/>
          </a:p>
          <a:p>
            <a:pPr marL="0" indent="0" eaLnBrk="1" hangingPunct="1">
              <a:buNone/>
            </a:pPr>
            <a:r>
              <a:rPr lang="pt-BR" sz="2400" dirty="0" smtClean="0"/>
              <a:t>PEIXES – baiacu, </a:t>
            </a:r>
            <a:r>
              <a:rPr lang="pt-BR" sz="2400" dirty="0" err="1" smtClean="0"/>
              <a:t>taínha</a:t>
            </a:r>
            <a:r>
              <a:rPr lang="pt-BR" sz="2400" dirty="0" smtClean="0"/>
              <a:t>, robalo, etc. (Traço tipo de animal)</a:t>
            </a:r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r>
              <a:rPr lang="pt-BR" sz="2400" dirty="0" smtClean="0"/>
              <a:t>COMIDA – pirão de peixe, bobó de camarão, etc. (Traço gênero alimentício)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Características do conceito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11189" y="1268413"/>
            <a:ext cx="7705228" cy="48275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Estabelecem simultaneamente </a:t>
            </a:r>
            <a:r>
              <a:rPr lang="pt-BR" sz="2800" b="1" dirty="0" smtClean="0"/>
              <a:t>diferenças</a:t>
            </a:r>
            <a:r>
              <a:rPr lang="pt-BR" sz="2800" dirty="0" smtClean="0"/>
              <a:t> e </a:t>
            </a:r>
            <a:r>
              <a:rPr lang="pt-BR" sz="2800" b="1" dirty="0" smtClean="0"/>
              <a:t>semelhanças</a:t>
            </a:r>
            <a:r>
              <a:rPr lang="pt-BR" sz="2800" dirty="0" smtClean="0"/>
              <a:t> entre os conceitos.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/>
              <a:t>Conjunto de traços</a:t>
            </a:r>
            <a:r>
              <a:rPr lang="pt-BR" sz="2800" dirty="0" smtClean="0"/>
              <a:t> que compõem um conceito, o identificam, e o discriminam.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Cada</a:t>
            </a:r>
            <a:r>
              <a:rPr lang="pt-BR" sz="2800" b="1" dirty="0" smtClean="0"/>
              <a:t> característica </a:t>
            </a:r>
            <a:r>
              <a:rPr lang="pt-BR" sz="2800" dirty="0" smtClean="0"/>
              <a:t>estabelece</a:t>
            </a:r>
            <a:r>
              <a:rPr lang="pt-BR" sz="2800" b="1" dirty="0" smtClean="0"/>
              <a:t> relação </a:t>
            </a:r>
            <a:r>
              <a:rPr lang="pt-BR" sz="2800" dirty="0" smtClean="0"/>
              <a:t>com </a:t>
            </a:r>
            <a:r>
              <a:rPr lang="pt-BR" sz="2800" b="1" dirty="0" smtClean="0"/>
              <a:t>diferentes conceitos</a:t>
            </a:r>
            <a:r>
              <a:rPr lang="pt-BR" sz="2800" dirty="0" smtClean="0"/>
              <a:t>, de acordo com </a:t>
            </a:r>
            <a:r>
              <a:rPr lang="pt-BR" sz="2800" b="1" dirty="0" smtClean="0"/>
              <a:t>contextos</a:t>
            </a:r>
            <a:r>
              <a:rPr lang="pt-BR" sz="2800" dirty="0" smtClean="0"/>
              <a:t> específicos de sentido.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846640" cy="5257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800" b="1" dirty="0" smtClean="0"/>
              <a:t>Exemplo: </a:t>
            </a:r>
            <a:r>
              <a:rPr lang="pt-BR" sz="2800" dirty="0" smtClean="0"/>
              <a:t>o traço idade relaciona bezerro e criança, mas este mesmo traço distingue criança e homem que se relacionam pelo traço racionalidade.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13700"/>
            <a:ext cx="3312368" cy="2545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062664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Os conjuntos de relações estabelecidas entre os </a:t>
            </a:r>
            <a:r>
              <a:rPr lang="pt-BR" b="1" dirty="0" smtClean="0"/>
              <a:t>conceitos</a:t>
            </a:r>
            <a:r>
              <a:rPr lang="pt-BR" dirty="0" smtClean="0"/>
              <a:t>, a partir de seus </a:t>
            </a:r>
            <a:r>
              <a:rPr lang="pt-BR" b="1" dirty="0" smtClean="0"/>
              <a:t>elementos constitutivos </a:t>
            </a:r>
            <a:r>
              <a:rPr lang="pt-BR" dirty="0" smtClean="0"/>
              <a:t>(os traços) permitem a </a:t>
            </a:r>
            <a:r>
              <a:rPr lang="pt-BR" b="1" dirty="0" smtClean="0"/>
              <a:t>ordenação da informação </a:t>
            </a:r>
            <a:r>
              <a:rPr lang="pt-BR" dirty="0" smtClean="0"/>
              <a:t>segundo contextos de aplicação específicos.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768"/>
            <a:ext cx="3651096" cy="2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Semiose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4632" cy="4800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200" dirty="0" smtClean="0"/>
              <a:t>Processo em que um </a:t>
            </a:r>
            <a:r>
              <a:rPr lang="pt-BR" sz="2200" b="1" dirty="0" smtClean="0"/>
              <a:t>signo</a:t>
            </a:r>
            <a:r>
              <a:rPr lang="pt-BR" sz="2200" dirty="0" smtClean="0"/>
              <a:t> é sucessivamente esclarecido e </a:t>
            </a:r>
            <a:r>
              <a:rPr lang="pt-BR" sz="2200" b="1" dirty="0" smtClean="0"/>
              <a:t>interpretado</a:t>
            </a:r>
            <a:r>
              <a:rPr lang="pt-BR" sz="2200" dirty="0" smtClean="0"/>
              <a:t> por outro, de modo a formar uma </a:t>
            </a:r>
            <a:r>
              <a:rPr lang="pt-BR" sz="2200" b="1" dirty="0" smtClean="0"/>
              <a:t>cadeia infinita </a:t>
            </a:r>
            <a:r>
              <a:rPr lang="pt-BR" sz="2200" dirty="0" smtClean="0"/>
              <a:t>de remissão entre signos que responde pela </a:t>
            </a:r>
            <a:r>
              <a:rPr lang="pt-BR" sz="2200" b="1" dirty="0" smtClean="0"/>
              <a:t>interpretação</a:t>
            </a:r>
            <a:r>
              <a:rPr lang="pt-BR" sz="2200" dirty="0" smtClean="0"/>
              <a:t>.</a:t>
            </a:r>
          </a:p>
          <a:p>
            <a:pPr algn="just" eaLnBrk="1" hangingPunct="1"/>
            <a:r>
              <a:rPr lang="pt-BR" sz="2200" dirty="0" smtClean="0"/>
              <a:t>Associações entre </a:t>
            </a:r>
            <a:r>
              <a:rPr lang="pt-BR" sz="2200" b="1" dirty="0" smtClean="0"/>
              <a:t>signos </a:t>
            </a:r>
            <a:r>
              <a:rPr lang="pt-BR" sz="2200" dirty="0" smtClean="0"/>
              <a:t>viabilizam tantos trajetos interpretativos quantas forem as possibilidades de associação entre conceitos.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t-BR" sz="2800" b="1" dirty="0" smtClean="0"/>
              <a:t>Linguagem</a:t>
            </a:r>
            <a:r>
              <a:rPr lang="pt-BR" sz="2800" dirty="0" smtClean="0"/>
              <a:t> = elemento da cultura que nos permite pensar o mundo, conhecer e nos comunicar criando elos simbólicos.</a:t>
            </a:r>
          </a:p>
          <a:p>
            <a:pPr algn="just" eaLnBrk="1" hangingPunct="1"/>
            <a:r>
              <a:rPr lang="pt-BR" sz="2800" b="1" dirty="0" smtClean="0"/>
              <a:t>Linguagem Natural </a:t>
            </a:r>
            <a:r>
              <a:rPr lang="pt-BR" sz="2800" dirty="0" smtClean="0"/>
              <a:t>= linguagem verbal-oral que é compartilhada por toda uma comunidade e é apreendida através do uso.</a:t>
            </a:r>
          </a:p>
          <a:p>
            <a:pPr algn="just" eaLnBrk="1" hangingPunct="1"/>
            <a:r>
              <a:rPr lang="pt-BR" sz="2800" b="1" dirty="0" smtClean="0"/>
              <a:t>Senso comum </a:t>
            </a:r>
            <a:r>
              <a:rPr lang="pt-BR" sz="2800" dirty="0" smtClean="0"/>
              <a:t>= é o conhecimento vulgar e prático utilizado no cotidiano para orientar nossas ações e a elas conferir significado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838200"/>
            <a:ext cx="8209161" cy="5257800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Para formar </a:t>
            </a:r>
            <a:r>
              <a:rPr lang="pt-BR" sz="2800" b="1" dirty="0" smtClean="0"/>
              <a:t>conceitos</a:t>
            </a:r>
            <a:r>
              <a:rPr lang="pt-BR" sz="2800" dirty="0" smtClean="0"/>
              <a:t>: comparar, refletir, abstrair.</a:t>
            </a:r>
          </a:p>
          <a:p>
            <a:pPr lvl="1" algn="just"/>
            <a:r>
              <a:rPr lang="pt-BR" sz="2400" dirty="0" smtClean="0"/>
              <a:t>Conceito = nome, na forma substantivada</a:t>
            </a:r>
          </a:p>
          <a:p>
            <a:pPr lvl="1" algn="just"/>
            <a:r>
              <a:rPr lang="pt-BR" sz="2400" dirty="0" smtClean="0"/>
              <a:t>Forma significante = Termo</a:t>
            </a:r>
          </a:p>
          <a:p>
            <a:pPr algn="just" eaLnBrk="1" hangingPunct="1"/>
            <a:r>
              <a:rPr lang="pt-BR" sz="2800" dirty="0" smtClean="0"/>
              <a:t>Atribuir um conceito a um termo =&gt; depende da formulação de juízos</a:t>
            </a:r>
          </a:p>
          <a:p>
            <a:pPr lvl="1" algn="just"/>
            <a:r>
              <a:rPr lang="pt-BR" sz="2400" dirty="0" smtClean="0"/>
              <a:t>Juízo = ato proposicional que atribui qualidades a um termo.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457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109537" indent="0">
              <a:buNone/>
            </a:pPr>
            <a:r>
              <a:rPr lang="pt-BR" dirty="0" smtClean="0"/>
              <a:t>	</a:t>
            </a:r>
            <a:r>
              <a:rPr lang="pt-BR" sz="2800" dirty="0" smtClean="0"/>
              <a:t>	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Informação (cognição + capital cultural)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Conhecimento </a:t>
            </a:r>
            <a:r>
              <a:rPr lang="pt-BR" dirty="0"/>
              <a:t>tem como fonte a informação, pois que é um produto posterior e surge a partir dela.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76672"/>
            <a:ext cx="2520280" cy="28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1"/>
          <p:cNvSpPr>
            <a:spLocks noGrp="1"/>
          </p:cNvSpPr>
          <p:nvPr>
            <p:ph idx="1"/>
          </p:nvPr>
        </p:nvSpPr>
        <p:spPr>
          <a:xfrm>
            <a:off x="457201" y="764704"/>
            <a:ext cx="7931224" cy="417646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b="1" dirty="0" smtClean="0"/>
              <a:t>Exemplo: </a:t>
            </a:r>
            <a:r>
              <a:rPr lang="pt-BR" sz="2400" dirty="0" smtClean="0"/>
              <a:t>ao identificar nos </a:t>
            </a:r>
            <a:r>
              <a:rPr lang="pt-BR" sz="2400" b="1" dirty="0" smtClean="0"/>
              <a:t>textos</a:t>
            </a:r>
            <a:r>
              <a:rPr lang="pt-BR" sz="2400" dirty="0" smtClean="0"/>
              <a:t> de uma área específica os juízos nele inscritos, pode-se formular o </a:t>
            </a:r>
            <a:r>
              <a:rPr lang="pt-BR" sz="2400" b="1" dirty="0" smtClean="0"/>
              <a:t>conjunto de conceitos </a:t>
            </a:r>
            <a:r>
              <a:rPr lang="pt-BR" sz="2400" dirty="0" smtClean="0"/>
              <a:t>que a fundamentam.</a:t>
            </a:r>
          </a:p>
          <a:p>
            <a:pPr algn="just" eaLnBrk="1" hangingPunct="1"/>
            <a:r>
              <a:rPr lang="pt-BR" sz="2400" dirty="0" smtClean="0"/>
              <a:t>Ao lermos um texto, a análise sobre ele deve reconhecer nos </a:t>
            </a:r>
            <a:r>
              <a:rPr lang="pt-BR" sz="2400" b="1" dirty="0" smtClean="0"/>
              <a:t>juízos formulados</a:t>
            </a:r>
            <a:r>
              <a:rPr lang="pt-BR" sz="2400" dirty="0" smtClean="0"/>
              <a:t>, os </a:t>
            </a:r>
            <a:r>
              <a:rPr lang="pt-BR" sz="2400" b="1" dirty="0" smtClean="0"/>
              <a:t>traços atribuídos </a:t>
            </a:r>
            <a:r>
              <a:rPr lang="pt-BR" sz="2400" dirty="0" smtClean="0"/>
              <a:t>às denominações identificando assim os </a:t>
            </a:r>
            <a:r>
              <a:rPr lang="pt-BR" sz="2400" b="1" dirty="0" smtClean="0"/>
              <a:t>conceitos</a:t>
            </a:r>
            <a:r>
              <a:rPr lang="pt-BR" sz="2400" dirty="0" smtClean="0"/>
              <a:t>.</a:t>
            </a:r>
          </a:p>
          <a:p>
            <a:pPr algn="just" eaLnBrk="1" hangingPunct="1"/>
            <a:r>
              <a:rPr lang="pt-BR" sz="2400" dirty="0" smtClean="0"/>
              <a:t>O </a:t>
            </a:r>
            <a:r>
              <a:rPr lang="pt-BR" sz="2400" b="1" dirty="0" smtClean="0"/>
              <a:t>sistema conceitual</a:t>
            </a:r>
            <a:r>
              <a:rPr lang="pt-BR" sz="2400" dirty="0" smtClean="0"/>
              <a:t> é ferramenta elementar da pesquisa.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13485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Métodos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13787" cy="48990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sz="2400" b="1" dirty="0" smtClean="0"/>
              <a:t>Dedutivo: </a:t>
            </a:r>
            <a:r>
              <a:rPr lang="pt-BR" sz="2400" dirty="0" smtClean="0"/>
              <a:t>caminha do </a:t>
            </a:r>
            <a:r>
              <a:rPr lang="pt-BR" sz="2400" b="1" dirty="0" smtClean="0"/>
              <a:t>princípio às suas consequências</a:t>
            </a:r>
            <a:r>
              <a:rPr lang="pt-BR" sz="2400" dirty="0" smtClean="0"/>
              <a:t> (geral para o específico). </a:t>
            </a:r>
          </a:p>
          <a:p>
            <a:pPr lvl="2">
              <a:lnSpc>
                <a:spcPct val="90000"/>
              </a:lnSpc>
            </a:pPr>
            <a:r>
              <a:rPr lang="pt-BR" sz="2200" dirty="0" smtClean="0"/>
              <a:t>A verdade das premissas e a adoção das </a:t>
            </a:r>
            <a:r>
              <a:rPr lang="pt-BR" sz="2200" b="1" dirty="0" smtClean="0"/>
              <a:t>estruturas do argumento dedutivo</a:t>
            </a:r>
            <a:r>
              <a:rPr lang="pt-BR" sz="2200" dirty="0" smtClean="0"/>
              <a:t> garantem a </a:t>
            </a:r>
            <a:r>
              <a:rPr lang="pt-BR" sz="2200" b="1" dirty="0" smtClean="0"/>
              <a:t>validade da conclusão.</a:t>
            </a:r>
          </a:p>
          <a:p>
            <a:pPr lvl="1"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400" b="1" dirty="0" smtClean="0"/>
              <a:t>Indutivo: </a:t>
            </a:r>
            <a:r>
              <a:rPr lang="pt-BR" sz="2400" dirty="0" smtClean="0"/>
              <a:t>possibilita a </a:t>
            </a:r>
            <a:r>
              <a:rPr lang="pt-BR" sz="2400" b="1" dirty="0" smtClean="0"/>
              <a:t>generalizaçã</a:t>
            </a:r>
            <a:r>
              <a:rPr lang="pt-BR" sz="2400" dirty="0" smtClean="0"/>
              <a:t>o a partir das </a:t>
            </a:r>
            <a:r>
              <a:rPr lang="pt-BR" sz="2400" b="1" dirty="0" smtClean="0"/>
              <a:t>experiências específicas. </a:t>
            </a:r>
            <a:r>
              <a:rPr lang="pt-BR" sz="2400" dirty="0" smtClean="0"/>
              <a:t>(Do específico para o geral)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smtClean="0"/>
              <a:t>Contexto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81562"/>
          </a:xfrm>
        </p:spPr>
        <p:txBody>
          <a:bodyPr/>
          <a:lstStyle/>
          <a:p>
            <a:pPr eaLnBrk="1" hangingPunct="1"/>
            <a:r>
              <a:rPr lang="pt-BR" sz="2400" b="1" dirty="0" smtClean="0"/>
              <a:t>Hipóteses </a:t>
            </a:r>
            <a:r>
              <a:rPr lang="pt-BR" sz="2400" dirty="0" smtClean="0"/>
              <a:t>: premissas cujas consequências lógicas podem ser examinadas, comparadas e avaliadas com os fatos observados. (provável solução de problema)</a:t>
            </a:r>
          </a:p>
          <a:p>
            <a:pPr lvl="1"/>
            <a:r>
              <a:rPr lang="pt-BR" sz="2000" dirty="0" smtClean="0"/>
              <a:t>confirmada quando se encontra sustentada pelas evidências.</a:t>
            </a:r>
          </a:p>
          <a:p>
            <a:pPr lvl="1"/>
            <a:r>
              <a:rPr lang="pt-BR" sz="2000" dirty="0" smtClean="0"/>
              <a:t>Um enunciado funciona como hipótese quando é tomada na qualidade de premissa que sustenta a conclusão.</a:t>
            </a:r>
          </a:p>
          <a:p>
            <a:pPr lvl="1"/>
            <a:endParaRPr lang="pt-BR" sz="2000" dirty="0" smtClean="0"/>
          </a:p>
          <a:p>
            <a:pPr eaLnBrk="1" hangingPunct="1"/>
            <a:r>
              <a:rPr lang="pt-BR" sz="2400" b="1" dirty="0" smtClean="0"/>
              <a:t>Investigação: </a:t>
            </a:r>
            <a:r>
              <a:rPr lang="pt-BR" sz="2400" dirty="0" smtClean="0"/>
              <a:t>procedimento cujo objetivo é solucionar o problema proposto. (Pesquisa)</a:t>
            </a:r>
          </a:p>
          <a:p>
            <a:pPr eaLnBrk="1" hangingPunct="1"/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Para o projeto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8156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000" b="1" u="sng" dirty="0" smtClean="0"/>
              <a:t>Esquema 1:</a:t>
            </a:r>
          </a:p>
          <a:p>
            <a:pPr marL="0" indent="0" eaLnBrk="1" hangingPunct="1">
              <a:buNone/>
            </a:pPr>
            <a:r>
              <a:rPr lang="pt-BR" sz="2000" b="1" dirty="0" smtClean="0"/>
              <a:t>TEMA: estou estudando....</a:t>
            </a:r>
          </a:p>
          <a:p>
            <a:pPr marL="0" indent="0" eaLnBrk="1" hangingPunct="1">
              <a:buNone/>
            </a:pPr>
            <a:r>
              <a:rPr lang="pt-BR" sz="2000" b="1" dirty="0" smtClean="0"/>
              <a:t>QUESTÃO: porque pretendo descobrir/analisar quem/como/por que....</a:t>
            </a:r>
          </a:p>
          <a:p>
            <a:pPr marL="0" indent="0" eaLnBrk="1" hangingPunct="1">
              <a:buNone/>
            </a:pPr>
            <a:r>
              <a:rPr lang="pt-BR" sz="2000" b="1" dirty="0" smtClean="0"/>
              <a:t>FUNDAMENTO LÓGICO: a fim de entender/interpretar como/por que/ o que....</a:t>
            </a:r>
            <a:endParaRPr lang="pt-BR" sz="2000" dirty="0" smtClean="0"/>
          </a:p>
          <a:p>
            <a:pPr eaLnBrk="1" hangingPunct="1"/>
            <a:endParaRPr lang="pt-BR" sz="2400" dirty="0" smtClean="0"/>
          </a:p>
          <a:p>
            <a:r>
              <a:rPr lang="pt-BR" sz="2000" b="1" u="sng" dirty="0"/>
              <a:t>Esquema </a:t>
            </a:r>
            <a:r>
              <a:rPr lang="pt-BR" sz="2000" b="1" u="sng" dirty="0" smtClean="0"/>
              <a:t>2:</a:t>
            </a:r>
            <a:endParaRPr lang="pt-BR" sz="2000" b="1" u="sng" dirty="0"/>
          </a:p>
          <a:p>
            <a:pPr marL="0" indent="0" eaLnBrk="1" hangingPunct="1">
              <a:buNone/>
            </a:pPr>
            <a:r>
              <a:rPr lang="pt-BR" sz="2000" dirty="0" smtClean="0"/>
              <a:t>1 Enunciação do problema</a:t>
            </a:r>
          </a:p>
          <a:p>
            <a:pPr marL="0" indent="0" eaLnBrk="1" hangingPunct="1">
              <a:buNone/>
            </a:pPr>
            <a:r>
              <a:rPr lang="pt-BR" sz="2000" dirty="0" smtClean="0"/>
              <a:t>2 Hipóteses</a:t>
            </a:r>
          </a:p>
          <a:p>
            <a:pPr marL="0" indent="0" eaLnBrk="1" hangingPunct="1">
              <a:buNone/>
            </a:pPr>
            <a:r>
              <a:rPr lang="pt-BR" sz="2000" dirty="0" smtClean="0"/>
              <a:t>3 Predição observacional</a:t>
            </a:r>
          </a:p>
          <a:p>
            <a:pPr marL="0" indent="0" eaLnBrk="1" hangingPunct="1">
              <a:buNone/>
            </a:pPr>
            <a:r>
              <a:rPr lang="pt-BR" sz="2000" dirty="0" smtClean="0"/>
              <a:t>4 Observação</a:t>
            </a:r>
          </a:p>
          <a:p>
            <a:pPr marL="0" indent="0" eaLnBrk="1" hangingPunct="1">
              <a:buNone/>
            </a:pPr>
            <a:r>
              <a:rPr lang="pt-BR" sz="2000" dirty="0" smtClean="0"/>
              <a:t>5 Comprovação ou refutação da hipótese</a:t>
            </a:r>
          </a:p>
        </p:txBody>
      </p:sp>
    </p:spTree>
    <p:extLst>
      <p:ext uri="{BB962C8B-B14F-4D97-AF65-F5344CB8AC3E}">
        <p14:creationId xmlns:p14="http://schemas.microsoft.com/office/powerpoint/2010/main" val="633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Para o projeto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8156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000" b="1" u="sng" dirty="0" smtClean="0"/>
              <a:t>Esquema 3:</a:t>
            </a:r>
          </a:p>
          <a:p>
            <a:pPr eaLnBrk="1" hangingPunct="1"/>
            <a:endParaRPr lang="pt-BR" sz="2000" b="1" u="sng" dirty="0"/>
          </a:p>
          <a:p>
            <a:pPr marL="0" indent="0" eaLnBrk="1" hangingPunct="1">
              <a:buNone/>
            </a:pPr>
            <a:r>
              <a:rPr lang="pt-BR" sz="2000" b="1" u="sng" dirty="0" smtClean="0"/>
              <a:t>Problema</a:t>
            </a:r>
          </a:p>
          <a:p>
            <a:pPr marL="0" indent="0" eaLnBrk="1" hangingPunct="1">
              <a:buNone/>
            </a:pPr>
            <a:r>
              <a:rPr lang="pt-BR" sz="2000" b="1" u="sng" dirty="0" smtClean="0"/>
              <a:t>Hipóteses preliminares</a:t>
            </a:r>
          </a:p>
          <a:p>
            <a:pPr marL="0" indent="0" eaLnBrk="1" hangingPunct="1">
              <a:buNone/>
            </a:pPr>
            <a:r>
              <a:rPr lang="pt-BR" sz="2000" b="1" u="sng" dirty="0" smtClean="0"/>
              <a:t>Fatos adicionais (não previstos inicialmente)</a:t>
            </a:r>
          </a:p>
          <a:p>
            <a:pPr marL="0" indent="0" eaLnBrk="1" hangingPunct="1">
              <a:buNone/>
            </a:pPr>
            <a:r>
              <a:rPr lang="pt-BR" sz="2000" b="1" u="sng" dirty="0" smtClean="0"/>
              <a:t>Hipótese prévia</a:t>
            </a:r>
          </a:p>
          <a:p>
            <a:pPr marL="0" indent="0" eaLnBrk="1" hangingPunct="1">
              <a:buNone/>
            </a:pPr>
            <a:r>
              <a:rPr lang="pt-BR" sz="2000" b="1" u="sng" dirty="0" smtClean="0"/>
              <a:t>Teste da hipótese</a:t>
            </a:r>
          </a:p>
          <a:p>
            <a:pPr marL="0" indent="0" eaLnBrk="1" hangingPunct="1">
              <a:buNone/>
            </a:pPr>
            <a:r>
              <a:rPr lang="pt-BR" sz="2000" b="1" u="sng" dirty="0" smtClean="0"/>
              <a:t>Confirmação ou não da hipótese prévia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4618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200" dirty="0" smtClean="0"/>
              <a:t>Desafio da sociedade contemporânea é o de </a:t>
            </a:r>
            <a:r>
              <a:rPr lang="pt-BR" sz="2200" b="1" dirty="0" smtClean="0"/>
              <a:t>vincular o conhecimento à experiência</a:t>
            </a:r>
            <a:r>
              <a:rPr lang="pt-BR" sz="2200" dirty="0" smtClean="0"/>
              <a:t> e não simplesmente utilizar o conhecimento em diferentes experiências, quando útil.</a:t>
            </a:r>
          </a:p>
          <a:p>
            <a:pPr algn="just" eaLnBrk="1" hangingPunct="1"/>
            <a:endParaRPr lang="pt-BR" sz="2200" dirty="0" smtClean="0"/>
          </a:p>
          <a:p>
            <a:pPr lvl="1" algn="just"/>
            <a:r>
              <a:rPr lang="pt-BR" sz="1800" dirty="0" smtClean="0"/>
              <a:t>A informação é percebida, pelo viés da utilidade, como um conteúdo pronto e acabado para responder de modo direto a alguma necessidade.</a:t>
            </a:r>
          </a:p>
          <a:p>
            <a:pPr lvl="1" algn="just"/>
            <a:r>
              <a:rPr lang="pt-BR" sz="1800" dirty="0" smtClean="0"/>
              <a:t>Faltam o rito e o sujeito.</a:t>
            </a:r>
          </a:p>
          <a:p>
            <a:pPr lvl="1" algn="just"/>
            <a:r>
              <a:rPr lang="pt-BR" sz="1800" dirty="0" smtClean="0"/>
              <a:t>O </a:t>
            </a:r>
            <a:r>
              <a:rPr lang="pt-BR" sz="1800" b="1" dirty="0" smtClean="0"/>
              <a:t>sujeito </a:t>
            </a:r>
            <a:r>
              <a:rPr lang="pt-BR" sz="1800" dirty="0" smtClean="0"/>
              <a:t>define-se a partir do enfrentamento do rito, que pode prevalecer do </a:t>
            </a:r>
            <a:r>
              <a:rPr lang="pt-BR" sz="1800" b="1" dirty="0" smtClean="0"/>
              <a:t>método</a:t>
            </a:r>
            <a:r>
              <a:rPr lang="pt-BR" sz="1800" dirty="0" smtClean="0"/>
              <a:t> e da </a:t>
            </a:r>
            <a:r>
              <a:rPr lang="pt-BR" sz="1800" b="1" dirty="0" smtClean="0"/>
              <a:t>linguagem</a:t>
            </a:r>
            <a:r>
              <a:rPr lang="pt-BR" sz="1800" dirty="0" smtClean="0"/>
              <a:t> como integrantes da capacidade receptiva informacional que é um dos elementos da competência de geração do conhecimento.</a:t>
            </a:r>
          </a:p>
          <a:p>
            <a:pPr lvl="1" algn="just"/>
            <a:endParaRPr lang="pt-BR" sz="1800" dirty="0" smtClean="0"/>
          </a:p>
          <a:p>
            <a:pPr algn="just" eaLnBrk="1" hangingPunct="1"/>
            <a:r>
              <a:rPr lang="pt-BR" sz="2200" dirty="0" smtClean="0"/>
              <a:t>A produção da linguagem e o trabalho metódico são um dos pilares da relação entre informação e conhecimento.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t-BR" sz="4400" dirty="0" smtClean="0"/>
              <a:t>Considerações sobre o texto de Aldo Barreto</a:t>
            </a:r>
          </a:p>
          <a:p>
            <a:pPr algn="just" eaLnBrk="1" hangingPunct="1"/>
            <a:endParaRPr lang="pt-BR" sz="3200" dirty="0"/>
          </a:p>
          <a:p>
            <a:pPr algn="just" eaLnBrk="1" hangingPunct="1"/>
            <a:r>
              <a:rPr lang="pt-BR" sz="3200" dirty="0" smtClean="0"/>
              <a:t>Histórico da Ciência da Informação</a:t>
            </a:r>
          </a:p>
          <a:p>
            <a:pPr algn="just" eaLnBrk="1" hangingPunct="1"/>
            <a:r>
              <a:rPr lang="pt-BR" sz="3200" dirty="0" smtClean="0"/>
              <a:t>Considerações sobre sociedade e mundo moderno</a:t>
            </a:r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66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QUESTÕES DE SOCIEDADE</a:t>
            </a:r>
            <a:endParaRPr lang="pt-BR" b="1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Sociedade da Informação = realização tecnológica (distribuição da informação)</a:t>
            </a:r>
          </a:p>
          <a:p>
            <a:pPr algn="just" eaLnBrk="1" hangingPunct="1"/>
            <a:endParaRPr lang="pt-BR" sz="3200" dirty="0" smtClean="0"/>
          </a:p>
          <a:p>
            <a:pPr algn="just" eaLnBrk="1" hangingPunct="1"/>
            <a:r>
              <a:rPr lang="pt-BR" dirty="0" smtClean="0"/>
              <a:t>Sociedade do Conhecimento = realização do saber (acesso em 2 níveis – físico e intelectual) – É utópico? É real?</a:t>
            </a:r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9422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cap="all" dirty="0" smtClean="0"/>
              <a:t>Conceito de enciclopédia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Enciclopédia – organizar conhecimento a partir de universos particulares de linguagem (Classificação do conhecimento)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Classificar conhecimento – analogia à CDD/CDU</a:t>
            </a:r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5670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3600" u="sng" dirty="0" smtClean="0"/>
              <a:t>Homens da Ciência </a:t>
            </a:r>
            <a:r>
              <a:rPr lang="pt-BR" dirty="0" smtClean="0"/>
              <a:t>– são como linces (enxergam mais longe, estudam vários domínios do conhecimento) “O homem à frente de seu tempo”.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Paul </a:t>
            </a:r>
            <a:r>
              <a:rPr lang="pt-BR" dirty="0" err="1" smtClean="0"/>
              <a:t>Otlet</a:t>
            </a:r>
            <a:r>
              <a:rPr lang="pt-BR" dirty="0" smtClean="0"/>
              <a:t> – facilitar acesso à informação ao maior número de pessoas (Informação em Conhecimento – Paz Mundial)</a:t>
            </a:r>
          </a:p>
          <a:p>
            <a:pPr algn="just"/>
            <a:endParaRPr lang="pt-BR" dirty="0"/>
          </a:p>
          <a:p>
            <a:pPr algn="just"/>
            <a:r>
              <a:rPr lang="pt-BR" dirty="0" err="1" smtClean="0"/>
              <a:t>Hobsbawn</a:t>
            </a:r>
            <a:r>
              <a:rPr lang="pt-BR" dirty="0" smtClean="0"/>
              <a:t> – “nos últimos 50 anos a humanidade viu inserir em seu convívio mais inovações do que em todo o resto da história” </a:t>
            </a:r>
            <a:r>
              <a:rPr lang="pt-BR" dirty="0"/>
              <a:t>(mídias por exemplo</a:t>
            </a:r>
            <a:r>
              <a:rPr lang="pt-BR" dirty="0" smtClean="0"/>
              <a:t>)</a:t>
            </a:r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707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545138" cy="208823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63" y="905154"/>
            <a:ext cx="2617713" cy="23063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3024336" cy="22556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39" y="3789040"/>
            <a:ext cx="3888835" cy="21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3600" dirty="0" smtClean="0"/>
              <a:t>Bush – </a:t>
            </a:r>
            <a:r>
              <a:rPr lang="pt-BR" sz="3200" dirty="0" smtClean="0"/>
              <a:t>criador do </a:t>
            </a:r>
            <a:r>
              <a:rPr lang="pt-BR" sz="3200" dirty="0" err="1" smtClean="0"/>
              <a:t>memex</a:t>
            </a:r>
            <a:r>
              <a:rPr lang="pt-BR" sz="3200" dirty="0" smtClean="0"/>
              <a:t> = utensílio tecnológico para armazenar e recuperar documentos através da associação de palavras. </a:t>
            </a:r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464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 fontScale="925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3600" u="sng" dirty="0" smtClean="0"/>
              <a:t>Fluxos de informação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 smtClean="0"/>
              <a:t>Interno – Do armazenamento / recuperação para a Organização e o controle.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 smtClean="0"/>
              <a:t>Extremo – da Informação do autor para o tratamento e assimilação como conhecimento pelo receptor. </a:t>
            </a:r>
            <a:endParaRPr lang="pt-BR" sz="3200" dirty="0" smtClean="0"/>
          </a:p>
          <a:p>
            <a:pPr algn="just" eaLnBrk="1" hangingPunct="1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4754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u="sng" dirty="0" smtClean="0"/>
              <a:t>Ciência da Informação em 3 tempos: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u="sng" dirty="0" smtClean="0"/>
              <a:t>Tempo da gerência da informação </a:t>
            </a:r>
            <a:r>
              <a:rPr lang="pt-BR" sz="2400" dirty="0" smtClean="0"/>
              <a:t>(1945 - 1980) = </a:t>
            </a:r>
            <a:r>
              <a:rPr lang="pt-BR" sz="2500" dirty="0" smtClean="0"/>
              <a:t>preocupações e desenvolvimentos de ferramentas (Classificação, Indexação, Tesauro, Recuperação, Linguagem). </a:t>
            </a:r>
          </a:p>
          <a:p>
            <a:pPr algn="just" eaLnBrk="1" hangingPunct="1"/>
            <a:endParaRPr lang="pt-BR" sz="2500" dirty="0" smtClean="0"/>
          </a:p>
          <a:p>
            <a:pPr algn="just" eaLnBrk="1" hangingPunct="1"/>
            <a:r>
              <a:rPr lang="pt-BR" sz="2500" u="sng" dirty="0" smtClean="0"/>
              <a:t>Tempo da relação Informação e conhecimento </a:t>
            </a:r>
            <a:r>
              <a:rPr lang="pt-BR" sz="2500" dirty="0" smtClean="0"/>
              <a:t>(1980 - 1995) = cognição (informação gerando conhecimento) competências para interiorizar informação.</a:t>
            </a:r>
          </a:p>
          <a:p>
            <a:pPr algn="just" eaLnBrk="1" hangingPunct="1"/>
            <a:endParaRPr lang="pt-BR" sz="2500" dirty="0" smtClean="0"/>
          </a:p>
          <a:p>
            <a:pPr algn="just" eaLnBrk="1" hangingPunct="1"/>
            <a:r>
              <a:rPr lang="pt-BR" sz="2500" dirty="0" smtClean="0"/>
              <a:t>Tempo do conhecimento interativo (1995 -) = questões de tecnologias e dispositivos informacionais; espaços de transferência e velocidade da informação; hipertexto (links); mudanças na estrutura do documento que combinam várias linguagens (texto, imagem, som).</a:t>
            </a:r>
          </a:p>
        </p:txBody>
      </p:sp>
    </p:spTree>
    <p:extLst>
      <p:ext uri="{BB962C8B-B14F-4D97-AF65-F5344CB8AC3E}">
        <p14:creationId xmlns:p14="http://schemas.microsoft.com/office/powerpoint/2010/main" val="14390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u="sng" dirty="0" smtClean="0"/>
              <a:t>Aldo Sensacional 1</a:t>
            </a:r>
          </a:p>
          <a:p>
            <a:pPr algn="just"/>
            <a:endParaRPr lang="pt-BR" sz="2500" u="sng" dirty="0"/>
          </a:p>
          <a:p>
            <a:pPr algn="just"/>
            <a:r>
              <a:rPr lang="pt-BR" sz="2500" dirty="0" smtClean="0"/>
              <a:t>“O mundo digital cria facilidades para as atividades cotidianas, atividades de pesquisa e de ensino, mas cria, também, monstros que assombram a nossa segurança e privacidade”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(Filme – A REDE – Sandra Bullock)</a:t>
            </a:r>
          </a:p>
        </p:txBody>
      </p:sp>
    </p:spTree>
    <p:extLst>
      <p:ext uri="{BB962C8B-B14F-4D97-AF65-F5344CB8AC3E}">
        <p14:creationId xmlns:p14="http://schemas.microsoft.com/office/powerpoint/2010/main" val="9856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u="sng" dirty="0" smtClean="0"/>
              <a:t>Aldo Sensacional 2</a:t>
            </a:r>
          </a:p>
          <a:p>
            <a:pPr algn="just"/>
            <a:endParaRPr lang="pt-BR" sz="2500" u="sng" dirty="0"/>
          </a:p>
          <a:p>
            <a:pPr algn="just"/>
            <a:r>
              <a:rPr lang="pt-BR" sz="2500" dirty="0" smtClean="0"/>
              <a:t>“A convivência atual acontece virtualmente em uma realidade paralela de salas de discussão e mensagens eletrônicas; os jovens preferem a comunicação instantânea de “torpedos” ou os mensageiros interativos para ali viver e relatar a sua vida aos companheiros”. 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Distanciamento da relação próxima - face a face. </a:t>
            </a:r>
          </a:p>
        </p:txBody>
      </p:sp>
    </p:spTree>
    <p:extLst>
      <p:ext uri="{BB962C8B-B14F-4D97-AF65-F5344CB8AC3E}">
        <p14:creationId xmlns:p14="http://schemas.microsoft.com/office/powerpoint/2010/main" val="27307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u="sng" dirty="0" smtClean="0"/>
              <a:t>Aldo Sensacional 3</a:t>
            </a:r>
          </a:p>
          <a:p>
            <a:pPr algn="just"/>
            <a:endParaRPr lang="pt-BR" sz="2500" u="sng" dirty="0"/>
          </a:p>
          <a:p>
            <a:pPr algn="just"/>
            <a:r>
              <a:rPr lang="pt-BR" sz="2500" dirty="0" smtClean="0"/>
              <a:t>“O doce sentimento da existência é vivido por nosso outro, um </a:t>
            </a:r>
            <a:r>
              <a:rPr lang="pt-BR" sz="2500" dirty="0" err="1" smtClean="0"/>
              <a:t>avatar</a:t>
            </a:r>
            <a:r>
              <a:rPr lang="pt-BR" sz="2500" dirty="0" smtClean="0"/>
              <a:t> do que sonhamos ser e em uma vivência sem presença”.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Realidade virtual? Ou Imaginação da realidade?</a:t>
            </a:r>
          </a:p>
        </p:txBody>
      </p:sp>
    </p:spTree>
    <p:extLst>
      <p:ext uri="{BB962C8B-B14F-4D97-AF65-F5344CB8AC3E}">
        <p14:creationId xmlns:p14="http://schemas.microsoft.com/office/powerpoint/2010/main" val="3706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2656"/>
            <a:ext cx="8062912" cy="5619750"/>
          </a:xfrm>
        </p:spPr>
        <p:txBody>
          <a:bodyPr>
            <a:norm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u="sng" dirty="0" smtClean="0"/>
              <a:t>Aldo Sensacional 4</a:t>
            </a:r>
          </a:p>
          <a:p>
            <a:pPr algn="just"/>
            <a:endParaRPr lang="pt-BR" sz="2500" u="sng" dirty="0"/>
          </a:p>
          <a:p>
            <a:pPr algn="just"/>
            <a:r>
              <a:rPr lang="pt-BR" sz="2500" dirty="0" smtClean="0"/>
              <a:t>“Na realidade virtual o valor advém do êxito de exibição e do sucesso dos mil contatos nos </a:t>
            </a:r>
            <a:r>
              <a:rPr lang="pt-BR" sz="2500" i="1" dirty="0" smtClean="0"/>
              <a:t>sites</a:t>
            </a:r>
            <a:r>
              <a:rPr lang="pt-BR" sz="2500" dirty="0" smtClean="0"/>
              <a:t> de convivência. A felicidade da visibilidade tem que ser assegurada mesmo que em um mundo paralelo”.</a:t>
            </a:r>
          </a:p>
          <a:p>
            <a:pPr marL="0" indent="0" algn="just">
              <a:buNone/>
            </a:pPr>
            <a:endParaRPr lang="pt-BR" sz="2500" dirty="0" smtClean="0"/>
          </a:p>
          <a:p>
            <a:pPr algn="just"/>
            <a:r>
              <a:rPr lang="pt-BR" sz="2500" dirty="0" smtClean="0"/>
              <a:t>FACEBOOK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“Há que se lidar com os limites da tecnologia da informação”. </a:t>
            </a:r>
          </a:p>
        </p:txBody>
      </p:sp>
    </p:spTree>
    <p:extLst>
      <p:ext uri="{BB962C8B-B14F-4D97-AF65-F5344CB8AC3E}">
        <p14:creationId xmlns:p14="http://schemas.microsoft.com/office/powerpoint/2010/main" val="1206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Referências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80920" cy="518457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t-BR" sz="1800" dirty="0" smtClean="0"/>
              <a:t>BARRETO, A. A. Uma história da Ciência da Informação. In: TOUTAIN, L. M. B. B. (</a:t>
            </a:r>
            <a:r>
              <a:rPr lang="pt-BR" sz="1800" dirty="0" err="1" smtClean="0"/>
              <a:t>Orgs</a:t>
            </a:r>
            <a:r>
              <a:rPr lang="pt-BR" sz="1800" dirty="0" smtClean="0"/>
              <a:t>.). </a:t>
            </a:r>
            <a:r>
              <a:rPr lang="pt-BR" sz="1800" b="1" dirty="0" smtClean="0"/>
              <a:t>Para entender a Ciência da Informação</a:t>
            </a:r>
            <a:r>
              <a:rPr lang="pt-BR" sz="1800" dirty="0" smtClean="0"/>
              <a:t>. Salvador: EDUFBA, 2007. 242 p. </a:t>
            </a:r>
          </a:p>
          <a:p>
            <a:pPr marL="0" indent="0" algn="just" eaLnBrk="1" hangingPunct="1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es-ES_tradnl" sz="1800" dirty="0" smtClean="0">
                <a:cs typeface="Times New Roman" pitchFamily="18" charset="0"/>
              </a:rPr>
              <a:t>RENDÓN ROJAS, M.A.  Entre los conceptos: información, conocimiento y valor: semejanzas y diferencias. </a:t>
            </a:r>
            <a:r>
              <a:rPr lang="pt-BR" sz="1800" b="1" dirty="0" smtClean="0">
                <a:cs typeface="Times New Roman" pitchFamily="18" charset="0"/>
              </a:rPr>
              <a:t>Ciência da Informação</a:t>
            </a:r>
            <a:r>
              <a:rPr lang="pt-BR" sz="1800" dirty="0" smtClean="0">
                <a:cs typeface="Times New Roman" pitchFamily="18" charset="0"/>
              </a:rPr>
              <a:t>, Brasília, v.34, n.2, p.52-61, maio/ago.2005. </a:t>
            </a:r>
            <a:r>
              <a:rPr lang="pt-BR" sz="1800" dirty="0">
                <a:cs typeface="Times New Roman" pitchFamily="18" charset="0"/>
              </a:rPr>
              <a:t>Disponível em: &lt; </a:t>
            </a:r>
            <a:r>
              <a:rPr lang="pt-BR" sz="1800" dirty="0">
                <a:cs typeface="Times New Roman" pitchFamily="18" charset="0"/>
                <a:hlinkClick r:id="rId2"/>
              </a:rPr>
              <a:t>http://</a:t>
            </a:r>
            <a:r>
              <a:rPr lang="pt-BR" sz="1800" dirty="0" smtClean="0">
                <a:cs typeface="Times New Roman" pitchFamily="18" charset="0"/>
                <a:hlinkClick r:id="rId2"/>
              </a:rPr>
              <a:t>www.scielo.br/pdf/ci/v34n2/28555.pdf</a:t>
            </a:r>
            <a:r>
              <a:rPr lang="pt-BR" sz="1800" dirty="0" smtClean="0">
                <a:cs typeface="Times New Roman" pitchFamily="18" charset="0"/>
              </a:rPr>
              <a:t>&gt;.</a:t>
            </a:r>
          </a:p>
          <a:p>
            <a:pPr marL="0" indent="0" algn="just">
              <a:buNone/>
            </a:pPr>
            <a:endParaRPr lang="pt-BR" sz="18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cs typeface="Times New Roman" pitchFamily="18" charset="0"/>
              </a:rPr>
              <a:t>TÁLAMO. M.F.G.M. A Pesquisa: recepção da informação e produção do conhecimento</a:t>
            </a:r>
            <a:r>
              <a:rPr lang="pt-BR" sz="1800" dirty="0" smtClean="0"/>
              <a:t>. </a:t>
            </a:r>
            <a:r>
              <a:rPr lang="pt-BR" sz="1800" b="1" dirty="0" err="1" smtClean="0"/>
              <a:t>Datagramazero</a:t>
            </a:r>
            <a:r>
              <a:rPr lang="pt-BR" sz="1800" b="1" dirty="0" smtClean="0"/>
              <a:t>. </a:t>
            </a:r>
            <a:r>
              <a:rPr lang="pt-BR" sz="1800" i="1" dirty="0" smtClean="0">
                <a:cs typeface="Times New Roman" pitchFamily="18" charset="0"/>
              </a:rPr>
              <a:t> </a:t>
            </a:r>
            <a:r>
              <a:rPr lang="pt-BR" sz="1800" dirty="0" smtClean="0">
                <a:cs typeface="Times New Roman" pitchFamily="18" charset="0"/>
              </a:rPr>
              <a:t>v.5,  n.2,   abr. 2004. </a:t>
            </a:r>
            <a:r>
              <a:rPr lang="pt-BR" sz="1800" dirty="0">
                <a:cs typeface="Times New Roman" pitchFamily="18" charset="0"/>
              </a:rPr>
              <a:t>Disponível em: &lt; </a:t>
            </a:r>
            <a:r>
              <a:rPr lang="pt-BR" sz="1800" dirty="0">
                <a:cs typeface="Times New Roman" pitchFamily="18" charset="0"/>
                <a:hlinkClick r:id="rId3"/>
              </a:rPr>
              <a:t>http://www.brapci.ufpr.br/brapci/_</a:t>
            </a:r>
            <a:r>
              <a:rPr lang="pt-BR" sz="1800" dirty="0" smtClean="0">
                <a:cs typeface="Times New Roman" pitchFamily="18" charset="0"/>
                <a:hlinkClick r:id="rId3"/>
              </a:rPr>
              <a:t>repositorio/2010/01/pdf_28364dbf6d_0007615.pdf</a:t>
            </a:r>
            <a:r>
              <a:rPr lang="pt-BR" sz="1800" dirty="0" smtClean="0">
                <a:cs typeface="Times New Roman" pitchFamily="18" charset="0"/>
              </a:rPr>
              <a:t>&gt;.</a:t>
            </a:r>
          </a:p>
          <a:p>
            <a:pPr marL="0" indent="0">
              <a:buNone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9585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Atividades para construir informação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352928" cy="4899248"/>
          </a:xfrm>
        </p:spPr>
        <p:txBody>
          <a:bodyPr>
            <a:normAutofit fontScale="92500"/>
          </a:bodyPr>
          <a:lstStyle/>
          <a:p>
            <a:pPr algn="just" eaLnBrk="1" hangingPunct="1">
              <a:buNone/>
            </a:pPr>
            <a:r>
              <a:rPr lang="pt-BR" sz="2800" dirty="0" smtClean="0"/>
              <a:t>					elementos objetivos </a:t>
            </a:r>
          </a:p>
          <a:p>
            <a:pPr algn="just" eaLnBrk="1" hangingPunct="1">
              <a:buNone/>
            </a:pPr>
            <a:r>
              <a:rPr lang="pt-BR" sz="2800" dirty="0" smtClean="0"/>
              <a:t>				(dados e estímulos sensoriais)</a:t>
            </a:r>
            <a:endParaRPr lang="pt-BR" sz="2800" b="1" dirty="0" smtClean="0"/>
          </a:p>
          <a:p>
            <a:pPr algn="just" eaLnBrk="1" hangingPunct="1"/>
            <a:r>
              <a:rPr lang="pt-BR" sz="2800" b="1" dirty="0" smtClean="0"/>
              <a:t>Ação do sujeito </a:t>
            </a:r>
            <a:r>
              <a:rPr lang="pt-BR" sz="2800" b="1" dirty="0" smtClean="0">
                <a:sym typeface="Wingdings" pitchFamily="2" charset="2"/>
              </a:rPr>
              <a:t> 		</a:t>
            </a:r>
            <a:r>
              <a:rPr lang="pt-BR" sz="3600" b="1" dirty="0" smtClean="0"/>
              <a:t>+ </a:t>
            </a:r>
            <a:endParaRPr lang="pt-BR" sz="3600" b="1" dirty="0" smtClean="0">
              <a:sym typeface="Wingdings" pitchFamily="2" charset="2"/>
            </a:endParaRPr>
          </a:p>
          <a:p>
            <a:pPr algn="just" eaLnBrk="1" hangingPunct="1">
              <a:buNone/>
            </a:pPr>
            <a:r>
              <a:rPr lang="pt-BR" sz="2800" dirty="0" smtClean="0"/>
              <a:t>					elementos  subjetivos 	      (estruturas interpretantes do sujeito)</a:t>
            </a:r>
          </a:p>
          <a:p>
            <a:pPr algn="just" eaLnBrk="1" hangingPunct="1">
              <a:buNone/>
            </a:pPr>
            <a:r>
              <a:rPr lang="pt-BR" sz="2800" dirty="0" smtClean="0"/>
              <a:t>			</a:t>
            </a:r>
            <a:r>
              <a:rPr lang="pt-BR" sz="2400" dirty="0" smtClean="0"/>
              <a:t>servem para processar, organizar, estruturar</a:t>
            </a:r>
          </a:p>
          <a:p>
            <a:pPr algn="just" eaLnBrk="1" hangingPunct="1">
              <a:buNone/>
            </a:pPr>
            <a:r>
              <a:rPr lang="pt-BR" sz="2400" dirty="0" smtClean="0"/>
              <a:t>					 e dar forma aos dados.</a:t>
            </a:r>
          </a:p>
          <a:p>
            <a:pPr algn="just" eaLnBrk="1" hangingPunct="1"/>
            <a:r>
              <a:rPr lang="pt-BR" sz="2800" b="1" dirty="0" smtClean="0"/>
              <a:t>Informar</a:t>
            </a:r>
            <a:r>
              <a:rPr lang="pt-BR" sz="2800" dirty="0" smtClean="0"/>
              <a:t> (</a:t>
            </a:r>
            <a:r>
              <a:rPr lang="pt-BR" sz="2800" i="1" dirty="0" err="1" smtClean="0"/>
              <a:t>informare</a:t>
            </a:r>
            <a:r>
              <a:rPr lang="pt-BR" sz="2800" i="1" dirty="0" smtClean="0"/>
              <a:t>) </a:t>
            </a:r>
            <a:r>
              <a:rPr lang="pt-BR" sz="2800" dirty="0" smtClean="0"/>
              <a:t>= dar forma, estabelecer limites à matéria, dotá-la de estrutura e organização.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 smtClean="0"/>
              <a:t>Atividades para construir conhecimento</a:t>
            </a:r>
            <a:endParaRPr lang="pt-BR" sz="2800" dirty="0"/>
          </a:p>
        </p:txBody>
      </p:sp>
      <p:sp>
        <p:nvSpPr>
          <p:cNvPr id="1229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algn="just" eaLnBrk="1" hangingPunct="1"/>
            <a:r>
              <a:rPr lang="pt-BR" sz="2400" b="1" dirty="0" smtClean="0"/>
              <a:t>Análise:</a:t>
            </a:r>
            <a:r>
              <a:rPr lang="pt-BR" sz="2400" dirty="0" smtClean="0"/>
              <a:t> decodificação dos símbolos; permite identificar os elementos constituintes do que se está conhecendo e suas relações como partes do todo.</a:t>
            </a:r>
          </a:p>
          <a:p>
            <a:pPr algn="just" eaLnBrk="1" hangingPunct="1"/>
            <a:r>
              <a:rPr lang="pt-BR" sz="2400" b="1" dirty="0" smtClean="0"/>
              <a:t>Síntese:</a:t>
            </a:r>
            <a:r>
              <a:rPr lang="pt-BR" sz="2400" dirty="0" smtClean="0"/>
              <a:t> na qual se reúne no todo aquilo que se fragmentou e se descobre as relações do todo com as partes.</a:t>
            </a:r>
          </a:p>
          <a:p>
            <a:pPr marL="0" indent="0" eaLnBrk="1" hangingPunct="1">
              <a:buNone/>
            </a:pPr>
            <a:endParaRPr lang="pt-BR" sz="2400" dirty="0" smtClean="0"/>
          </a:p>
          <a:p>
            <a:pPr eaLnBrk="1" hangingPunct="1"/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83124"/>
            <a:ext cx="3240360" cy="24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 smtClean="0"/>
              <a:t>Atividades para construir conhecimento</a:t>
            </a:r>
            <a:endParaRPr lang="pt-BR" sz="2800" dirty="0"/>
          </a:p>
        </p:txBody>
      </p:sp>
      <p:sp>
        <p:nvSpPr>
          <p:cNvPr id="1229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algn="just" eaLnBrk="1" hangingPunct="1"/>
            <a:r>
              <a:rPr lang="pt-BR" sz="2400" b="1" dirty="0" smtClean="0"/>
              <a:t>Visão dialética</a:t>
            </a:r>
            <a:r>
              <a:rPr lang="pt-BR" sz="2400" dirty="0" smtClean="0"/>
              <a:t>: permite descobrir a interconexão da informação nova com as outras informações e conhecimentos do sujeito.</a:t>
            </a:r>
          </a:p>
          <a:p>
            <a:pPr algn="just" eaLnBrk="1" hangingPunct="1"/>
            <a:r>
              <a:rPr lang="pt-BR" sz="2400" b="1" dirty="0" smtClean="0"/>
              <a:t>Elaborar inferências</a:t>
            </a:r>
            <a:r>
              <a:rPr lang="pt-BR" sz="2400" dirty="0" smtClean="0"/>
              <a:t>: dedutivas, indutivas, </a:t>
            </a:r>
            <a:r>
              <a:rPr lang="pt-BR" sz="2400" dirty="0" err="1" smtClean="0"/>
              <a:t>abdutivas</a:t>
            </a:r>
            <a:r>
              <a:rPr lang="pt-BR" sz="2400" dirty="0" smtClean="0"/>
              <a:t> e hermenêuticas.</a:t>
            </a:r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372"/>
            <a:ext cx="2857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a 3">
      <a:dk1>
        <a:sysClr val="windowText" lastClr="000000"/>
      </a:dk1>
      <a:lt1>
        <a:srgbClr val="FFEFC1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1669</TotalTime>
  <Words>3075</Words>
  <Application>Microsoft Office PowerPoint</Application>
  <PresentationFormat>Apresentação na tela (4:3)</PresentationFormat>
  <Paragraphs>389</Paragraphs>
  <Slides>67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5" baseType="lpstr">
      <vt:lpstr>Calibri</vt:lpstr>
      <vt:lpstr>Symbol</vt:lpstr>
      <vt:lpstr>Times New Roman</vt:lpstr>
      <vt:lpstr>Verdana</vt:lpstr>
      <vt:lpstr>Wingdings</vt:lpstr>
      <vt:lpstr>Wingdings 2</vt:lpstr>
      <vt:lpstr>Wingdings 3</vt:lpstr>
      <vt:lpstr>Aspecto</vt:lpstr>
      <vt:lpstr>Informação, conhecimento e linguagem</vt:lpstr>
      <vt:lpstr>      Informação e Conhecimento      (Rendon Rojas,2005) </vt:lpstr>
      <vt:lpstr>      Informação e Conhecimento      (Rendon Rojas,2005) </vt:lpstr>
      <vt:lpstr>Apresentação do PowerPoint</vt:lpstr>
      <vt:lpstr>Apresentação do PowerPoint</vt:lpstr>
      <vt:lpstr>Apresentação do PowerPoint</vt:lpstr>
      <vt:lpstr>Atividades para construir informação</vt:lpstr>
      <vt:lpstr>Atividades para construir conhecimento</vt:lpstr>
      <vt:lpstr>Atividades para construir conhecimento</vt:lpstr>
      <vt:lpstr>Natureza da informação e do conhecimento</vt:lpstr>
      <vt:lpstr>Apresentação do PowerPoint</vt:lpstr>
      <vt:lpstr>Apresentação do PowerPoint</vt:lpstr>
      <vt:lpstr>Ciência da Informação</vt:lpstr>
      <vt:lpstr>Ciência da Informação</vt:lpstr>
      <vt:lpstr>Ciência da Informação</vt:lpstr>
      <vt:lpstr>Função do profissional da  informação</vt:lpstr>
      <vt:lpstr>Ciclo social da informação </vt:lpstr>
      <vt:lpstr>Ciclo social da informação </vt:lpstr>
      <vt:lpstr>Ciclo informação conhecimento</vt:lpstr>
      <vt:lpstr>    Fluxo de informação documental + Ciclo social da informação</vt:lpstr>
      <vt:lpstr>Apresentação do PowerPoint</vt:lpstr>
      <vt:lpstr>Informação, Conhecimento e Valor</vt:lpstr>
      <vt:lpstr>Informação, Conhecimento e Valor</vt:lpstr>
      <vt:lpstr>Níveis de entendimento da realidade humana</vt:lpstr>
      <vt:lpstr>Níveis de entendimento da realidade humana</vt:lpstr>
      <vt:lpstr>Apresentação do PowerPoint</vt:lpstr>
      <vt:lpstr>Apresentação do PowerPoint</vt:lpstr>
      <vt:lpstr>Recepção da Informação e Produção de Conhecimento   (Tálamo,2004)</vt:lpstr>
      <vt:lpstr>Apresentação do PowerPoint</vt:lpstr>
      <vt:lpstr>Elementos para a produção do conhecimento </vt:lpstr>
      <vt:lpstr>Compreensão do Processamento da informação</vt:lpstr>
      <vt:lpstr>Apresentação do PowerPoint</vt:lpstr>
      <vt:lpstr>Apresentação do PowerPoint</vt:lpstr>
      <vt:lpstr>Apresentação do PowerPoint</vt:lpstr>
      <vt:lpstr>Linguagem</vt:lpstr>
      <vt:lpstr>Linguagem</vt:lpstr>
      <vt:lpstr>Hipóteses sobre a associação entre “estado de mundo” e “ símbolo”</vt:lpstr>
      <vt:lpstr>Hipóteses sobre a associação entre “estado de mundo” e “ símbolo”</vt:lpstr>
      <vt:lpstr>Hipóteses sobre a associação entre “estado de mundo” e “ símbolo”</vt:lpstr>
      <vt:lpstr>Apresentação do PowerPoint</vt:lpstr>
      <vt:lpstr>Apresentação do PowerPoint</vt:lpstr>
      <vt:lpstr>Apresentação do PowerPoint</vt:lpstr>
      <vt:lpstr>Conceito</vt:lpstr>
      <vt:lpstr>Características do conceito</vt:lpstr>
      <vt:lpstr>Apresentação do PowerPoint</vt:lpstr>
      <vt:lpstr>Apresentação do PowerPoint</vt:lpstr>
      <vt:lpstr>Semiose</vt:lpstr>
      <vt:lpstr>Apresentação do PowerPoint</vt:lpstr>
      <vt:lpstr>Apresentação do PowerPoint</vt:lpstr>
      <vt:lpstr>Apresentação do PowerPoint</vt:lpstr>
      <vt:lpstr>Métodos</vt:lpstr>
      <vt:lpstr>Contexto </vt:lpstr>
      <vt:lpstr>Para o projeto</vt:lpstr>
      <vt:lpstr>Para 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Company>residencia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Pesquisa: recepção da informação e produção do conhecimento</dc:title>
  <dc:creator>teste</dc:creator>
  <cp:lastModifiedBy>GIOVANA</cp:lastModifiedBy>
  <cp:revision>198</cp:revision>
  <cp:lastPrinted>2017-08-14T11:19:39Z</cp:lastPrinted>
  <dcterms:created xsi:type="dcterms:W3CDTF">2007-03-22T09:46:16Z</dcterms:created>
  <dcterms:modified xsi:type="dcterms:W3CDTF">2017-12-16T10:44:08Z</dcterms:modified>
</cp:coreProperties>
</file>