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85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24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44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37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054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51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09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44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12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00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40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0C5AF-855F-4505-8B26-090A3A410A2C}" type="datetimeFigureOut">
              <a:rPr lang="pt-BR" smtClean="0"/>
              <a:t>03/03/2024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E2BF-B0D6-465A-9833-9299EE022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15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400" b="1" dirty="0" smtClean="0"/>
              <a:t>PPE </a:t>
            </a:r>
            <a:br>
              <a:rPr lang="pt-BR" sz="4400" b="1" dirty="0" smtClean="0"/>
            </a:br>
            <a:r>
              <a:rPr lang="pt-BR" sz="4400" b="1" dirty="0" smtClean="0"/>
              <a:t>aula 1 </a:t>
            </a:r>
            <a:br>
              <a:rPr lang="pt-BR" sz="4400" b="1" dirty="0" smtClean="0"/>
            </a:br>
            <a:r>
              <a:rPr lang="pt-BR" sz="4400" b="1" dirty="0" smtClean="0"/>
              <a:t>Instituições em contexto:  desenvolvimentismo e neoliberalismo 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Profa. Eliana Tadeu Terci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8575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Reformas orientadas para o mercado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autores destacam outros resultados: controle inflacionário, disciplina fiscal, ampliação do comércio internacional e reestruturação produtiva X </a:t>
            </a:r>
            <a:r>
              <a:rPr lang="pt-BR" dirty="0" err="1" smtClean="0"/>
              <a:t>reprimarização</a:t>
            </a:r>
            <a:r>
              <a:rPr lang="pt-BR" dirty="0" smtClean="0"/>
              <a:t> da pauta exportadora, transferência de ativos a grupos estrangeiros,  ampliação da vulnerabilidade externa, indicadores sociais negativos com ampliação do grau de concentração da renda. </a:t>
            </a:r>
          </a:p>
          <a:p>
            <a:r>
              <a:rPr lang="pt-BR" dirty="0" smtClean="0"/>
              <a:t>Insatisfação com tais resultados levam a eleição de governos de esquerda e adoção de politicas sociais </a:t>
            </a:r>
          </a:p>
        </p:txBody>
      </p:sp>
    </p:spTree>
    <p:extLst>
      <p:ext uri="{BB962C8B-B14F-4D97-AF65-F5344CB8AC3E}">
        <p14:creationId xmlns:p14="http://schemas.microsoft.com/office/powerpoint/2010/main" val="86514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Crise de 2008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Sucessivas crises especulativas e ataques às moedas sobrevalorizadas, destacadamente a de 2008 que até hoje não se recuperou. </a:t>
            </a:r>
          </a:p>
          <a:p>
            <a:r>
              <a:rPr lang="pt-BR" b="1" dirty="0" smtClean="0"/>
              <a:t>crise </a:t>
            </a:r>
            <a:r>
              <a:rPr lang="pt-BR" b="1" dirty="0"/>
              <a:t>importada</a:t>
            </a:r>
            <a:r>
              <a:rPr lang="pt-BR" dirty="0"/>
              <a:t>: corte do crédito, queda de preços das commodities, queda de </a:t>
            </a:r>
            <a:r>
              <a:rPr lang="pt-BR" dirty="0" smtClean="0"/>
              <a:t>valor </a:t>
            </a:r>
            <a:r>
              <a:rPr lang="pt-BR" dirty="0"/>
              <a:t>das remessas internacionais (desvalorização cambial), queda dos IED, contração do </a:t>
            </a:r>
            <a:r>
              <a:rPr lang="pt-BR" dirty="0" smtClean="0"/>
              <a:t>consumo.</a:t>
            </a:r>
          </a:p>
          <a:p>
            <a:r>
              <a:rPr lang="pt-BR" dirty="0" smtClean="0"/>
              <a:t>Diante </a:t>
            </a:r>
            <a:r>
              <a:rPr lang="pt-BR" dirty="0"/>
              <a:t>desse quadro, os governos da </a:t>
            </a:r>
            <a:r>
              <a:rPr lang="pt-BR" dirty="0" smtClean="0"/>
              <a:t>AL reagiram </a:t>
            </a:r>
            <a:r>
              <a:rPr lang="pt-BR" dirty="0"/>
              <a:t>de forma típica: </a:t>
            </a:r>
            <a:r>
              <a:rPr lang="pt-BR" dirty="0" smtClean="0"/>
              <a:t>adotaram políticas </a:t>
            </a:r>
            <a:r>
              <a:rPr lang="pt-BR" dirty="0"/>
              <a:t>fiscais e monetárias </a:t>
            </a:r>
            <a:r>
              <a:rPr lang="pt-BR" dirty="0" smtClean="0"/>
              <a:t>expansivas </a:t>
            </a:r>
            <a:r>
              <a:rPr lang="pt-BR" dirty="0"/>
              <a:t>para reduzir o impacto da crise </a:t>
            </a:r>
            <a:r>
              <a:rPr lang="pt-BR" dirty="0" smtClean="0"/>
              <a:t>sobre o </a:t>
            </a:r>
            <a:r>
              <a:rPr lang="pt-BR" dirty="0"/>
              <a:t>nível de atividade econômica, e ampliaram o raio das políticas </a:t>
            </a:r>
            <a:r>
              <a:rPr lang="pt-BR" dirty="0" smtClean="0"/>
              <a:t>sociais</a:t>
            </a:r>
          </a:p>
          <a:p>
            <a:r>
              <a:rPr lang="pt-BR" dirty="0"/>
              <a:t>No Brasil, o exercício delas foi </a:t>
            </a:r>
            <a:r>
              <a:rPr lang="pt-BR" dirty="0" smtClean="0"/>
              <a:t>facilitado pela </a:t>
            </a:r>
            <a:r>
              <a:rPr lang="pt-BR" dirty="0"/>
              <a:t>existência de </a:t>
            </a:r>
            <a:r>
              <a:rPr lang="pt-BR" b="1" dirty="0"/>
              <a:t>extensa rede de bancos públicos</a:t>
            </a:r>
            <a:r>
              <a:rPr lang="pt-BR" dirty="0"/>
              <a:t>, pela acumulação nos </a:t>
            </a:r>
            <a:r>
              <a:rPr lang="pt-BR" dirty="0" smtClean="0"/>
              <a:t>últimos anos </a:t>
            </a:r>
            <a:r>
              <a:rPr lang="pt-BR" dirty="0"/>
              <a:t>de </a:t>
            </a:r>
            <a:r>
              <a:rPr lang="pt-BR" b="1" dirty="0"/>
              <a:t>vultosas reservas internacionais </a:t>
            </a:r>
            <a:r>
              <a:rPr lang="pt-BR" dirty="0"/>
              <a:t>e, ironicamente, pelo </a:t>
            </a:r>
            <a:r>
              <a:rPr lang="pt-BR" b="1" dirty="0"/>
              <a:t>elevado </a:t>
            </a:r>
            <a:r>
              <a:rPr lang="pt-BR" b="1" dirty="0" smtClean="0"/>
              <a:t>patamar </a:t>
            </a:r>
            <a:r>
              <a:rPr lang="pt-BR" dirty="0" smtClean="0"/>
              <a:t>em </a:t>
            </a:r>
            <a:r>
              <a:rPr lang="pt-BR" dirty="0"/>
              <a:t>que se encontravam as </a:t>
            </a:r>
            <a:r>
              <a:rPr lang="pt-BR" b="1" dirty="0"/>
              <a:t>taxas de juros </a:t>
            </a:r>
            <a:r>
              <a:rPr lang="pt-BR" dirty="0"/>
              <a:t>antes da </a:t>
            </a:r>
            <a:r>
              <a:rPr lang="pt-BR" dirty="0" smtClean="0"/>
              <a:t>crise.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591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Golpe 2016, Pandemia a Guerras 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Otimismo não confirmado</a:t>
            </a:r>
            <a:r>
              <a:rPr lang="pt-BR" dirty="0" smtClean="0"/>
              <a:t>: </a:t>
            </a:r>
          </a:p>
          <a:p>
            <a:r>
              <a:rPr lang="pt-BR" dirty="0" smtClean="0"/>
              <a:t>“</a:t>
            </a:r>
            <a:r>
              <a:rPr lang="pt-BR" dirty="0" smtClean="0"/>
              <a:t>irreversibilidade </a:t>
            </a:r>
            <a:r>
              <a:rPr lang="pt-BR" dirty="0"/>
              <a:t>de muitas das </a:t>
            </a:r>
            <a:r>
              <a:rPr lang="pt-BR" dirty="0" smtClean="0"/>
              <a:t>mudanças verificadas </a:t>
            </a:r>
            <a:r>
              <a:rPr lang="pt-BR" dirty="0"/>
              <a:t>nos últimos </a:t>
            </a:r>
            <a:r>
              <a:rPr lang="pt-BR" dirty="0" smtClean="0"/>
              <a:t>anos”!</a:t>
            </a:r>
          </a:p>
          <a:p>
            <a:r>
              <a:rPr lang="pt-BR" dirty="0" smtClean="0"/>
              <a:t>“a </a:t>
            </a:r>
            <a:r>
              <a:rPr lang="pt-BR" dirty="0"/>
              <a:t>agenda das políticas públicas nos seus respectivos países</a:t>
            </a:r>
            <a:r>
              <a:rPr lang="pt-BR" dirty="0" smtClean="0"/>
              <a:t>, incorporando </a:t>
            </a:r>
            <a:r>
              <a:rPr lang="pt-BR" dirty="0"/>
              <a:t>amplos segmentos sociais cujas demandas não poderão ser reprimidas</a:t>
            </a:r>
            <a:r>
              <a:rPr lang="pt-BR" dirty="0" smtClean="0"/>
              <a:t>, sem </a:t>
            </a:r>
            <a:r>
              <a:rPr lang="pt-BR" dirty="0"/>
              <a:t>que se tenha que arcar com um custo político </a:t>
            </a:r>
            <a:r>
              <a:rPr lang="pt-BR" dirty="0" smtClean="0"/>
              <a:t>exorbitante”!!</a:t>
            </a:r>
          </a:p>
          <a:p>
            <a:r>
              <a:rPr lang="pt-BR" dirty="0" smtClean="0"/>
              <a:t>“deslocamento </a:t>
            </a:r>
            <a:r>
              <a:rPr lang="pt-BR" dirty="0"/>
              <a:t>do </a:t>
            </a:r>
            <a:r>
              <a:rPr lang="pt-BR" dirty="0" smtClean="0"/>
              <a:t>eixo econômico </a:t>
            </a:r>
            <a:r>
              <a:rPr lang="pt-BR" dirty="0"/>
              <a:t>em direção ao Oriente – Índia incluída – e o relativo </a:t>
            </a:r>
            <a:r>
              <a:rPr lang="pt-BR" dirty="0" smtClean="0"/>
              <a:t>enfraquecimento dos </a:t>
            </a:r>
            <a:r>
              <a:rPr lang="pt-BR" dirty="0"/>
              <a:t>Estados Unidos no terreno </a:t>
            </a:r>
            <a:r>
              <a:rPr lang="pt-BR" dirty="0" smtClean="0"/>
              <a:t>geopolítico”!!!</a:t>
            </a:r>
          </a:p>
          <a:p>
            <a:r>
              <a:rPr lang="pt-BR" dirty="0" smtClean="0"/>
              <a:t>“pouco </a:t>
            </a:r>
            <a:r>
              <a:rPr lang="pt-BR" dirty="0"/>
              <a:t>provável a </a:t>
            </a:r>
            <a:r>
              <a:rPr lang="pt-BR" dirty="0" err="1"/>
              <a:t>reimposição</a:t>
            </a:r>
            <a:r>
              <a:rPr lang="pt-BR" dirty="0"/>
              <a:t> de </a:t>
            </a:r>
            <a:r>
              <a:rPr lang="pt-BR" dirty="0" smtClean="0"/>
              <a:t>um modelo </a:t>
            </a:r>
            <a:r>
              <a:rPr lang="pt-BR" dirty="0"/>
              <a:t>único de política econômica, que faça tabula rasa das mudanças – </a:t>
            </a:r>
            <a:r>
              <a:rPr lang="pt-BR" dirty="0" smtClean="0"/>
              <a:t>nacionalmente diferenciadas </a:t>
            </a:r>
            <a:r>
              <a:rPr lang="pt-BR" dirty="0"/>
              <a:t>– que estão a ocorrer no papel do </a:t>
            </a:r>
            <a:r>
              <a:rPr lang="pt-BR" dirty="0" smtClean="0"/>
              <a:t>Estado”!!!!</a:t>
            </a:r>
          </a:p>
          <a:p>
            <a:r>
              <a:rPr lang="pt-BR" dirty="0" smtClean="0"/>
              <a:t>No Brasil pós-golpe de 2016 – qual Estado? Qual papel lhe cabe? </a:t>
            </a:r>
            <a:endParaRPr lang="pt-BR" dirty="0" smtClean="0"/>
          </a:p>
          <a:p>
            <a:r>
              <a:rPr lang="pt-BR" dirty="0" smtClean="0"/>
              <a:t>Conservadorismo em ascensão – pandemia e guerras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59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Contexto do pós-guerra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Objetivos do capítulo: </a:t>
            </a:r>
            <a:r>
              <a:rPr lang="pt-BR" dirty="0"/>
              <a:t>Como entender </a:t>
            </a:r>
            <a:r>
              <a:rPr lang="pt-BR" dirty="0" smtClean="0"/>
              <a:t>o movimento </a:t>
            </a:r>
            <a:r>
              <a:rPr lang="pt-BR" dirty="0"/>
              <a:t>geral em direção às chamadas “reformas orientadas para o mercado</a:t>
            </a:r>
            <a:r>
              <a:rPr lang="pt-BR" dirty="0" smtClean="0"/>
              <a:t>”? A </a:t>
            </a:r>
            <a:r>
              <a:rPr lang="pt-BR" b="1" dirty="0" smtClean="0"/>
              <a:t>crise de 2008 </a:t>
            </a:r>
            <a:r>
              <a:rPr lang="pt-BR" dirty="0" smtClean="0"/>
              <a:t>tem relação com tais reformas? O que se pode esperar: avanço para as chamadas “segunda geração de reformas” ou o retrocesso para  o antigo modelo intervencionista? Haveria uma terceira saída?</a:t>
            </a:r>
          </a:p>
          <a:p>
            <a:r>
              <a:rPr lang="pt-BR" dirty="0" smtClean="0"/>
              <a:t>Crise dos anos 1980 – </a:t>
            </a:r>
            <a:r>
              <a:rPr lang="pt-BR" b="1" dirty="0" smtClean="0"/>
              <a:t>estagflação</a:t>
            </a:r>
            <a:r>
              <a:rPr lang="pt-BR" dirty="0" smtClean="0"/>
              <a:t> coloca em cheque o padrão de desenvolvimento estabelecido no pós-guerra: desenvolvimento-industrialização-Estado condutor e fomentador. </a:t>
            </a:r>
          </a:p>
          <a:p>
            <a:r>
              <a:rPr lang="pt-BR" dirty="0" smtClean="0"/>
              <a:t>Inflexão anos 1990 – “</a:t>
            </a:r>
            <a:r>
              <a:rPr lang="pt-BR" b="1" dirty="0" smtClean="0"/>
              <a:t>reformas orientadas para o mercado</a:t>
            </a:r>
            <a:r>
              <a:rPr lang="pt-BR" dirty="0" smtClean="0"/>
              <a:t>” – Consenso de Washington – no Brasil significou o “</a:t>
            </a:r>
            <a:r>
              <a:rPr lang="pt-BR" b="1" dirty="0" smtClean="0"/>
              <a:t>fim da Era Vargas</a:t>
            </a:r>
            <a:r>
              <a:rPr lang="pt-BR" dirty="0" smtClean="0"/>
              <a:t>” e do projeto desenvolvimentista que perpassou vários governos e regimes: autoritários, ditatoriais e democráticos.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175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Contexto do pós-guerra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1945-1975 – trinta gloriosos, “</a:t>
            </a:r>
            <a:r>
              <a:rPr lang="pt-BR" b="1" dirty="0" smtClean="0"/>
              <a:t>era de ouro do capitalismo</a:t>
            </a:r>
            <a:r>
              <a:rPr lang="pt-BR" dirty="0" smtClean="0"/>
              <a:t>”: taxas sustentadas de crescimento e flutuações cíclicas moderadas.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Revolução verde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padrão fordista-taylorista </a:t>
            </a:r>
            <a:r>
              <a:rPr lang="pt-BR" dirty="0" err="1" smtClean="0"/>
              <a:t>keynesiano</a:t>
            </a:r>
            <a:r>
              <a:rPr lang="pt-BR" dirty="0" smtClean="0"/>
              <a:t> →consumo de massas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Intensificação do comercio mundial – diversificação da pauta exportadora – Acordo de </a:t>
            </a:r>
            <a:r>
              <a:rPr lang="pt-BR" dirty="0" err="1" smtClean="0"/>
              <a:t>Bretton</a:t>
            </a:r>
            <a:r>
              <a:rPr lang="pt-BR" dirty="0" smtClean="0"/>
              <a:t> Woods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Importância das instituições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estratégias políticas dos estados </a:t>
            </a:r>
            <a:r>
              <a:rPr lang="pt-BR" dirty="0" smtClean="0"/>
              <a:t>nacionais – construção da hegemonia estadunidense. </a:t>
            </a:r>
          </a:p>
          <a:p>
            <a:r>
              <a:rPr lang="pt-BR" b="1" dirty="0" smtClean="0"/>
              <a:t>Contexto </a:t>
            </a:r>
            <a:r>
              <a:rPr lang="pt-BR" b="1" dirty="0" smtClean="0"/>
              <a:t>da Guerra-fria </a:t>
            </a:r>
            <a:r>
              <a:rPr lang="pt-BR" dirty="0" smtClean="0"/>
              <a:t>– prioridade estadunidense – manter sua primazia na Europa e evitar a influência soviética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175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Contexto do pós-guerra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Plano Marshall  </a:t>
            </a:r>
            <a:r>
              <a:rPr lang="pt-BR" dirty="0" smtClean="0"/>
              <a:t>- </a:t>
            </a:r>
            <a:r>
              <a:rPr lang="pt-BR" dirty="0"/>
              <a:t>Estados Unidos transferiram à </a:t>
            </a:r>
            <a:r>
              <a:rPr lang="pt-BR" dirty="0" smtClean="0"/>
              <a:t>Europa 13 </a:t>
            </a:r>
            <a:r>
              <a:rPr lang="pt-BR" dirty="0"/>
              <a:t>bilhões de </a:t>
            </a:r>
            <a:r>
              <a:rPr lang="pt-BR" dirty="0" smtClean="0"/>
              <a:t>dólares. “</a:t>
            </a:r>
            <a:r>
              <a:rPr lang="pt-BR" dirty="0"/>
              <a:t>Os recursos do Plano Marshall </a:t>
            </a:r>
            <a:r>
              <a:rPr lang="pt-BR" dirty="0" smtClean="0"/>
              <a:t>permitiam compatibilizar </a:t>
            </a:r>
            <a:r>
              <a:rPr lang="pt-BR" dirty="0"/>
              <a:t>investimento e níveis aceitáveis de consumo, ao mesmo </a:t>
            </a:r>
            <a:r>
              <a:rPr lang="pt-BR" dirty="0" smtClean="0"/>
              <a:t>tempo em </a:t>
            </a:r>
            <a:r>
              <a:rPr lang="pt-BR" dirty="0"/>
              <a:t>que deslocavam momentaneamente a constrição </a:t>
            </a:r>
            <a:r>
              <a:rPr lang="pt-BR" dirty="0" smtClean="0"/>
              <a:t>externa”</a:t>
            </a:r>
          </a:p>
          <a:p>
            <a:r>
              <a:rPr lang="pt-BR" dirty="0"/>
              <a:t>projeto de reconstituir </a:t>
            </a:r>
            <a:r>
              <a:rPr lang="pt-BR" dirty="0" smtClean="0"/>
              <a:t>as sociedades </a:t>
            </a:r>
            <a:r>
              <a:rPr lang="pt-BR" dirty="0"/>
              <a:t>europeias como economias capitalistas de </a:t>
            </a:r>
            <a:r>
              <a:rPr lang="pt-BR" dirty="0" smtClean="0"/>
              <a:t>mercado: conjuntura restritiva implicou fazer concessões e flexibilizar a regulamentação da GATT</a:t>
            </a:r>
          </a:p>
          <a:p>
            <a:r>
              <a:rPr lang="pt-BR" dirty="0" smtClean="0"/>
              <a:t>Contexto da criação do denominado </a:t>
            </a:r>
            <a:r>
              <a:rPr lang="pt-BR" b="1" i="1" dirty="0" err="1" smtClean="0"/>
              <a:t>Welfare</a:t>
            </a:r>
            <a:r>
              <a:rPr lang="pt-BR" b="1" i="1" dirty="0" smtClean="0"/>
              <a:t> </a:t>
            </a:r>
            <a:r>
              <a:rPr lang="pt-BR" b="1" i="1" dirty="0" err="1" smtClean="0"/>
              <a:t>state</a:t>
            </a:r>
            <a:r>
              <a:rPr lang="pt-BR" i="1" dirty="0" smtClean="0"/>
              <a:t>: </a:t>
            </a:r>
            <a:r>
              <a:rPr lang="pt-BR" dirty="0" smtClean="0"/>
              <a:t>direitos e proteção social garantidos pelo Estado  - Estado </a:t>
            </a:r>
            <a:r>
              <a:rPr lang="pt-BR" b="1" dirty="0" err="1" smtClean="0"/>
              <a:t>social-democrata</a:t>
            </a:r>
            <a:r>
              <a:rPr lang="pt-BR" dirty="0" smtClean="0"/>
              <a:t> em oposição ao socialismo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175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Crise do </a:t>
            </a:r>
            <a:r>
              <a:rPr lang="pt-BR" dirty="0" err="1" smtClean="0"/>
              <a:t>welfare</a:t>
            </a:r>
            <a:r>
              <a:rPr lang="pt-BR" dirty="0" smtClean="0"/>
              <a:t> </a:t>
            </a:r>
            <a:r>
              <a:rPr lang="pt-BR" dirty="0" err="1" smtClean="0"/>
              <a:t>state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Contexto de escassez de dólares </a:t>
            </a:r>
            <a:r>
              <a:rPr lang="pt-BR" dirty="0" smtClean="0"/>
              <a:t>– EUA se tronou o banqueiro do mundo: Plano Marshall permitia emitir moeda e transferir às nações em reconstrução (“</a:t>
            </a:r>
            <a:r>
              <a:rPr lang="pt-BR" b="1" dirty="0" smtClean="0"/>
              <a:t>dólar tão bom quanto o ouro</a:t>
            </a:r>
            <a:r>
              <a:rPr lang="pt-BR" dirty="0" smtClean="0"/>
              <a:t>”) + IED → EUA se torna maior devedor mundial (1958 o passivo superava as reservas) </a:t>
            </a:r>
          </a:p>
          <a:p>
            <a:r>
              <a:rPr lang="pt-BR" dirty="0" smtClean="0"/>
              <a:t>pressão dos credores → 1971 presidente Nixon declara a inconversibilidade do dólar e em 1973 flexibiliza o câmbio! (</a:t>
            </a:r>
            <a:r>
              <a:rPr lang="pt-BR" b="1" dirty="0" smtClean="0"/>
              <a:t>dólar fraco</a:t>
            </a:r>
            <a:r>
              <a:rPr lang="pt-BR" dirty="0" smtClean="0"/>
              <a:t>) </a:t>
            </a:r>
          </a:p>
          <a:p>
            <a:r>
              <a:rPr lang="pt-BR" dirty="0" smtClean="0"/>
              <a:t>1973 – OPEP quadruplica o preço do barril de petróleo (U$ 3 para U$12) </a:t>
            </a:r>
          </a:p>
          <a:p>
            <a:r>
              <a:rPr lang="pt-BR" dirty="0" smtClean="0"/>
              <a:t>Onda de greves operárias (chão de fábrica) + movimento de contracultura nos EUA</a:t>
            </a:r>
          </a:p>
          <a:p>
            <a:r>
              <a:rPr lang="pt-BR" dirty="0" smtClean="0"/>
              <a:t>1979 – elevação brusca dos juros + nova elevação do preço do petróleo. (</a:t>
            </a:r>
            <a:r>
              <a:rPr lang="pt-BR" b="1" dirty="0" smtClean="0"/>
              <a:t>dólar forte</a:t>
            </a:r>
            <a:r>
              <a:rPr lang="pt-BR" dirty="0" smtClean="0"/>
              <a:t>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514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Reformas orientadas para o mercado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Crise do capitalismo nos países centrais – </a:t>
            </a:r>
            <a:r>
              <a:rPr lang="pt-BR" b="1" dirty="0" smtClean="0"/>
              <a:t>estagflação</a:t>
            </a:r>
            <a:r>
              <a:rPr lang="pt-BR" dirty="0" smtClean="0"/>
              <a:t>: economias centrais “põem o pé no freio”, enquanto os periféricos seguem sua política desenvolvimentista (reciclagem dos petrodólares e eurodólares) </a:t>
            </a:r>
          </a:p>
          <a:p>
            <a:r>
              <a:rPr lang="pt-BR" dirty="0" smtClean="0"/>
              <a:t>Solução concertada pela dupla Thatcher-Reagan – </a:t>
            </a:r>
            <a:r>
              <a:rPr lang="pt-BR" b="1" dirty="0" smtClean="0"/>
              <a:t>TINA</a:t>
            </a:r>
            <a:r>
              <a:rPr lang="pt-BR" dirty="0" smtClean="0"/>
              <a:t>: </a:t>
            </a:r>
            <a:r>
              <a:rPr lang="pt-BR" dirty="0"/>
              <a:t>privatizar, desregulamentar e abrir as economias à </a:t>
            </a:r>
            <a:r>
              <a:rPr lang="pt-BR" dirty="0" smtClean="0"/>
              <a:t>concorrência internacional, ao poder </a:t>
            </a:r>
            <a:r>
              <a:rPr lang="pt-BR" dirty="0"/>
              <a:t>disciplinador do </a:t>
            </a:r>
            <a:r>
              <a:rPr lang="pt-BR" dirty="0" smtClean="0"/>
              <a:t>mercado </a:t>
            </a:r>
            <a:r>
              <a:rPr lang="pt-BR" dirty="0"/>
              <a:t>seria possível estabilizar a moeda, conter os conflitos sociais </a:t>
            </a:r>
            <a:r>
              <a:rPr lang="pt-BR" dirty="0" smtClean="0"/>
              <a:t>e enfrentar </a:t>
            </a:r>
            <a:r>
              <a:rPr lang="pt-BR" dirty="0" err="1"/>
              <a:t>exitosamente</a:t>
            </a:r>
            <a:r>
              <a:rPr lang="pt-BR" dirty="0"/>
              <a:t> os desafios que se multiplicavam na arena </a:t>
            </a:r>
            <a:r>
              <a:rPr lang="pt-BR" dirty="0" smtClean="0"/>
              <a:t>internacional, atrair capital, financiar a dívida e retomar o crescimento</a:t>
            </a:r>
          </a:p>
          <a:p>
            <a:r>
              <a:rPr lang="pt-BR" dirty="0" smtClean="0"/>
              <a:t>Assim, o </a:t>
            </a:r>
            <a:r>
              <a:rPr lang="pt-BR" b="1" dirty="0" smtClean="0"/>
              <a:t>choque dos juros e a criação da OMC </a:t>
            </a:r>
            <a:r>
              <a:rPr lang="pt-BR" dirty="0" smtClean="0"/>
              <a:t>não deixaram alternativa.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514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Reformas orientadas para o mercado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635546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 smtClean="0"/>
              <a:t>estruturalistas</a:t>
            </a:r>
            <a:r>
              <a:rPr lang="pt-BR" dirty="0" smtClean="0"/>
              <a:t>: obstáculos </a:t>
            </a:r>
            <a:r>
              <a:rPr lang="pt-BR" dirty="0"/>
              <a:t>ao </a:t>
            </a:r>
            <a:r>
              <a:rPr lang="pt-BR" dirty="0" smtClean="0"/>
              <a:t>desenvolvimento que </a:t>
            </a:r>
            <a:r>
              <a:rPr lang="pt-BR" dirty="0"/>
              <a:t>só seriam removíveis pela ação do </a:t>
            </a:r>
            <a:r>
              <a:rPr lang="pt-BR" dirty="0" smtClean="0"/>
              <a:t>Estado X neoliberais: Estado é parte do problema - preciso</a:t>
            </a:r>
            <a:r>
              <a:rPr lang="pt-BR" dirty="0"/>
              <a:t> encurtar o seu raio de ação para liberar o dinamismo que habita o mercado</a:t>
            </a:r>
            <a:r>
              <a:rPr lang="pt-BR" dirty="0" smtClean="0"/>
              <a:t>. Estado mínimo.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Estabilização da moeda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Abertura comercial: remoção do protecionismo; regime neutro de políticas comerciais → </a:t>
            </a:r>
            <a:r>
              <a:rPr lang="pt-BR" b="1" dirty="0" smtClean="0"/>
              <a:t>reestruturação produtiva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Liberalização financeira: exposição moral dos países endividados → desregulamentação </a:t>
            </a:r>
            <a:r>
              <a:rPr lang="pt-BR" b="1" dirty="0" smtClean="0"/>
              <a:t>interna e externa </a:t>
            </a:r>
            <a:r>
              <a:rPr lang="pt-BR" dirty="0" smtClean="0"/>
              <a:t>→ espaço econômico global governado pelo mercado, pelas </a:t>
            </a:r>
            <a:r>
              <a:rPr lang="pt-BR" b="1" dirty="0" smtClean="0"/>
              <a:t>grandes corporações</a:t>
            </a:r>
            <a:r>
              <a:rPr lang="pt-B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abertura da conta de capitais (crédito, câmbio, IDE e mercado de capitais) → internacionalização das empresas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Liberalização dos IDE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Liberalização </a:t>
            </a:r>
            <a:r>
              <a:rPr lang="pt-BR" dirty="0"/>
              <a:t>do sistema de preços e </a:t>
            </a:r>
            <a:r>
              <a:rPr lang="pt-BR" dirty="0" smtClean="0"/>
              <a:t>salários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Reformas tributárias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Privatizações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Reforma previdenciária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Reforma do mercado de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514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Reformas orientadas para o mercado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No Brasil chega com a eleição de Collor de Melo e a derrota de Lula em 1990 – contradição com a Constituição de 1988. </a:t>
            </a:r>
          </a:p>
          <a:p>
            <a:r>
              <a:rPr lang="pt-BR" dirty="0" smtClean="0"/>
              <a:t>Conjuntura internacional: i) a </a:t>
            </a:r>
            <a:r>
              <a:rPr lang="pt-BR" dirty="0"/>
              <a:t>pressão intensificada </a:t>
            </a:r>
            <a:r>
              <a:rPr lang="pt-BR" dirty="0" smtClean="0"/>
              <a:t>dos Estados </a:t>
            </a:r>
            <a:r>
              <a:rPr lang="pt-BR" dirty="0"/>
              <a:t>Unidos pela adoção generalizada do pacote de reformas e a </a:t>
            </a:r>
            <a:r>
              <a:rPr lang="pt-BR" b="1" dirty="0"/>
              <a:t>depressão </a:t>
            </a:r>
            <a:r>
              <a:rPr lang="pt-BR" b="1" dirty="0" smtClean="0"/>
              <a:t>de preços </a:t>
            </a:r>
            <a:r>
              <a:rPr lang="pt-BR" b="1" dirty="0"/>
              <a:t>do petróleo e de outras </a:t>
            </a:r>
            <a:r>
              <a:rPr lang="pt-BR" b="1" i="1" dirty="0"/>
              <a:t>commodities </a:t>
            </a:r>
            <a:r>
              <a:rPr lang="pt-BR" b="1" dirty="0"/>
              <a:t>em meados da década</a:t>
            </a:r>
            <a:r>
              <a:rPr lang="pt-BR" dirty="0"/>
              <a:t>, que </a:t>
            </a:r>
            <a:r>
              <a:rPr lang="pt-BR" dirty="0" smtClean="0"/>
              <a:t>fragilizou sobremaneira </a:t>
            </a:r>
            <a:r>
              <a:rPr lang="pt-BR" dirty="0"/>
              <a:t>os governos dos países exportadores destes bens, tornando-os </a:t>
            </a:r>
            <a:r>
              <a:rPr lang="pt-BR" dirty="0" smtClean="0"/>
              <a:t>muito mais </a:t>
            </a:r>
            <a:r>
              <a:rPr lang="pt-BR" dirty="0"/>
              <a:t>vulneráveis às </a:t>
            </a:r>
            <a:r>
              <a:rPr lang="pt-BR" dirty="0" smtClean="0"/>
              <a:t>pressões, </a:t>
            </a:r>
            <a:r>
              <a:rPr lang="pt-BR" dirty="0" err="1" smtClean="0"/>
              <a:t>ii</a:t>
            </a:r>
            <a:r>
              <a:rPr lang="pt-BR" dirty="0" smtClean="0"/>
              <a:t>) Imposições do FMI e BIRD </a:t>
            </a:r>
            <a:r>
              <a:rPr lang="pt-BR" dirty="0"/>
              <a:t>	</a:t>
            </a:r>
            <a:endParaRPr lang="pt-BR" dirty="0" smtClean="0"/>
          </a:p>
          <a:p>
            <a:r>
              <a:rPr lang="pt-BR" dirty="0" smtClean="0"/>
              <a:t>Ressalvas: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reformas </a:t>
            </a:r>
            <a:r>
              <a:rPr lang="pt-BR" dirty="0" smtClean="0"/>
              <a:t>econômicas não </a:t>
            </a:r>
            <a:r>
              <a:rPr lang="pt-BR" dirty="0"/>
              <a:t>são obras de </a:t>
            </a:r>
            <a:r>
              <a:rPr lang="pt-BR" dirty="0" smtClean="0"/>
              <a:t>governo (pressões de grupos)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d</a:t>
            </a:r>
            <a:r>
              <a:rPr lang="pt-BR" dirty="0" smtClean="0"/>
              <a:t>escontinuidades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514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Reformas orientadas para o mercado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Balanço (Perry Anderson) qual foi o alcance das políticas: </a:t>
            </a:r>
          </a:p>
          <a:p>
            <a:pPr>
              <a:buFont typeface="Wingdings" pitchFamily="2" charset="2"/>
              <a:buChar char="Ø"/>
            </a:pPr>
            <a:r>
              <a:rPr lang="pt-BR" b="1" dirty="0" smtClean="0"/>
              <a:t>Redução dos índices inflacionários </a:t>
            </a:r>
            <a:r>
              <a:rPr lang="pt-BR" dirty="0" smtClean="0"/>
              <a:t>de 8,8 para 5,2% (70-80)</a:t>
            </a:r>
          </a:p>
          <a:p>
            <a:pPr>
              <a:buFont typeface="Wingdings" pitchFamily="2" charset="2"/>
              <a:buChar char="Ø"/>
            </a:pPr>
            <a:r>
              <a:rPr lang="pt-BR" b="1" dirty="0" smtClean="0"/>
              <a:t>Recuperação das taxas de lucro</a:t>
            </a:r>
            <a:r>
              <a:rPr lang="pt-BR" dirty="0" smtClean="0"/>
              <a:t>: países da OCDE de um declínio de 4,2% em 70 para um aumento de 4,7% em 80 (derrota do MS)</a:t>
            </a:r>
          </a:p>
          <a:p>
            <a:pPr>
              <a:buFont typeface="Wingdings" pitchFamily="2" charset="2"/>
              <a:buChar char="Ø"/>
            </a:pPr>
            <a:r>
              <a:rPr lang="pt-BR" b="1" dirty="0" smtClean="0"/>
              <a:t>Crescimento do desemprego </a:t>
            </a:r>
            <a:r>
              <a:rPr lang="pt-BR" dirty="0" smtClean="0"/>
              <a:t>duplicou no período de 4% para 8% → </a:t>
            </a:r>
            <a:r>
              <a:rPr lang="pt-BR" b="1" dirty="0" smtClean="0"/>
              <a:t>declínio do MS </a:t>
            </a:r>
          </a:p>
          <a:p>
            <a:pPr>
              <a:buFont typeface="Wingdings" pitchFamily="2" charset="2"/>
              <a:buChar char="Ø"/>
            </a:pPr>
            <a:r>
              <a:rPr lang="pt-BR" b="1" dirty="0" smtClean="0"/>
              <a:t>Desigualdade ampliou-se</a:t>
            </a:r>
            <a:r>
              <a:rPr lang="pt-BR" dirty="0" smtClean="0"/>
              <a:t>: ↓ tributos sobre rendimentos em 20%, enquanto os valores das bolsas quadruplicaram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rgbClr val="FF0000"/>
                </a:solidFill>
              </a:rPr>
              <a:t>questão: e o capitalismo, reanimou-se?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	crescimento na OCDE: 5,5% (60); 3,6 (70) e 2,8% (80)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5147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1182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do Office</vt:lpstr>
      <vt:lpstr>PPE  aula 1  Instituições em contexto:  desenvolvimentismo e neoliberalismo </vt:lpstr>
      <vt:lpstr>Contexto do pós-guerra </vt:lpstr>
      <vt:lpstr>Contexto do pós-guerra </vt:lpstr>
      <vt:lpstr>Contexto do pós-guerra </vt:lpstr>
      <vt:lpstr>Crise do welfare state </vt:lpstr>
      <vt:lpstr>Reformas orientadas para o mercado </vt:lpstr>
      <vt:lpstr>Reformas orientadas para o mercado </vt:lpstr>
      <vt:lpstr>Reformas orientadas para o mercado </vt:lpstr>
      <vt:lpstr>Reformas orientadas para o mercado </vt:lpstr>
      <vt:lpstr>Reformas orientadas para o mercado </vt:lpstr>
      <vt:lpstr>Crise de 2008 </vt:lpstr>
      <vt:lpstr>Golpe 2016, Pandemia a Guerras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PPE  aula 1  Instituições em contexto:  desenvolvimentismo e neoliberalismo</dc:title>
  <dc:creator>User</dc:creator>
  <cp:lastModifiedBy>User</cp:lastModifiedBy>
  <cp:revision>26</cp:revision>
  <dcterms:created xsi:type="dcterms:W3CDTF">2021-04-17T13:35:30Z</dcterms:created>
  <dcterms:modified xsi:type="dcterms:W3CDTF">2024-03-03T14:04:53Z</dcterms:modified>
</cp:coreProperties>
</file>