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9" r:id="rId3"/>
    <p:sldMasterId id="2147483681" r:id="rId4"/>
  </p:sldMasterIdLst>
  <p:sldIdLst>
    <p:sldId id="313" r:id="rId5"/>
    <p:sldId id="412" r:id="rId6"/>
    <p:sldId id="408" r:id="rId7"/>
    <p:sldId id="430" r:id="rId8"/>
    <p:sldId id="618" r:id="rId9"/>
    <p:sldId id="426" r:id="rId10"/>
    <p:sldId id="383" r:id="rId11"/>
    <p:sldId id="428" r:id="rId12"/>
    <p:sldId id="429" r:id="rId13"/>
    <p:sldId id="400" r:id="rId14"/>
    <p:sldId id="393" r:id="rId15"/>
    <p:sldId id="394" r:id="rId16"/>
    <p:sldId id="450" r:id="rId17"/>
    <p:sldId id="451" r:id="rId18"/>
    <p:sldId id="436" r:id="rId19"/>
    <p:sldId id="437" r:id="rId20"/>
    <p:sldId id="439" r:id="rId21"/>
    <p:sldId id="441" r:id="rId22"/>
    <p:sldId id="415" r:id="rId23"/>
    <p:sldId id="410" r:id="rId24"/>
    <p:sldId id="414" r:id="rId25"/>
    <p:sldId id="398" r:id="rId26"/>
    <p:sldId id="377" r:id="rId27"/>
    <p:sldId id="406" r:id="rId28"/>
    <p:sldId id="413" r:id="rId29"/>
    <p:sldId id="396" r:id="rId30"/>
    <p:sldId id="615" r:id="rId31"/>
    <p:sldId id="612" r:id="rId32"/>
    <p:sldId id="621" r:id="rId33"/>
    <p:sldId id="614" r:id="rId34"/>
    <p:sldId id="613" r:id="rId35"/>
    <p:sldId id="620" r:id="rId36"/>
    <p:sldId id="616" r:id="rId37"/>
    <p:sldId id="617" r:id="rId38"/>
    <p:sldId id="622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6C089-89D7-49C0-AA0D-00239C7A6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0993A0-257B-4E29-B2E2-9FB20D6B0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6AD92A-B5BD-4538-BF3A-3F83D0E0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440335-0E7C-4581-B470-EC069393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094EB8-F8F7-4407-971A-55C7E54C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15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C0741-E816-41A1-85D2-54B869C99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93AAB8-76AC-4715-9684-7720EBFE7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2BAE9B-CC8F-47A2-A2F9-07D4C5E6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1EA6D3-1433-424F-808A-0C1E3758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68A30D-D4FD-4D92-BB3D-AB20EF5C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24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A0107B-7538-4ACD-89C3-6C1A77984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11D004B-FF7F-4879-91EE-345976B7D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4579CF-4298-4833-A4BB-AB743313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586BE2-D065-4046-A08A-2522B1EE1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A26B0D-7089-4663-A14C-2AD9E198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477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7" name="Conector reto 6"/>
          <p:cNvCxnSpPr/>
          <p:nvPr userDrawn="1"/>
        </p:nvCxnSpPr>
        <p:spPr>
          <a:xfrm flipV="1">
            <a:off x="8509000" y="965200"/>
            <a:ext cx="368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45A5C68-C59B-47BA-A0F0-7B9478604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34810" y="-122377"/>
            <a:ext cx="2356894" cy="13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95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86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98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3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05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621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141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7" name="Conector reto 6"/>
          <p:cNvCxnSpPr/>
          <p:nvPr userDrawn="1"/>
        </p:nvCxnSpPr>
        <p:spPr>
          <a:xfrm flipV="1">
            <a:off x="8509000" y="965200"/>
            <a:ext cx="368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45A5C68-C59B-47BA-A0F0-7B9478604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34810" y="-122377"/>
            <a:ext cx="2356894" cy="13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4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69425C-1D7E-416A-9346-AEC7C6A6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9A8952-6376-4243-9D73-5E45BBBD5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4FF550-2E9F-4EAA-9847-DC8B2303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E9B4FE-4169-4C2B-A2FD-7AA4395A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722612-71E3-4FF3-8CAF-251E0594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799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1" y="3602040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1" indent="0" algn="ctr">
              <a:buNone/>
              <a:defRPr sz="2000"/>
            </a:lvl2pPr>
            <a:lvl3pPr marL="913742" indent="0" algn="ctr">
              <a:buNone/>
              <a:defRPr sz="1867"/>
            </a:lvl3pPr>
            <a:lvl4pPr marL="1370611" indent="0" algn="ctr">
              <a:buNone/>
              <a:defRPr sz="1600"/>
            </a:lvl4pPr>
            <a:lvl5pPr marL="1827484" indent="0" algn="ctr">
              <a:buNone/>
              <a:defRPr sz="1600"/>
            </a:lvl5pPr>
            <a:lvl6pPr marL="2284354" indent="0" algn="ctr">
              <a:buNone/>
              <a:defRPr sz="1600"/>
            </a:lvl6pPr>
            <a:lvl7pPr marL="2741225" indent="0" algn="ctr">
              <a:buNone/>
              <a:defRPr sz="1600"/>
            </a:lvl7pPr>
            <a:lvl8pPr marL="3198093" indent="0" algn="ctr">
              <a:buNone/>
              <a:defRPr sz="1600"/>
            </a:lvl8pPr>
            <a:lvl9pPr marL="3654966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2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8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4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6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2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9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1" indent="0">
              <a:buNone/>
              <a:defRPr sz="2000" b="1"/>
            </a:lvl2pPr>
            <a:lvl3pPr marL="913742" indent="0">
              <a:buNone/>
              <a:defRPr sz="1867" b="1"/>
            </a:lvl3pPr>
            <a:lvl4pPr marL="1370611" indent="0">
              <a:buNone/>
              <a:defRPr sz="1600" b="1"/>
            </a:lvl4pPr>
            <a:lvl5pPr marL="1827484" indent="0">
              <a:buNone/>
              <a:defRPr sz="1600" b="1"/>
            </a:lvl5pPr>
            <a:lvl6pPr marL="2284354" indent="0">
              <a:buNone/>
              <a:defRPr sz="1600" b="1"/>
            </a:lvl6pPr>
            <a:lvl7pPr marL="2741225" indent="0">
              <a:buNone/>
              <a:defRPr sz="1600" b="1"/>
            </a:lvl7pPr>
            <a:lvl8pPr marL="3198093" indent="0">
              <a:buNone/>
              <a:defRPr sz="1600" b="1"/>
            </a:lvl8pPr>
            <a:lvl9pPr marL="3654966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8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1" indent="0">
              <a:buNone/>
              <a:defRPr sz="2000" b="1"/>
            </a:lvl2pPr>
            <a:lvl3pPr marL="913742" indent="0">
              <a:buNone/>
              <a:defRPr sz="1867" b="1"/>
            </a:lvl3pPr>
            <a:lvl4pPr marL="1370611" indent="0">
              <a:buNone/>
              <a:defRPr sz="1600" b="1"/>
            </a:lvl4pPr>
            <a:lvl5pPr marL="1827484" indent="0">
              <a:buNone/>
              <a:defRPr sz="1600" b="1"/>
            </a:lvl5pPr>
            <a:lvl6pPr marL="2284354" indent="0">
              <a:buNone/>
              <a:defRPr sz="1600" b="1"/>
            </a:lvl6pPr>
            <a:lvl7pPr marL="2741225" indent="0">
              <a:buNone/>
              <a:defRPr sz="1600" b="1"/>
            </a:lvl7pPr>
            <a:lvl8pPr marL="3198093" indent="0">
              <a:buNone/>
              <a:defRPr sz="1600" b="1"/>
            </a:lvl8pPr>
            <a:lvl9pPr marL="3654966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8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4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90" y="20574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1" indent="0">
              <a:buNone/>
              <a:defRPr sz="1467"/>
            </a:lvl2pPr>
            <a:lvl3pPr marL="913742" indent="0">
              <a:buNone/>
              <a:defRPr sz="1200"/>
            </a:lvl3pPr>
            <a:lvl4pPr marL="1370611" indent="0">
              <a:buNone/>
              <a:defRPr sz="1067"/>
            </a:lvl4pPr>
            <a:lvl5pPr marL="1827484" indent="0">
              <a:buNone/>
              <a:defRPr sz="1067"/>
            </a:lvl5pPr>
            <a:lvl6pPr marL="2284354" indent="0">
              <a:buNone/>
              <a:defRPr sz="1067"/>
            </a:lvl6pPr>
            <a:lvl7pPr marL="2741225" indent="0">
              <a:buNone/>
              <a:defRPr sz="1067"/>
            </a:lvl7pPr>
            <a:lvl8pPr marL="3198093" indent="0">
              <a:buNone/>
              <a:defRPr sz="1067"/>
            </a:lvl8pPr>
            <a:lvl9pPr marL="3654966" indent="0">
              <a:buNone/>
              <a:defRPr sz="1067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9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1" indent="0">
              <a:buNone/>
              <a:defRPr sz="2800"/>
            </a:lvl2pPr>
            <a:lvl3pPr marL="913742" indent="0">
              <a:buNone/>
              <a:defRPr sz="2400"/>
            </a:lvl3pPr>
            <a:lvl4pPr marL="1370611" indent="0">
              <a:buNone/>
              <a:defRPr sz="2000"/>
            </a:lvl4pPr>
            <a:lvl5pPr marL="1827484" indent="0">
              <a:buNone/>
              <a:defRPr sz="2000"/>
            </a:lvl5pPr>
            <a:lvl6pPr marL="2284354" indent="0">
              <a:buNone/>
              <a:defRPr sz="2000"/>
            </a:lvl6pPr>
            <a:lvl7pPr marL="2741225" indent="0">
              <a:buNone/>
              <a:defRPr sz="2000"/>
            </a:lvl7pPr>
            <a:lvl8pPr marL="3198093" indent="0">
              <a:buNone/>
              <a:defRPr sz="2000"/>
            </a:lvl8pPr>
            <a:lvl9pPr marL="3654966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90" y="20574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1" indent="0">
              <a:buNone/>
              <a:defRPr sz="1467"/>
            </a:lvl2pPr>
            <a:lvl3pPr marL="913742" indent="0">
              <a:buNone/>
              <a:defRPr sz="1200"/>
            </a:lvl3pPr>
            <a:lvl4pPr marL="1370611" indent="0">
              <a:buNone/>
              <a:defRPr sz="1067"/>
            </a:lvl4pPr>
            <a:lvl5pPr marL="1827484" indent="0">
              <a:buNone/>
              <a:defRPr sz="1067"/>
            </a:lvl5pPr>
            <a:lvl6pPr marL="2284354" indent="0">
              <a:buNone/>
              <a:defRPr sz="1067"/>
            </a:lvl6pPr>
            <a:lvl7pPr marL="2741225" indent="0">
              <a:buNone/>
              <a:defRPr sz="1067"/>
            </a:lvl7pPr>
            <a:lvl8pPr marL="3198093" indent="0">
              <a:buNone/>
              <a:defRPr sz="1067"/>
            </a:lvl8pPr>
            <a:lvl9pPr marL="3654966" indent="0">
              <a:buNone/>
              <a:defRPr sz="1067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7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FC7EA-1C46-459C-B8A5-DAD5585D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CE6439-2A9D-4AAC-8C8E-8176EA6AB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2E868D-2B44-4724-8704-52441B75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F14995-0C5C-4DEC-8199-E2B9D162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00399E-44B6-483A-8D29-7335CB55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735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9" y="365129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9" y="365129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72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0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1" y="4323811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0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59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09"/>
            <a:ext cx="8911687" cy="128089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1"/>
            <a:ext cx="8915400" cy="377762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7520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1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253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1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01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7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9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582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604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44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9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4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220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9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51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D782A7-4864-4E6F-B348-F407AFB9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8FBB2C-C4C4-490C-A5E5-24811AF3E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47D0C0-CEBB-4731-BF41-F6162C32A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C270D5-10C5-4ACD-BC95-5F464F7D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DB6274-70A0-42D1-BADA-6BA15058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A9EF36-E901-4865-8473-08E1D13D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361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7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206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7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2412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407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8406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39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516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6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6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61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4FD4B-EA75-41AD-81D1-4B7860AA9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1347FA-4C20-44D2-A151-C98DC406D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EC1513-6148-46DD-8688-13B311BBB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F5C7927-C2A8-4EB1-A156-E4469BEF1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5619F39-DF97-4396-A13A-14D521A455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87B27F-7BFC-41FE-AB8F-06C21AFF7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BFB5521-0948-4E2B-9070-89CA4080A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ECE8D60-C6D1-43DB-873D-E88A4875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97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87F98-9D79-4829-843D-8D97201B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84B075-927C-4162-BF30-364332D7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1C1CC12-0F22-45E2-9DE6-DF311199E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F7AE0C2-A2F7-47E9-ADE1-73A6A799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14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A6868CC-CD7C-40F0-8249-8AAA6758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C30C0F5-369B-47D7-A73C-14BD5FAA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3E2B16-D6BB-4BC4-8ABF-474F7DC0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9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2295E-B8F4-4B86-877A-18B5BDEA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F1535D-EA0B-4A97-86F7-11F0923B8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A3EA73-0879-4D17-9F51-3EC7A5299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E58B80-1734-4C2D-9629-1CB735ED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EC6B1A-3F9E-457A-8B3A-86AF40C1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74AEE6-1653-458D-8855-789AE75C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56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6F834-B3E2-4731-94ED-C37D9CE8F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C8AE360-55FB-4129-B115-DB487FDD2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4411E2-91A0-496A-8983-110EBEA35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1588F9-4B5B-4750-9FD2-DD67A784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F777C0-7691-497B-B315-B9B14A10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6BAE1F-6463-488D-B37C-2CC24C62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36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108221B-2E97-4D70-99D8-305F8CAC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D00E00-6542-4190-B409-59AAC4FBB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4C4A15-1FF0-4768-A7CE-B79B6D727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77BA9-CBE9-47C2-A016-626FA1DE3E46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D0F70D-384B-42C1-8906-9C716EEFD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5A6C23-34CE-456A-BDAB-826802BA0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ACB4-5EC2-4BD5-8C36-0D781DF3D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19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67E8B0-CD84-40A2-8E0F-26400A6EB1E4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3D44F9-FC25-45AE-A0C6-0D17ED31570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10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32" tIns="34266" rIns="68532" bIns="34266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9"/>
          </a:xfrm>
          <a:prstGeom prst="rect">
            <a:avLst/>
          </a:prstGeom>
        </p:spPr>
        <p:txBody>
          <a:bodyPr vert="horz" lIns="68532" tIns="34266" rIns="68532" bIns="34266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32" tIns="34266" rIns="68532" bIns="342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DCB0-25DA-49FD-AC96-626E4FFB3ABD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32" tIns="34266" rIns="68532" bIns="342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68532" tIns="34266" rIns="68532" bIns="342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AE466-14C6-40D6-88EA-B2C5CCB89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938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7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7" indent="-228437" algn="l" defTabSz="9137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06" indent="-228437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77" indent="-228437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48" indent="-228437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5918" indent="-228437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2789" indent="-228437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9658" indent="-228437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6529" indent="-228437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400" indent="-228437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871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742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1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4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354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225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093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4966" algn="l" defTabSz="9137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1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5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09"/>
            <a:ext cx="8911687" cy="1280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2D54F-7D9A-4BFB-AD56-D8DB1136A7F9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4" y="787783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A9E4C52-6047-426D-ABCE-716C74867F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63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12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38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38" y="3638187"/>
            <a:ext cx="5343525" cy="207803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235200" y="2755900"/>
            <a:ext cx="307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37A76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Informação que faz a diferença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CBD5EA4-1ACC-4FEA-BA10-B4D2667D5A92}"/>
              </a:ext>
            </a:extLst>
          </p:cNvPr>
          <p:cNvSpPr txBox="1"/>
          <p:nvPr/>
        </p:nvSpPr>
        <p:spPr>
          <a:xfrm>
            <a:off x="794007" y="4215541"/>
            <a:ext cx="2553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Aula ESALQ   02/04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0865460-2F45-4011-9F1E-E34167DA7B12}"/>
              </a:ext>
            </a:extLst>
          </p:cNvPr>
          <p:cNvGrpSpPr/>
          <p:nvPr/>
        </p:nvGrpSpPr>
        <p:grpSpPr>
          <a:xfrm>
            <a:off x="2148064" y="1537252"/>
            <a:ext cx="3165928" cy="1300249"/>
            <a:chOff x="2148064" y="1514062"/>
            <a:chExt cx="3165928" cy="132343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61" t="9855" r="15587" b="19723"/>
            <a:stretch/>
          </p:blipFill>
          <p:spPr bwMode="auto">
            <a:xfrm>
              <a:off x="4253948" y="1602986"/>
              <a:ext cx="1060044" cy="1145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/>
                    </a:outerShdw>
                  </a:effectLst>
                </a14:hiddenEffects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DB279412-7E35-407D-8748-FA087EC123BF}"/>
                </a:ext>
              </a:extLst>
            </p:cNvPr>
            <p:cNvSpPr txBox="1"/>
            <p:nvPr/>
          </p:nvSpPr>
          <p:spPr>
            <a:xfrm>
              <a:off x="2148064" y="1514062"/>
              <a:ext cx="25106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P&amp;P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816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597400" y="2349501"/>
            <a:ext cx="4601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42"/>
            <a:r>
              <a:rPr lang="en-US" sz="72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AVALIAÇÃO</a:t>
            </a:r>
            <a:endParaRPr lang="pt-BR" sz="72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406900" y="3061494"/>
            <a:ext cx="7252306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42"/>
            <a:r>
              <a:rPr lang="en-US" sz="10666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EMOCIONAL</a:t>
            </a:r>
            <a:endParaRPr lang="pt-BR" sz="10666" b="1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33" y="5969000"/>
            <a:ext cx="647068" cy="7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7" b="4287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787425"/>
            <a:ext cx="4025347" cy="452431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numCol="1" rtlCol="0">
            <a:spAutoFit/>
          </a:bodyPr>
          <a:lstStyle/>
          <a:p>
            <a:pPr defTabSz="913742"/>
            <a:endParaRPr lang="pt-BR" sz="1600" dirty="0">
              <a:solidFill>
                <a:prstClr val="black">
                  <a:lumMod val="65000"/>
                  <a:lumOff val="35000"/>
                </a:prstClr>
              </a:solidFill>
              <a:latin typeface="Myriad Pro" panose="020B0503030403020204" pitchFamily="34" charset="0"/>
            </a:endParaRPr>
          </a:p>
          <a:p>
            <a:pPr defTabSz="913742"/>
            <a:endParaRPr lang="pt-BR" sz="1600" dirty="0">
              <a:solidFill>
                <a:prstClr val="black">
                  <a:lumMod val="65000"/>
                  <a:lumOff val="35000"/>
                </a:prstClr>
              </a:solidFill>
              <a:latin typeface="Myriad Pro" panose="020B0503030403020204" pitchFamily="34" charset="0"/>
            </a:endParaRPr>
          </a:p>
          <a:p>
            <a:pPr defTabSz="913742"/>
            <a:endParaRPr lang="pt-BR" sz="1600" dirty="0">
              <a:solidFill>
                <a:prstClr val="black">
                  <a:lumMod val="65000"/>
                  <a:lumOff val="35000"/>
                </a:prstClr>
              </a:solidFill>
              <a:latin typeface="Myriad Pro" panose="020B0503030403020204" pitchFamily="34" charset="0"/>
            </a:endParaRPr>
          </a:p>
          <a:p>
            <a:pPr defTabSz="913742"/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tem bom nível de escolaridade, </a:t>
            </a:r>
            <a: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especialmente por parte dos filhos que estão ligados ao negócio. </a:t>
            </a:r>
            <a:b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</a:br>
            <a:b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</a:br>
            <a: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O tempo da família na atividade e a fatia da renda comprometida com a produção denotam 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um alto grau de especialização.  60% dos produtores têm a família envolvida no negócio há mais de 30 anos</a:t>
            </a:r>
            <a: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, sendo que 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20% tem participação dos filhos no negócio</a:t>
            </a:r>
            <a: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. </a:t>
            </a:r>
            <a:b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</a:br>
            <a:b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</a:br>
            <a:r>
              <a:rPr 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Segundo a pesquisa, </a:t>
            </a:r>
            <a:r>
              <a:rPr lang="pt-B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64,2% dos produtores entrevistados são cooperados. </a:t>
            </a:r>
            <a:endParaRPr lang="pt-BR" sz="16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41301" y="190500"/>
            <a:ext cx="2984500" cy="82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>
              <a:lnSpc>
                <a:spcPts val="2933"/>
              </a:lnSpc>
            </a:pPr>
            <a:r>
              <a:rPr lang="pt-BR" sz="2400" b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Perfil do produtor </a:t>
            </a:r>
            <a:br>
              <a:rPr lang="pt-BR" sz="2400" b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</a:br>
            <a:r>
              <a:rPr lang="pt-BR" sz="2400" b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rural brasileiro:</a:t>
            </a:r>
            <a:endParaRPr lang="pt-BR" sz="2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0922001" y="5562601"/>
            <a:ext cx="1079500" cy="1079500"/>
            <a:chOff x="7515225" y="4143375"/>
            <a:chExt cx="809625" cy="809625"/>
          </a:xfrm>
          <a:solidFill>
            <a:srgbClr val="FFFFFF">
              <a:alpha val="85882"/>
            </a:srgbClr>
          </a:solidFill>
        </p:grpSpPr>
        <p:sp>
          <p:nvSpPr>
            <p:cNvPr id="10" name="Elipse 9"/>
            <p:cNvSpPr/>
            <p:nvPr/>
          </p:nvSpPr>
          <p:spPr>
            <a:xfrm>
              <a:off x="7515225" y="4143375"/>
              <a:ext cx="809625" cy="809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pt-BR" sz="186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387" y="4266944"/>
              <a:ext cx="485301" cy="562486"/>
            </a:xfrm>
            <a:prstGeom prst="rect">
              <a:avLst/>
            </a:prstGeom>
            <a:noFill/>
          </p:spPr>
        </p:pic>
      </p:grpSp>
      <p:sp>
        <p:nvSpPr>
          <p:cNvPr id="12" name="Título 1"/>
          <p:cNvSpPr txBox="1">
            <a:spLocks/>
          </p:cNvSpPr>
          <p:nvPr/>
        </p:nvSpPr>
        <p:spPr>
          <a:xfrm>
            <a:off x="7704157" y="138136"/>
            <a:ext cx="4167407" cy="664235"/>
          </a:xfrm>
          <a:prstGeom prst="rect">
            <a:avLst/>
          </a:prstGeom>
        </p:spPr>
        <p:txBody>
          <a:bodyPr vert="horz" lIns="91376" tIns="45688" rIns="91376" bIns="4568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1219170"/>
            <a:r>
              <a:rPr lang="en-US" sz="1867" b="1" dirty="0">
                <a:solidFill>
                  <a:srgbClr val="70AD47">
                    <a:lumMod val="50000"/>
                  </a:srgbClr>
                </a:solidFill>
                <a:latin typeface="Myriad Pro" panose="020B0503030403020204" pitchFamily="34" charset="0"/>
                <a:cs typeface="Arial Black"/>
              </a:rPr>
              <a:t>MATRIZ DA MARCA</a:t>
            </a:r>
            <a:endParaRPr lang="pt-BR" sz="1867" b="1" dirty="0">
              <a:solidFill>
                <a:srgbClr val="70AD47">
                  <a:lumMod val="50000"/>
                </a:srgbClr>
              </a:solidFill>
              <a:latin typeface="Myriad Pro" panose="020B0503030403020204" pitchFamily="34" charset="0"/>
              <a:cs typeface="Arial Black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407455" y="6294957"/>
            <a:ext cx="2564845" cy="27699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numCol="1" rtlCol="0">
            <a:spAutoFit/>
          </a:bodyPr>
          <a:lstStyle/>
          <a:p>
            <a:pPr algn="ctr" defTabSz="913742"/>
            <a:r>
              <a:rPr lang="pt-BR" sz="12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Fonte: </a:t>
            </a:r>
            <a:r>
              <a:rPr lang="pt-BR" sz="12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Icagro</a:t>
            </a:r>
            <a:r>
              <a:rPr lang="pt-BR" sz="12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</a:rPr>
              <a:t> – Fiesp (2016)</a:t>
            </a:r>
            <a:endParaRPr lang="pt-BR" sz="1200" b="1" i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3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99048" y="5599816"/>
            <a:ext cx="89595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42"/>
            <a:r>
              <a:rPr lang="en-US" sz="1867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NOVO</a:t>
            </a:r>
            <a:endParaRPr lang="pt-BR" sz="1867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981863" y="5146164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42"/>
            <a:r>
              <a:rPr lang="en-US" sz="1400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EFICIENTE</a:t>
            </a:r>
            <a:endParaRPr lang="pt-BR" sz="1400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041573" y="4224674"/>
            <a:ext cx="110126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42"/>
            <a:r>
              <a:rPr lang="en-US" sz="1333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CONFIÁVEL</a:t>
            </a:r>
            <a:endParaRPr lang="pt-BR" sz="1333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508314" y="3133064"/>
            <a:ext cx="992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42"/>
            <a:r>
              <a:rPr lang="en-US" sz="1600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SEGURO</a:t>
            </a:r>
            <a:endParaRPr lang="pt-BR" sz="1600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888498" y="5146162"/>
            <a:ext cx="986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42"/>
            <a:r>
              <a:rPr lang="en-US" sz="1400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VERSÁTIL</a:t>
            </a:r>
            <a:endParaRPr lang="pt-BR" sz="1400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919356" y="4253027"/>
            <a:ext cx="11384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42"/>
            <a:r>
              <a:rPr lang="en-US" sz="1067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TECNOLÓGICO</a:t>
            </a:r>
            <a:endParaRPr lang="pt-BR" sz="1067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377006" y="3175594"/>
            <a:ext cx="1058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42"/>
            <a:r>
              <a:rPr lang="en-US" sz="1400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RENTÁVEL</a:t>
            </a:r>
            <a:endParaRPr lang="pt-BR" sz="1400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528275" y="1375148"/>
            <a:ext cx="9108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42"/>
            <a:r>
              <a:rPr lang="en-US" sz="1867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FORTE</a:t>
            </a:r>
            <a:endParaRPr lang="pt-BR" sz="1867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328454" y="935672"/>
            <a:ext cx="113819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42"/>
            <a:r>
              <a:rPr lang="en-US" sz="1467" b="1" dirty="0">
                <a:solidFill>
                  <a:srgbClr val="70AD47">
                    <a:lumMod val="50000"/>
                  </a:srgbClr>
                </a:solidFill>
                <a:latin typeface="Myriad Pro" pitchFamily="34" charset="0"/>
              </a:rPr>
              <a:t>PROTETOR</a:t>
            </a:r>
            <a:endParaRPr lang="pt-BR" sz="1467" b="1" dirty="0">
              <a:solidFill>
                <a:srgbClr val="70AD47">
                  <a:lumMod val="50000"/>
                </a:srgbClr>
              </a:solidFill>
              <a:latin typeface="Myriad Pro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0" y="552916"/>
            <a:ext cx="429496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42">
              <a:lnSpc>
                <a:spcPts val="2933"/>
              </a:lnSpc>
            </a:pPr>
            <a:r>
              <a:rPr lang="pt-BR" sz="2667" b="1" dirty="0">
                <a:solidFill>
                  <a:prstClr val="white"/>
                </a:solidFill>
                <a:latin typeface="Myriad Pro" panose="020B0503030403020204" pitchFamily="34" charset="0"/>
              </a:rPr>
              <a:t>Personalidade da marca</a:t>
            </a:r>
            <a:endParaRPr lang="pt-BR" sz="26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7704157" y="138136"/>
            <a:ext cx="4167407" cy="664235"/>
          </a:xfrm>
          <a:prstGeom prst="rect">
            <a:avLst/>
          </a:prstGeom>
        </p:spPr>
        <p:txBody>
          <a:bodyPr vert="horz" lIns="91376" tIns="45688" rIns="91376" bIns="4568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1219170"/>
            <a:r>
              <a:rPr lang="en-US" sz="18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Arial Black"/>
              </a:rPr>
              <a:t>MATRIZ DA MARCA</a:t>
            </a:r>
            <a:endParaRPr lang="pt-BR" sz="18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  <a:cs typeface="Arial Black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10922001" y="5562601"/>
            <a:ext cx="1079500" cy="1079500"/>
            <a:chOff x="7515225" y="4143375"/>
            <a:chExt cx="809625" cy="809625"/>
          </a:xfrm>
          <a:solidFill>
            <a:srgbClr val="FFFFFF">
              <a:alpha val="85882"/>
            </a:srgbClr>
          </a:solidFill>
        </p:grpSpPr>
        <p:sp>
          <p:nvSpPr>
            <p:cNvPr id="23" name="Elipse 22"/>
            <p:cNvSpPr/>
            <p:nvPr/>
          </p:nvSpPr>
          <p:spPr>
            <a:xfrm>
              <a:off x="7515225" y="4143375"/>
              <a:ext cx="809625" cy="809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pt-BR" sz="186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387" y="4266944"/>
              <a:ext cx="485301" cy="56248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192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2" grpId="0"/>
      <p:bldP spid="13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42"/>
            <a:endParaRPr lang="en-US" sz="1867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 descr="IMG_3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258945" y="1204108"/>
            <a:ext cx="6461592" cy="4846195"/>
          </a:xfrm>
          <a:prstGeom prst="rect">
            <a:avLst/>
          </a:prstGeom>
        </p:spPr>
      </p:pic>
      <p:pic>
        <p:nvPicPr>
          <p:cNvPr id="13" name="Espaço Reservado para Conteúdo 12" descr="IMG_36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61961" y="1207097"/>
            <a:ext cx="6458177" cy="4843632"/>
          </a:xfrm>
        </p:spPr>
      </p:pic>
      <p:sp>
        <p:nvSpPr>
          <p:cNvPr id="14" name="CaixaDeTexto 13"/>
          <p:cNvSpPr txBox="1"/>
          <p:nvPr/>
        </p:nvSpPr>
        <p:spPr>
          <a:xfrm>
            <a:off x="7646277" y="6142379"/>
            <a:ext cx="302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/>
            <a:r>
              <a:rPr lang="en-US" sz="1400" b="1" dirty="0">
                <a:solidFill>
                  <a:prstClr val="white"/>
                </a:solidFill>
                <a:latin typeface="Century Gothic"/>
              </a:rPr>
              <a:t>ELATUS + GREEN SHIELD</a:t>
            </a:r>
          </a:p>
          <a:p>
            <a:pPr defTabSz="913742"/>
            <a:endParaRPr lang="pt-BR" sz="1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227225" y="6280880"/>
            <a:ext cx="170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/>
            <a:r>
              <a:rPr lang="en-US" sz="1400" b="1" dirty="0">
                <a:solidFill>
                  <a:prstClr val="white"/>
                </a:solidFill>
                <a:latin typeface="Century Gothic"/>
              </a:rPr>
              <a:t>TESTEMUNHA</a:t>
            </a:r>
            <a:endParaRPr lang="pt-BR" sz="1400" b="1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6788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42"/>
            <a:endParaRPr lang="en-US" sz="1867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 descr="IMG_3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2809" y="817695"/>
            <a:ext cx="6541559" cy="4906168"/>
          </a:xfrm>
        </p:spPr>
      </p:pic>
      <p:pic>
        <p:nvPicPr>
          <p:cNvPr id="9" name="Imagem 8" descr="IMG_3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82523" y="815093"/>
            <a:ext cx="6520724" cy="489054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429078" y="6041037"/>
            <a:ext cx="1334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/>
            <a:r>
              <a:rPr lang="en-US" sz="1400" b="1" dirty="0">
                <a:solidFill>
                  <a:srgbClr val="C00000"/>
                </a:solidFill>
                <a:latin typeface="Century Gothic"/>
              </a:rPr>
              <a:t>ELATUS</a:t>
            </a:r>
            <a:endParaRPr lang="pt-BR" sz="1400" b="1" dirty="0">
              <a:solidFill>
                <a:srgbClr val="C00000"/>
              </a:solidFill>
              <a:latin typeface="Century Gothic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238930" y="6097900"/>
            <a:ext cx="348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/>
            <a:r>
              <a:rPr lang="en-US" sz="1400" b="1" dirty="0">
                <a:solidFill>
                  <a:srgbClr val="FF0000"/>
                </a:solidFill>
                <a:latin typeface="Century Gothic"/>
              </a:rPr>
              <a:t>ELATUS + GREEN SHIELD</a:t>
            </a:r>
            <a:endParaRPr lang="pt-BR" sz="1400" b="1" dirty="0">
              <a:solidFill>
                <a:srgbClr val="FF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56480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69" y="121359"/>
            <a:ext cx="9653635" cy="658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uxograma: Conector 4"/>
          <p:cNvSpPr/>
          <p:nvPr/>
        </p:nvSpPr>
        <p:spPr>
          <a:xfrm>
            <a:off x="6864085" y="544522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luxograma: Conector 5"/>
          <p:cNvSpPr/>
          <p:nvPr/>
        </p:nvSpPr>
        <p:spPr>
          <a:xfrm>
            <a:off x="7152117" y="492945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luxograma: Conector 6"/>
          <p:cNvSpPr/>
          <p:nvPr/>
        </p:nvSpPr>
        <p:spPr>
          <a:xfrm>
            <a:off x="6384032" y="487492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76325" y="4529344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Campo </a:t>
            </a:r>
          </a:p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Verde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36432" y="3914293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Santo Antônio </a:t>
            </a:r>
          </a:p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do Leste</a:t>
            </a:r>
          </a:p>
        </p:txBody>
      </p:sp>
      <p:sp>
        <p:nvSpPr>
          <p:cNvPr id="14" name="Fluxograma: Conector 13"/>
          <p:cNvSpPr/>
          <p:nvPr/>
        </p:nvSpPr>
        <p:spPr>
          <a:xfrm>
            <a:off x="7324328" y="431440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446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71" y="188642"/>
            <a:ext cx="4354287" cy="655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uxograma: Conector 6"/>
          <p:cNvSpPr/>
          <p:nvPr/>
        </p:nvSpPr>
        <p:spPr>
          <a:xfrm>
            <a:off x="6996472" y="2759518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67224" y="2430081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Rio Bananal</a:t>
            </a:r>
          </a:p>
        </p:txBody>
      </p:sp>
      <p:sp>
        <p:nvSpPr>
          <p:cNvPr id="9" name="Fluxograma: Conector 8"/>
          <p:cNvSpPr/>
          <p:nvPr/>
        </p:nvSpPr>
        <p:spPr>
          <a:xfrm>
            <a:off x="7400528" y="165990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Fluxograma: Conector 9"/>
          <p:cNvSpPr/>
          <p:nvPr/>
        </p:nvSpPr>
        <p:spPr>
          <a:xfrm>
            <a:off x="6542897" y="242674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Fluxograma: Conector 10"/>
          <p:cNvSpPr/>
          <p:nvPr/>
        </p:nvSpPr>
        <p:spPr>
          <a:xfrm>
            <a:off x="6134963" y="340494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572739" y="3525531"/>
            <a:ext cx="127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São Roque</a:t>
            </a:r>
          </a:p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do Canaã</a:t>
            </a:r>
          </a:p>
        </p:txBody>
      </p:sp>
      <p:sp>
        <p:nvSpPr>
          <p:cNvPr id="13" name="Fluxograma: Conector 12"/>
          <p:cNvSpPr/>
          <p:nvPr/>
        </p:nvSpPr>
        <p:spPr>
          <a:xfrm>
            <a:off x="6569820" y="332617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271327" y="3140245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Aracruz</a:t>
            </a:r>
          </a:p>
        </p:txBody>
      </p:sp>
      <p:sp>
        <p:nvSpPr>
          <p:cNvPr id="15" name="Fluxograma: Conector 14"/>
          <p:cNvSpPr/>
          <p:nvPr/>
        </p:nvSpPr>
        <p:spPr>
          <a:xfrm>
            <a:off x="7251133" y="213285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327541" y="2070041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Jaguaré</a:t>
            </a:r>
          </a:p>
        </p:txBody>
      </p:sp>
      <p:sp>
        <p:nvSpPr>
          <p:cNvPr id="17" name="Fluxograma: Conector 16"/>
          <p:cNvSpPr/>
          <p:nvPr/>
        </p:nvSpPr>
        <p:spPr>
          <a:xfrm>
            <a:off x="7094500" y="134076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081323" y="1153300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Boa Esperança</a:t>
            </a:r>
          </a:p>
        </p:txBody>
      </p:sp>
    </p:spTree>
    <p:extLst>
      <p:ext uri="{BB962C8B-B14F-4D97-AF65-F5344CB8AC3E}">
        <p14:creationId xmlns:p14="http://schemas.microsoft.com/office/powerpoint/2010/main" val="2680028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906634"/>
            <a:ext cx="11713303" cy="547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uxograma: Conector 4"/>
          <p:cNvSpPr/>
          <p:nvPr/>
        </p:nvSpPr>
        <p:spPr>
          <a:xfrm>
            <a:off x="10608501" y="177281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luxograma: Conector 5"/>
          <p:cNvSpPr/>
          <p:nvPr/>
        </p:nvSpPr>
        <p:spPr>
          <a:xfrm>
            <a:off x="10782696" y="227687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046277" y="1586891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Lucena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220472" y="2401861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Aliandra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9" name="Fluxograma: Conector 8"/>
          <p:cNvSpPr/>
          <p:nvPr/>
        </p:nvSpPr>
        <p:spPr>
          <a:xfrm>
            <a:off x="7920203" y="198884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57979" y="2151241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Juazeirinho</a:t>
            </a:r>
          </a:p>
        </p:txBody>
      </p:sp>
      <p:sp>
        <p:nvSpPr>
          <p:cNvPr id="11" name="Fluxograma: Conector 10"/>
          <p:cNvSpPr/>
          <p:nvPr/>
        </p:nvSpPr>
        <p:spPr>
          <a:xfrm>
            <a:off x="8687111" y="498974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Fluxograma: Conector 11"/>
          <p:cNvSpPr/>
          <p:nvPr/>
        </p:nvSpPr>
        <p:spPr>
          <a:xfrm>
            <a:off x="8558627" y="580526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996403" y="5559045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Coruripe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072603" y="4746051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Boca da Mata</a:t>
            </a:r>
          </a:p>
        </p:txBody>
      </p:sp>
      <p:sp>
        <p:nvSpPr>
          <p:cNvPr id="15" name="Fluxograma: Conector 14"/>
          <p:cNvSpPr/>
          <p:nvPr/>
        </p:nvSpPr>
        <p:spPr>
          <a:xfrm>
            <a:off x="1711061" y="486916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Fluxograma: Conector 15"/>
          <p:cNvSpPr/>
          <p:nvPr/>
        </p:nvSpPr>
        <p:spPr>
          <a:xfrm>
            <a:off x="10760901" y="292494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220472" y="2689019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Goiana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103597" y="5354771"/>
            <a:ext cx="127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Teotônio Vilela</a:t>
            </a:r>
          </a:p>
        </p:txBody>
      </p:sp>
      <p:sp>
        <p:nvSpPr>
          <p:cNvPr id="22" name="Fluxograma: Conector 21"/>
          <p:cNvSpPr/>
          <p:nvPr/>
        </p:nvSpPr>
        <p:spPr>
          <a:xfrm>
            <a:off x="10608501" y="211818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9776347" y="1995369"/>
            <a:ext cx="127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Santa</a:t>
            </a:r>
          </a:p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Rita</a:t>
            </a:r>
          </a:p>
        </p:txBody>
      </p:sp>
    </p:spTree>
    <p:extLst>
      <p:ext uri="{BB962C8B-B14F-4D97-AF65-F5344CB8AC3E}">
        <p14:creationId xmlns:p14="http://schemas.microsoft.com/office/powerpoint/2010/main" val="1715044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8987"/>
            <a:ext cx="12169643" cy="634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uxograma: Conector 4"/>
          <p:cNvSpPr/>
          <p:nvPr/>
        </p:nvSpPr>
        <p:spPr>
          <a:xfrm>
            <a:off x="7152117" y="357301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luxograma: Conector 5"/>
          <p:cNvSpPr/>
          <p:nvPr/>
        </p:nvSpPr>
        <p:spPr>
          <a:xfrm>
            <a:off x="6864085" y="564622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luxograma: Conector 6"/>
          <p:cNvSpPr/>
          <p:nvPr/>
        </p:nvSpPr>
        <p:spPr>
          <a:xfrm>
            <a:off x="5198061" y="311552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Fluxograma: Conector 7"/>
          <p:cNvSpPr/>
          <p:nvPr/>
        </p:nvSpPr>
        <p:spPr>
          <a:xfrm>
            <a:off x="8016213" y="378904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Fluxograma: Conector 8"/>
          <p:cNvSpPr/>
          <p:nvPr/>
        </p:nvSpPr>
        <p:spPr>
          <a:xfrm>
            <a:off x="6384032" y="249289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Fluxograma: Conector 9"/>
          <p:cNvSpPr/>
          <p:nvPr/>
        </p:nvSpPr>
        <p:spPr>
          <a:xfrm>
            <a:off x="6047391" y="3749226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Fluxograma: Conector 10"/>
          <p:cNvSpPr/>
          <p:nvPr/>
        </p:nvSpPr>
        <p:spPr>
          <a:xfrm>
            <a:off x="7152117" y="537321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Fluxograma: Conector 11"/>
          <p:cNvSpPr/>
          <p:nvPr/>
        </p:nvSpPr>
        <p:spPr>
          <a:xfrm>
            <a:off x="6672064" y="494116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Fluxograma: Conector 12"/>
          <p:cNvSpPr/>
          <p:nvPr/>
        </p:nvSpPr>
        <p:spPr>
          <a:xfrm>
            <a:off x="6231632" y="505327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815567" y="5173861"/>
            <a:ext cx="82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Juquiá</a:t>
            </a:r>
          </a:p>
        </p:txBody>
      </p:sp>
      <p:sp>
        <p:nvSpPr>
          <p:cNvPr id="15" name="Fluxograma: Conector 14"/>
          <p:cNvSpPr/>
          <p:nvPr/>
        </p:nvSpPr>
        <p:spPr>
          <a:xfrm>
            <a:off x="5894991" y="525262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67110" y="5184580"/>
            <a:ext cx="977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Guapiara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128783" y="4977232"/>
            <a:ext cx="1180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Capão Bonito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826254" y="4712441"/>
            <a:ext cx="111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São Miguel Arcanjo</a:t>
            </a:r>
          </a:p>
        </p:txBody>
      </p:sp>
      <p:sp>
        <p:nvSpPr>
          <p:cNvPr id="19" name="Fluxograma: Conector 18"/>
          <p:cNvSpPr/>
          <p:nvPr/>
        </p:nvSpPr>
        <p:spPr>
          <a:xfrm>
            <a:off x="7080916" y="482058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" name="Fluxograma: Conector 19"/>
          <p:cNvSpPr/>
          <p:nvPr/>
        </p:nvSpPr>
        <p:spPr>
          <a:xfrm>
            <a:off x="7507717" y="469999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772499" y="4880875"/>
            <a:ext cx="825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Pilar do Sul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171167" y="4766023"/>
            <a:ext cx="82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Piedade</a:t>
            </a:r>
          </a:p>
        </p:txBody>
      </p:sp>
      <p:sp>
        <p:nvSpPr>
          <p:cNvPr id="23" name="Fluxograma: Conector 22"/>
          <p:cNvSpPr/>
          <p:nvPr/>
        </p:nvSpPr>
        <p:spPr>
          <a:xfrm>
            <a:off x="10741552" y="441796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0362737" y="4229077"/>
            <a:ext cx="910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Ubatuba</a:t>
            </a:r>
          </a:p>
        </p:txBody>
      </p:sp>
      <p:sp>
        <p:nvSpPr>
          <p:cNvPr id="25" name="Fluxograma: Conector 24"/>
          <p:cNvSpPr/>
          <p:nvPr/>
        </p:nvSpPr>
        <p:spPr>
          <a:xfrm>
            <a:off x="10128448" y="391660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6" name="Fluxograma: Conector 25"/>
          <p:cNvSpPr/>
          <p:nvPr/>
        </p:nvSpPr>
        <p:spPr>
          <a:xfrm>
            <a:off x="10635787" y="369360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7" name="Fluxograma: Conector 26"/>
          <p:cNvSpPr/>
          <p:nvPr/>
        </p:nvSpPr>
        <p:spPr>
          <a:xfrm>
            <a:off x="10179248" y="378904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8" name="Fluxograma: Conector 27"/>
          <p:cNvSpPr/>
          <p:nvPr/>
        </p:nvSpPr>
        <p:spPr>
          <a:xfrm>
            <a:off x="10393083" y="370378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9" name="Fluxograma: Conector 28"/>
          <p:cNvSpPr/>
          <p:nvPr/>
        </p:nvSpPr>
        <p:spPr>
          <a:xfrm>
            <a:off x="10341596" y="383422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10137727" y="3921181"/>
            <a:ext cx="852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Taubaté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9203645" y="3670229"/>
            <a:ext cx="1171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Tremembé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10635787" y="3640968"/>
            <a:ext cx="1386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Guaratinguetá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10393084" y="3771411"/>
            <a:ext cx="1539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Pindamonhangaba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9920564" y="3511889"/>
            <a:ext cx="910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Roseira</a:t>
            </a:r>
          </a:p>
        </p:txBody>
      </p:sp>
      <p:sp>
        <p:nvSpPr>
          <p:cNvPr id="35" name="Fluxograma: Conector 34"/>
          <p:cNvSpPr/>
          <p:nvPr/>
        </p:nvSpPr>
        <p:spPr>
          <a:xfrm>
            <a:off x="8688288" y="401763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8230420" y="4067098"/>
            <a:ext cx="1171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Atibaia</a:t>
            </a:r>
          </a:p>
        </p:txBody>
      </p:sp>
      <p:sp>
        <p:nvSpPr>
          <p:cNvPr id="37" name="Fluxograma: Conector 36"/>
          <p:cNvSpPr/>
          <p:nvPr/>
        </p:nvSpPr>
        <p:spPr>
          <a:xfrm>
            <a:off x="8304245" y="385414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8290124" y="3693605"/>
            <a:ext cx="767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Itatiba</a:t>
            </a:r>
          </a:p>
        </p:txBody>
      </p:sp>
      <p:sp>
        <p:nvSpPr>
          <p:cNvPr id="39" name="Fluxograma: Conector 38"/>
          <p:cNvSpPr/>
          <p:nvPr/>
        </p:nvSpPr>
        <p:spPr>
          <a:xfrm>
            <a:off x="8439188" y="399365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8178776" y="3824951"/>
            <a:ext cx="1171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Jarinu</a:t>
            </a:r>
          </a:p>
        </p:txBody>
      </p:sp>
      <p:sp>
        <p:nvSpPr>
          <p:cNvPr id="41" name="Fluxograma: Conector 40"/>
          <p:cNvSpPr/>
          <p:nvPr/>
        </p:nvSpPr>
        <p:spPr>
          <a:xfrm>
            <a:off x="8213923" y="410710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2" name="Fluxograma: Conector 41"/>
          <p:cNvSpPr/>
          <p:nvPr/>
        </p:nvSpPr>
        <p:spPr>
          <a:xfrm>
            <a:off x="7812517" y="397857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3" name="Fluxograma: Conector 42"/>
          <p:cNvSpPr/>
          <p:nvPr/>
        </p:nvSpPr>
        <p:spPr>
          <a:xfrm>
            <a:off x="7641068" y="407792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4" name="Fluxograma: Conector 43"/>
          <p:cNvSpPr/>
          <p:nvPr/>
        </p:nvSpPr>
        <p:spPr>
          <a:xfrm>
            <a:off x="7641068" y="420635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5" name="Fluxograma: Conector 44"/>
          <p:cNvSpPr/>
          <p:nvPr/>
        </p:nvSpPr>
        <p:spPr>
          <a:xfrm>
            <a:off x="8102575" y="392118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7249254" y="4143537"/>
            <a:ext cx="523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Itu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7028279" y="4015109"/>
            <a:ext cx="834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Salto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6932253" y="3897316"/>
            <a:ext cx="1018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Indaiatuba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7863155" y="4167403"/>
            <a:ext cx="834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Jundiaí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7291499" y="3813797"/>
            <a:ext cx="108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Valinhos</a:t>
            </a:r>
          </a:p>
        </p:txBody>
      </p:sp>
      <p:sp>
        <p:nvSpPr>
          <p:cNvPr id="51" name="Fluxograma: Conector 50"/>
          <p:cNvSpPr/>
          <p:nvPr/>
        </p:nvSpPr>
        <p:spPr>
          <a:xfrm>
            <a:off x="7564567" y="3771410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2" name="Fluxograma: Conector 51"/>
          <p:cNvSpPr/>
          <p:nvPr/>
        </p:nvSpPr>
        <p:spPr>
          <a:xfrm>
            <a:off x="7736317" y="355450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3" name="Fluxograma: Conector 52"/>
          <p:cNvSpPr/>
          <p:nvPr/>
        </p:nvSpPr>
        <p:spPr>
          <a:xfrm>
            <a:off x="7680333" y="343309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4" name="Fluxograma: Conector 53"/>
          <p:cNvSpPr/>
          <p:nvPr/>
        </p:nvSpPr>
        <p:spPr>
          <a:xfrm>
            <a:off x="7786953" y="3315246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5" name="Fluxograma: Conector 54"/>
          <p:cNvSpPr/>
          <p:nvPr/>
        </p:nvSpPr>
        <p:spPr>
          <a:xfrm>
            <a:off x="8168613" y="335477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6617597" y="3702787"/>
            <a:ext cx="108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Monte Mor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7609317" y="3488458"/>
            <a:ext cx="108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Sumaré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7693481" y="3365347"/>
            <a:ext cx="1216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Nova Odessa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6975975" y="3236118"/>
            <a:ext cx="108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Limeira</a:t>
            </a:r>
          </a:p>
        </p:txBody>
      </p:sp>
      <p:sp>
        <p:nvSpPr>
          <p:cNvPr id="62" name="Fluxograma: Conector 61"/>
          <p:cNvSpPr/>
          <p:nvPr/>
        </p:nvSpPr>
        <p:spPr>
          <a:xfrm>
            <a:off x="8274224" y="323166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3" name="Fluxograma: Conector 62"/>
          <p:cNvSpPr/>
          <p:nvPr/>
        </p:nvSpPr>
        <p:spPr>
          <a:xfrm>
            <a:off x="8075000" y="320897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8307714" y="3151723"/>
            <a:ext cx="14722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Sto. Ant. da Posse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8027347" y="3045737"/>
            <a:ext cx="98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Holambra</a:t>
            </a:r>
          </a:p>
        </p:txBody>
      </p:sp>
      <p:sp>
        <p:nvSpPr>
          <p:cNvPr id="66" name="Fluxograma: Conector 65"/>
          <p:cNvSpPr/>
          <p:nvPr/>
        </p:nvSpPr>
        <p:spPr>
          <a:xfrm>
            <a:off x="7438369" y="358319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6781427" y="3614799"/>
            <a:ext cx="108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Paulínia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8234390" y="3274832"/>
            <a:ext cx="98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Jaguariúna</a:t>
            </a:r>
          </a:p>
        </p:txBody>
      </p:sp>
      <p:sp>
        <p:nvSpPr>
          <p:cNvPr id="69" name="Fluxograma: Conector 68"/>
          <p:cNvSpPr/>
          <p:nvPr/>
        </p:nvSpPr>
        <p:spPr>
          <a:xfrm>
            <a:off x="7967279" y="3315246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7204939" y="3143091"/>
            <a:ext cx="98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Americana</a:t>
            </a:r>
          </a:p>
        </p:txBody>
      </p:sp>
      <p:sp>
        <p:nvSpPr>
          <p:cNvPr id="71" name="Fluxograma: Conector 70"/>
          <p:cNvSpPr/>
          <p:nvPr/>
        </p:nvSpPr>
        <p:spPr>
          <a:xfrm>
            <a:off x="7877745" y="309142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2" name="CaixaDeTexto 71"/>
          <p:cNvSpPr txBox="1"/>
          <p:nvPr/>
        </p:nvSpPr>
        <p:spPr>
          <a:xfrm>
            <a:off x="6798848" y="2929603"/>
            <a:ext cx="1442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A. Nogueira</a:t>
            </a:r>
          </a:p>
        </p:txBody>
      </p:sp>
      <p:sp>
        <p:nvSpPr>
          <p:cNvPr id="73" name="Fluxograma: Conector 72"/>
          <p:cNvSpPr/>
          <p:nvPr/>
        </p:nvSpPr>
        <p:spPr>
          <a:xfrm>
            <a:off x="8040117" y="302861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4" name="Fluxograma: Conector 73"/>
          <p:cNvSpPr/>
          <p:nvPr/>
        </p:nvSpPr>
        <p:spPr>
          <a:xfrm>
            <a:off x="8151200" y="292851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7193170" y="2842480"/>
            <a:ext cx="1061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Eng. Coelho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8064851" y="2905501"/>
            <a:ext cx="98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Conchal</a:t>
            </a:r>
          </a:p>
        </p:txBody>
      </p:sp>
      <p:sp>
        <p:nvSpPr>
          <p:cNvPr id="77" name="Fluxograma: Conector 76"/>
          <p:cNvSpPr/>
          <p:nvPr/>
        </p:nvSpPr>
        <p:spPr>
          <a:xfrm>
            <a:off x="8426624" y="354659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8262429" y="3475365"/>
            <a:ext cx="14722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Cosmópolis</a:t>
            </a:r>
          </a:p>
        </p:txBody>
      </p:sp>
      <p:sp>
        <p:nvSpPr>
          <p:cNvPr id="79" name="Fluxograma: Conector 78"/>
          <p:cNvSpPr/>
          <p:nvPr/>
        </p:nvSpPr>
        <p:spPr>
          <a:xfrm>
            <a:off x="7028277" y="333764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0" name="CaixaDeTexto 79"/>
          <p:cNvSpPr txBox="1"/>
          <p:nvPr/>
        </p:nvSpPr>
        <p:spPr>
          <a:xfrm>
            <a:off x="6240467" y="3254371"/>
            <a:ext cx="98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S. Pedro</a:t>
            </a:r>
          </a:p>
        </p:txBody>
      </p:sp>
      <p:sp>
        <p:nvSpPr>
          <p:cNvPr id="81" name="Fluxograma: Conector 80"/>
          <p:cNvSpPr/>
          <p:nvPr/>
        </p:nvSpPr>
        <p:spPr>
          <a:xfrm>
            <a:off x="7185248" y="3133782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6482186" y="3058125"/>
            <a:ext cx="98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Araras</a:t>
            </a:r>
          </a:p>
        </p:txBody>
      </p:sp>
      <p:sp>
        <p:nvSpPr>
          <p:cNvPr id="83" name="Fluxograma: Conector 82"/>
          <p:cNvSpPr/>
          <p:nvPr/>
        </p:nvSpPr>
        <p:spPr>
          <a:xfrm>
            <a:off x="6519664" y="342567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4" name="Fluxograma: Conector 83"/>
          <p:cNvSpPr/>
          <p:nvPr/>
        </p:nvSpPr>
        <p:spPr>
          <a:xfrm>
            <a:off x="6541085" y="320897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5" name="Fluxograma: Conector 84"/>
          <p:cNvSpPr/>
          <p:nvPr/>
        </p:nvSpPr>
        <p:spPr>
          <a:xfrm>
            <a:off x="6464885" y="3098102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5448959" y="3352252"/>
            <a:ext cx="1216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S. M da Serra</a:t>
            </a:r>
          </a:p>
        </p:txBody>
      </p:sp>
      <p:sp>
        <p:nvSpPr>
          <p:cNvPr id="87" name="CaixaDeTexto 86"/>
          <p:cNvSpPr txBox="1"/>
          <p:nvPr/>
        </p:nvSpPr>
        <p:spPr>
          <a:xfrm>
            <a:off x="5647907" y="3173446"/>
            <a:ext cx="1216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Torrinha</a:t>
            </a:r>
          </a:p>
        </p:txBody>
      </p:sp>
      <p:sp>
        <p:nvSpPr>
          <p:cNvPr id="88" name="CaixaDeTexto 87"/>
          <p:cNvSpPr txBox="1"/>
          <p:nvPr/>
        </p:nvSpPr>
        <p:spPr>
          <a:xfrm>
            <a:off x="5645731" y="3042721"/>
            <a:ext cx="1216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Brotas</a:t>
            </a:r>
          </a:p>
        </p:txBody>
      </p:sp>
      <p:sp>
        <p:nvSpPr>
          <p:cNvPr id="89" name="Fluxograma: Conector 88"/>
          <p:cNvSpPr/>
          <p:nvPr/>
        </p:nvSpPr>
        <p:spPr>
          <a:xfrm>
            <a:off x="6922421" y="323951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1" name="Fluxograma: Conector 90"/>
          <p:cNvSpPr/>
          <p:nvPr/>
        </p:nvSpPr>
        <p:spPr>
          <a:xfrm>
            <a:off x="7693479" y="310855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2" name="Fluxograma: Conector 91"/>
          <p:cNvSpPr/>
          <p:nvPr/>
        </p:nvSpPr>
        <p:spPr>
          <a:xfrm>
            <a:off x="7435600" y="311892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3" name="Fluxograma: Conector 92"/>
          <p:cNvSpPr/>
          <p:nvPr/>
        </p:nvSpPr>
        <p:spPr>
          <a:xfrm>
            <a:off x="6823575" y="429303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4" name="Fluxograma: Conector 93"/>
          <p:cNvSpPr/>
          <p:nvPr/>
        </p:nvSpPr>
        <p:spPr>
          <a:xfrm>
            <a:off x="6261973" y="454156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5" name="Fluxograma: Conector 94"/>
          <p:cNvSpPr/>
          <p:nvPr/>
        </p:nvSpPr>
        <p:spPr>
          <a:xfrm>
            <a:off x="5571705" y="432694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5826254" y="4336983"/>
            <a:ext cx="946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Angatuba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5067110" y="4137783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Paranapanema</a:t>
            </a:r>
          </a:p>
        </p:txBody>
      </p:sp>
      <p:sp>
        <p:nvSpPr>
          <p:cNvPr id="98" name="Fluxograma: Conector 97"/>
          <p:cNvSpPr/>
          <p:nvPr/>
        </p:nvSpPr>
        <p:spPr>
          <a:xfrm>
            <a:off x="6999717" y="407792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9" name="CaixaDeTexto 98"/>
          <p:cNvSpPr txBox="1"/>
          <p:nvPr/>
        </p:nvSpPr>
        <p:spPr>
          <a:xfrm>
            <a:off x="6231891" y="3921404"/>
            <a:ext cx="946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Cerquilho</a:t>
            </a:r>
          </a:p>
        </p:txBody>
      </p:sp>
      <p:sp>
        <p:nvSpPr>
          <p:cNvPr id="100" name="CaixaDeTexto 99"/>
          <p:cNvSpPr txBox="1"/>
          <p:nvPr/>
        </p:nvSpPr>
        <p:spPr>
          <a:xfrm>
            <a:off x="6138990" y="4220597"/>
            <a:ext cx="946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Tatuí</a:t>
            </a:r>
          </a:p>
        </p:txBody>
      </p:sp>
      <p:sp>
        <p:nvSpPr>
          <p:cNvPr id="101" name="Fluxograma: Conector 100"/>
          <p:cNvSpPr/>
          <p:nvPr/>
        </p:nvSpPr>
        <p:spPr>
          <a:xfrm>
            <a:off x="6146975" y="393112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2" name="CaixaDeTexto 101"/>
          <p:cNvSpPr txBox="1"/>
          <p:nvPr/>
        </p:nvSpPr>
        <p:spPr>
          <a:xfrm>
            <a:off x="5398314" y="3919433"/>
            <a:ext cx="946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Pardinho</a:t>
            </a:r>
          </a:p>
        </p:txBody>
      </p:sp>
      <p:sp>
        <p:nvSpPr>
          <p:cNvPr id="103" name="Fluxograma: Conector 102"/>
          <p:cNvSpPr/>
          <p:nvPr/>
        </p:nvSpPr>
        <p:spPr>
          <a:xfrm>
            <a:off x="3215680" y="364026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4" name="CaixaDeTexto 103"/>
          <p:cNvSpPr txBox="1"/>
          <p:nvPr/>
        </p:nvSpPr>
        <p:spPr>
          <a:xfrm>
            <a:off x="2642737" y="3718479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Cândido Mota</a:t>
            </a:r>
          </a:p>
        </p:txBody>
      </p:sp>
      <p:sp>
        <p:nvSpPr>
          <p:cNvPr id="105" name="Fluxograma: Conector 104"/>
          <p:cNvSpPr/>
          <p:nvPr/>
        </p:nvSpPr>
        <p:spPr>
          <a:xfrm>
            <a:off x="5121861" y="432694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6" name="CaixaDeTexto 105"/>
          <p:cNvSpPr txBox="1"/>
          <p:nvPr/>
        </p:nvSpPr>
        <p:spPr>
          <a:xfrm>
            <a:off x="4548918" y="4379522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Itaí</a:t>
            </a:r>
          </a:p>
        </p:txBody>
      </p:sp>
      <p:sp>
        <p:nvSpPr>
          <p:cNvPr id="107" name="Fluxograma: Conector 106"/>
          <p:cNvSpPr/>
          <p:nvPr/>
        </p:nvSpPr>
        <p:spPr>
          <a:xfrm>
            <a:off x="6894033" y="4192730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9" name="CaixaDeTexto 108"/>
          <p:cNvSpPr txBox="1"/>
          <p:nvPr/>
        </p:nvSpPr>
        <p:spPr>
          <a:xfrm>
            <a:off x="6173645" y="4129914"/>
            <a:ext cx="946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Tietê</a:t>
            </a:r>
          </a:p>
        </p:txBody>
      </p:sp>
      <p:sp>
        <p:nvSpPr>
          <p:cNvPr id="110" name="Fluxograma: Conector 109"/>
          <p:cNvSpPr/>
          <p:nvPr/>
        </p:nvSpPr>
        <p:spPr>
          <a:xfrm>
            <a:off x="6620099" y="300291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1" name="CaixaDeTexto 110"/>
          <p:cNvSpPr txBox="1"/>
          <p:nvPr/>
        </p:nvSpPr>
        <p:spPr>
          <a:xfrm>
            <a:off x="5853839" y="2929603"/>
            <a:ext cx="98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Ipeúna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112" name="Fluxograma: Conector 111"/>
          <p:cNvSpPr/>
          <p:nvPr/>
        </p:nvSpPr>
        <p:spPr>
          <a:xfrm>
            <a:off x="6881060" y="301008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3" name="CaixaDeTexto 112"/>
          <p:cNvSpPr txBox="1"/>
          <p:nvPr/>
        </p:nvSpPr>
        <p:spPr>
          <a:xfrm>
            <a:off x="6414375" y="2824230"/>
            <a:ext cx="98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Itirapina</a:t>
            </a:r>
          </a:p>
        </p:txBody>
      </p:sp>
      <p:sp>
        <p:nvSpPr>
          <p:cNvPr id="114" name="Fluxograma: Conector 113"/>
          <p:cNvSpPr/>
          <p:nvPr/>
        </p:nvSpPr>
        <p:spPr>
          <a:xfrm>
            <a:off x="7472641" y="2809014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5" name="CaixaDeTexto 114"/>
          <p:cNvSpPr txBox="1"/>
          <p:nvPr/>
        </p:nvSpPr>
        <p:spPr>
          <a:xfrm>
            <a:off x="6386603" y="2737475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Pirassununga</a:t>
            </a:r>
          </a:p>
        </p:txBody>
      </p:sp>
      <p:sp>
        <p:nvSpPr>
          <p:cNvPr id="116" name="Fluxograma: Conector 115"/>
          <p:cNvSpPr/>
          <p:nvPr/>
        </p:nvSpPr>
        <p:spPr>
          <a:xfrm>
            <a:off x="7116968" y="3254338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7" name="Fluxograma: Conector 116"/>
          <p:cNvSpPr/>
          <p:nvPr/>
        </p:nvSpPr>
        <p:spPr>
          <a:xfrm>
            <a:off x="3502188" y="361731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8" name="CaixaDeTexto 117"/>
          <p:cNvSpPr txBox="1"/>
          <p:nvPr/>
        </p:nvSpPr>
        <p:spPr>
          <a:xfrm>
            <a:off x="3005444" y="3437077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Palmital</a:t>
            </a:r>
          </a:p>
        </p:txBody>
      </p:sp>
      <p:sp>
        <p:nvSpPr>
          <p:cNvPr id="119" name="Fluxograma: Conector 118"/>
          <p:cNvSpPr/>
          <p:nvPr/>
        </p:nvSpPr>
        <p:spPr>
          <a:xfrm>
            <a:off x="2331773" y="170080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0" name="CaixaDeTexto 119"/>
          <p:cNvSpPr txBox="1"/>
          <p:nvPr/>
        </p:nvSpPr>
        <p:spPr>
          <a:xfrm>
            <a:off x="2263778" y="1082009"/>
            <a:ext cx="883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Pereira Barreto</a:t>
            </a:r>
          </a:p>
        </p:txBody>
      </p:sp>
      <p:sp>
        <p:nvSpPr>
          <p:cNvPr id="121" name="Fluxograma: Conector 120"/>
          <p:cNvSpPr/>
          <p:nvPr/>
        </p:nvSpPr>
        <p:spPr>
          <a:xfrm>
            <a:off x="2263776" y="122177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2" name="CaixaDeTexto 121"/>
          <p:cNvSpPr txBox="1"/>
          <p:nvPr/>
        </p:nvSpPr>
        <p:spPr>
          <a:xfrm>
            <a:off x="1978490" y="1761104"/>
            <a:ext cx="883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Guaraçaí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123" name="Fluxograma: Conector 122"/>
          <p:cNvSpPr/>
          <p:nvPr/>
        </p:nvSpPr>
        <p:spPr>
          <a:xfrm>
            <a:off x="3071481" y="794806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4" name="Fluxograma: Conector 123"/>
          <p:cNvSpPr/>
          <p:nvPr/>
        </p:nvSpPr>
        <p:spPr>
          <a:xfrm>
            <a:off x="6672064" y="1892858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5" name="CaixaDeTexto 124"/>
          <p:cNvSpPr txBox="1"/>
          <p:nvPr/>
        </p:nvSpPr>
        <p:spPr>
          <a:xfrm>
            <a:off x="6134918" y="1953153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Dumont</a:t>
            </a:r>
          </a:p>
        </p:txBody>
      </p:sp>
      <p:sp>
        <p:nvSpPr>
          <p:cNvPr id="126" name="Fluxograma: Conector 125"/>
          <p:cNvSpPr/>
          <p:nvPr/>
        </p:nvSpPr>
        <p:spPr>
          <a:xfrm>
            <a:off x="8016213" y="209325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7" name="CaixaDeTexto 126"/>
          <p:cNvSpPr txBox="1"/>
          <p:nvPr/>
        </p:nvSpPr>
        <p:spPr>
          <a:xfrm>
            <a:off x="7304519" y="2020201"/>
            <a:ext cx="835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Mococa</a:t>
            </a:r>
          </a:p>
        </p:txBody>
      </p:sp>
      <p:sp>
        <p:nvSpPr>
          <p:cNvPr id="128" name="Fluxograma: Conector 127"/>
          <p:cNvSpPr/>
          <p:nvPr/>
        </p:nvSpPr>
        <p:spPr>
          <a:xfrm>
            <a:off x="8198263" y="2276654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9" name="CaixaDeTexto 128"/>
          <p:cNvSpPr txBox="1"/>
          <p:nvPr/>
        </p:nvSpPr>
        <p:spPr>
          <a:xfrm>
            <a:off x="8250113" y="2208924"/>
            <a:ext cx="1484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S. J. do Rio Pardo</a:t>
            </a:r>
          </a:p>
        </p:txBody>
      </p:sp>
      <p:sp>
        <p:nvSpPr>
          <p:cNvPr id="130" name="Fluxograma: Conector 129"/>
          <p:cNvSpPr/>
          <p:nvPr/>
        </p:nvSpPr>
        <p:spPr>
          <a:xfrm>
            <a:off x="8401463" y="2429054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1" name="CaixaDeTexto 130"/>
          <p:cNvSpPr txBox="1"/>
          <p:nvPr/>
        </p:nvSpPr>
        <p:spPr>
          <a:xfrm>
            <a:off x="8385227" y="2364816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Divinolândia</a:t>
            </a:r>
          </a:p>
        </p:txBody>
      </p:sp>
      <p:sp>
        <p:nvSpPr>
          <p:cNvPr id="132" name="Fluxograma: Conector 131"/>
          <p:cNvSpPr/>
          <p:nvPr/>
        </p:nvSpPr>
        <p:spPr>
          <a:xfrm>
            <a:off x="8128191" y="253102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3" name="CaixaDeTexto 132"/>
          <p:cNvSpPr txBox="1"/>
          <p:nvPr/>
        </p:nvSpPr>
        <p:spPr>
          <a:xfrm>
            <a:off x="8075002" y="2484431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V. G. do Sul</a:t>
            </a:r>
          </a:p>
        </p:txBody>
      </p:sp>
      <p:sp>
        <p:nvSpPr>
          <p:cNvPr id="134" name="Fluxograma: Conector 133"/>
          <p:cNvSpPr/>
          <p:nvPr/>
        </p:nvSpPr>
        <p:spPr>
          <a:xfrm>
            <a:off x="8168613" y="267717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5" name="CaixaDeTexto 134"/>
          <p:cNvSpPr txBox="1"/>
          <p:nvPr/>
        </p:nvSpPr>
        <p:spPr>
          <a:xfrm>
            <a:off x="8088074" y="2614365"/>
            <a:ext cx="902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Aguaí</a:t>
            </a:r>
          </a:p>
        </p:txBody>
      </p:sp>
      <p:sp>
        <p:nvSpPr>
          <p:cNvPr id="136" name="Fluxograma: Conector 135"/>
          <p:cNvSpPr/>
          <p:nvPr/>
        </p:nvSpPr>
        <p:spPr>
          <a:xfrm>
            <a:off x="6612111" y="228000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7" name="CaixaDeTexto 136"/>
          <p:cNvSpPr txBox="1"/>
          <p:nvPr/>
        </p:nvSpPr>
        <p:spPr>
          <a:xfrm>
            <a:off x="5749281" y="2213838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Rincão</a:t>
            </a:r>
          </a:p>
        </p:txBody>
      </p:sp>
      <p:sp>
        <p:nvSpPr>
          <p:cNvPr id="138" name="Fluxograma: Conector 137"/>
          <p:cNvSpPr/>
          <p:nvPr/>
        </p:nvSpPr>
        <p:spPr>
          <a:xfrm>
            <a:off x="7944893" y="249377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9" name="CaixaDeTexto 138"/>
          <p:cNvSpPr txBox="1"/>
          <p:nvPr/>
        </p:nvSpPr>
        <p:spPr>
          <a:xfrm>
            <a:off x="7331946" y="2544499"/>
            <a:ext cx="1226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Casa</a:t>
            </a:r>
          </a:p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Branca</a:t>
            </a:r>
          </a:p>
        </p:txBody>
      </p:sp>
      <p:sp>
        <p:nvSpPr>
          <p:cNvPr id="140" name="Fluxograma: Conector 139"/>
          <p:cNvSpPr/>
          <p:nvPr/>
        </p:nvSpPr>
        <p:spPr>
          <a:xfrm>
            <a:off x="6810324" y="356948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1" name="CaixaDeTexto 140"/>
          <p:cNvSpPr txBox="1"/>
          <p:nvPr/>
        </p:nvSpPr>
        <p:spPr>
          <a:xfrm>
            <a:off x="5957721" y="3464702"/>
            <a:ext cx="108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Anhembi</a:t>
            </a:r>
          </a:p>
        </p:txBody>
      </p:sp>
      <p:sp>
        <p:nvSpPr>
          <p:cNvPr id="142" name="Fluxograma: Conector 141"/>
          <p:cNvSpPr/>
          <p:nvPr/>
        </p:nvSpPr>
        <p:spPr>
          <a:xfrm>
            <a:off x="6581855" y="589814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3" name="CaixaDeTexto 142"/>
          <p:cNvSpPr txBox="1"/>
          <p:nvPr/>
        </p:nvSpPr>
        <p:spPr>
          <a:xfrm>
            <a:off x="5952647" y="5835325"/>
            <a:ext cx="82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Cajati</a:t>
            </a:r>
          </a:p>
        </p:txBody>
      </p:sp>
      <p:sp>
        <p:nvSpPr>
          <p:cNvPr id="144" name="Fluxograma: Conector 143"/>
          <p:cNvSpPr/>
          <p:nvPr/>
        </p:nvSpPr>
        <p:spPr>
          <a:xfrm>
            <a:off x="7117207" y="270364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5" name="CaixaDeTexto 144"/>
          <p:cNvSpPr txBox="1"/>
          <p:nvPr/>
        </p:nvSpPr>
        <p:spPr>
          <a:xfrm>
            <a:off x="6122799" y="2624956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Descalvado</a:t>
            </a:r>
          </a:p>
        </p:txBody>
      </p:sp>
      <p:sp>
        <p:nvSpPr>
          <p:cNvPr id="146" name="Fluxograma: Conector 145"/>
          <p:cNvSpPr/>
          <p:nvPr/>
        </p:nvSpPr>
        <p:spPr>
          <a:xfrm>
            <a:off x="8350424" y="280193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7" name="CaixaDeTexto 146"/>
          <p:cNvSpPr txBox="1"/>
          <p:nvPr/>
        </p:nvSpPr>
        <p:spPr>
          <a:xfrm>
            <a:off x="8361861" y="2722723"/>
            <a:ext cx="1261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E. S. do Pinhal</a:t>
            </a:r>
          </a:p>
        </p:txBody>
      </p:sp>
      <p:sp>
        <p:nvSpPr>
          <p:cNvPr id="148" name="Fluxograma: Conector 147"/>
          <p:cNvSpPr/>
          <p:nvPr/>
        </p:nvSpPr>
        <p:spPr>
          <a:xfrm>
            <a:off x="7249252" y="387661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0" name="CaixaDeTexto 149"/>
          <p:cNvSpPr txBox="1"/>
          <p:nvPr/>
        </p:nvSpPr>
        <p:spPr>
          <a:xfrm>
            <a:off x="6295385" y="3809520"/>
            <a:ext cx="108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Elias Fausto</a:t>
            </a:r>
          </a:p>
        </p:txBody>
      </p:sp>
      <p:sp>
        <p:nvSpPr>
          <p:cNvPr id="151" name="Fluxograma: Conector 150"/>
          <p:cNvSpPr/>
          <p:nvPr/>
        </p:nvSpPr>
        <p:spPr>
          <a:xfrm>
            <a:off x="5771005" y="1942710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2" name="CaixaDeTexto 151"/>
          <p:cNvSpPr txBox="1"/>
          <p:nvPr/>
        </p:nvSpPr>
        <p:spPr>
          <a:xfrm>
            <a:off x="4411628" y="1853391"/>
            <a:ext cx="1463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Fernando Prestes</a:t>
            </a:r>
          </a:p>
        </p:txBody>
      </p:sp>
      <p:sp>
        <p:nvSpPr>
          <p:cNvPr id="153" name="Fluxograma: Conector 152"/>
          <p:cNvSpPr/>
          <p:nvPr/>
        </p:nvSpPr>
        <p:spPr>
          <a:xfrm>
            <a:off x="3502188" y="284645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4" name="CaixaDeTexto 153"/>
          <p:cNvSpPr txBox="1"/>
          <p:nvPr/>
        </p:nvSpPr>
        <p:spPr>
          <a:xfrm>
            <a:off x="2498538" y="2782391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Quintana</a:t>
            </a:r>
          </a:p>
        </p:txBody>
      </p:sp>
      <p:sp>
        <p:nvSpPr>
          <p:cNvPr id="155" name="Fluxograma: Conector 154"/>
          <p:cNvSpPr/>
          <p:nvPr/>
        </p:nvSpPr>
        <p:spPr>
          <a:xfrm>
            <a:off x="3223881" y="227173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6" name="CaixaDeTexto 155"/>
          <p:cNvSpPr txBox="1"/>
          <p:nvPr/>
        </p:nvSpPr>
        <p:spPr>
          <a:xfrm>
            <a:off x="3147682" y="2208925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Clementina</a:t>
            </a:r>
          </a:p>
        </p:txBody>
      </p:sp>
      <p:sp>
        <p:nvSpPr>
          <p:cNvPr id="157" name="Fluxograma: Conector 156"/>
          <p:cNvSpPr/>
          <p:nvPr/>
        </p:nvSpPr>
        <p:spPr>
          <a:xfrm>
            <a:off x="7452249" y="83671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8" name="CaixaDeTexto 157"/>
          <p:cNvSpPr txBox="1"/>
          <p:nvPr/>
        </p:nvSpPr>
        <p:spPr>
          <a:xfrm>
            <a:off x="7432444" y="773896"/>
            <a:ext cx="1477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Cristais Paulista</a:t>
            </a:r>
          </a:p>
        </p:txBody>
      </p:sp>
      <p:sp>
        <p:nvSpPr>
          <p:cNvPr id="159" name="Fluxograma: Conector 158"/>
          <p:cNvSpPr/>
          <p:nvPr/>
        </p:nvSpPr>
        <p:spPr>
          <a:xfrm>
            <a:off x="6798845" y="409872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0" name="CaixaDeTexto 159"/>
          <p:cNvSpPr txBox="1"/>
          <p:nvPr/>
        </p:nvSpPr>
        <p:spPr>
          <a:xfrm>
            <a:off x="5686759" y="4020426"/>
            <a:ext cx="139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Laranjal </a:t>
            </a:r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Pta</a:t>
            </a:r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.</a:t>
            </a:r>
          </a:p>
        </p:txBody>
      </p:sp>
      <p:sp>
        <p:nvSpPr>
          <p:cNvPr id="161" name="Fluxograma: Conector 160"/>
          <p:cNvSpPr/>
          <p:nvPr/>
        </p:nvSpPr>
        <p:spPr>
          <a:xfrm>
            <a:off x="6757727" y="259131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2" name="CaixaDeTexto 161"/>
          <p:cNvSpPr txBox="1"/>
          <p:nvPr/>
        </p:nvSpPr>
        <p:spPr>
          <a:xfrm>
            <a:off x="6186797" y="2533257"/>
            <a:ext cx="726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Ibaté</a:t>
            </a:r>
          </a:p>
        </p:txBody>
      </p:sp>
      <p:sp>
        <p:nvSpPr>
          <p:cNvPr id="163" name="Fluxograma: Conector 162"/>
          <p:cNvSpPr/>
          <p:nvPr/>
        </p:nvSpPr>
        <p:spPr>
          <a:xfrm>
            <a:off x="5681052" y="491249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4" name="CaixaDeTexto 163"/>
          <p:cNvSpPr txBox="1"/>
          <p:nvPr/>
        </p:nvSpPr>
        <p:spPr>
          <a:xfrm>
            <a:off x="4685511" y="4838594"/>
            <a:ext cx="1180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Taquarivaí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165" name="Fluxograma: Conector 164"/>
          <p:cNvSpPr/>
          <p:nvPr/>
        </p:nvSpPr>
        <p:spPr>
          <a:xfrm>
            <a:off x="3720625" y="362978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6" name="CaixaDeTexto 165"/>
          <p:cNvSpPr txBox="1"/>
          <p:nvPr/>
        </p:nvSpPr>
        <p:spPr>
          <a:xfrm>
            <a:off x="3578390" y="3566967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Ibirarema</a:t>
            </a:r>
          </a:p>
        </p:txBody>
      </p:sp>
      <p:sp>
        <p:nvSpPr>
          <p:cNvPr id="167" name="Fluxograma: Conector 166"/>
          <p:cNvSpPr/>
          <p:nvPr/>
        </p:nvSpPr>
        <p:spPr>
          <a:xfrm>
            <a:off x="1798860" y="114681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8" name="CaixaDeTexto 167"/>
          <p:cNvSpPr txBox="1"/>
          <p:nvPr/>
        </p:nvSpPr>
        <p:spPr>
          <a:xfrm>
            <a:off x="1433109" y="920094"/>
            <a:ext cx="883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Itapura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169" name="Fluxograma: Conector 168"/>
          <p:cNvSpPr/>
          <p:nvPr/>
        </p:nvSpPr>
        <p:spPr>
          <a:xfrm>
            <a:off x="5904648" y="3868758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0" name="CaixaDeTexto 169"/>
          <p:cNvSpPr txBox="1"/>
          <p:nvPr/>
        </p:nvSpPr>
        <p:spPr>
          <a:xfrm>
            <a:off x="4965238" y="3733661"/>
            <a:ext cx="139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Itatinga</a:t>
            </a:r>
          </a:p>
        </p:txBody>
      </p:sp>
      <p:sp>
        <p:nvSpPr>
          <p:cNvPr id="171" name="Fluxograma: Conector 170"/>
          <p:cNvSpPr/>
          <p:nvPr/>
        </p:nvSpPr>
        <p:spPr>
          <a:xfrm>
            <a:off x="6552612" y="71612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2" name="CaixaDeTexto 171"/>
          <p:cNvSpPr txBox="1"/>
          <p:nvPr/>
        </p:nvSpPr>
        <p:spPr>
          <a:xfrm>
            <a:off x="5933331" y="776421"/>
            <a:ext cx="1477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MIguelópolis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173" name="Fluxograma: Conector 172"/>
          <p:cNvSpPr/>
          <p:nvPr/>
        </p:nvSpPr>
        <p:spPr>
          <a:xfrm>
            <a:off x="8764488" y="344569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4" name="CaixaDeTexto 173"/>
          <p:cNvSpPr txBox="1"/>
          <p:nvPr/>
        </p:nvSpPr>
        <p:spPr>
          <a:xfrm>
            <a:off x="8643789" y="3360667"/>
            <a:ext cx="1958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Monte Alegre do Sul</a:t>
            </a:r>
          </a:p>
        </p:txBody>
      </p:sp>
      <p:sp>
        <p:nvSpPr>
          <p:cNvPr id="175" name="Fluxograma: Conector 174"/>
          <p:cNvSpPr/>
          <p:nvPr/>
        </p:nvSpPr>
        <p:spPr>
          <a:xfrm>
            <a:off x="4839695" y="98290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6" name="CaixaDeTexto 175"/>
          <p:cNvSpPr txBox="1"/>
          <p:nvPr/>
        </p:nvSpPr>
        <p:spPr>
          <a:xfrm>
            <a:off x="4302549" y="810908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Onda Verde</a:t>
            </a:r>
          </a:p>
        </p:txBody>
      </p:sp>
      <p:sp>
        <p:nvSpPr>
          <p:cNvPr id="177" name="Fluxograma: Conector 176"/>
          <p:cNvSpPr/>
          <p:nvPr/>
        </p:nvSpPr>
        <p:spPr>
          <a:xfrm>
            <a:off x="2629528" y="242188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8" name="CaixaDeTexto 177"/>
          <p:cNvSpPr txBox="1"/>
          <p:nvPr/>
        </p:nvSpPr>
        <p:spPr>
          <a:xfrm>
            <a:off x="1614633" y="2348267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Rinópolis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179" name="Fluxograma: Conector 178"/>
          <p:cNvSpPr/>
          <p:nvPr/>
        </p:nvSpPr>
        <p:spPr>
          <a:xfrm>
            <a:off x="2912920" y="225444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0" name="CaixaDeTexto 179"/>
          <p:cNvSpPr txBox="1"/>
          <p:nvPr/>
        </p:nvSpPr>
        <p:spPr>
          <a:xfrm>
            <a:off x="1986534" y="2180669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Piacatu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181" name="Fluxograma: Conector 180"/>
          <p:cNvSpPr/>
          <p:nvPr/>
        </p:nvSpPr>
        <p:spPr>
          <a:xfrm>
            <a:off x="1356907" y="262869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2" name="CaixaDeTexto 181"/>
          <p:cNvSpPr txBox="1"/>
          <p:nvPr/>
        </p:nvSpPr>
        <p:spPr>
          <a:xfrm>
            <a:off x="1329313" y="2562793"/>
            <a:ext cx="1533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Santo Anastácio</a:t>
            </a:r>
          </a:p>
        </p:txBody>
      </p:sp>
      <p:sp>
        <p:nvSpPr>
          <p:cNvPr id="183" name="Fluxograma: Conector 182"/>
          <p:cNvSpPr/>
          <p:nvPr/>
        </p:nvSpPr>
        <p:spPr>
          <a:xfrm>
            <a:off x="5067108" y="476028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4" name="CaixaDeTexto 183"/>
          <p:cNvSpPr txBox="1"/>
          <p:nvPr/>
        </p:nvSpPr>
        <p:spPr>
          <a:xfrm>
            <a:off x="4538363" y="4576883"/>
            <a:ext cx="1180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Itaberá</a:t>
            </a:r>
          </a:p>
        </p:txBody>
      </p:sp>
      <p:sp>
        <p:nvSpPr>
          <p:cNvPr id="185" name="Fluxograma: Conector 184"/>
          <p:cNvSpPr/>
          <p:nvPr/>
        </p:nvSpPr>
        <p:spPr>
          <a:xfrm>
            <a:off x="6614415" y="454156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6" name="CaixaDeTexto 185"/>
          <p:cNvSpPr txBox="1"/>
          <p:nvPr/>
        </p:nvSpPr>
        <p:spPr>
          <a:xfrm>
            <a:off x="6647159" y="4478260"/>
            <a:ext cx="1115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Itapetininga</a:t>
            </a:r>
          </a:p>
        </p:txBody>
      </p:sp>
      <p:sp>
        <p:nvSpPr>
          <p:cNvPr id="187" name="Fluxograma: Conector 186"/>
          <p:cNvSpPr/>
          <p:nvPr/>
        </p:nvSpPr>
        <p:spPr>
          <a:xfrm>
            <a:off x="3208621" y="350331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8" name="Fluxograma: Conector 187"/>
          <p:cNvSpPr/>
          <p:nvPr/>
        </p:nvSpPr>
        <p:spPr>
          <a:xfrm>
            <a:off x="5356683" y="401510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9" name="Fluxograma: Conector 188"/>
          <p:cNvSpPr/>
          <p:nvPr/>
        </p:nvSpPr>
        <p:spPr>
          <a:xfrm>
            <a:off x="6711433" y="250436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0" name="CaixaDeTexto 189"/>
          <p:cNvSpPr txBox="1"/>
          <p:nvPr/>
        </p:nvSpPr>
        <p:spPr>
          <a:xfrm>
            <a:off x="6460232" y="2426533"/>
            <a:ext cx="1530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Am. Bras.</a:t>
            </a:r>
          </a:p>
        </p:txBody>
      </p:sp>
      <p:sp>
        <p:nvSpPr>
          <p:cNvPr id="191" name="Fluxograma: Conector 190"/>
          <p:cNvSpPr/>
          <p:nvPr/>
        </p:nvSpPr>
        <p:spPr>
          <a:xfrm>
            <a:off x="5777639" y="288213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2" name="CaixaDeTexto 191"/>
          <p:cNvSpPr txBox="1"/>
          <p:nvPr/>
        </p:nvSpPr>
        <p:spPr>
          <a:xfrm>
            <a:off x="5258303" y="2672753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Bocaina</a:t>
            </a:r>
          </a:p>
        </p:txBody>
      </p:sp>
      <p:sp>
        <p:nvSpPr>
          <p:cNvPr id="193" name="Fluxograma: Conector 192"/>
          <p:cNvSpPr/>
          <p:nvPr/>
        </p:nvSpPr>
        <p:spPr>
          <a:xfrm>
            <a:off x="6199791" y="1924670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4" name="CaixaDeTexto 193"/>
          <p:cNvSpPr txBox="1"/>
          <p:nvPr/>
        </p:nvSpPr>
        <p:spPr>
          <a:xfrm>
            <a:off x="5648627" y="1730280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Jaboticabal</a:t>
            </a:r>
          </a:p>
        </p:txBody>
      </p:sp>
      <p:sp>
        <p:nvSpPr>
          <p:cNvPr id="195" name="Fluxograma: Conector 194"/>
          <p:cNvSpPr/>
          <p:nvPr/>
        </p:nvSpPr>
        <p:spPr>
          <a:xfrm>
            <a:off x="2836720" y="47667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6" name="CaixaDeTexto 195"/>
          <p:cNvSpPr txBox="1"/>
          <p:nvPr/>
        </p:nvSpPr>
        <p:spPr>
          <a:xfrm>
            <a:off x="2309831" y="295636"/>
            <a:ext cx="11833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Sta. Albertina</a:t>
            </a:r>
          </a:p>
        </p:txBody>
      </p:sp>
      <p:sp>
        <p:nvSpPr>
          <p:cNvPr id="197" name="Fluxograma: Conector 196"/>
          <p:cNvSpPr/>
          <p:nvPr/>
        </p:nvSpPr>
        <p:spPr>
          <a:xfrm>
            <a:off x="1722659" y="1822122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8" name="CaixaDeTexto 197"/>
          <p:cNvSpPr txBox="1"/>
          <p:nvPr/>
        </p:nvSpPr>
        <p:spPr>
          <a:xfrm>
            <a:off x="603163" y="1759183"/>
            <a:ext cx="1342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Nova </a:t>
            </a:r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Indep</a:t>
            </a:r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.</a:t>
            </a:r>
          </a:p>
        </p:txBody>
      </p:sp>
      <p:sp>
        <p:nvSpPr>
          <p:cNvPr id="199" name="Fluxograma: Conector 198"/>
          <p:cNvSpPr/>
          <p:nvPr/>
        </p:nvSpPr>
        <p:spPr>
          <a:xfrm>
            <a:off x="4144948" y="238538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0" name="CaixaDeTexto 199"/>
          <p:cNvSpPr txBox="1"/>
          <p:nvPr/>
        </p:nvSpPr>
        <p:spPr>
          <a:xfrm>
            <a:off x="3387224" y="2421890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Lins</a:t>
            </a:r>
          </a:p>
        </p:txBody>
      </p:sp>
      <p:sp>
        <p:nvSpPr>
          <p:cNvPr id="201" name="Fluxograma: Conector 200"/>
          <p:cNvSpPr/>
          <p:nvPr/>
        </p:nvSpPr>
        <p:spPr>
          <a:xfrm>
            <a:off x="4369769" y="142714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2" name="CaixaDeTexto 201"/>
          <p:cNvSpPr txBox="1"/>
          <p:nvPr/>
        </p:nvSpPr>
        <p:spPr>
          <a:xfrm>
            <a:off x="3796828" y="1487445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Nipoã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203" name="Fluxograma: Conector 202"/>
          <p:cNvSpPr/>
          <p:nvPr/>
        </p:nvSpPr>
        <p:spPr>
          <a:xfrm>
            <a:off x="3644424" y="910001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4" name="CaixaDeTexto 203"/>
          <p:cNvSpPr txBox="1"/>
          <p:nvPr/>
        </p:nvSpPr>
        <p:spPr>
          <a:xfrm>
            <a:off x="3072118" y="1019894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Meridiano</a:t>
            </a:r>
          </a:p>
        </p:txBody>
      </p:sp>
      <p:sp>
        <p:nvSpPr>
          <p:cNvPr id="205" name="Fluxograma: Conector 204"/>
          <p:cNvSpPr/>
          <p:nvPr/>
        </p:nvSpPr>
        <p:spPr>
          <a:xfrm>
            <a:off x="4788111" y="64840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6" name="CaixaDeTexto 205"/>
          <p:cNvSpPr txBox="1"/>
          <p:nvPr/>
        </p:nvSpPr>
        <p:spPr>
          <a:xfrm>
            <a:off x="4250965" y="462483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Orindiúva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207" name="Fluxograma: Conector 206"/>
          <p:cNvSpPr/>
          <p:nvPr/>
        </p:nvSpPr>
        <p:spPr>
          <a:xfrm>
            <a:off x="1253113" y="200258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8" name="CaixaDeTexto 207"/>
          <p:cNvSpPr txBox="1"/>
          <p:nvPr/>
        </p:nvSpPr>
        <p:spPr>
          <a:xfrm>
            <a:off x="657847" y="2080321"/>
            <a:ext cx="1342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Paulicéia</a:t>
            </a:r>
          </a:p>
        </p:txBody>
      </p:sp>
      <p:sp>
        <p:nvSpPr>
          <p:cNvPr id="209" name="Fluxograma: Conector 208"/>
          <p:cNvSpPr/>
          <p:nvPr/>
        </p:nvSpPr>
        <p:spPr>
          <a:xfrm>
            <a:off x="1361013" y="325331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0" name="Fluxograma: Conector 209"/>
          <p:cNvSpPr/>
          <p:nvPr/>
        </p:nvSpPr>
        <p:spPr>
          <a:xfrm>
            <a:off x="2862393" y="3033062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1" name="Fluxograma: Conector 210"/>
          <p:cNvSpPr/>
          <p:nvPr/>
        </p:nvSpPr>
        <p:spPr>
          <a:xfrm>
            <a:off x="1204800" y="3033062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2" name="CaixaDeTexto 211"/>
          <p:cNvSpPr txBox="1"/>
          <p:nvPr/>
        </p:nvSpPr>
        <p:spPr>
          <a:xfrm>
            <a:off x="53449" y="2842481"/>
            <a:ext cx="2576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Mirante do </a:t>
            </a:r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Paranap</a:t>
            </a:r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.</a:t>
            </a:r>
          </a:p>
        </p:txBody>
      </p:sp>
      <p:sp>
        <p:nvSpPr>
          <p:cNvPr id="213" name="CaixaDeTexto 212"/>
          <p:cNvSpPr txBox="1"/>
          <p:nvPr/>
        </p:nvSpPr>
        <p:spPr>
          <a:xfrm>
            <a:off x="793909" y="3299205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Sandovalina</a:t>
            </a:r>
            <a:endParaRPr lang="pt-BR" sz="1000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214" name="Fluxograma: Conector 213"/>
          <p:cNvSpPr/>
          <p:nvPr/>
        </p:nvSpPr>
        <p:spPr>
          <a:xfrm>
            <a:off x="3032487" y="3214538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5" name="CaixaDeTexto 214"/>
          <p:cNvSpPr txBox="1"/>
          <p:nvPr/>
        </p:nvSpPr>
        <p:spPr>
          <a:xfrm>
            <a:off x="2642736" y="2974993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Quatá</a:t>
            </a:r>
          </a:p>
        </p:txBody>
      </p:sp>
      <p:sp>
        <p:nvSpPr>
          <p:cNvPr id="216" name="CaixaDeTexto 215"/>
          <p:cNvSpPr txBox="1"/>
          <p:nvPr/>
        </p:nvSpPr>
        <p:spPr>
          <a:xfrm>
            <a:off x="3004260" y="3149304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Paraguaçú</a:t>
            </a:r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 P.</a:t>
            </a:r>
          </a:p>
        </p:txBody>
      </p:sp>
      <p:sp>
        <p:nvSpPr>
          <p:cNvPr id="217" name="Fluxograma: Conector 216"/>
          <p:cNvSpPr/>
          <p:nvPr/>
        </p:nvSpPr>
        <p:spPr>
          <a:xfrm>
            <a:off x="4724277" y="156516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8" name="Fluxograma: Conector 217"/>
          <p:cNvSpPr/>
          <p:nvPr/>
        </p:nvSpPr>
        <p:spPr>
          <a:xfrm>
            <a:off x="4836039" y="206581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9" name="CaixaDeTexto 218"/>
          <p:cNvSpPr txBox="1"/>
          <p:nvPr/>
        </p:nvSpPr>
        <p:spPr>
          <a:xfrm>
            <a:off x="4221150" y="1652750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Potirendaba</a:t>
            </a:r>
          </a:p>
        </p:txBody>
      </p:sp>
      <p:sp>
        <p:nvSpPr>
          <p:cNvPr id="220" name="CaixaDeTexto 219"/>
          <p:cNvSpPr txBox="1"/>
          <p:nvPr/>
        </p:nvSpPr>
        <p:spPr>
          <a:xfrm>
            <a:off x="4083823" y="2156897"/>
            <a:ext cx="1656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Novo Horizonte</a:t>
            </a:r>
          </a:p>
        </p:txBody>
      </p:sp>
      <p:sp>
        <p:nvSpPr>
          <p:cNvPr id="221" name="Fluxograma: Conector 220"/>
          <p:cNvSpPr/>
          <p:nvPr/>
        </p:nvSpPr>
        <p:spPr>
          <a:xfrm>
            <a:off x="5881521" y="125731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2" name="CaixaDeTexto 221"/>
          <p:cNvSpPr txBox="1"/>
          <p:nvPr/>
        </p:nvSpPr>
        <p:spPr>
          <a:xfrm>
            <a:off x="5453213" y="1318947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Colina</a:t>
            </a:r>
          </a:p>
        </p:txBody>
      </p:sp>
      <p:sp>
        <p:nvSpPr>
          <p:cNvPr id="223" name="Fluxograma: Conector 222"/>
          <p:cNvSpPr/>
          <p:nvPr/>
        </p:nvSpPr>
        <p:spPr>
          <a:xfrm>
            <a:off x="4992095" y="394900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4" name="CaixaDeTexto 223"/>
          <p:cNvSpPr txBox="1"/>
          <p:nvPr/>
        </p:nvSpPr>
        <p:spPr>
          <a:xfrm>
            <a:off x="4134596" y="3765465"/>
            <a:ext cx="129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Cerqueira César</a:t>
            </a:r>
          </a:p>
        </p:txBody>
      </p:sp>
      <p:sp>
        <p:nvSpPr>
          <p:cNvPr id="225" name="Fluxograma: Conector 224"/>
          <p:cNvSpPr/>
          <p:nvPr/>
        </p:nvSpPr>
        <p:spPr>
          <a:xfrm>
            <a:off x="5790147" y="3522902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6" name="CaixaDeTexto 225"/>
          <p:cNvSpPr txBox="1"/>
          <p:nvPr/>
        </p:nvSpPr>
        <p:spPr>
          <a:xfrm>
            <a:off x="4645327" y="3475363"/>
            <a:ext cx="139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São Manuel</a:t>
            </a:r>
          </a:p>
        </p:txBody>
      </p:sp>
      <p:sp>
        <p:nvSpPr>
          <p:cNvPr id="227" name="Fluxograma: Conector 226"/>
          <p:cNvSpPr/>
          <p:nvPr/>
        </p:nvSpPr>
        <p:spPr>
          <a:xfrm>
            <a:off x="7208285" y="147000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8" name="Fluxograma: Conector 227"/>
          <p:cNvSpPr/>
          <p:nvPr/>
        </p:nvSpPr>
        <p:spPr>
          <a:xfrm>
            <a:off x="6894033" y="2120374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9" name="Fluxograma: Conector 228"/>
          <p:cNvSpPr/>
          <p:nvPr/>
        </p:nvSpPr>
        <p:spPr>
          <a:xfrm>
            <a:off x="6739365" y="1790574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0" name="Fluxograma: Conector 229"/>
          <p:cNvSpPr/>
          <p:nvPr/>
        </p:nvSpPr>
        <p:spPr>
          <a:xfrm>
            <a:off x="5377011" y="1243033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1" name="CaixaDeTexto 230"/>
          <p:cNvSpPr txBox="1"/>
          <p:nvPr/>
        </p:nvSpPr>
        <p:spPr>
          <a:xfrm>
            <a:off x="5005197" y="1061622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Olímpia</a:t>
            </a:r>
          </a:p>
        </p:txBody>
      </p:sp>
      <p:sp>
        <p:nvSpPr>
          <p:cNvPr id="232" name="CaixaDeTexto 231"/>
          <p:cNvSpPr txBox="1"/>
          <p:nvPr/>
        </p:nvSpPr>
        <p:spPr>
          <a:xfrm>
            <a:off x="7023421" y="1406529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Batatais</a:t>
            </a:r>
          </a:p>
        </p:txBody>
      </p:sp>
      <p:sp>
        <p:nvSpPr>
          <p:cNvPr id="233" name="Fluxograma: Conector 232"/>
          <p:cNvSpPr/>
          <p:nvPr/>
        </p:nvSpPr>
        <p:spPr>
          <a:xfrm>
            <a:off x="6923517" y="1790574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4" name="CaixaDeTexto 233"/>
          <p:cNvSpPr txBox="1"/>
          <p:nvPr/>
        </p:nvSpPr>
        <p:spPr>
          <a:xfrm>
            <a:off x="6751506" y="2182912"/>
            <a:ext cx="117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Luiz Antônio</a:t>
            </a:r>
          </a:p>
        </p:txBody>
      </p:sp>
      <p:sp>
        <p:nvSpPr>
          <p:cNvPr id="235" name="CaixaDeTexto 234"/>
          <p:cNvSpPr txBox="1"/>
          <p:nvPr/>
        </p:nvSpPr>
        <p:spPr>
          <a:xfrm>
            <a:off x="6688312" y="1845916"/>
            <a:ext cx="1150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Sertãozinho</a:t>
            </a:r>
          </a:p>
        </p:txBody>
      </p:sp>
      <p:sp>
        <p:nvSpPr>
          <p:cNvPr id="236" name="Fluxograma: Conector 235"/>
          <p:cNvSpPr/>
          <p:nvPr/>
        </p:nvSpPr>
        <p:spPr>
          <a:xfrm>
            <a:off x="5521195" y="341473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7" name="Fluxograma: Conector 236"/>
          <p:cNvSpPr/>
          <p:nvPr/>
        </p:nvSpPr>
        <p:spPr>
          <a:xfrm>
            <a:off x="5618605" y="313172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8" name="CaixaDeTexto 237"/>
          <p:cNvSpPr txBox="1"/>
          <p:nvPr/>
        </p:nvSpPr>
        <p:spPr>
          <a:xfrm>
            <a:off x="4411630" y="3352253"/>
            <a:ext cx="139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Lençóis </a:t>
            </a:r>
            <a:r>
              <a:rPr lang="pt-BR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Pta</a:t>
            </a:r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.</a:t>
            </a:r>
          </a:p>
        </p:txBody>
      </p:sp>
      <p:sp>
        <p:nvSpPr>
          <p:cNvPr id="239" name="CaixaDeTexto 238"/>
          <p:cNvSpPr txBox="1"/>
          <p:nvPr/>
        </p:nvSpPr>
        <p:spPr>
          <a:xfrm>
            <a:off x="4829570" y="3194077"/>
            <a:ext cx="139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Pederneiras</a:t>
            </a:r>
          </a:p>
        </p:txBody>
      </p:sp>
      <p:sp>
        <p:nvSpPr>
          <p:cNvPr id="240" name="Fluxograma: Conector 239"/>
          <p:cNvSpPr/>
          <p:nvPr/>
        </p:nvSpPr>
        <p:spPr>
          <a:xfrm>
            <a:off x="8186227" y="2807927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1" name="Fluxograma: Conector 240"/>
          <p:cNvSpPr/>
          <p:nvPr/>
        </p:nvSpPr>
        <p:spPr>
          <a:xfrm>
            <a:off x="7445715" y="69031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2" name="Fluxograma: Conector 241"/>
          <p:cNvSpPr/>
          <p:nvPr/>
        </p:nvSpPr>
        <p:spPr>
          <a:xfrm>
            <a:off x="7128737" y="981470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3" name="CaixaDeTexto 242"/>
          <p:cNvSpPr txBox="1"/>
          <p:nvPr/>
        </p:nvSpPr>
        <p:spPr>
          <a:xfrm>
            <a:off x="6306421" y="1038727"/>
            <a:ext cx="1477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Rib. Corrente</a:t>
            </a:r>
          </a:p>
        </p:txBody>
      </p:sp>
      <p:sp>
        <p:nvSpPr>
          <p:cNvPr id="244" name="CaixaDeTexto 243"/>
          <p:cNvSpPr txBox="1"/>
          <p:nvPr/>
        </p:nvSpPr>
        <p:spPr>
          <a:xfrm>
            <a:off x="6820681" y="504393"/>
            <a:ext cx="1477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Pedregulho</a:t>
            </a:r>
          </a:p>
        </p:txBody>
      </p:sp>
      <p:sp>
        <p:nvSpPr>
          <p:cNvPr id="245" name="Fluxograma: Conector 244"/>
          <p:cNvSpPr/>
          <p:nvPr/>
        </p:nvSpPr>
        <p:spPr>
          <a:xfrm>
            <a:off x="6021243" y="1494945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6" name="Fluxograma: Conector 245"/>
          <p:cNvSpPr/>
          <p:nvPr/>
        </p:nvSpPr>
        <p:spPr>
          <a:xfrm>
            <a:off x="5722588" y="1482119"/>
            <a:ext cx="152400" cy="12058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7" name="CaixaDeTexto 246"/>
          <p:cNvSpPr txBox="1"/>
          <p:nvPr/>
        </p:nvSpPr>
        <p:spPr>
          <a:xfrm>
            <a:off x="5971193" y="1432129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Bebedouro</a:t>
            </a:r>
          </a:p>
        </p:txBody>
      </p:sp>
      <p:sp>
        <p:nvSpPr>
          <p:cNvPr id="248" name="CaixaDeTexto 247"/>
          <p:cNvSpPr txBox="1"/>
          <p:nvPr/>
        </p:nvSpPr>
        <p:spPr>
          <a:xfrm>
            <a:off x="4737115" y="1437906"/>
            <a:ext cx="122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Monte Azul</a:t>
            </a:r>
          </a:p>
        </p:txBody>
      </p:sp>
    </p:spTree>
    <p:extLst>
      <p:ext uri="{BB962C8B-B14F-4D97-AF65-F5344CB8AC3E}">
        <p14:creationId xmlns:p14="http://schemas.microsoft.com/office/powerpoint/2010/main" val="367829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D48EB0F-9CEB-4AEC-8722-44A380C7F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6" t="36696" r="36324" b="14581"/>
          <a:stretch/>
        </p:blipFill>
        <p:spPr>
          <a:xfrm>
            <a:off x="0" y="294860"/>
            <a:ext cx="12008704" cy="62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5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A0008F7-8B6C-4438-91ED-7EE4CC2811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C7AF65-4968-4F6D-958C-BFB18A6D07A4}"/>
              </a:ext>
            </a:extLst>
          </p:cNvPr>
          <p:cNvSpPr/>
          <p:nvPr/>
        </p:nvSpPr>
        <p:spPr>
          <a:xfrm>
            <a:off x="2902226" y="1706217"/>
            <a:ext cx="7169425" cy="3021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800" dirty="0"/>
              <a:t>E DAI o que eu faço com isso</a:t>
            </a:r>
          </a:p>
        </p:txBody>
      </p:sp>
    </p:spTree>
    <p:extLst>
      <p:ext uri="{BB962C8B-B14F-4D97-AF65-F5344CB8AC3E}">
        <p14:creationId xmlns:p14="http://schemas.microsoft.com/office/powerpoint/2010/main" val="2140185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B2C42-52C2-45B1-AA41-302F10FF718C}"/>
              </a:ext>
            </a:extLst>
          </p:cNvPr>
          <p:cNvSpPr txBox="1"/>
          <p:nvPr/>
        </p:nvSpPr>
        <p:spPr>
          <a:xfrm>
            <a:off x="83698" y="251640"/>
            <a:ext cx="9366558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BUSINESS INTELLIGENCE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" name="Forma 2">
            <a:extLst>
              <a:ext uri="{FF2B5EF4-FFF2-40B4-BE49-F238E27FC236}">
                <a16:creationId xmlns:a16="http://schemas.microsoft.com/office/drawing/2014/main" id="{01D5CE6E-AED3-4E99-8943-FD409325568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97" y="1503631"/>
            <a:ext cx="9001001" cy="1746172"/>
          </a:xfrm>
          <a:prstGeom prst="funnel">
            <a:avLst/>
          </a:pr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Seta para baixo 29">
            <a:extLst>
              <a:ext uri="{FF2B5EF4-FFF2-40B4-BE49-F238E27FC236}">
                <a16:creationId xmlns:a16="http://schemas.microsoft.com/office/drawing/2014/main" id="{B6BD767F-4652-4774-A56E-584C8DB98DF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0768" y="3291672"/>
            <a:ext cx="2211561" cy="323992"/>
          </a:xfrm>
          <a:prstGeom prst="downArrow">
            <a:avLst>
              <a:gd name="adj1" fmla="val 52544"/>
              <a:gd name="adj2" fmla="val 63846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FDC90A-E4E1-4877-9E24-8C8030FAA624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900121" y="2571592"/>
            <a:ext cx="1224136" cy="11036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pt-BR" sz="28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.I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6" name="Grupo 78">
            <a:extLst>
              <a:ext uri="{FF2B5EF4-FFF2-40B4-BE49-F238E27FC236}">
                <a16:creationId xmlns:a16="http://schemas.microsoft.com/office/drawing/2014/main" id="{A514A752-2030-4B30-8DAF-0C4D08D25ED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18665" y="764574"/>
            <a:ext cx="1525468" cy="1296145"/>
            <a:chOff x="187896" y="1781200"/>
            <a:chExt cx="1171873" cy="1296145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6BB0D7E-5048-4D40-B50B-931BED765382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gray">
            <a:xfrm>
              <a:off x="187896" y="1781200"/>
              <a:ext cx="1152000" cy="252000"/>
            </a:xfrm>
            <a:custGeom>
              <a:avLst/>
              <a:gdLst>
                <a:gd name="T0" fmla="*/ 0 w 6948"/>
                <a:gd name="T1" fmla="*/ 2147483647 h 288"/>
                <a:gd name="T2" fmla="*/ 2147483647 w 6948"/>
                <a:gd name="T3" fmla="*/ 2147483647 h 288"/>
                <a:gd name="T4" fmla="*/ 2147483647 w 6948"/>
                <a:gd name="T5" fmla="*/ 0 h 288"/>
                <a:gd name="T6" fmla="*/ 0 w 6948"/>
                <a:gd name="T7" fmla="*/ 2147483647 h 288"/>
                <a:gd name="T8" fmla="*/ 0 w 6948"/>
                <a:gd name="T9" fmla="*/ 2147483647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48"/>
                <a:gd name="T16" fmla="*/ 0 h 288"/>
                <a:gd name="T17" fmla="*/ 6948 w 694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48" h="288">
                  <a:moveTo>
                    <a:pt x="0" y="288"/>
                  </a:moveTo>
                  <a:lnTo>
                    <a:pt x="6948" y="288"/>
                  </a:lnTo>
                  <a:lnTo>
                    <a:pt x="6830" y="0"/>
                  </a:lnTo>
                  <a:lnTo>
                    <a:pt x="0" y="57"/>
                  </a:lnTo>
                  <a:lnTo>
                    <a:pt x="0" y="288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Arial" charset="0"/>
                </a:rPr>
                <a:t>Area Plantada</a:t>
              </a:r>
              <a:endPara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cs typeface="Arial" charset="0"/>
              </a:endParaRPr>
            </a:p>
          </p:txBody>
        </p:sp>
        <p:grpSp>
          <p:nvGrpSpPr>
            <p:cNvPr id="8" name="Grupo 80">
              <a:extLst>
                <a:ext uri="{FF2B5EF4-FFF2-40B4-BE49-F238E27FC236}">
                  <a16:creationId xmlns:a16="http://schemas.microsoft.com/office/drawing/2014/main" id="{E0DB388A-8095-4623-AAFA-361D15DBD29B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>
            <a:xfrm>
              <a:off x="187896" y="2069233"/>
              <a:ext cx="1171873" cy="1008112"/>
              <a:chOff x="184077" y="2515516"/>
              <a:chExt cx="1978444" cy="2202426"/>
            </a:xfrm>
          </p:grpSpPr>
          <p:sp>
            <p:nvSpPr>
              <p:cNvPr id="9" name="Trapezoide 8">
                <a:extLst>
                  <a:ext uri="{FF2B5EF4-FFF2-40B4-BE49-F238E27FC236}">
                    <a16:creationId xmlns:a16="http://schemas.microsoft.com/office/drawing/2014/main" id="{C6C3A43C-8D25-4C95-A11C-1606B0A9ECC9}"/>
                  </a:ext>
                </a:extLst>
              </p:cNvPr>
              <p:cNvSpPr/>
              <p:nvPr/>
            </p:nvSpPr>
            <p:spPr bwMode="auto">
              <a:xfrm>
                <a:off x="184077" y="2610053"/>
                <a:ext cx="1978444" cy="2107889"/>
              </a:xfrm>
              <a:prstGeom prst="trapezoid">
                <a:avLst>
                  <a:gd name="adj" fmla="val 10650"/>
                </a:avLst>
              </a:prstGeom>
              <a:solidFill>
                <a:schemeClr val="accent2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rapezoide 9">
                <a:extLst>
                  <a:ext uri="{FF2B5EF4-FFF2-40B4-BE49-F238E27FC236}">
                    <a16:creationId xmlns:a16="http://schemas.microsoft.com/office/drawing/2014/main" id="{42A7444C-5980-4567-B92B-545450EFDF70}"/>
                  </a:ext>
                </a:extLst>
              </p:cNvPr>
              <p:cNvSpPr/>
              <p:nvPr/>
            </p:nvSpPr>
            <p:spPr bwMode="auto">
              <a:xfrm rot="10800000">
                <a:off x="184078" y="2515516"/>
                <a:ext cx="1978443" cy="2118324"/>
              </a:xfrm>
              <a:prstGeom prst="trapezoid">
                <a:avLst>
                  <a:gd name="adj" fmla="val 6903"/>
                </a:avLst>
              </a:prstGeom>
              <a:solidFill>
                <a:schemeClr val="accent2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F936B0FC-C089-4B4F-BAE2-49DFDD0B4CD7}"/>
                  </a:ext>
                </a:extLst>
              </p:cNvPr>
              <p:cNvSpPr/>
              <p:nvPr/>
            </p:nvSpPr>
            <p:spPr bwMode="auto">
              <a:xfrm>
                <a:off x="265635" y="2581216"/>
                <a:ext cx="1819300" cy="20526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100" kern="0">
                    <a:solidFill>
                      <a:schemeClr val="tx2"/>
                    </a:solidFill>
                  </a:rPr>
                  <a:t>Analises de </a:t>
                </a:r>
                <a:r>
                  <a:rPr kumimoji="0" lang="pt-BR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CONAB and IMEA </a:t>
                </a:r>
                <a:r>
                  <a:rPr lang="pt-BR" sz="1100" kern="0">
                    <a:solidFill>
                      <a:schemeClr val="tx2"/>
                    </a:solidFill>
                  </a:rPr>
                  <a:t>e imagens de satélite – CROP RADAR</a:t>
                </a:r>
                <a:endPara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2" name="Grupo 84">
            <a:extLst>
              <a:ext uri="{FF2B5EF4-FFF2-40B4-BE49-F238E27FC236}">
                <a16:creationId xmlns:a16="http://schemas.microsoft.com/office/drawing/2014/main" id="{E283474D-1FC5-41F9-8274-6BB5F795F2E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254601" y="730858"/>
            <a:ext cx="1522075" cy="1329861"/>
            <a:chOff x="187896" y="1781200"/>
            <a:chExt cx="1171873" cy="1296145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321D1A1-789D-4B9E-A646-572AEBA41730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gray">
            <a:xfrm>
              <a:off x="187896" y="1781200"/>
              <a:ext cx="1152000" cy="252000"/>
            </a:xfrm>
            <a:custGeom>
              <a:avLst/>
              <a:gdLst>
                <a:gd name="T0" fmla="*/ 0 w 6948"/>
                <a:gd name="T1" fmla="*/ 2147483647 h 288"/>
                <a:gd name="T2" fmla="*/ 2147483647 w 6948"/>
                <a:gd name="T3" fmla="*/ 2147483647 h 288"/>
                <a:gd name="T4" fmla="*/ 2147483647 w 6948"/>
                <a:gd name="T5" fmla="*/ 0 h 288"/>
                <a:gd name="T6" fmla="*/ 0 w 6948"/>
                <a:gd name="T7" fmla="*/ 2147483647 h 288"/>
                <a:gd name="T8" fmla="*/ 0 w 6948"/>
                <a:gd name="T9" fmla="*/ 2147483647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48"/>
                <a:gd name="T16" fmla="*/ 0 h 288"/>
                <a:gd name="T17" fmla="*/ 6948 w 694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48" h="288">
                  <a:moveTo>
                    <a:pt x="0" y="288"/>
                  </a:moveTo>
                  <a:lnTo>
                    <a:pt x="6948" y="288"/>
                  </a:lnTo>
                  <a:lnTo>
                    <a:pt x="6830" y="0"/>
                  </a:lnTo>
                  <a:lnTo>
                    <a:pt x="0" y="57"/>
                  </a:lnTo>
                  <a:lnTo>
                    <a:pt x="0" y="288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Arial" charset="0"/>
                </a:rPr>
                <a:t>Clima</a:t>
              </a:r>
              <a:endPara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cs typeface="Arial" charset="0"/>
              </a:endParaRPr>
            </a:p>
          </p:txBody>
        </p:sp>
        <p:grpSp>
          <p:nvGrpSpPr>
            <p:cNvPr id="14" name="Grupo 86">
              <a:extLst>
                <a:ext uri="{FF2B5EF4-FFF2-40B4-BE49-F238E27FC236}">
                  <a16:creationId xmlns:a16="http://schemas.microsoft.com/office/drawing/2014/main" id="{B427B84F-4849-4294-846A-89F34102FB3F}"/>
                </a:ext>
              </a:extLst>
            </p:cNvPr>
            <p:cNvGrpSpPr/>
            <p:nvPr>
              <p:custDataLst>
                <p:tags r:id="rId23"/>
              </p:custDataLst>
            </p:nvPr>
          </p:nvGrpSpPr>
          <p:grpSpPr>
            <a:xfrm>
              <a:off x="187896" y="2069233"/>
              <a:ext cx="1171873" cy="1008112"/>
              <a:chOff x="184077" y="2515516"/>
              <a:chExt cx="1978444" cy="2202426"/>
            </a:xfrm>
          </p:grpSpPr>
          <p:sp>
            <p:nvSpPr>
              <p:cNvPr id="15" name="Trapezoide 14">
                <a:extLst>
                  <a:ext uri="{FF2B5EF4-FFF2-40B4-BE49-F238E27FC236}">
                    <a16:creationId xmlns:a16="http://schemas.microsoft.com/office/drawing/2014/main" id="{4D636C95-7433-4964-9753-C3E186A5E90A}"/>
                  </a:ext>
                </a:extLst>
              </p:cNvPr>
              <p:cNvSpPr/>
              <p:nvPr/>
            </p:nvSpPr>
            <p:spPr bwMode="auto">
              <a:xfrm>
                <a:off x="184077" y="2610053"/>
                <a:ext cx="1978444" cy="2107889"/>
              </a:xfrm>
              <a:prstGeom prst="trapezoid">
                <a:avLst>
                  <a:gd name="adj" fmla="val 10650"/>
                </a:avLst>
              </a:prstGeom>
              <a:solidFill>
                <a:schemeClr val="accent1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Trapezoide 15">
                <a:extLst>
                  <a:ext uri="{FF2B5EF4-FFF2-40B4-BE49-F238E27FC236}">
                    <a16:creationId xmlns:a16="http://schemas.microsoft.com/office/drawing/2014/main" id="{6985F12E-B44F-46F9-8524-FBBCFEEC7B2B}"/>
                  </a:ext>
                </a:extLst>
              </p:cNvPr>
              <p:cNvSpPr/>
              <p:nvPr/>
            </p:nvSpPr>
            <p:spPr bwMode="auto">
              <a:xfrm rot="10800000">
                <a:off x="184078" y="2515516"/>
                <a:ext cx="1978443" cy="2118324"/>
              </a:xfrm>
              <a:prstGeom prst="trapezoid">
                <a:avLst>
                  <a:gd name="adj" fmla="val 6903"/>
                </a:avLst>
              </a:prstGeom>
              <a:solidFill>
                <a:schemeClr val="accent1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98E74567-C5F1-487F-945C-2AFF9CA1ADAA}"/>
                  </a:ext>
                </a:extLst>
              </p:cNvPr>
              <p:cNvSpPr/>
              <p:nvPr/>
            </p:nvSpPr>
            <p:spPr bwMode="auto">
              <a:xfrm>
                <a:off x="265635" y="2581216"/>
                <a:ext cx="1819300" cy="20526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Informações de clima e analyses de tendencias com agrometeorologistas</a:t>
                </a:r>
                <a:endPara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8" name="Grupo 90">
            <a:extLst>
              <a:ext uri="{FF2B5EF4-FFF2-40B4-BE49-F238E27FC236}">
                <a16:creationId xmlns:a16="http://schemas.microsoft.com/office/drawing/2014/main" id="{92692695-AB1A-4075-9D5A-F263E17A52B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878727" y="753881"/>
            <a:ext cx="1540353" cy="1308344"/>
            <a:chOff x="187896" y="1781200"/>
            <a:chExt cx="1171873" cy="1296145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1D62009-A34E-4649-B8CE-3CCB1A18DDF9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gray">
            <a:xfrm>
              <a:off x="187896" y="1781200"/>
              <a:ext cx="1152000" cy="252000"/>
            </a:xfrm>
            <a:custGeom>
              <a:avLst/>
              <a:gdLst>
                <a:gd name="T0" fmla="*/ 0 w 6948"/>
                <a:gd name="T1" fmla="*/ 2147483647 h 288"/>
                <a:gd name="T2" fmla="*/ 2147483647 w 6948"/>
                <a:gd name="T3" fmla="*/ 2147483647 h 288"/>
                <a:gd name="T4" fmla="*/ 2147483647 w 6948"/>
                <a:gd name="T5" fmla="*/ 0 h 288"/>
                <a:gd name="T6" fmla="*/ 0 w 6948"/>
                <a:gd name="T7" fmla="*/ 2147483647 h 288"/>
                <a:gd name="T8" fmla="*/ 0 w 6948"/>
                <a:gd name="T9" fmla="*/ 2147483647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48"/>
                <a:gd name="T16" fmla="*/ 0 h 288"/>
                <a:gd name="T17" fmla="*/ 6948 w 694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48" h="288">
                  <a:moveTo>
                    <a:pt x="0" y="288"/>
                  </a:moveTo>
                  <a:lnTo>
                    <a:pt x="6948" y="288"/>
                  </a:lnTo>
                  <a:lnTo>
                    <a:pt x="6830" y="0"/>
                  </a:lnTo>
                  <a:lnTo>
                    <a:pt x="0" y="57"/>
                  </a:lnTo>
                  <a:lnTo>
                    <a:pt x="0" y="288"/>
                  </a:lnTo>
                  <a:close/>
                </a:path>
              </a:pathLst>
            </a:custGeom>
            <a:ln>
              <a:solidFill>
                <a:schemeClr val="accent4"/>
              </a:solidFill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Arial" charset="0"/>
                </a:rPr>
                <a:t>Fontes Externas</a:t>
              </a:r>
              <a:endPara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cs typeface="Arial" charset="0"/>
              </a:endParaRPr>
            </a:p>
          </p:txBody>
        </p:sp>
        <p:grpSp>
          <p:nvGrpSpPr>
            <p:cNvPr id="20" name="Grupo 92">
              <a:extLst>
                <a:ext uri="{FF2B5EF4-FFF2-40B4-BE49-F238E27FC236}">
                  <a16:creationId xmlns:a16="http://schemas.microsoft.com/office/drawing/2014/main" id="{07FD6AD1-8469-4A47-AFF0-35BA8336FADE}"/>
                </a:ext>
              </a:extLst>
            </p:cNvPr>
            <p:cNvGrpSpPr/>
            <p:nvPr>
              <p:custDataLst>
                <p:tags r:id="rId21"/>
              </p:custDataLst>
            </p:nvPr>
          </p:nvGrpSpPr>
          <p:grpSpPr>
            <a:xfrm>
              <a:off x="187896" y="2069233"/>
              <a:ext cx="1171873" cy="1008112"/>
              <a:chOff x="184077" y="2515516"/>
              <a:chExt cx="1978444" cy="2202426"/>
            </a:xfrm>
          </p:grpSpPr>
          <p:sp>
            <p:nvSpPr>
              <p:cNvPr id="21" name="Trapezoide 20">
                <a:extLst>
                  <a:ext uri="{FF2B5EF4-FFF2-40B4-BE49-F238E27FC236}">
                    <a16:creationId xmlns:a16="http://schemas.microsoft.com/office/drawing/2014/main" id="{7E7C1DCC-CB63-49FF-BEA7-DFFDEC125239}"/>
                  </a:ext>
                </a:extLst>
              </p:cNvPr>
              <p:cNvSpPr/>
              <p:nvPr/>
            </p:nvSpPr>
            <p:spPr bwMode="auto">
              <a:xfrm>
                <a:off x="184077" y="2610053"/>
                <a:ext cx="1978444" cy="2107889"/>
              </a:xfrm>
              <a:prstGeom prst="trapezoid">
                <a:avLst>
                  <a:gd name="adj" fmla="val 10650"/>
                </a:avLst>
              </a:prstGeom>
              <a:solidFill>
                <a:schemeClr val="accent4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Trapezoide 21">
                <a:extLst>
                  <a:ext uri="{FF2B5EF4-FFF2-40B4-BE49-F238E27FC236}">
                    <a16:creationId xmlns:a16="http://schemas.microsoft.com/office/drawing/2014/main" id="{BDE7E965-F83E-4C37-8625-CCE3AE274932}"/>
                  </a:ext>
                </a:extLst>
              </p:cNvPr>
              <p:cNvSpPr/>
              <p:nvPr/>
            </p:nvSpPr>
            <p:spPr bwMode="auto">
              <a:xfrm rot="10800000">
                <a:off x="184078" y="2515516"/>
                <a:ext cx="1978443" cy="2118324"/>
              </a:xfrm>
              <a:prstGeom prst="trapezoid">
                <a:avLst>
                  <a:gd name="adj" fmla="val 6903"/>
                </a:avLst>
              </a:prstGeom>
              <a:solidFill>
                <a:schemeClr val="accent4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5E561F18-693E-4858-8D28-9264E4338AF1}"/>
                  </a:ext>
                </a:extLst>
              </p:cNvPr>
              <p:cNvSpPr/>
              <p:nvPr/>
            </p:nvSpPr>
            <p:spPr bwMode="auto">
              <a:xfrm>
                <a:off x="265635" y="2581216"/>
                <a:ext cx="1819300" cy="20526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Uso de analyses de Mercado e preços de commodities e cenarios macroeconomicos</a:t>
                </a:r>
                <a:endPara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4" name="Grupo 96">
            <a:extLst>
              <a:ext uri="{FF2B5EF4-FFF2-40B4-BE49-F238E27FC236}">
                <a16:creationId xmlns:a16="http://schemas.microsoft.com/office/drawing/2014/main" id="{807A4673-EF32-472E-A1A4-F009931DB703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560039" y="764574"/>
            <a:ext cx="1593381" cy="1296145"/>
            <a:chOff x="187896" y="1781200"/>
            <a:chExt cx="1171873" cy="129614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0B247E9-8206-4067-9698-0A5000812F8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gray">
            <a:xfrm>
              <a:off x="187896" y="1781200"/>
              <a:ext cx="1152000" cy="252000"/>
            </a:xfrm>
            <a:custGeom>
              <a:avLst/>
              <a:gdLst>
                <a:gd name="T0" fmla="*/ 0 w 6948"/>
                <a:gd name="T1" fmla="*/ 2147483647 h 288"/>
                <a:gd name="T2" fmla="*/ 2147483647 w 6948"/>
                <a:gd name="T3" fmla="*/ 2147483647 h 288"/>
                <a:gd name="T4" fmla="*/ 2147483647 w 6948"/>
                <a:gd name="T5" fmla="*/ 0 h 288"/>
                <a:gd name="T6" fmla="*/ 0 w 6948"/>
                <a:gd name="T7" fmla="*/ 2147483647 h 288"/>
                <a:gd name="T8" fmla="*/ 0 w 6948"/>
                <a:gd name="T9" fmla="*/ 2147483647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48"/>
                <a:gd name="T16" fmla="*/ 0 h 288"/>
                <a:gd name="T17" fmla="*/ 6948 w 694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48" h="288">
                  <a:moveTo>
                    <a:pt x="0" y="288"/>
                  </a:moveTo>
                  <a:lnTo>
                    <a:pt x="6948" y="288"/>
                  </a:lnTo>
                  <a:lnTo>
                    <a:pt x="6830" y="0"/>
                  </a:lnTo>
                  <a:lnTo>
                    <a:pt x="0" y="57"/>
                  </a:lnTo>
                  <a:lnTo>
                    <a:pt x="0" y="288"/>
                  </a:lnTo>
                  <a:close/>
                </a:path>
              </a:pathLst>
            </a:custGeom>
            <a:ln>
              <a:solidFill>
                <a:schemeClr val="accent5"/>
              </a:solidFill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Arial" charset="0"/>
                </a:rPr>
                <a:t>MKT Pesquisas</a:t>
              </a:r>
              <a:endPara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cs typeface="Arial" charset="0"/>
              </a:endParaRPr>
            </a:p>
          </p:txBody>
        </p:sp>
        <p:grpSp>
          <p:nvGrpSpPr>
            <p:cNvPr id="26" name="Grupo 98">
              <a:extLst>
                <a:ext uri="{FF2B5EF4-FFF2-40B4-BE49-F238E27FC236}">
                  <a16:creationId xmlns:a16="http://schemas.microsoft.com/office/drawing/2014/main" id="{5D8431E3-492C-4EEA-8707-E4B72691C2A5}"/>
                </a:ext>
              </a:extLst>
            </p:cNvPr>
            <p:cNvGrpSpPr/>
            <p:nvPr>
              <p:custDataLst>
                <p:tags r:id="rId19"/>
              </p:custDataLst>
            </p:nvPr>
          </p:nvGrpSpPr>
          <p:grpSpPr>
            <a:xfrm>
              <a:off x="187896" y="2069233"/>
              <a:ext cx="1171873" cy="1008112"/>
              <a:chOff x="184077" y="2515516"/>
              <a:chExt cx="1978444" cy="2202426"/>
            </a:xfrm>
          </p:grpSpPr>
          <p:sp>
            <p:nvSpPr>
              <p:cNvPr id="27" name="Trapezoide 26">
                <a:extLst>
                  <a:ext uri="{FF2B5EF4-FFF2-40B4-BE49-F238E27FC236}">
                    <a16:creationId xmlns:a16="http://schemas.microsoft.com/office/drawing/2014/main" id="{9A9191CF-B8B1-4658-92EC-96CBBF48CAEB}"/>
                  </a:ext>
                </a:extLst>
              </p:cNvPr>
              <p:cNvSpPr/>
              <p:nvPr/>
            </p:nvSpPr>
            <p:spPr bwMode="auto">
              <a:xfrm>
                <a:off x="184077" y="2610053"/>
                <a:ext cx="1978444" cy="2107889"/>
              </a:xfrm>
              <a:prstGeom prst="trapezoid">
                <a:avLst>
                  <a:gd name="adj" fmla="val 10650"/>
                </a:avLst>
              </a:prstGeom>
              <a:solidFill>
                <a:schemeClr val="accent5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Trapezoide 27">
                <a:extLst>
                  <a:ext uri="{FF2B5EF4-FFF2-40B4-BE49-F238E27FC236}">
                    <a16:creationId xmlns:a16="http://schemas.microsoft.com/office/drawing/2014/main" id="{40E10DE4-0E3D-43A3-914D-6C8E78E526B3}"/>
                  </a:ext>
                </a:extLst>
              </p:cNvPr>
              <p:cNvSpPr/>
              <p:nvPr/>
            </p:nvSpPr>
            <p:spPr bwMode="auto">
              <a:xfrm rot="10800000">
                <a:off x="184078" y="2515516"/>
                <a:ext cx="1978443" cy="2118324"/>
              </a:xfrm>
              <a:prstGeom prst="trapezoid">
                <a:avLst>
                  <a:gd name="adj" fmla="val 6903"/>
                </a:avLst>
              </a:prstGeom>
              <a:solidFill>
                <a:schemeClr val="accent5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6100E091-9324-4518-885B-21F96FEA5C09}"/>
                  </a:ext>
                </a:extLst>
              </p:cNvPr>
              <p:cNvSpPr/>
              <p:nvPr/>
            </p:nvSpPr>
            <p:spPr bwMode="auto">
              <a:xfrm>
                <a:off x="265635" y="2581216"/>
                <a:ext cx="1819300" cy="20526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Painel AMIS; e pesquisas pontuais para analises de mercado e comportamento de compra.</a:t>
                </a:r>
              </a:p>
            </p:txBody>
          </p:sp>
        </p:grpSp>
      </p:grpSp>
      <p:grpSp>
        <p:nvGrpSpPr>
          <p:cNvPr id="30" name="Grupo 102">
            <a:extLst>
              <a:ext uri="{FF2B5EF4-FFF2-40B4-BE49-F238E27FC236}">
                <a16:creationId xmlns:a16="http://schemas.microsoft.com/office/drawing/2014/main" id="{85AE96E4-A3F1-46A3-BB22-07E5BBE2C1C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212349" y="730858"/>
            <a:ext cx="1648505" cy="1296145"/>
            <a:chOff x="187896" y="1781200"/>
            <a:chExt cx="1171873" cy="1296145"/>
          </a:xfrm>
        </p:grpSpPr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6B2ED0FB-1966-42A0-8C57-F5A82309A5A2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gray">
            <a:xfrm>
              <a:off x="187896" y="1781200"/>
              <a:ext cx="1152000" cy="252000"/>
            </a:xfrm>
            <a:custGeom>
              <a:avLst/>
              <a:gdLst>
                <a:gd name="T0" fmla="*/ 0 w 6948"/>
                <a:gd name="T1" fmla="*/ 2147483647 h 288"/>
                <a:gd name="T2" fmla="*/ 2147483647 w 6948"/>
                <a:gd name="T3" fmla="*/ 2147483647 h 288"/>
                <a:gd name="T4" fmla="*/ 2147483647 w 6948"/>
                <a:gd name="T5" fmla="*/ 0 h 288"/>
                <a:gd name="T6" fmla="*/ 0 w 6948"/>
                <a:gd name="T7" fmla="*/ 2147483647 h 288"/>
                <a:gd name="T8" fmla="*/ 0 w 6948"/>
                <a:gd name="T9" fmla="*/ 2147483647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48"/>
                <a:gd name="T16" fmla="*/ 0 h 288"/>
                <a:gd name="T17" fmla="*/ 6948 w 694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48" h="288">
                  <a:moveTo>
                    <a:pt x="0" y="288"/>
                  </a:moveTo>
                  <a:lnTo>
                    <a:pt x="6948" y="288"/>
                  </a:lnTo>
                  <a:lnTo>
                    <a:pt x="6830" y="0"/>
                  </a:lnTo>
                  <a:lnTo>
                    <a:pt x="0" y="57"/>
                  </a:lnTo>
                  <a:lnTo>
                    <a:pt x="0" y="288"/>
                  </a:lnTo>
                  <a:close/>
                </a:path>
              </a:pathLst>
            </a:custGeom>
            <a:ln>
              <a:solidFill>
                <a:srgbClr val="7030A0"/>
              </a:solidFill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Arial" charset="0"/>
                </a:rPr>
                <a:t>Tech</a:t>
              </a:r>
              <a:endPara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cs typeface="Arial" charset="0"/>
              </a:endParaRPr>
            </a:p>
          </p:txBody>
        </p:sp>
        <p:grpSp>
          <p:nvGrpSpPr>
            <p:cNvPr id="32" name="Grupo 104">
              <a:extLst>
                <a:ext uri="{FF2B5EF4-FFF2-40B4-BE49-F238E27FC236}">
                  <a16:creationId xmlns:a16="http://schemas.microsoft.com/office/drawing/2014/main" id="{D03F23D6-2A0D-4001-8A84-0655AE627A3C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>
              <a:off x="187896" y="2069233"/>
              <a:ext cx="1171873" cy="1008112"/>
              <a:chOff x="184077" y="2515516"/>
              <a:chExt cx="1978444" cy="2202426"/>
            </a:xfrm>
          </p:grpSpPr>
          <p:sp>
            <p:nvSpPr>
              <p:cNvPr id="33" name="Trapezoide 32">
                <a:extLst>
                  <a:ext uri="{FF2B5EF4-FFF2-40B4-BE49-F238E27FC236}">
                    <a16:creationId xmlns:a16="http://schemas.microsoft.com/office/drawing/2014/main" id="{2410AC40-4FBB-44CB-B841-175BD1E0B7D0}"/>
                  </a:ext>
                </a:extLst>
              </p:cNvPr>
              <p:cNvSpPr/>
              <p:nvPr/>
            </p:nvSpPr>
            <p:spPr bwMode="auto">
              <a:xfrm>
                <a:off x="184077" y="2610053"/>
                <a:ext cx="1978444" cy="2107889"/>
              </a:xfrm>
              <a:prstGeom prst="trapezoid">
                <a:avLst>
                  <a:gd name="adj" fmla="val 10650"/>
                </a:avLst>
              </a:prstGeom>
              <a:solidFill>
                <a:srgbClr val="7030A0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Trapezoide 33">
                <a:extLst>
                  <a:ext uri="{FF2B5EF4-FFF2-40B4-BE49-F238E27FC236}">
                    <a16:creationId xmlns:a16="http://schemas.microsoft.com/office/drawing/2014/main" id="{97F15DC2-8348-474A-BF69-8B757B300812}"/>
                  </a:ext>
                </a:extLst>
              </p:cNvPr>
              <p:cNvSpPr/>
              <p:nvPr/>
            </p:nvSpPr>
            <p:spPr bwMode="auto">
              <a:xfrm rot="10800000">
                <a:off x="184078" y="2515516"/>
                <a:ext cx="1978443" cy="2118324"/>
              </a:xfrm>
              <a:prstGeom prst="trapezoid">
                <a:avLst>
                  <a:gd name="adj" fmla="val 6903"/>
                </a:avLst>
              </a:prstGeom>
              <a:solidFill>
                <a:srgbClr val="7030A0"/>
              </a:solidFill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4C6697BA-9BD0-4567-B272-3EEBBE4C5643}"/>
                  </a:ext>
                </a:extLst>
              </p:cNvPr>
              <p:cNvSpPr/>
              <p:nvPr/>
            </p:nvSpPr>
            <p:spPr bwMode="auto">
              <a:xfrm>
                <a:off x="331241" y="2581217"/>
                <a:ext cx="1753694" cy="205263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050" kern="0" dirty="0">
                    <a:solidFill>
                      <a:schemeClr val="tx2"/>
                    </a:solidFill>
                  </a:rPr>
                  <a:t> Tendências de mercado, uso de produtos, adoção de tecnologias e velocidade de incremento de produtividade</a:t>
                </a: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6" name="Forma livre 15">
            <a:extLst>
              <a:ext uri="{FF2B5EF4-FFF2-40B4-BE49-F238E27FC236}">
                <a16:creationId xmlns:a16="http://schemas.microsoft.com/office/drawing/2014/main" id="{420F83DB-A047-4E91-9772-F95A33FDEAB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49973" y="2712737"/>
            <a:ext cx="410692" cy="410692"/>
          </a:xfrm>
          <a:custGeom>
            <a:avLst/>
            <a:gdLst>
              <a:gd name="connsiteX0" fmla="*/ 291511 w 410692"/>
              <a:gd name="connsiteY0" fmla="*/ 65480 h 410692"/>
              <a:gd name="connsiteX1" fmla="*/ 323456 w 410692"/>
              <a:gd name="connsiteY1" fmla="*/ 38673 h 410692"/>
              <a:gd name="connsiteX2" fmla="*/ 348977 w 410692"/>
              <a:gd name="connsiteY2" fmla="*/ 60088 h 410692"/>
              <a:gd name="connsiteX3" fmla="*/ 328125 w 410692"/>
              <a:gd name="connsiteY3" fmla="*/ 96203 h 410692"/>
              <a:gd name="connsiteX4" fmla="*/ 361257 w 410692"/>
              <a:gd name="connsiteY4" fmla="*/ 153589 h 410692"/>
              <a:gd name="connsiteX5" fmla="*/ 402959 w 410692"/>
              <a:gd name="connsiteY5" fmla="*/ 153587 h 410692"/>
              <a:gd name="connsiteX6" fmla="*/ 408744 w 410692"/>
              <a:gd name="connsiteY6" fmla="*/ 186396 h 410692"/>
              <a:gd name="connsiteX7" fmla="*/ 369556 w 410692"/>
              <a:gd name="connsiteY7" fmla="*/ 200658 h 410692"/>
              <a:gd name="connsiteX8" fmla="*/ 358050 w 410692"/>
              <a:gd name="connsiteY8" fmla="*/ 265915 h 410692"/>
              <a:gd name="connsiteX9" fmla="*/ 389996 w 410692"/>
              <a:gd name="connsiteY9" fmla="*/ 292719 h 410692"/>
              <a:gd name="connsiteX10" fmla="*/ 373339 w 410692"/>
              <a:gd name="connsiteY10" fmla="*/ 321571 h 410692"/>
              <a:gd name="connsiteX11" fmla="*/ 334152 w 410692"/>
              <a:gd name="connsiteY11" fmla="*/ 307307 h 410692"/>
              <a:gd name="connsiteX12" fmla="*/ 283391 w 410692"/>
              <a:gd name="connsiteY12" fmla="*/ 349900 h 410692"/>
              <a:gd name="connsiteX13" fmla="*/ 290634 w 410692"/>
              <a:gd name="connsiteY13" fmla="*/ 390969 h 410692"/>
              <a:gd name="connsiteX14" fmla="*/ 259328 w 410692"/>
              <a:gd name="connsiteY14" fmla="*/ 402363 h 410692"/>
              <a:gd name="connsiteX15" fmla="*/ 238478 w 410692"/>
              <a:gd name="connsiteY15" fmla="*/ 366247 h 410692"/>
              <a:gd name="connsiteX16" fmla="*/ 172215 w 410692"/>
              <a:gd name="connsiteY16" fmla="*/ 366247 h 410692"/>
              <a:gd name="connsiteX17" fmla="*/ 151364 w 410692"/>
              <a:gd name="connsiteY17" fmla="*/ 402363 h 410692"/>
              <a:gd name="connsiteX18" fmla="*/ 120058 w 410692"/>
              <a:gd name="connsiteY18" fmla="*/ 390969 h 410692"/>
              <a:gd name="connsiteX19" fmla="*/ 127301 w 410692"/>
              <a:gd name="connsiteY19" fmla="*/ 349900 h 410692"/>
              <a:gd name="connsiteX20" fmla="*/ 76540 w 410692"/>
              <a:gd name="connsiteY20" fmla="*/ 307307 h 410692"/>
              <a:gd name="connsiteX21" fmla="*/ 37353 w 410692"/>
              <a:gd name="connsiteY21" fmla="*/ 321571 h 410692"/>
              <a:gd name="connsiteX22" fmla="*/ 20696 w 410692"/>
              <a:gd name="connsiteY22" fmla="*/ 292719 h 410692"/>
              <a:gd name="connsiteX23" fmla="*/ 52643 w 410692"/>
              <a:gd name="connsiteY23" fmla="*/ 265914 h 410692"/>
              <a:gd name="connsiteX24" fmla="*/ 41136 w 410692"/>
              <a:gd name="connsiteY24" fmla="*/ 200657 h 410692"/>
              <a:gd name="connsiteX25" fmla="*/ 1948 w 410692"/>
              <a:gd name="connsiteY25" fmla="*/ 186396 h 410692"/>
              <a:gd name="connsiteX26" fmla="*/ 7733 w 410692"/>
              <a:gd name="connsiteY26" fmla="*/ 153587 h 410692"/>
              <a:gd name="connsiteX27" fmla="*/ 49436 w 410692"/>
              <a:gd name="connsiteY27" fmla="*/ 153588 h 410692"/>
              <a:gd name="connsiteX28" fmla="*/ 82568 w 410692"/>
              <a:gd name="connsiteY28" fmla="*/ 96202 h 410692"/>
              <a:gd name="connsiteX29" fmla="*/ 61715 w 410692"/>
              <a:gd name="connsiteY29" fmla="*/ 60088 h 410692"/>
              <a:gd name="connsiteX30" fmla="*/ 87236 w 410692"/>
              <a:gd name="connsiteY30" fmla="*/ 38673 h 410692"/>
              <a:gd name="connsiteX31" fmla="*/ 119181 w 410692"/>
              <a:gd name="connsiteY31" fmla="*/ 65480 h 410692"/>
              <a:gd name="connsiteX32" fmla="*/ 181448 w 410692"/>
              <a:gd name="connsiteY32" fmla="*/ 42817 h 410692"/>
              <a:gd name="connsiteX33" fmla="*/ 188689 w 410692"/>
              <a:gd name="connsiteY33" fmla="*/ 1748 h 410692"/>
              <a:gd name="connsiteX34" fmla="*/ 222003 w 410692"/>
              <a:gd name="connsiteY34" fmla="*/ 1748 h 410692"/>
              <a:gd name="connsiteX35" fmla="*/ 229244 w 410692"/>
              <a:gd name="connsiteY35" fmla="*/ 42817 h 410692"/>
              <a:gd name="connsiteX36" fmla="*/ 291511 w 410692"/>
              <a:gd name="connsiteY36" fmla="*/ 65480 h 41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10692" h="410692">
                <a:moveTo>
                  <a:pt x="291511" y="65480"/>
                </a:moveTo>
                <a:lnTo>
                  <a:pt x="323456" y="38673"/>
                </a:lnTo>
                <a:lnTo>
                  <a:pt x="348977" y="60088"/>
                </a:lnTo>
                <a:lnTo>
                  <a:pt x="328125" y="96203"/>
                </a:lnTo>
                <a:cubicBezTo>
                  <a:pt x="342952" y="112883"/>
                  <a:pt x="354225" y="132408"/>
                  <a:pt x="361257" y="153589"/>
                </a:cubicBezTo>
                <a:lnTo>
                  <a:pt x="402959" y="153587"/>
                </a:lnTo>
                <a:lnTo>
                  <a:pt x="408744" y="186396"/>
                </a:lnTo>
                <a:lnTo>
                  <a:pt x="369556" y="200658"/>
                </a:lnTo>
                <a:cubicBezTo>
                  <a:pt x="370193" y="222966"/>
                  <a:pt x="366278" y="245170"/>
                  <a:pt x="358050" y="265915"/>
                </a:cubicBezTo>
                <a:lnTo>
                  <a:pt x="389996" y="292719"/>
                </a:lnTo>
                <a:lnTo>
                  <a:pt x="373339" y="321571"/>
                </a:lnTo>
                <a:lnTo>
                  <a:pt x="334152" y="307307"/>
                </a:lnTo>
                <a:cubicBezTo>
                  <a:pt x="320301" y="324805"/>
                  <a:pt x="303029" y="339298"/>
                  <a:pt x="283391" y="349900"/>
                </a:cubicBezTo>
                <a:lnTo>
                  <a:pt x="290634" y="390969"/>
                </a:lnTo>
                <a:lnTo>
                  <a:pt x="259328" y="402363"/>
                </a:lnTo>
                <a:lnTo>
                  <a:pt x="238478" y="366247"/>
                </a:lnTo>
                <a:cubicBezTo>
                  <a:pt x="216620" y="370748"/>
                  <a:pt x="194073" y="370748"/>
                  <a:pt x="172215" y="366247"/>
                </a:cubicBezTo>
                <a:lnTo>
                  <a:pt x="151364" y="402363"/>
                </a:lnTo>
                <a:lnTo>
                  <a:pt x="120058" y="390969"/>
                </a:lnTo>
                <a:lnTo>
                  <a:pt x="127301" y="349900"/>
                </a:lnTo>
                <a:cubicBezTo>
                  <a:pt x="107663" y="339298"/>
                  <a:pt x="90392" y="324805"/>
                  <a:pt x="76540" y="307307"/>
                </a:cubicBezTo>
                <a:lnTo>
                  <a:pt x="37353" y="321571"/>
                </a:lnTo>
                <a:lnTo>
                  <a:pt x="20696" y="292719"/>
                </a:lnTo>
                <a:lnTo>
                  <a:pt x="52643" y="265914"/>
                </a:lnTo>
                <a:cubicBezTo>
                  <a:pt x="44415" y="245169"/>
                  <a:pt x="40500" y="222965"/>
                  <a:pt x="41136" y="200657"/>
                </a:cubicBezTo>
                <a:lnTo>
                  <a:pt x="1948" y="186396"/>
                </a:lnTo>
                <a:lnTo>
                  <a:pt x="7733" y="153587"/>
                </a:lnTo>
                <a:lnTo>
                  <a:pt x="49436" y="153588"/>
                </a:lnTo>
                <a:cubicBezTo>
                  <a:pt x="56467" y="132408"/>
                  <a:pt x="67740" y="112882"/>
                  <a:pt x="82568" y="96202"/>
                </a:cubicBezTo>
                <a:lnTo>
                  <a:pt x="61715" y="60088"/>
                </a:lnTo>
                <a:lnTo>
                  <a:pt x="87236" y="38673"/>
                </a:lnTo>
                <a:lnTo>
                  <a:pt x="119181" y="65480"/>
                </a:lnTo>
                <a:cubicBezTo>
                  <a:pt x="138182" y="53774"/>
                  <a:pt x="159368" y="46063"/>
                  <a:pt x="181448" y="42817"/>
                </a:cubicBezTo>
                <a:lnTo>
                  <a:pt x="188689" y="1748"/>
                </a:lnTo>
                <a:lnTo>
                  <a:pt x="222003" y="1748"/>
                </a:lnTo>
                <a:lnTo>
                  <a:pt x="229244" y="42817"/>
                </a:lnTo>
                <a:cubicBezTo>
                  <a:pt x="251324" y="46064"/>
                  <a:pt x="272510" y="53775"/>
                  <a:pt x="291511" y="65480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17" tIns="102553" rIns="88917" bIns="109735" numCol="1" spcCol="1270" anchor="ctr" anchorCtr="0">
            <a:noAutofit/>
          </a:bodyPr>
          <a:lstStyle/>
          <a:p>
            <a:pPr marL="0" marR="0" lvl="0" indent="0" algn="ctr" defTabSz="2222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orma livre 16">
            <a:extLst>
              <a:ext uri="{FF2B5EF4-FFF2-40B4-BE49-F238E27FC236}">
                <a16:creationId xmlns:a16="http://schemas.microsoft.com/office/drawing/2014/main" id="{67AC57E0-923E-4693-B7D7-229291F5917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897580" y="2615665"/>
            <a:ext cx="298685" cy="298685"/>
          </a:xfrm>
          <a:custGeom>
            <a:avLst/>
            <a:gdLst>
              <a:gd name="connsiteX0" fmla="*/ 223490 w 298685"/>
              <a:gd name="connsiteY0" fmla="*/ 75649 h 298685"/>
              <a:gd name="connsiteX1" fmla="*/ 267556 w 298685"/>
              <a:gd name="connsiteY1" fmla="*/ 62369 h 298685"/>
              <a:gd name="connsiteX2" fmla="*/ 283771 w 298685"/>
              <a:gd name="connsiteY2" fmla="*/ 90453 h 298685"/>
              <a:gd name="connsiteX3" fmla="*/ 250236 w 298685"/>
              <a:gd name="connsiteY3" fmla="*/ 121975 h 298685"/>
              <a:gd name="connsiteX4" fmla="*/ 250236 w 298685"/>
              <a:gd name="connsiteY4" fmla="*/ 176709 h 298685"/>
              <a:gd name="connsiteX5" fmla="*/ 283771 w 298685"/>
              <a:gd name="connsiteY5" fmla="*/ 208232 h 298685"/>
              <a:gd name="connsiteX6" fmla="*/ 267556 w 298685"/>
              <a:gd name="connsiteY6" fmla="*/ 236316 h 298685"/>
              <a:gd name="connsiteX7" fmla="*/ 223490 w 298685"/>
              <a:gd name="connsiteY7" fmla="*/ 223036 h 298685"/>
              <a:gd name="connsiteX8" fmla="*/ 176089 w 298685"/>
              <a:gd name="connsiteY8" fmla="*/ 250403 h 298685"/>
              <a:gd name="connsiteX9" fmla="*/ 165557 w 298685"/>
              <a:gd name="connsiteY9" fmla="*/ 295206 h 298685"/>
              <a:gd name="connsiteX10" fmla="*/ 133128 w 298685"/>
              <a:gd name="connsiteY10" fmla="*/ 295206 h 298685"/>
              <a:gd name="connsiteX11" fmla="*/ 122596 w 298685"/>
              <a:gd name="connsiteY11" fmla="*/ 250403 h 298685"/>
              <a:gd name="connsiteX12" fmla="*/ 75195 w 298685"/>
              <a:gd name="connsiteY12" fmla="*/ 223036 h 298685"/>
              <a:gd name="connsiteX13" fmla="*/ 31129 w 298685"/>
              <a:gd name="connsiteY13" fmla="*/ 236316 h 298685"/>
              <a:gd name="connsiteX14" fmla="*/ 14914 w 298685"/>
              <a:gd name="connsiteY14" fmla="*/ 208232 h 298685"/>
              <a:gd name="connsiteX15" fmla="*/ 48449 w 298685"/>
              <a:gd name="connsiteY15" fmla="*/ 176710 h 298685"/>
              <a:gd name="connsiteX16" fmla="*/ 48449 w 298685"/>
              <a:gd name="connsiteY16" fmla="*/ 121976 h 298685"/>
              <a:gd name="connsiteX17" fmla="*/ 14914 w 298685"/>
              <a:gd name="connsiteY17" fmla="*/ 90453 h 298685"/>
              <a:gd name="connsiteX18" fmla="*/ 31129 w 298685"/>
              <a:gd name="connsiteY18" fmla="*/ 62369 h 298685"/>
              <a:gd name="connsiteX19" fmla="*/ 75195 w 298685"/>
              <a:gd name="connsiteY19" fmla="*/ 75649 h 298685"/>
              <a:gd name="connsiteX20" fmla="*/ 122596 w 298685"/>
              <a:gd name="connsiteY20" fmla="*/ 48282 h 298685"/>
              <a:gd name="connsiteX21" fmla="*/ 133128 w 298685"/>
              <a:gd name="connsiteY21" fmla="*/ 3479 h 298685"/>
              <a:gd name="connsiteX22" fmla="*/ 165557 w 298685"/>
              <a:gd name="connsiteY22" fmla="*/ 3479 h 298685"/>
              <a:gd name="connsiteX23" fmla="*/ 176089 w 298685"/>
              <a:gd name="connsiteY23" fmla="*/ 48282 h 298685"/>
              <a:gd name="connsiteX24" fmla="*/ 223490 w 298685"/>
              <a:gd name="connsiteY24" fmla="*/ 75649 h 29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8685" h="298685">
                <a:moveTo>
                  <a:pt x="223490" y="75649"/>
                </a:moveTo>
                <a:lnTo>
                  <a:pt x="267556" y="62369"/>
                </a:lnTo>
                <a:lnTo>
                  <a:pt x="283771" y="90453"/>
                </a:lnTo>
                <a:lnTo>
                  <a:pt x="250236" y="121975"/>
                </a:lnTo>
                <a:cubicBezTo>
                  <a:pt x="255097" y="139896"/>
                  <a:pt x="255097" y="158788"/>
                  <a:pt x="250236" y="176709"/>
                </a:cubicBezTo>
                <a:lnTo>
                  <a:pt x="283771" y="208232"/>
                </a:lnTo>
                <a:lnTo>
                  <a:pt x="267556" y="236316"/>
                </a:lnTo>
                <a:lnTo>
                  <a:pt x="223490" y="223036"/>
                </a:lnTo>
                <a:cubicBezTo>
                  <a:pt x="210400" y="236206"/>
                  <a:pt x="194039" y="245652"/>
                  <a:pt x="176089" y="250403"/>
                </a:cubicBezTo>
                <a:lnTo>
                  <a:pt x="165557" y="295206"/>
                </a:lnTo>
                <a:lnTo>
                  <a:pt x="133128" y="295206"/>
                </a:lnTo>
                <a:lnTo>
                  <a:pt x="122596" y="250403"/>
                </a:lnTo>
                <a:cubicBezTo>
                  <a:pt x="104645" y="245652"/>
                  <a:pt x="88284" y="236206"/>
                  <a:pt x="75195" y="223036"/>
                </a:cubicBezTo>
                <a:lnTo>
                  <a:pt x="31129" y="236316"/>
                </a:lnTo>
                <a:lnTo>
                  <a:pt x="14914" y="208232"/>
                </a:lnTo>
                <a:lnTo>
                  <a:pt x="48449" y="176710"/>
                </a:lnTo>
                <a:cubicBezTo>
                  <a:pt x="43588" y="158789"/>
                  <a:pt x="43588" y="139897"/>
                  <a:pt x="48449" y="121976"/>
                </a:cubicBezTo>
                <a:lnTo>
                  <a:pt x="14914" y="90453"/>
                </a:lnTo>
                <a:lnTo>
                  <a:pt x="31129" y="62369"/>
                </a:lnTo>
                <a:lnTo>
                  <a:pt x="75195" y="75649"/>
                </a:lnTo>
                <a:cubicBezTo>
                  <a:pt x="88285" y="62479"/>
                  <a:pt x="104646" y="53033"/>
                  <a:pt x="122596" y="48282"/>
                </a:cubicBezTo>
                <a:lnTo>
                  <a:pt x="133128" y="3479"/>
                </a:lnTo>
                <a:lnTo>
                  <a:pt x="165557" y="3479"/>
                </a:lnTo>
                <a:lnTo>
                  <a:pt x="176089" y="48282"/>
                </a:lnTo>
                <a:cubicBezTo>
                  <a:pt x="194040" y="53033"/>
                  <a:pt x="210401" y="62479"/>
                  <a:pt x="223490" y="75649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545" tIns="81999" rIns="81545" bIns="81999" numCol="1" spcCol="1270" anchor="ctr" anchorCtr="0">
            <a:noAutofit/>
          </a:bodyPr>
          <a:lstStyle/>
          <a:p>
            <a:pPr marL="0" marR="0" lvl="0" indent="0" algn="ctr" defTabSz="2222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Forma livre 17">
            <a:extLst>
              <a:ext uri="{FF2B5EF4-FFF2-40B4-BE49-F238E27FC236}">
                <a16:creationId xmlns:a16="http://schemas.microsoft.com/office/drawing/2014/main" id="{E0A19C9E-5047-445E-9DAD-2867EAE0C5C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045433" y="2376716"/>
            <a:ext cx="358422" cy="358422"/>
          </a:xfrm>
          <a:custGeom>
            <a:avLst/>
            <a:gdLst>
              <a:gd name="connsiteX0" fmla="*/ 218974 w 292650"/>
              <a:gd name="connsiteY0" fmla="*/ 74121 h 292650"/>
              <a:gd name="connsiteX1" fmla="*/ 262150 w 292650"/>
              <a:gd name="connsiteY1" fmla="*/ 61108 h 292650"/>
              <a:gd name="connsiteX2" fmla="*/ 278037 w 292650"/>
              <a:gd name="connsiteY2" fmla="*/ 88626 h 292650"/>
              <a:gd name="connsiteX3" fmla="*/ 245180 w 292650"/>
              <a:gd name="connsiteY3" fmla="*/ 119511 h 292650"/>
              <a:gd name="connsiteX4" fmla="*/ 245180 w 292650"/>
              <a:gd name="connsiteY4" fmla="*/ 173140 h 292650"/>
              <a:gd name="connsiteX5" fmla="*/ 278037 w 292650"/>
              <a:gd name="connsiteY5" fmla="*/ 204024 h 292650"/>
              <a:gd name="connsiteX6" fmla="*/ 262150 w 292650"/>
              <a:gd name="connsiteY6" fmla="*/ 231542 h 292650"/>
              <a:gd name="connsiteX7" fmla="*/ 218974 w 292650"/>
              <a:gd name="connsiteY7" fmla="*/ 218529 h 292650"/>
              <a:gd name="connsiteX8" fmla="*/ 172530 w 292650"/>
              <a:gd name="connsiteY8" fmla="*/ 245343 h 292650"/>
              <a:gd name="connsiteX9" fmla="*/ 162212 w 292650"/>
              <a:gd name="connsiteY9" fmla="*/ 289241 h 292650"/>
              <a:gd name="connsiteX10" fmla="*/ 130438 w 292650"/>
              <a:gd name="connsiteY10" fmla="*/ 289241 h 292650"/>
              <a:gd name="connsiteX11" fmla="*/ 120119 w 292650"/>
              <a:gd name="connsiteY11" fmla="*/ 245343 h 292650"/>
              <a:gd name="connsiteX12" fmla="*/ 73675 w 292650"/>
              <a:gd name="connsiteY12" fmla="*/ 218529 h 292650"/>
              <a:gd name="connsiteX13" fmla="*/ 30500 w 292650"/>
              <a:gd name="connsiteY13" fmla="*/ 231542 h 292650"/>
              <a:gd name="connsiteX14" fmla="*/ 14613 w 292650"/>
              <a:gd name="connsiteY14" fmla="*/ 204024 h 292650"/>
              <a:gd name="connsiteX15" fmla="*/ 47470 w 292650"/>
              <a:gd name="connsiteY15" fmla="*/ 173139 h 292650"/>
              <a:gd name="connsiteX16" fmla="*/ 47470 w 292650"/>
              <a:gd name="connsiteY16" fmla="*/ 119510 h 292650"/>
              <a:gd name="connsiteX17" fmla="*/ 14613 w 292650"/>
              <a:gd name="connsiteY17" fmla="*/ 88626 h 292650"/>
              <a:gd name="connsiteX18" fmla="*/ 30500 w 292650"/>
              <a:gd name="connsiteY18" fmla="*/ 61108 h 292650"/>
              <a:gd name="connsiteX19" fmla="*/ 73676 w 292650"/>
              <a:gd name="connsiteY19" fmla="*/ 74121 h 292650"/>
              <a:gd name="connsiteX20" fmla="*/ 120120 w 292650"/>
              <a:gd name="connsiteY20" fmla="*/ 47307 h 292650"/>
              <a:gd name="connsiteX21" fmla="*/ 130438 w 292650"/>
              <a:gd name="connsiteY21" fmla="*/ 3409 h 292650"/>
              <a:gd name="connsiteX22" fmla="*/ 162212 w 292650"/>
              <a:gd name="connsiteY22" fmla="*/ 3409 h 292650"/>
              <a:gd name="connsiteX23" fmla="*/ 172531 w 292650"/>
              <a:gd name="connsiteY23" fmla="*/ 47307 h 292650"/>
              <a:gd name="connsiteX24" fmla="*/ 218975 w 292650"/>
              <a:gd name="connsiteY24" fmla="*/ 74121 h 292650"/>
              <a:gd name="connsiteX25" fmla="*/ 218974 w 292650"/>
              <a:gd name="connsiteY25" fmla="*/ 74121 h 29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2650" h="292650">
                <a:moveTo>
                  <a:pt x="188363" y="74027"/>
                </a:moveTo>
                <a:lnTo>
                  <a:pt x="219665" y="54640"/>
                </a:lnTo>
                <a:lnTo>
                  <a:pt x="238010" y="72985"/>
                </a:lnTo>
                <a:lnTo>
                  <a:pt x="218623" y="104287"/>
                </a:lnTo>
                <a:cubicBezTo>
                  <a:pt x="226090" y="117129"/>
                  <a:pt x="230002" y="131728"/>
                  <a:pt x="229956" y="146583"/>
                </a:cubicBezTo>
                <a:lnTo>
                  <a:pt x="262396" y="163997"/>
                </a:lnTo>
                <a:lnTo>
                  <a:pt x="255682" y="189057"/>
                </a:lnTo>
                <a:lnTo>
                  <a:pt x="218880" y="187918"/>
                </a:lnTo>
                <a:cubicBezTo>
                  <a:pt x="211492" y="200805"/>
                  <a:pt x="200805" y="211493"/>
                  <a:pt x="187917" y="218880"/>
                </a:cubicBezTo>
                <a:lnTo>
                  <a:pt x="189056" y="255682"/>
                </a:lnTo>
                <a:lnTo>
                  <a:pt x="163997" y="262396"/>
                </a:lnTo>
                <a:lnTo>
                  <a:pt x="146582" y="229956"/>
                </a:lnTo>
                <a:cubicBezTo>
                  <a:pt x="131727" y="230001"/>
                  <a:pt x="117128" y="226090"/>
                  <a:pt x="104286" y="218623"/>
                </a:cubicBezTo>
                <a:lnTo>
                  <a:pt x="72985" y="238010"/>
                </a:lnTo>
                <a:lnTo>
                  <a:pt x="54640" y="219665"/>
                </a:lnTo>
                <a:lnTo>
                  <a:pt x="74027" y="188363"/>
                </a:lnTo>
                <a:cubicBezTo>
                  <a:pt x="66560" y="175521"/>
                  <a:pt x="62648" y="160922"/>
                  <a:pt x="62694" y="146067"/>
                </a:cubicBezTo>
                <a:lnTo>
                  <a:pt x="30254" y="128653"/>
                </a:lnTo>
                <a:lnTo>
                  <a:pt x="36968" y="103593"/>
                </a:lnTo>
                <a:lnTo>
                  <a:pt x="73770" y="104732"/>
                </a:lnTo>
                <a:cubicBezTo>
                  <a:pt x="81158" y="91845"/>
                  <a:pt x="91845" y="81157"/>
                  <a:pt x="104733" y="73770"/>
                </a:cubicBezTo>
                <a:lnTo>
                  <a:pt x="103594" y="36968"/>
                </a:lnTo>
                <a:lnTo>
                  <a:pt x="128653" y="30254"/>
                </a:lnTo>
                <a:lnTo>
                  <a:pt x="146068" y="62694"/>
                </a:lnTo>
                <a:cubicBezTo>
                  <a:pt x="160923" y="62649"/>
                  <a:pt x="175522" y="66560"/>
                  <a:pt x="188364" y="74027"/>
                </a:cubicBezTo>
                <a:lnTo>
                  <a:pt x="188363" y="7402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423" tIns="103423" rIns="103423" bIns="103423" numCol="1" spcCol="1270" anchor="ctr" anchorCtr="0">
            <a:noAutofit/>
          </a:bodyPr>
          <a:lstStyle/>
          <a:p>
            <a:pPr marL="0" marR="0" lvl="0" indent="0" algn="ctr" defTabSz="2222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Seta circular 18">
            <a:extLst>
              <a:ext uri="{FF2B5EF4-FFF2-40B4-BE49-F238E27FC236}">
                <a16:creationId xmlns:a16="http://schemas.microsoft.com/office/drawing/2014/main" id="{CAF72D22-AF21-4BEC-BCBD-75E07C9F1FE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169313" y="2664188"/>
            <a:ext cx="525685" cy="525685"/>
          </a:xfrm>
          <a:prstGeom prst="circularArrow">
            <a:avLst>
              <a:gd name="adj1" fmla="val 4687"/>
              <a:gd name="adj2" fmla="val 299029"/>
              <a:gd name="adj3" fmla="val 2241572"/>
              <a:gd name="adj4" fmla="val 16702521"/>
              <a:gd name="adj5" fmla="val 546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Forma 39">
            <a:extLst>
              <a:ext uri="{FF2B5EF4-FFF2-40B4-BE49-F238E27FC236}">
                <a16:creationId xmlns:a16="http://schemas.microsoft.com/office/drawing/2014/main" id="{714D769D-87E3-410C-B354-4B5B2B3F554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803436" y="2586144"/>
            <a:ext cx="381943" cy="381943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Seta circular 20">
            <a:extLst>
              <a:ext uri="{FF2B5EF4-FFF2-40B4-BE49-F238E27FC236}">
                <a16:creationId xmlns:a16="http://schemas.microsoft.com/office/drawing/2014/main" id="{61B573CB-B7EA-44F9-8348-07503B54CEB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002013" y="2338525"/>
            <a:ext cx="411812" cy="411812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Retângulo de cantos arredondados 4">
            <a:extLst>
              <a:ext uri="{FF2B5EF4-FFF2-40B4-BE49-F238E27FC236}">
                <a16:creationId xmlns:a16="http://schemas.microsoft.com/office/drawing/2014/main" id="{0CEA2231-2B69-4BF3-B3D1-1CCF29085FD1}"/>
              </a:ext>
            </a:extLst>
          </p:cNvPr>
          <p:cNvSpPr/>
          <p:nvPr/>
        </p:nvSpPr>
        <p:spPr>
          <a:xfrm>
            <a:off x="75680" y="3699028"/>
            <a:ext cx="9374576" cy="429616"/>
          </a:xfrm>
          <a:prstGeom prst="roundRect">
            <a:avLst/>
          </a:prstGeom>
          <a:solidFill>
            <a:schemeClr val="accent1"/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PREMISSAS</a:t>
            </a:r>
          </a:p>
        </p:txBody>
      </p:sp>
      <p:sp>
        <p:nvSpPr>
          <p:cNvPr id="43" name="Seta para baixo 29">
            <a:extLst>
              <a:ext uri="{FF2B5EF4-FFF2-40B4-BE49-F238E27FC236}">
                <a16:creationId xmlns:a16="http://schemas.microsoft.com/office/drawing/2014/main" id="{CF548165-992B-48B4-B722-3BEB1237773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572699" y="4379917"/>
            <a:ext cx="2211561" cy="323992"/>
          </a:xfrm>
          <a:prstGeom prst="downArrow">
            <a:avLst>
              <a:gd name="adj1" fmla="val 52544"/>
              <a:gd name="adj2" fmla="val 63846"/>
            </a:avLst>
          </a:prstGeom>
          <a:solidFill>
            <a:schemeClr val="accent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4D8437F7-6D38-4636-A70E-F196AA7888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4521669"/>
            <a:ext cx="2819400" cy="1619250"/>
          </a:xfrm>
          <a:prstGeom prst="rect">
            <a:avLst/>
          </a:prstGeom>
        </p:spPr>
      </p:pic>
      <p:sp>
        <p:nvSpPr>
          <p:cNvPr id="45" name="Rolagem: Horizontal 44">
            <a:extLst>
              <a:ext uri="{FF2B5EF4-FFF2-40B4-BE49-F238E27FC236}">
                <a16:creationId xmlns:a16="http://schemas.microsoft.com/office/drawing/2014/main" id="{5B43A3A9-F452-42E5-B035-65CC1A7124E1}"/>
              </a:ext>
            </a:extLst>
          </p:cNvPr>
          <p:cNvSpPr/>
          <p:nvPr/>
        </p:nvSpPr>
        <p:spPr>
          <a:xfrm>
            <a:off x="3131477" y="4955181"/>
            <a:ext cx="2694397" cy="1121739"/>
          </a:xfrm>
          <a:prstGeom prst="horizontalScroll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pt-BR" b="1" kern="0">
                <a:solidFill>
                  <a:prstClr val="white"/>
                </a:solidFill>
              </a:rPr>
              <a:t>TENDENCIAS E ESTUDOS DE CENARIOS</a:t>
            </a:r>
            <a:endParaRPr lang="pt-BR" b="1" kern="0" dirty="0">
              <a:solidFill>
                <a:prstClr val="white"/>
              </a:solidFill>
            </a:endParaRP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42230A92-32C3-48A2-A16C-0D9C0D64CD4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79697" y="4303622"/>
            <a:ext cx="3080006" cy="17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1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0BBF848-0AAF-4371-BAAC-174B4C641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7" t="20854" r="33913" b="9911"/>
          <a:stretch/>
        </p:blipFill>
        <p:spPr>
          <a:xfrm>
            <a:off x="947530" y="0"/>
            <a:ext cx="10296939" cy="68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7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83BA3F2-4C41-411C-8F00-F0DFA94C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64" y="1983950"/>
            <a:ext cx="7382896" cy="4206605"/>
          </a:xfrm>
          <a:prstGeom prst="rect">
            <a:avLst/>
          </a:prstGeom>
        </p:spPr>
      </p:pic>
      <p:sp>
        <p:nvSpPr>
          <p:cNvPr id="3" name="Arco 2">
            <a:extLst>
              <a:ext uri="{FF2B5EF4-FFF2-40B4-BE49-F238E27FC236}">
                <a16:creationId xmlns:a16="http://schemas.microsoft.com/office/drawing/2014/main" id="{E26AE49A-2DC5-4C0A-AC31-070D8B4694B5}"/>
              </a:ext>
            </a:extLst>
          </p:cNvPr>
          <p:cNvSpPr/>
          <p:nvPr/>
        </p:nvSpPr>
        <p:spPr>
          <a:xfrm rot="10800000">
            <a:off x="1098262" y="578201"/>
            <a:ext cx="9450468" cy="3871393"/>
          </a:xfrm>
          <a:prstGeom prst="arc">
            <a:avLst>
              <a:gd name="adj1" fmla="val 16232772"/>
              <a:gd name="adj2" fmla="val 0"/>
            </a:avLst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DAE7D52-DDC4-4D8F-BE7D-E647CB32DB54}"/>
              </a:ext>
            </a:extLst>
          </p:cNvPr>
          <p:cNvSpPr txBox="1"/>
          <p:nvPr/>
        </p:nvSpPr>
        <p:spPr>
          <a:xfrm>
            <a:off x="3737112" y="6036667"/>
            <a:ext cx="742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Volume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0A4EB79-D410-468B-B351-16B1ECC77C70}"/>
              </a:ext>
            </a:extLst>
          </p:cNvPr>
          <p:cNvSpPr txBox="1"/>
          <p:nvPr/>
        </p:nvSpPr>
        <p:spPr>
          <a:xfrm rot="16200000">
            <a:off x="-106865" y="3697658"/>
            <a:ext cx="969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Preço R$/L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E9FB07E-C163-464E-8896-D2DD58141986}"/>
              </a:ext>
            </a:extLst>
          </p:cNvPr>
          <p:cNvSpPr/>
          <p:nvPr/>
        </p:nvSpPr>
        <p:spPr>
          <a:xfrm>
            <a:off x="1099930" y="4890052"/>
            <a:ext cx="6573079" cy="980661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8BBDDA-32F1-49BF-8710-D64752C4DD28}"/>
              </a:ext>
            </a:extLst>
          </p:cNvPr>
          <p:cNvSpPr txBox="1"/>
          <p:nvPr/>
        </p:nvSpPr>
        <p:spPr>
          <a:xfrm>
            <a:off x="223994" y="347367"/>
            <a:ext cx="556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2"/>
                </a:solidFill>
              </a:rPr>
              <a:t>Exemplo: Dispersão de Preços levantado entre </a:t>
            </a:r>
            <a:r>
              <a:rPr lang="pt-BR" sz="2400" b="1" dirty="0" err="1">
                <a:solidFill>
                  <a:schemeClr val="accent2"/>
                </a:solidFill>
              </a:rPr>
              <a:t>RTVs</a:t>
            </a:r>
            <a:r>
              <a:rPr lang="pt-BR" sz="2400" b="1" dirty="0">
                <a:solidFill>
                  <a:schemeClr val="accent2"/>
                </a:solidFill>
              </a:rPr>
              <a:t> e Distribuidores – Regional XX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FD90A6B-815D-4A6D-ADC8-58CA97792E59}"/>
              </a:ext>
            </a:extLst>
          </p:cNvPr>
          <p:cNvSpPr txBox="1"/>
          <p:nvPr/>
        </p:nvSpPr>
        <p:spPr>
          <a:xfrm>
            <a:off x="8482794" y="2720467"/>
            <a:ext cx="33248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Levantamento de preço feia a campo:</a:t>
            </a:r>
          </a:p>
          <a:p>
            <a:endParaRPr lang="pt-BR" sz="1600" dirty="0"/>
          </a:p>
          <a:p>
            <a:r>
              <a:rPr lang="pt-BR" sz="1600" dirty="0"/>
              <a:t>Preço ponta sendo vendido para produtor Final</a:t>
            </a:r>
          </a:p>
          <a:p>
            <a:endParaRPr lang="pt-BR" sz="1600" dirty="0"/>
          </a:p>
          <a:p>
            <a:r>
              <a:rPr lang="pt-BR" sz="1600" dirty="0"/>
              <a:t>Agregação do RTV</a:t>
            </a:r>
          </a:p>
          <a:p>
            <a:r>
              <a:rPr lang="pt-BR" sz="1600" dirty="0"/>
              <a:t>Agregação do Distribuidor</a:t>
            </a:r>
          </a:p>
          <a:p>
            <a:endParaRPr lang="pt-BR" sz="1600" dirty="0"/>
          </a:p>
          <a:p>
            <a:r>
              <a:rPr lang="pt-BR" sz="1600" dirty="0"/>
              <a:t>Causas </a:t>
            </a:r>
            <a:r>
              <a:rPr lang="pt-BR" sz="1600" dirty="0" err="1"/>
              <a:t>Raizes</a:t>
            </a:r>
            <a:r>
              <a:rPr lang="pt-BR" sz="1600" dirty="0"/>
              <a:t> NPS sendo </a:t>
            </a:r>
          </a:p>
          <a:p>
            <a:r>
              <a:rPr lang="pt-BR" sz="1600" dirty="0" err="1"/>
              <a:t>RE-pesquisadas</a:t>
            </a:r>
            <a:r>
              <a:rPr lang="pt-BR" sz="1600" dirty="0"/>
              <a:t> e detalhadas aqui</a:t>
            </a:r>
          </a:p>
        </p:txBody>
      </p:sp>
    </p:spTree>
    <p:extLst>
      <p:ext uri="{BB962C8B-B14F-4D97-AF65-F5344CB8AC3E}">
        <p14:creationId xmlns:p14="http://schemas.microsoft.com/office/powerpoint/2010/main" val="86580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3"/>
          <p:cNvSpPr txBox="1">
            <a:spLocks/>
          </p:cNvSpPr>
          <p:nvPr/>
        </p:nvSpPr>
        <p:spPr>
          <a:xfrm>
            <a:off x="104674" y="335705"/>
            <a:ext cx="7629626" cy="4897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t-BR" b="1" cap="all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Resumo da OPERA</a:t>
            </a:r>
            <a:endParaRPr lang="de-CH" b="1" cap="all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upo 7"/>
          <p:cNvGrpSpPr/>
          <p:nvPr/>
        </p:nvGrpSpPr>
        <p:grpSpPr>
          <a:xfrm>
            <a:off x="228599" y="1066801"/>
            <a:ext cx="6032501" cy="3428999"/>
            <a:chOff x="622299" y="1320801"/>
            <a:chExt cx="6756401" cy="380047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2299" y="1320801"/>
              <a:ext cx="6756401" cy="3800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tângulo 4"/>
            <p:cNvSpPr/>
            <p:nvPr/>
          </p:nvSpPr>
          <p:spPr>
            <a:xfrm>
              <a:off x="800100" y="1689100"/>
              <a:ext cx="2425700" cy="635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GLYFOSATE</a:t>
              </a:r>
            </a:p>
          </p:txBody>
        </p:sp>
      </p:grpSp>
      <p:cxnSp>
        <p:nvCxnSpPr>
          <p:cNvPr id="6" name="Conector reto 5"/>
          <p:cNvCxnSpPr/>
          <p:nvPr/>
        </p:nvCxnSpPr>
        <p:spPr>
          <a:xfrm flipV="1">
            <a:off x="8509000" y="965200"/>
            <a:ext cx="368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486" y="4342"/>
            <a:ext cx="2239979" cy="90592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7099" y="997437"/>
            <a:ext cx="5744901" cy="382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36C425-B073-4088-8BE4-61BD929E1AAD}"/>
              </a:ext>
            </a:extLst>
          </p:cNvPr>
          <p:cNvSpPr txBox="1"/>
          <p:nvPr/>
        </p:nvSpPr>
        <p:spPr>
          <a:xfrm>
            <a:off x="2000904" y="5203685"/>
            <a:ext cx="750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Posicionamento é momentâneo e dada uma condição ATUAL DE MERCADO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-1" y="6399815"/>
            <a:ext cx="12192001" cy="4581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/>
          <p:cNvSpPr txBox="1"/>
          <p:nvPr/>
        </p:nvSpPr>
        <p:spPr bwMode="gray">
          <a:xfrm>
            <a:off x="5966233" y="1274750"/>
            <a:ext cx="5847010" cy="163009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ü"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Measure customer satisfaction through recommendation index;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150000"/>
            </a:pP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Track the loyalty, commitment and enthusiasm of our customers;</a:t>
            </a:r>
          </a:p>
          <a:p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Measure readiness to promote your business with a strong Indicator</a:t>
            </a:r>
          </a:p>
          <a:p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Recommendation and putting their reputation on the line, and they will take on this risk only if they are intensely loyal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AutoShape 2"/>
          <p:cNvSpPr>
            <a:spLocks noChangeArrowheads="1"/>
          </p:cNvSpPr>
          <p:nvPr/>
        </p:nvSpPr>
        <p:spPr bwMode="auto">
          <a:xfrm>
            <a:off x="1890677" y="2133917"/>
            <a:ext cx="1353921" cy="1233566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>
            <a:noFill/>
          </a:ln>
          <a:effectLst>
            <a:outerShdw dist="35921" dir="2700000" algn="ctr" rotWithShape="0">
              <a:schemeClr val="bg1">
                <a:lumMod val="95000"/>
              </a:schemeClr>
            </a:outer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0" rIns="0" bIns="0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44" name="Freeform 4"/>
          <p:cNvSpPr>
            <a:spLocks/>
          </p:cNvSpPr>
          <p:nvPr/>
        </p:nvSpPr>
        <p:spPr bwMode="auto">
          <a:xfrm>
            <a:off x="650199" y="981748"/>
            <a:ext cx="1454138" cy="1444511"/>
          </a:xfrm>
          <a:custGeom>
            <a:avLst/>
            <a:gdLst>
              <a:gd name="T0" fmla="*/ 1480 w 1480"/>
              <a:gd name="T1" fmla="*/ 876 h 1152"/>
              <a:gd name="T2" fmla="*/ 1024 w 1480"/>
              <a:gd name="T3" fmla="*/ 0 h 1152"/>
              <a:gd name="T4" fmla="*/ 0 w 1480"/>
              <a:gd name="T5" fmla="*/ 800 h 1152"/>
              <a:gd name="T6" fmla="*/ 1208 w 1480"/>
              <a:gd name="T7" fmla="*/ 1152 h 1152"/>
              <a:gd name="T8" fmla="*/ 1480 w 1480"/>
              <a:gd name="T9" fmla="*/ 876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0" h="1152">
                <a:moveTo>
                  <a:pt x="1480" y="876"/>
                </a:moveTo>
                <a:lnTo>
                  <a:pt x="1024" y="0"/>
                </a:lnTo>
                <a:lnTo>
                  <a:pt x="0" y="800"/>
                </a:lnTo>
                <a:lnTo>
                  <a:pt x="1208" y="1152"/>
                </a:lnTo>
                <a:lnTo>
                  <a:pt x="1480" y="876"/>
                </a:lnTo>
                <a:close/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/>
        </p:spPr>
        <p:txBody>
          <a:bodyPr wrap="none" lIns="0" tIns="0" rIns="0" bIns="0" anchor="ctr">
            <a:spAutoFit/>
          </a:bodyPr>
          <a:lstStyle/>
          <a:p>
            <a:endParaRPr lang="pt-BR"/>
          </a:p>
        </p:txBody>
      </p:sp>
      <p:sp>
        <p:nvSpPr>
          <p:cNvPr id="45" name="Freeform 5"/>
          <p:cNvSpPr>
            <a:spLocks/>
          </p:cNvSpPr>
          <p:nvPr/>
        </p:nvSpPr>
        <p:spPr bwMode="auto">
          <a:xfrm>
            <a:off x="630549" y="2050083"/>
            <a:ext cx="1175101" cy="1384322"/>
          </a:xfrm>
          <a:custGeom>
            <a:avLst/>
            <a:gdLst>
              <a:gd name="T0" fmla="*/ 0 w 1196"/>
              <a:gd name="T1" fmla="*/ 0 h 1104"/>
              <a:gd name="T2" fmla="*/ 1196 w 1196"/>
              <a:gd name="T3" fmla="*/ 348 h 1104"/>
              <a:gd name="T4" fmla="*/ 1196 w 1196"/>
              <a:gd name="T5" fmla="*/ 764 h 1104"/>
              <a:gd name="T6" fmla="*/ 0 w 1196"/>
              <a:gd name="T7" fmla="*/ 1104 h 1104"/>
              <a:gd name="T8" fmla="*/ 0 w 1196"/>
              <a:gd name="T9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6" h="1104">
                <a:moveTo>
                  <a:pt x="0" y="0"/>
                </a:moveTo>
                <a:lnTo>
                  <a:pt x="1196" y="348"/>
                </a:lnTo>
                <a:lnTo>
                  <a:pt x="1196" y="764"/>
                </a:lnTo>
                <a:lnTo>
                  <a:pt x="0" y="1104"/>
                </a:lnTo>
                <a:lnTo>
                  <a:pt x="0" y="0"/>
                </a:lnTo>
                <a:close/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pt-BR"/>
          </a:p>
        </p:txBody>
      </p:sp>
      <p:sp>
        <p:nvSpPr>
          <p:cNvPr id="46" name="Freeform 6"/>
          <p:cNvSpPr>
            <a:spLocks/>
          </p:cNvSpPr>
          <p:nvPr/>
        </p:nvSpPr>
        <p:spPr bwMode="auto">
          <a:xfrm>
            <a:off x="636712" y="3078291"/>
            <a:ext cx="1450208" cy="1444511"/>
          </a:xfrm>
          <a:custGeom>
            <a:avLst/>
            <a:gdLst>
              <a:gd name="T0" fmla="*/ 1204 w 1476"/>
              <a:gd name="T1" fmla="*/ 0 h 1152"/>
              <a:gd name="T2" fmla="*/ 1476 w 1476"/>
              <a:gd name="T3" fmla="*/ 268 h 1152"/>
              <a:gd name="T4" fmla="*/ 1020 w 1476"/>
              <a:gd name="T5" fmla="*/ 1152 h 1152"/>
              <a:gd name="T6" fmla="*/ 0 w 1476"/>
              <a:gd name="T7" fmla="*/ 352 h 1152"/>
              <a:gd name="T8" fmla="*/ 1204 w 1476"/>
              <a:gd name="T9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6" h="1152">
                <a:moveTo>
                  <a:pt x="1204" y="0"/>
                </a:moveTo>
                <a:lnTo>
                  <a:pt x="1476" y="268"/>
                </a:lnTo>
                <a:lnTo>
                  <a:pt x="1020" y="1152"/>
                </a:lnTo>
                <a:lnTo>
                  <a:pt x="0" y="352"/>
                </a:lnTo>
                <a:lnTo>
                  <a:pt x="1204" y="0"/>
                </a:lnTo>
                <a:close/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pt-BR"/>
          </a:p>
        </p:txBody>
      </p:sp>
      <p:sp>
        <p:nvSpPr>
          <p:cNvPr id="47" name="Freeform 7"/>
          <p:cNvSpPr>
            <a:spLocks/>
          </p:cNvSpPr>
          <p:nvPr/>
        </p:nvSpPr>
        <p:spPr bwMode="auto">
          <a:xfrm>
            <a:off x="1723117" y="3449451"/>
            <a:ext cx="1705665" cy="1073351"/>
          </a:xfrm>
          <a:custGeom>
            <a:avLst/>
            <a:gdLst>
              <a:gd name="T0" fmla="*/ 448 w 1736"/>
              <a:gd name="T1" fmla="*/ 0 h 856"/>
              <a:gd name="T2" fmla="*/ 1292 w 1736"/>
              <a:gd name="T3" fmla="*/ 0 h 856"/>
              <a:gd name="T4" fmla="*/ 1736 w 1736"/>
              <a:gd name="T5" fmla="*/ 856 h 856"/>
              <a:gd name="T6" fmla="*/ 0 w 1736"/>
              <a:gd name="T7" fmla="*/ 856 h 856"/>
              <a:gd name="T8" fmla="*/ 448 w 1736"/>
              <a:gd name="T9" fmla="*/ 0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6" h="856">
                <a:moveTo>
                  <a:pt x="448" y="0"/>
                </a:moveTo>
                <a:lnTo>
                  <a:pt x="1292" y="0"/>
                </a:lnTo>
                <a:lnTo>
                  <a:pt x="1736" y="856"/>
                </a:lnTo>
                <a:lnTo>
                  <a:pt x="0" y="856"/>
                </a:lnTo>
                <a:lnTo>
                  <a:pt x="448" y="0"/>
                </a:lnTo>
                <a:close/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pt-BR"/>
          </a:p>
        </p:txBody>
      </p:sp>
      <p:sp>
        <p:nvSpPr>
          <p:cNvPr id="48" name="Freeform 8"/>
          <p:cNvSpPr>
            <a:spLocks/>
          </p:cNvSpPr>
          <p:nvPr/>
        </p:nvSpPr>
        <p:spPr bwMode="auto">
          <a:xfrm rot="10800000">
            <a:off x="1723117" y="971716"/>
            <a:ext cx="1705665" cy="1073351"/>
          </a:xfrm>
          <a:custGeom>
            <a:avLst/>
            <a:gdLst>
              <a:gd name="T0" fmla="*/ 448 w 1736"/>
              <a:gd name="T1" fmla="*/ 0 h 856"/>
              <a:gd name="T2" fmla="*/ 1292 w 1736"/>
              <a:gd name="T3" fmla="*/ 0 h 856"/>
              <a:gd name="T4" fmla="*/ 1736 w 1736"/>
              <a:gd name="T5" fmla="*/ 856 h 856"/>
              <a:gd name="T6" fmla="*/ 0 w 1736"/>
              <a:gd name="T7" fmla="*/ 856 h 856"/>
              <a:gd name="T8" fmla="*/ 448 w 1736"/>
              <a:gd name="T9" fmla="*/ 0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6" h="856">
                <a:moveTo>
                  <a:pt x="448" y="0"/>
                </a:moveTo>
                <a:lnTo>
                  <a:pt x="1292" y="0"/>
                </a:lnTo>
                <a:lnTo>
                  <a:pt x="1736" y="856"/>
                </a:lnTo>
                <a:lnTo>
                  <a:pt x="0" y="856"/>
                </a:lnTo>
                <a:lnTo>
                  <a:pt x="448" y="0"/>
                </a:lnTo>
                <a:close/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pt-BR"/>
          </a:p>
        </p:txBody>
      </p:sp>
      <p:sp>
        <p:nvSpPr>
          <p:cNvPr id="49" name="Freeform 9"/>
          <p:cNvSpPr>
            <a:spLocks/>
          </p:cNvSpPr>
          <p:nvPr/>
        </p:nvSpPr>
        <p:spPr bwMode="auto">
          <a:xfrm flipH="1">
            <a:off x="3039701" y="981748"/>
            <a:ext cx="1454138" cy="1444510"/>
          </a:xfrm>
          <a:custGeom>
            <a:avLst/>
            <a:gdLst>
              <a:gd name="T0" fmla="*/ 1480 w 1480"/>
              <a:gd name="T1" fmla="*/ 876 h 1152"/>
              <a:gd name="T2" fmla="*/ 1024 w 1480"/>
              <a:gd name="T3" fmla="*/ 0 h 1152"/>
              <a:gd name="T4" fmla="*/ 0 w 1480"/>
              <a:gd name="T5" fmla="*/ 800 h 1152"/>
              <a:gd name="T6" fmla="*/ 1208 w 1480"/>
              <a:gd name="T7" fmla="*/ 1152 h 1152"/>
              <a:gd name="T8" fmla="*/ 1480 w 1480"/>
              <a:gd name="T9" fmla="*/ 876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0" h="1152">
                <a:moveTo>
                  <a:pt x="1480" y="876"/>
                </a:moveTo>
                <a:lnTo>
                  <a:pt x="1024" y="0"/>
                </a:lnTo>
                <a:lnTo>
                  <a:pt x="0" y="800"/>
                </a:lnTo>
                <a:lnTo>
                  <a:pt x="1208" y="1152"/>
                </a:lnTo>
                <a:lnTo>
                  <a:pt x="1480" y="876"/>
                </a:lnTo>
                <a:close/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pt-BR"/>
          </a:p>
        </p:txBody>
      </p:sp>
      <p:sp>
        <p:nvSpPr>
          <p:cNvPr id="50" name="Freeform 10"/>
          <p:cNvSpPr>
            <a:spLocks/>
          </p:cNvSpPr>
          <p:nvPr/>
        </p:nvSpPr>
        <p:spPr bwMode="auto">
          <a:xfrm flipH="1">
            <a:off x="3338389" y="2050084"/>
            <a:ext cx="1175101" cy="1384322"/>
          </a:xfrm>
          <a:custGeom>
            <a:avLst/>
            <a:gdLst>
              <a:gd name="T0" fmla="*/ 0 w 1196"/>
              <a:gd name="T1" fmla="*/ 0 h 1104"/>
              <a:gd name="T2" fmla="*/ 1196 w 1196"/>
              <a:gd name="T3" fmla="*/ 348 h 1104"/>
              <a:gd name="T4" fmla="*/ 1196 w 1196"/>
              <a:gd name="T5" fmla="*/ 764 h 1104"/>
              <a:gd name="T6" fmla="*/ 0 w 1196"/>
              <a:gd name="T7" fmla="*/ 1104 h 1104"/>
              <a:gd name="T8" fmla="*/ 0 w 1196"/>
              <a:gd name="T9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6" h="1104">
                <a:moveTo>
                  <a:pt x="0" y="0"/>
                </a:moveTo>
                <a:lnTo>
                  <a:pt x="1196" y="348"/>
                </a:lnTo>
                <a:lnTo>
                  <a:pt x="1196" y="764"/>
                </a:lnTo>
                <a:lnTo>
                  <a:pt x="0" y="1104"/>
                </a:lnTo>
                <a:lnTo>
                  <a:pt x="0" y="0"/>
                </a:lnTo>
                <a:close/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pt-BR"/>
          </a:p>
        </p:txBody>
      </p:sp>
      <p:sp>
        <p:nvSpPr>
          <p:cNvPr id="51" name="Freeform 11"/>
          <p:cNvSpPr>
            <a:spLocks/>
          </p:cNvSpPr>
          <p:nvPr/>
        </p:nvSpPr>
        <p:spPr bwMode="auto">
          <a:xfrm flipH="1">
            <a:off x="3039700" y="3068259"/>
            <a:ext cx="1450208" cy="1444511"/>
          </a:xfrm>
          <a:custGeom>
            <a:avLst/>
            <a:gdLst>
              <a:gd name="T0" fmla="*/ 1204 w 1476"/>
              <a:gd name="T1" fmla="*/ 0 h 1152"/>
              <a:gd name="T2" fmla="*/ 1476 w 1476"/>
              <a:gd name="T3" fmla="*/ 268 h 1152"/>
              <a:gd name="T4" fmla="*/ 1020 w 1476"/>
              <a:gd name="T5" fmla="*/ 1152 h 1152"/>
              <a:gd name="T6" fmla="*/ 0 w 1476"/>
              <a:gd name="T7" fmla="*/ 352 h 1152"/>
              <a:gd name="T8" fmla="*/ 1204 w 1476"/>
              <a:gd name="T9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6" h="1152">
                <a:moveTo>
                  <a:pt x="1204" y="0"/>
                </a:moveTo>
                <a:lnTo>
                  <a:pt x="1476" y="268"/>
                </a:lnTo>
                <a:lnTo>
                  <a:pt x="1020" y="1152"/>
                </a:lnTo>
                <a:lnTo>
                  <a:pt x="0" y="352"/>
                </a:lnTo>
                <a:lnTo>
                  <a:pt x="1204" y="0"/>
                </a:lnTo>
                <a:close/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pt-BR"/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 flipH="1">
            <a:off x="1916435" y="2650536"/>
            <a:ext cx="129738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Recommendation</a:t>
            </a:r>
          </a:p>
        </p:txBody>
      </p:sp>
      <p:sp>
        <p:nvSpPr>
          <p:cNvPr id="53" name="Text Box 13"/>
          <p:cNvSpPr txBox="1">
            <a:spLocks noChangeArrowheads="1"/>
          </p:cNvSpPr>
          <p:nvPr/>
        </p:nvSpPr>
        <p:spPr bwMode="auto">
          <a:xfrm flipH="1">
            <a:off x="2022789" y="1401298"/>
            <a:ext cx="110632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latin typeface="ArialMT"/>
              </a:rPr>
              <a:t>Conscience</a:t>
            </a:r>
          </a:p>
        </p:txBody>
      </p:sp>
      <p:sp>
        <p:nvSpPr>
          <p:cNvPr id="54" name="Text Box 14"/>
          <p:cNvSpPr txBox="1">
            <a:spLocks noChangeArrowheads="1"/>
          </p:cNvSpPr>
          <p:nvPr/>
        </p:nvSpPr>
        <p:spPr bwMode="auto">
          <a:xfrm flipH="1">
            <a:off x="2022789" y="3879033"/>
            <a:ext cx="110632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latin typeface="ArialMT"/>
              </a:rPr>
              <a:t>Reuse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 flipH="1">
            <a:off x="3378673" y="2635149"/>
            <a:ext cx="110534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latin typeface="ArialMT"/>
              </a:rPr>
              <a:t>Use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 flipH="1">
            <a:off x="623246" y="2609391"/>
            <a:ext cx="110534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latin typeface="ArialMT"/>
              </a:rPr>
              <a:t>Loyalty</a:t>
            </a: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 flipH="1">
            <a:off x="853689" y="3539901"/>
            <a:ext cx="110534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latin typeface="ArialMT"/>
              </a:rPr>
              <a:t>Preference</a:t>
            </a:r>
          </a:p>
        </p:txBody>
      </p:sp>
      <p:sp>
        <p:nvSpPr>
          <p:cNvPr id="58" name="Text Box 18"/>
          <p:cNvSpPr txBox="1">
            <a:spLocks noChangeArrowheads="1"/>
          </p:cNvSpPr>
          <p:nvPr/>
        </p:nvSpPr>
        <p:spPr bwMode="auto">
          <a:xfrm flipH="1">
            <a:off x="3199854" y="3527022"/>
            <a:ext cx="110534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latin typeface="ArialMT"/>
              </a:rPr>
              <a:t>Satisfaction</a:t>
            </a: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 flipH="1">
            <a:off x="890363" y="1744517"/>
            <a:ext cx="110534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latin typeface="ArialMT"/>
              </a:rPr>
              <a:t>Reputation</a:t>
            </a:r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 flipH="1">
            <a:off x="3091217" y="1729754"/>
            <a:ext cx="128416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>
                <a:latin typeface="ArialMT"/>
              </a:rPr>
              <a:t>Familiarity</a:t>
            </a:r>
          </a:p>
        </p:txBody>
      </p:sp>
      <p:pic>
        <p:nvPicPr>
          <p:cNvPr id="28" name="Image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7" t="39525" r="22221" b="20636"/>
          <a:stretch>
            <a:fillRect/>
          </a:stretch>
        </p:blipFill>
        <p:spPr bwMode="auto">
          <a:xfrm>
            <a:off x="7487369" y="3924463"/>
            <a:ext cx="3992451" cy="19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/>
          <p:cNvPicPr/>
          <p:nvPr/>
        </p:nvPicPr>
        <p:blipFill rotWithShape="1">
          <a:blip r:embed="rId2"/>
          <a:srcRect l="34038" t="26664" r="34568" b="62984"/>
          <a:stretch/>
        </p:blipFill>
        <p:spPr bwMode="auto">
          <a:xfrm>
            <a:off x="7075116" y="3216875"/>
            <a:ext cx="3220961" cy="58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tângulo 30"/>
          <p:cNvSpPr/>
          <p:nvPr/>
        </p:nvSpPr>
        <p:spPr>
          <a:xfrm>
            <a:off x="7022301" y="3054198"/>
            <a:ext cx="4572000" cy="2982784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eta para a esquerda e para a direita 5"/>
          <p:cNvSpPr/>
          <p:nvPr/>
        </p:nvSpPr>
        <p:spPr>
          <a:xfrm>
            <a:off x="4722393" y="2488701"/>
            <a:ext cx="869326" cy="334359"/>
          </a:xfrm>
          <a:prstGeom prst="leftRightArrow">
            <a:avLst/>
          </a:prstGeom>
          <a:solidFill>
            <a:srgbClr val="84D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/>
          <p:cNvSpPr/>
          <p:nvPr/>
        </p:nvSpPr>
        <p:spPr>
          <a:xfrm>
            <a:off x="41991" y="6482878"/>
            <a:ext cx="52843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ct val="0"/>
              </a:spcAft>
            </a:pPr>
            <a:r>
              <a:rPr lang="en-US" sz="1200" dirty="0"/>
              <a:t>Business Health | jul 17 | Source: Search developed by Ello Research and analysis </a:t>
            </a:r>
            <a:endParaRPr lang="pt-BR" sz="12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170469" y="4788201"/>
            <a:ext cx="310529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              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4.000 interviews</a:t>
            </a:r>
          </a:p>
          <a:p>
            <a:endParaRPr lang="en-US" sz="1200" b="1" dirty="0">
              <a:solidFill>
                <a:schemeClr val="accent6">
                  <a:lumMod val="50000"/>
                </a:schemeClr>
              </a:solidFill>
              <a:latin typeface="ArialMT"/>
            </a:endParaRPr>
          </a:p>
          <a:p>
            <a:pPr algn="just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One rounds of  interviews: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October, </a:t>
            </a: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MT"/>
              </a:rPr>
              <a:t>NovemberJune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 2017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100" b="1" dirty="0">
              <a:solidFill>
                <a:schemeClr val="accent6">
                  <a:lumMod val="50000"/>
                </a:schemeClr>
              </a:solidFill>
              <a:latin typeface="ArialMT"/>
            </a:endParaRPr>
          </a:p>
          <a:p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Farmers, Stakeholders and Distributors: </a:t>
            </a:r>
          </a:p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RS, PR | SP, MG, ES, MS | MT, GO, BA, MA, PI</a:t>
            </a:r>
          </a:p>
        </p:txBody>
      </p:sp>
      <p:pic>
        <p:nvPicPr>
          <p:cNvPr id="35" name="Picture 8" descr="E:\ELLO\logos\Logo ELO_COLO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923" y="110591"/>
            <a:ext cx="899272" cy="3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ítulo 4">
            <a:extLst>
              <a:ext uri="{FF2B5EF4-FFF2-40B4-BE49-F238E27FC236}">
                <a16:creationId xmlns:a16="http://schemas.microsoft.com/office/drawing/2014/main" id="{BCC1DB12-C727-427A-A8BC-81D7252B4123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7421218" cy="652618"/>
          </a:xfrm>
          <a:prstGeom prst="round1Rect">
            <a:avLst>
              <a:gd name="adj" fmla="val 29014"/>
            </a:avLst>
          </a:prstGeom>
          <a:solidFill>
            <a:schemeClr val="accent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Proposta de NPS – Net promoter Score</a:t>
            </a:r>
            <a:endParaRPr kumimoji="0" lang="pl-PL" sz="4000" b="0" i="0" u="none" strike="noStrike" kern="1200" cap="none" spc="-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E915DB8-1370-4A78-9FEC-4E7414E797EF}"/>
              </a:ext>
            </a:extLst>
          </p:cNvPr>
          <p:cNvSpPr txBox="1"/>
          <p:nvPr/>
        </p:nvSpPr>
        <p:spPr>
          <a:xfrm>
            <a:off x="3736332" y="4875622"/>
            <a:ext cx="31329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Deep Down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MT"/>
            </a:endParaRPr>
          </a:p>
          <a:p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MT"/>
            </a:endParaRPr>
          </a:p>
          <a:p>
            <a:pPr algn="just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By Regional</a:t>
            </a:r>
          </a:p>
          <a:p>
            <a:pPr algn="just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By State</a:t>
            </a:r>
          </a:p>
          <a:p>
            <a:pPr algn="just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By Region –IBGE</a:t>
            </a:r>
          </a:p>
          <a:p>
            <a:pPr algn="just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MT"/>
              </a:rPr>
              <a:t>By Product – if demanded ( MAXIMUN 5)</a:t>
            </a:r>
            <a:endParaRPr lang="en-US" sz="1100" b="1" dirty="0">
              <a:solidFill>
                <a:schemeClr val="accent6">
                  <a:lumMod val="50000"/>
                </a:schemeClr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057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23585-7612-4D71-9CF1-817C4E495DFC}"/>
              </a:ext>
            </a:extLst>
          </p:cNvPr>
          <p:cNvSpPr/>
          <p:nvPr/>
        </p:nvSpPr>
        <p:spPr>
          <a:xfrm>
            <a:off x="1470992" y="1166191"/>
            <a:ext cx="4108174" cy="2107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625EC89-34B0-4F48-9F57-713CCACC0934}"/>
              </a:ext>
            </a:extLst>
          </p:cNvPr>
          <p:cNvSpPr/>
          <p:nvPr/>
        </p:nvSpPr>
        <p:spPr>
          <a:xfrm>
            <a:off x="5784574" y="1166191"/>
            <a:ext cx="4108174" cy="21070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7ABF567-9308-4A27-B089-4577070BD654}"/>
              </a:ext>
            </a:extLst>
          </p:cNvPr>
          <p:cNvSpPr/>
          <p:nvPr/>
        </p:nvSpPr>
        <p:spPr>
          <a:xfrm>
            <a:off x="1470992" y="3429000"/>
            <a:ext cx="4108174" cy="2107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A096207-ED88-4E6C-A76D-A84E17044D5E}"/>
              </a:ext>
            </a:extLst>
          </p:cNvPr>
          <p:cNvSpPr/>
          <p:nvPr/>
        </p:nvSpPr>
        <p:spPr>
          <a:xfrm>
            <a:off x="5784574" y="3429000"/>
            <a:ext cx="4108174" cy="2107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47BF8A3-CA18-4528-A22B-1552755925CB}"/>
              </a:ext>
            </a:extLst>
          </p:cNvPr>
          <p:cNvSpPr txBox="1"/>
          <p:nvPr/>
        </p:nvSpPr>
        <p:spPr>
          <a:xfrm rot="16200000">
            <a:off x="-199568" y="3088621"/>
            <a:ext cx="210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Reputação da Marca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943A44-1C6E-41BD-B6DA-E605B3EC0A8D}"/>
              </a:ext>
            </a:extLst>
          </p:cNvPr>
          <p:cNvSpPr txBox="1"/>
          <p:nvPr/>
        </p:nvSpPr>
        <p:spPr>
          <a:xfrm>
            <a:off x="4990287" y="5718313"/>
            <a:ext cx="23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Visibilidade do Produto</a:t>
            </a:r>
          </a:p>
        </p:txBody>
      </p:sp>
      <p:pic>
        <p:nvPicPr>
          <p:cNvPr id="1026" name="Picture 2" descr="Resultado de imagem para fox bayer">
            <a:extLst>
              <a:ext uri="{FF2B5EF4-FFF2-40B4-BE49-F238E27FC236}">
                <a16:creationId xmlns:a16="http://schemas.microsoft.com/office/drawing/2014/main" id="{A494225D-2164-4FAB-9F70-00590CBED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130" y="1379983"/>
            <a:ext cx="859634" cy="8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unizeb gold upl">
            <a:extLst>
              <a:ext uri="{FF2B5EF4-FFF2-40B4-BE49-F238E27FC236}">
                <a16:creationId xmlns:a16="http://schemas.microsoft.com/office/drawing/2014/main" id="{AFA7B1C2-4A54-4DEE-8180-B330C475B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90" y="2128576"/>
            <a:ext cx="1713671" cy="82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oxido cloreto de cobre">
            <a:extLst>
              <a:ext uri="{FF2B5EF4-FFF2-40B4-BE49-F238E27FC236}">
                <a16:creationId xmlns:a16="http://schemas.microsoft.com/office/drawing/2014/main" id="{57D9A518-3BC1-4A89-AF07-A50E6CDF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252" y="4115444"/>
            <a:ext cx="1978057" cy="10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D909B27-033E-41E5-995C-A1CBD0FA18A9}"/>
              </a:ext>
            </a:extLst>
          </p:cNvPr>
          <p:cNvSpPr txBox="1"/>
          <p:nvPr/>
        </p:nvSpPr>
        <p:spPr>
          <a:xfrm>
            <a:off x="6096000" y="3914841"/>
            <a:ext cx="1309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Forte</a:t>
            </a:r>
          </a:p>
          <a:p>
            <a:r>
              <a:rPr lang="pt-BR" dirty="0"/>
              <a:t>Seguro</a:t>
            </a:r>
          </a:p>
          <a:p>
            <a:r>
              <a:rPr lang="pt-BR" dirty="0"/>
              <a:t>Confiável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1C198D-FC6E-43F6-A9F5-DE180341FDCE}"/>
              </a:ext>
            </a:extLst>
          </p:cNvPr>
          <p:cNvSpPr txBox="1"/>
          <p:nvPr/>
        </p:nvSpPr>
        <p:spPr>
          <a:xfrm>
            <a:off x="2088028" y="1758074"/>
            <a:ext cx="1309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Tecnológica</a:t>
            </a:r>
          </a:p>
          <a:p>
            <a:r>
              <a:rPr lang="pt-BR" dirty="0"/>
              <a:t>Versátil</a:t>
            </a:r>
          </a:p>
          <a:p>
            <a:r>
              <a:rPr lang="pt-BR" dirty="0"/>
              <a:t>Eficiente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3A8D24E-6AF1-4193-B682-48AF106A990F}"/>
              </a:ext>
            </a:extLst>
          </p:cNvPr>
          <p:cNvSpPr txBox="1"/>
          <p:nvPr/>
        </p:nvSpPr>
        <p:spPr>
          <a:xfrm>
            <a:off x="165012" y="138066"/>
            <a:ext cx="652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i="1" dirty="0">
                <a:solidFill>
                  <a:schemeClr val="accent2">
                    <a:lumMod val="50000"/>
                  </a:schemeClr>
                </a:solidFill>
              </a:rPr>
              <a:t>MARKET INFORMATIOM </a:t>
            </a:r>
            <a:r>
              <a:rPr lang="pt-BR" sz="2800" i="1" dirty="0"/>
              <a:t>: Protetores Cobre</a:t>
            </a:r>
          </a:p>
        </p:txBody>
      </p:sp>
    </p:spTree>
    <p:extLst>
      <p:ext uri="{BB962C8B-B14F-4D97-AF65-F5344CB8AC3E}">
        <p14:creationId xmlns:p14="http://schemas.microsoft.com/office/powerpoint/2010/main" val="4565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371215" y="320245"/>
            <a:ext cx="4167407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2200"/>
              </a:lnSpc>
              <a:defRPr sz="2000" b="1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sz="2667" dirty="0" err="1"/>
              <a:t>Arquétipos</a:t>
            </a:r>
            <a:endParaRPr lang="pt-BR" sz="2667" dirty="0"/>
          </a:p>
        </p:txBody>
      </p:sp>
      <p:sp>
        <p:nvSpPr>
          <p:cNvPr id="11" name="Retângulo 10"/>
          <p:cNvSpPr/>
          <p:nvPr/>
        </p:nvSpPr>
        <p:spPr>
          <a:xfrm>
            <a:off x="7376186" y="607558"/>
            <a:ext cx="3772391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rgbClr val="7A7A7A"/>
                </a:solidFill>
                <a:latin typeface="Myriad Pro" panose="020B0503030403020204" pitchFamily="34" charset="0"/>
              </a:rPr>
              <a:t>EXPLORADOR</a:t>
            </a:r>
          </a:p>
          <a:p>
            <a:pPr lvl="0"/>
            <a:r>
              <a:rPr lang="pt-BR" sz="1067" dirty="0">
                <a:latin typeface="Myriad Pro" panose="020B0503030403020204"/>
              </a:rPr>
              <a:t>Perfil inquieto e que busca produtos que auxiliem na sua jornada, ou seja, para ele só é útil aquilo que vai torná-lo livre, independente e que não sejam produtos de rotina</a:t>
            </a:r>
            <a:endParaRPr lang="pt-BR" sz="1333" b="1" dirty="0">
              <a:solidFill>
                <a:srgbClr val="7A7A7A"/>
              </a:solidFill>
              <a:latin typeface="Myriad Pro" panose="020B0503030403020204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419282" y="2836404"/>
            <a:ext cx="3469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rgbClr val="7A7A7A"/>
                </a:solidFill>
                <a:latin typeface="Myriad Pro" panose="020B0503030403020204" pitchFamily="34" charset="0"/>
              </a:rPr>
              <a:t>CRIADOR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419282" y="5233676"/>
            <a:ext cx="3469436" cy="79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600" b="1" dirty="0">
                <a:solidFill>
                  <a:srgbClr val="7A7A7A"/>
                </a:solidFill>
                <a:latin typeface="Myriad Pro" panose="020B0503030403020204" pitchFamily="34" charset="0"/>
              </a:rPr>
              <a:t>PRESTATIVO / CUIDADOR</a:t>
            </a:r>
          </a:p>
          <a:p>
            <a:pPr lvl="0" algn="ctr"/>
            <a:r>
              <a:rPr lang="pt-BR" sz="1467" dirty="0">
                <a:solidFill>
                  <a:srgbClr val="7A7A7A"/>
                </a:solidFill>
                <a:latin typeface="Myriad Pro" panose="020B0503030403020204" pitchFamily="34" charset="0"/>
              </a:rPr>
              <a:t>BENEFÍCIOS, BEM COMUM, PRESTADOR DE SERVIÇO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4958"/>
            <a:ext cx="5811719" cy="46239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324801" y="3392085"/>
            <a:ext cx="402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>
                <a:solidFill>
                  <a:srgbClr val="666666"/>
                </a:solidFill>
                <a:latin typeface="Myriad Pro" panose="020B0503030403020204"/>
              </a:rPr>
              <a:t>Lema: "Se pode ser imaginado, poderá ser criado"</a:t>
            </a:r>
            <a:endParaRPr lang="en-US" sz="1400" dirty="0"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27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A0008F7-8B6C-4438-91ED-7EE4CC2811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C7AF65-4968-4F6D-958C-BFB18A6D07A4}"/>
              </a:ext>
            </a:extLst>
          </p:cNvPr>
          <p:cNvSpPr/>
          <p:nvPr/>
        </p:nvSpPr>
        <p:spPr>
          <a:xfrm>
            <a:off x="2703444" y="1745973"/>
            <a:ext cx="7169425" cy="3021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800" dirty="0"/>
              <a:t>MÃO NA MASSA</a:t>
            </a:r>
          </a:p>
        </p:txBody>
      </p:sp>
    </p:spTree>
    <p:extLst>
      <p:ext uri="{BB962C8B-B14F-4D97-AF65-F5344CB8AC3E}">
        <p14:creationId xmlns:p14="http://schemas.microsoft.com/office/powerpoint/2010/main" val="2163746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964D566B-27E4-4505-9EF5-7A66D85DCC09}"/>
              </a:ext>
            </a:extLst>
          </p:cNvPr>
          <p:cNvSpPr/>
          <p:nvPr/>
        </p:nvSpPr>
        <p:spPr>
          <a:xfrm>
            <a:off x="39755" y="5241239"/>
            <a:ext cx="11993217" cy="147056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6BBF867-F714-4D10-BB59-A01350BAFD6E}"/>
              </a:ext>
            </a:extLst>
          </p:cNvPr>
          <p:cNvSpPr/>
          <p:nvPr/>
        </p:nvSpPr>
        <p:spPr>
          <a:xfrm>
            <a:off x="26504" y="930888"/>
            <a:ext cx="5340626" cy="18918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6D1E0D-E19C-4356-98FC-0CF45E37E905}"/>
              </a:ext>
            </a:extLst>
          </p:cNvPr>
          <p:cNvSpPr/>
          <p:nvPr/>
        </p:nvSpPr>
        <p:spPr>
          <a:xfrm>
            <a:off x="5367130" y="935119"/>
            <a:ext cx="6652592" cy="137732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53CA95-317A-4A93-AE10-A74C4C177942}"/>
              </a:ext>
            </a:extLst>
          </p:cNvPr>
          <p:cNvSpPr txBox="1"/>
          <p:nvPr/>
        </p:nvSpPr>
        <p:spPr>
          <a:xfrm>
            <a:off x="0" y="974035"/>
            <a:ext cx="2866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 o problema do Cliente (DOR)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5ADEE9C-F5FC-42D0-BF9D-D562BBC9C2B8}"/>
              </a:ext>
            </a:extLst>
          </p:cNvPr>
          <p:cNvSpPr txBox="1"/>
          <p:nvPr/>
        </p:nvSpPr>
        <p:spPr>
          <a:xfrm>
            <a:off x="5420138" y="974035"/>
            <a:ext cx="19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Posicionamento- FAST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A9A5FAF-41DC-4E71-A31B-94A638FE7707}"/>
              </a:ext>
            </a:extLst>
          </p:cNvPr>
          <p:cNvSpPr/>
          <p:nvPr/>
        </p:nvSpPr>
        <p:spPr>
          <a:xfrm>
            <a:off x="5367129" y="2312441"/>
            <a:ext cx="6652591" cy="293542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0F5DEB9-0BDF-4A48-AD65-80D0FA98975E}"/>
              </a:ext>
            </a:extLst>
          </p:cNvPr>
          <p:cNvSpPr txBox="1"/>
          <p:nvPr/>
        </p:nvSpPr>
        <p:spPr>
          <a:xfrm>
            <a:off x="5380382" y="2397058"/>
            <a:ext cx="4621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Proposta de Valor  “Sou diferente dos meus concorrentes”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27B99EF-F4DB-490A-B786-57E4E014FC28}"/>
              </a:ext>
            </a:extLst>
          </p:cNvPr>
          <p:cNvCxnSpPr>
            <a:cxnSpLocks/>
          </p:cNvCxnSpPr>
          <p:nvPr/>
        </p:nvCxnSpPr>
        <p:spPr>
          <a:xfrm flipV="1">
            <a:off x="5360504" y="3664459"/>
            <a:ext cx="6482216" cy="4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CBC7689-98DC-4903-9772-DC62412692B0}"/>
              </a:ext>
            </a:extLst>
          </p:cNvPr>
          <p:cNvCxnSpPr>
            <a:cxnSpLocks/>
            <a:stCxn id="10" idx="2"/>
          </p:cNvCxnSpPr>
          <p:nvPr/>
        </p:nvCxnSpPr>
        <p:spPr>
          <a:xfrm flipV="1">
            <a:off x="8693425" y="3714428"/>
            <a:ext cx="20054" cy="1533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1E7260F-A2F6-47EB-B034-A2772E603B6A}"/>
              </a:ext>
            </a:extLst>
          </p:cNvPr>
          <p:cNvSpPr txBox="1"/>
          <p:nvPr/>
        </p:nvSpPr>
        <p:spPr>
          <a:xfrm>
            <a:off x="5380382" y="3672583"/>
            <a:ext cx="1164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RACIONAL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D35506-B703-4316-85DB-4CC43FD6D945}"/>
              </a:ext>
            </a:extLst>
          </p:cNvPr>
          <p:cNvSpPr txBox="1"/>
          <p:nvPr/>
        </p:nvSpPr>
        <p:spPr>
          <a:xfrm>
            <a:off x="8844553" y="3714427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EMOCIONAL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9C67E26-18AB-4839-BB2D-2DB8C3DC2541}"/>
              </a:ext>
            </a:extLst>
          </p:cNvPr>
          <p:cNvSpPr/>
          <p:nvPr/>
        </p:nvSpPr>
        <p:spPr>
          <a:xfrm>
            <a:off x="26504" y="2829339"/>
            <a:ext cx="5340626" cy="120595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645D3B9-AE60-4007-8297-998AE4D09D0C}"/>
              </a:ext>
            </a:extLst>
          </p:cNvPr>
          <p:cNvSpPr txBox="1"/>
          <p:nvPr/>
        </p:nvSpPr>
        <p:spPr>
          <a:xfrm>
            <a:off x="39756" y="2833660"/>
            <a:ext cx="1149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Concorrente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A528E94-0C73-4C66-A557-7AFA9F83F2A8}"/>
              </a:ext>
            </a:extLst>
          </p:cNvPr>
          <p:cNvSpPr/>
          <p:nvPr/>
        </p:nvSpPr>
        <p:spPr>
          <a:xfrm>
            <a:off x="33130" y="4041915"/>
            <a:ext cx="5340626" cy="120595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6D2AC87-0C41-4331-B03F-70F108D723D6}"/>
              </a:ext>
            </a:extLst>
          </p:cNvPr>
          <p:cNvSpPr txBox="1"/>
          <p:nvPr/>
        </p:nvSpPr>
        <p:spPr>
          <a:xfrm>
            <a:off x="26504" y="4057477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Segmento de Cliente trabalhar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3A329E5-99EC-483F-BD23-7F00E3EE851C}"/>
              </a:ext>
            </a:extLst>
          </p:cNvPr>
          <p:cNvSpPr txBox="1"/>
          <p:nvPr/>
        </p:nvSpPr>
        <p:spPr>
          <a:xfrm>
            <a:off x="3351645" y="5380912"/>
            <a:ext cx="324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Pontos Chaves para Estratégia de Preço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3EA8EDA1-F644-42EE-B2DE-7B842ECB1469}"/>
              </a:ext>
            </a:extLst>
          </p:cNvPr>
          <p:cNvSpPr/>
          <p:nvPr/>
        </p:nvSpPr>
        <p:spPr>
          <a:xfrm>
            <a:off x="66262" y="2383806"/>
            <a:ext cx="1126435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Comodidade</a:t>
            </a:r>
            <a:endParaRPr lang="pt-BR" b="1" dirty="0"/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1AADA5CA-A1B3-4247-8881-2488460D3120}"/>
              </a:ext>
            </a:extLst>
          </p:cNvPr>
          <p:cNvSpPr/>
          <p:nvPr/>
        </p:nvSpPr>
        <p:spPr>
          <a:xfrm>
            <a:off x="1290287" y="2383806"/>
            <a:ext cx="702363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Custo</a:t>
            </a:r>
            <a:endParaRPr lang="pt-BR" b="1" dirty="0"/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F8B4396B-04B4-460A-A52D-CB3B5084B3BB}"/>
              </a:ext>
            </a:extLst>
          </p:cNvPr>
          <p:cNvSpPr/>
          <p:nvPr/>
        </p:nvSpPr>
        <p:spPr>
          <a:xfrm>
            <a:off x="2090240" y="2397207"/>
            <a:ext cx="1126435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Produtividade</a:t>
            </a:r>
          </a:p>
          <a:p>
            <a:pPr algn="ctr"/>
            <a:r>
              <a:rPr lang="pt-BR" sz="1200" b="1" dirty="0"/>
              <a:t>Eficiência</a:t>
            </a:r>
            <a:endParaRPr lang="pt-BR" b="1" dirty="0"/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9B990E58-4969-4588-8537-2C475FDFF1F8}"/>
              </a:ext>
            </a:extLst>
          </p:cNvPr>
          <p:cNvSpPr/>
          <p:nvPr/>
        </p:nvSpPr>
        <p:spPr>
          <a:xfrm>
            <a:off x="3314265" y="2404842"/>
            <a:ext cx="951134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Segurança</a:t>
            </a:r>
            <a:endParaRPr lang="pt-BR" b="1" dirty="0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383B4887-AFB4-47C6-91B8-4EDBCF421DAA}"/>
              </a:ext>
            </a:extLst>
          </p:cNvPr>
          <p:cNvSpPr/>
          <p:nvPr/>
        </p:nvSpPr>
        <p:spPr>
          <a:xfrm>
            <a:off x="4362990" y="2404842"/>
            <a:ext cx="951134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/>
              <a:t>Qualidade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19078FF6-A64D-4C29-87C3-D2C96E9FCF86}"/>
              </a:ext>
            </a:extLst>
          </p:cNvPr>
          <p:cNvSpPr/>
          <p:nvPr/>
        </p:nvSpPr>
        <p:spPr>
          <a:xfrm>
            <a:off x="9842862" y="5364380"/>
            <a:ext cx="1999859" cy="337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Líder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D2F7C1F5-CFB1-41AB-A5F5-2D36428BCC3D}"/>
              </a:ext>
            </a:extLst>
          </p:cNvPr>
          <p:cNvSpPr/>
          <p:nvPr/>
        </p:nvSpPr>
        <p:spPr>
          <a:xfrm>
            <a:off x="9842862" y="6278437"/>
            <a:ext cx="1999859" cy="337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Eficácia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7DA8E048-5E02-4D22-AA9C-803FB3B292F5}"/>
              </a:ext>
            </a:extLst>
          </p:cNvPr>
          <p:cNvSpPr/>
          <p:nvPr/>
        </p:nvSpPr>
        <p:spPr>
          <a:xfrm>
            <a:off x="26504" y="311140"/>
            <a:ext cx="12006469" cy="61974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F6494F6-502B-42FB-AAB6-781BC48A83D3}"/>
              </a:ext>
            </a:extLst>
          </p:cNvPr>
          <p:cNvSpPr txBox="1"/>
          <p:nvPr/>
        </p:nvSpPr>
        <p:spPr>
          <a:xfrm>
            <a:off x="1992650" y="34431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Objetivo: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18036AED-7F0E-4C3A-B992-91293ADBCB2F}"/>
              </a:ext>
            </a:extLst>
          </p:cNvPr>
          <p:cNvSpPr/>
          <p:nvPr/>
        </p:nvSpPr>
        <p:spPr>
          <a:xfrm>
            <a:off x="9842861" y="5818398"/>
            <a:ext cx="1999859" cy="337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Seguidor</a:t>
            </a: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D9A854E8-8510-460F-9D46-AB04F76868D7}"/>
              </a:ext>
            </a:extLst>
          </p:cNvPr>
          <p:cNvSpPr/>
          <p:nvPr/>
        </p:nvSpPr>
        <p:spPr>
          <a:xfrm>
            <a:off x="4294955" y="4586485"/>
            <a:ext cx="951134" cy="3693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PRECEIROS</a:t>
            </a:r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1935CBD2-9DCF-4B35-B715-00496E849B8A}"/>
              </a:ext>
            </a:extLst>
          </p:cNvPr>
          <p:cNvSpPr/>
          <p:nvPr/>
        </p:nvSpPr>
        <p:spPr>
          <a:xfrm>
            <a:off x="126079" y="4588440"/>
            <a:ext cx="951134" cy="3693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SOMA</a:t>
            </a: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526D4E39-B5F5-46A1-A49A-EADB8798AD62}"/>
              </a:ext>
            </a:extLst>
          </p:cNvPr>
          <p:cNvSpPr/>
          <p:nvPr/>
        </p:nvSpPr>
        <p:spPr>
          <a:xfrm>
            <a:off x="1295486" y="4582591"/>
            <a:ext cx="1105720" cy="3693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VANGUARDA</a:t>
            </a:r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D3262EB7-6060-4B11-88DC-B4D6C1A2686F}"/>
              </a:ext>
            </a:extLst>
          </p:cNvPr>
          <p:cNvSpPr/>
          <p:nvPr/>
        </p:nvSpPr>
        <p:spPr>
          <a:xfrm>
            <a:off x="2774790" y="4581485"/>
            <a:ext cx="1105720" cy="3693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SEGUIDORES</a:t>
            </a:r>
          </a:p>
        </p:txBody>
      </p: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41BF5022-BE93-4B75-9D67-66BF97D53750}"/>
              </a:ext>
            </a:extLst>
          </p:cNvPr>
          <p:cNvCxnSpPr>
            <a:cxnSpLocks/>
          </p:cNvCxnSpPr>
          <p:nvPr/>
        </p:nvCxnSpPr>
        <p:spPr>
          <a:xfrm flipV="1">
            <a:off x="1966323" y="327914"/>
            <a:ext cx="0" cy="602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63F7C53D-8AA2-4601-9840-AF0416E1E761}"/>
              </a:ext>
            </a:extLst>
          </p:cNvPr>
          <p:cNvCxnSpPr>
            <a:cxnSpLocks/>
          </p:cNvCxnSpPr>
          <p:nvPr/>
        </p:nvCxnSpPr>
        <p:spPr>
          <a:xfrm flipV="1">
            <a:off x="8264157" y="311140"/>
            <a:ext cx="0" cy="619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8F0D0BD-A54F-49AF-8EEC-90C5BF9CD582}"/>
              </a:ext>
            </a:extLst>
          </p:cNvPr>
          <p:cNvSpPr txBox="1"/>
          <p:nvPr/>
        </p:nvSpPr>
        <p:spPr>
          <a:xfrm>
            <a:off x="8224659" y="321624"/>
            <a:ext cx="1452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Preço Estimado:</a:t>
            </a:r>
          </a:p>
        </p:txBody>
      </p: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BEAD681D-369F-4B71-8DC5-F6A12ABE28F4}"/>
              </a:ext>
            </a:extLst>
          </p:cNvPr>
          <p:cNvCxnSpPr>
            <a:cxnSpLocks/>
          </p:cNvCxnSpPr>
          <p:nvPr/>
        </p:nvCxnSpPr>
        <p:spPr>
          <a:xfrm flipV="1">
            <a:off x="3161393" y="5254491"/>
            <a:ext cx="0" cy="1475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83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ágrima 36">
            <a:extLst>
              <a:ext uri="{FF2B5EF4-FFF2-40B4-BE49-F238E27FC236}">
                <a16:creationId xmlns:a16="http://schemas.microsoft.com/office/drawing/2014/main" id="{27CF8151-3D32-480F-9D3D-E9D9AC0765F9}"/>
              </a:ext>
            </a:extLst>
          </p:cNvPr>
          <p:cNvSpPr/>
          <p:nvPr/>
        </p:nvSpPr>
        <p:spPr>
          <a:xfrm flipH="1">
            <a:off x="6360061" y="3860050"/>
            <a:ext cx="3340509" cy="2885715"/>
          </a:xfrm>
          <a:prstGeom prst="teardrop">
            <a:avLst/>
          </a:prstGeom>
          <a:solidFill>
            <a:srgbClr val="D9E9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Lágrima 38">
            <a:extLst>
              <a:ext uri="{FF2B5EF4-FFF2-40B4-BE49-F238E27FC236}">
                <a16:creationId xmlns:a16="http://schemas.microsoft.com/office/drawing/2014/main" id="{2B4D49EE-9DB7-4187-A450-4A493D33C572}"/>
              </a:ext>
            </a:extLst>
          </p:cNvPr>
          <p:cNvSpPr/>
          <p:nvPr/>
        </p:nvSpPr>
        <p:spPr>
          <a:xfrm rot="10800000">
            <a:off x="6379012" y="112235"/>
            <a:ext cx="3167272" cy="3024986"/>
          </a:xfrm>
          <a:prstGeom prst="teardrop">
            <a:avLst/>
          </a:prstGeom>
          <a:solidFill>
            <a:srgbClr val="1A6A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929A501B-0038-4748-8168-4942D7295644}"/>
              </a:ext>
            </a:extLst>
          </p:cNvPr>
          <p:cNvSpPr/>
          <p:nvPr/>
        </p:nvSpPr>
        <p:spPr>
          <a:xfrm>
            <a:off x="-129587" y="891122"/>
            <a:ext cx="4351602" cy="1440000"/>
          </a:xfrm>
          <a:prstGeom prst="rect">
            <a:avLst/>
          </a:prstGeom>
          <a:solidFill>
            <a:srgbClr val="D9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pt-BR" sz="2400" b="1" cap="all" dirty="0">
                <a:solidFill>
                  <a:srgbClr val="1A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Estratégia de </a:t>
            </a:r>
          </a:p>
          <a:p>
            <a:r>
              <a:rPr lang="pt-BR" sz="2400" b="1" cap="all" dirty="0">
                <a:solidFill>
                  <a:srgbClr val="1A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produtos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F247AFA-00A4-4170-928F-20F187F02659}"/>
              </a:ext>
            </a:extLst>
          </p:cNvPr>
          <p:cNvSpPr/>
          <p:nvPr/>
        </p:nvSpPr>
        <p:spPr>
          <a:xfrm>
            <a:off x="0" y="4660150"/>
            <a:ext cx="4351600" cy="1440000"/>
          </a:xfrm>
          <a:prstGeom prst="rect">
            <a:avLst/>
          </a:prstGeom>
          <a:solidFill>
            <a:srgbClr val="1A6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pt-BR" sz="2400" b="1" cap="all" dirty="0">
                <a:solidFill>
                  <a:srgbClr val="D9E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Estratégia de </a:t>
            </a:r>
          </a:p>
          <a:p>
            <a:r>
              <a:rPr lang="pt-BR" sz="2400" b="1" cap="all" dirty="0">
                <a:solidFill>
                  <a:srgbClr val="D9E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acesso</a:t>
            </a:r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A249E3D8-06C2-4BDD-A42B-800A9F791237}"/>
              </a:ext>
            </a:extLst>
          </p:cNvPr>
          <p:cNvSpPr/>
          <p:nvPr/>
        </p:nvSpPr>
        <p:spPr>
          <a:xfrm flipV="1">
            <a:off x="3211332" y="165301"/>
            <a:ext cx="3167272" cy="2971920"/>
          </a:xfrm>
          <a:prstGeom prst="teardrop">
            <a:avLst/>
          </a:prstGeom>
          <a:solidFill>
            <a:srgbClr val="1A6A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Lágrima 45">
            <a:extLst>
              <a:ext uri="{FF2B5EF4-FFF2-40B4-BE49-F238E27FC236}">
                <a16:creationId xmlns:a16="http://schemas.microsoft.com/office/drawing/2014/main" id="{6166072E-2B3E-4D58-8C77-18C88DF09125}"/>
              </a:ext>
            </a:extLst>
          </p:cNvPr>
          <p:cNvSpPr/>
          <p:nvPr/>
        </p:nvSpPr>
        <p:spPr>
          <a:xfrm>
            <a:off x="3192381" y="3860050"/>
            <a:ext cx="3167272" cy="2954521"/>
          </a:xfrm>
          <a:prstGeom prst="teardrop">
            <a:avLst/>
          </a:prstGeom>
          <a:solidFill>
            <a:srgbClr val="D9E9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8DB08E66-949E-49ED-AC2C-12E2968279C9}"/>
              </a:ext>
            </a:extLst>
          </p:cNvPr>
          <p:cNvSpPr/>
          <p:nvPr/>
        </p:nvSpPr>
        <p:spPr>
          <a:xfrm>
            <a:off x="3458436" y="361712"/>
            <a:ext cx="2700000" cy="25425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9B899D5C-1DCE-4AE2-98A2-0D21004AE0D5}"/>
              </a:ext>
            </a:extLst>
          </p:cNvPr>
          <p:cNvSpPr/>
          <p:nvPr/>
        </p:nvSpPr>
        <p:spPr>
          <a:xfrm>
            <a:off x="6546197" y="224181"/>
            <a:ext cx="2832901" cy="26774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EBF6DF6E-941F-4637-9BFF-1C6E44D94A92}"/>
              </a:ext>
            </a:extLst>
          </p:cNvPr>
          <p:cNvSpPr/>
          <p:nvPr/>
        </p:nvSpPr>
        <p:spPr>
          <a:xfrm>
            <a:off x="3408290" y="4051300"/>
            <a:ext cx="2771363" cy="26817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B8FEDEE0-73B5-4205-A61D-B2E2DEBC5EEB}"/>
              </a:ext>
            </a:extLst>
          </p:cNvPr>
          <p:cNvSpPr/>
          <p:nvPr/>
        </p:nvSpPr>
        <p:spPr>
          <a:xfrm>
            <a:off x="6539652" y="4028799"/>
            <a:ext cx="2922945" cy="26817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9BF8CC2-1F64-46A3-8D17-28712FD9E55F}"/>
              </a:ext>
            </a:extLst>
          </p:cNvPr>
          <p:cNvSpPr txBox="1"/>
          <p:nvPr/>
        </p:nvSpPr>
        <p:spPr>
          <a:xfrm>
            <a:off x="4138521" y="600938"/>
            <a:ext cx="135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PRODUTO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4E097ABA-904B-4DD4-962D-28D78070FE15}"/>
              </a:ext>
            </a:extLst>
          </p:cNvPr>
          <p:cNvSpPr/>
          <p:nvPr/>
        </p:nvSpPr>
        <p:spPr>
          <a:xfrm>
            <a:off x="3582365" y="1095333"/>
            <a:ext cx="2615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 que o cliente espera com seu produto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Quais atributos que seu produto possui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Com ele será usado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a aparência ou embalagem que ele deveria ter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o nome do produto ?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B3DF0CD0-6145-400F-81FF-5F2A02C786DC}"/>
              </a:ext>
            </a:extLst>
          </p:cNvPr>
          <p:cNvSpPr/>
          <p:nvPr/>
        </p:nvSpPr>
        <p:spPr>
          <a:xfrm>
            <a:off x="6601628" y="1193797"/>
            <a:ext cx="2889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é a proposta e valor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Já existe referência ao produto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a sensibilidade a preço do cliente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a comparação imediata que o cliente fará ?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BCA986A1-A0F8-4494-B37D-3456AEBF2210}"/>
              </a:ext>
            </a:extLst>
          </p:cNvPr>
          <p:cNvSpPr txBox="1"/>
          <p:nvPr/>
        </p:nvSpPr>
        <p:spPr>
          <a:xfrm>
            <a:off x="7349016" y="561594"/>
            <a:ext cx="135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PREÇO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F8A0431F-3236-421C-B265-F6DB891262D7}"/>
              </a:ext>
            </a:extLst>
          </p:cNvPr>
          <p:cNvSpPr/>
          <p:nvPr/>
        </p:nvSpPr>
        <p:spPr>
          <a:xfrm>
            <a:off x="3457449" y="4877605"/>
            <a:ext cx="270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Onde o cliente ira comprar o produto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Como acessar seu cliente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o esforço do time de vendas para efetivar o trabalho?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Quais são os competidores ?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981C3396-F9FD-4C9C-BAA8-FCD462EE6F28}"/>
              </a:ext>
            </a:extLst>
          </p:cNvPr>
          <p:cNvSpPr/>
          <p:nvPr/>
        </p:nvSpPr>
        <p:spPr>
          <a:xfrm>
            <a:off x="6685906" y="4886349"/>
            <a:ext cx="2630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Onde devera anunciar seu produto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o melhor momento para fazer o marketing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é o padrão de mercado para tipo do seu produto</a:t>
            </a:r>
            <a:endParaRPr lang="pt-BR" sz="1200" dirty="0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02B3CD7D-C4B1-4A2E-B41C-1EDDC716BA79}"/>
              </a:ext>
            </a:extLst>
          </p:cNvPr>
          <p:cNvSpPr txBox="1"/>
          <p:nvPr/>
        </p:nvSpPr>
        <p:spPr>
          <a:xfrm>
            <a:off x="4040473" y="4355043"/>
            <a:ext cx="135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PRAÇA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1DB45C78-46E6-44D1-9475-3CAD290819C2}"/>
              </a:ext>
            </a:extLst>
          </p:cNvPr>
          <p:cNvSpPr txBox="1"/>
          <p:nvPr/>
        </p:nvSpPr>
        <p:spPr>
          <a:xfrm>
            <a:off x="7146310" y="4359668"/>
            <a:ext cx="1608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PROMOÇÃO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6A3393A-7060-4B52-8824-2374874BF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67679"/>
              </p:ext>
            </p:extLst>
          </p:nvPr>
        </p:nvGraphicFramePr>
        <p:xfrm>
          <a:off x="4347028" y="3119134"/>
          <a:ext cx="3922328" cy="74160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40520">
                  <a:extLst>
                    <a:ext uri="{9D8B030D-6E8A-4147-A177-3AD203B41FA5}">
                      <a16:colId xmlns:a16="http://schemas.microsoft.com/office/drawing/2014/main" val="3415407653"/>
                    </a:ext>
                  </a:extLst>
                </a:gridCol>
                <a:gridCol w="1881808">
                  <a:extLst>
                    <a:ext uri="{9D8B030D-6E8A-4147-A177-3AD203B41FA5}">
                      <a16:colId xmlns:a16="http://schemas.microsoft.com/office/drawing/2014/main" val="3162317707"/>
                    </a:ext>
                  </a:extLst>
                </a:gridCol>
              </a:tblGrid>
              <a:tr h="370802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548430"/>
                  </a:ext>
                </a:extLst>
              </a:tr>
              <a:tr h="370802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50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6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ágrima 1">
            <a:extLst>
              <a:ext uri="{FF2B5EF4-FFF2-40B4-BE49-F238E27FC236}">
                <a16:creationId xmlns:a16="http://schemas.microsoft.com/office/drawing/2014/main" id="{1C89E3C2-A7B6-48F1-934F-ED60999AED5E}"/>
              </a:ext>
            </a:extLst>
          </p:cNvPr>
          <p:cNvSpPr/>
          <p:nvPr/>
        </p:nvSpPr>
        <p:spPr>
          <a:xfrm flipH="1">
            <a:off x="6508188" y="3316107"/>
            <a:ext cx="3340509" cy="3064814"/>
          </a:xfrm>
          <a:prstGeom prst="teardrop">
            <a:avLst/>
          </a:prstGeom>
          <a:solidFill>
            <a:srgbClr val="D9E9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Lágrima 2">
            <a:extLst>
              <a:ext uri="{FF2B5EF4-FFF2-40B4-BE49-F238E27FC236}">
                <a16:creationId xmlns:a16="http://schemas.microsoft.com/office/drawing/2014/main" id="{B73AD770-7135-417C-94EC-23AB1B06B6E4}"/>
              </a:ext>
            </a:extLst>
          </p:cNvPr>
          <p:cNvSpPr/>
          <p:nvPr/>
        </p:nvSpPr>
        <p:spPr>
          <a:xfrm rot="10800000">
            <a:off x="6508599" y="294569"/>
            <a:ext cx="3167272" cy="3024986"/>
          </a:xfrm>
          <a:prstGeom prst="teardrop">
            <a:avLst/>
          </a:prstGeom>
          <a:solidFill>
            <a:srgbClr val="1A6A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B21A8FE-B7E3-4425-82CF-669CBB45C193}"/>
              </a:ext>
            </a:extLst>
          </p:cNvPr>
          <p:cNvSpPr/>
          <p:nvPr/>
        </p:nvSpPr>
        <p:spPr>
          <a:xfrm>
            <a:off x="0" y="1073456"/>
            <a:ext cx="4351602" cy="1440000"/>
          </a:xfrm>
          <a:prstGeom prst="rect">
            <a:avLst/>
          </a:prstGeom>
          <a:solidFill>
            <a:srgbClr val="D9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pt-BR" sz="2400" b="1" cap="all" dirty="0">
                <a:solidFill>
                  <a:srgbClr val="1A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Estratégia de </a:t>
            </a:r>
          </a:p>
          <a:p>
            <a:r>
              <a:rPr lang="pt-BR" sz="2400" b="1" cap="all" dirty="0">
                <a:solidFill>
                  <a:srgbClr val="1A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produtos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FC1A083-F2AE-4E5A-847A-20936220FFD5}"/>
              </a:ext>
            </a:extLst>
          </p:cNvPr>
          <p:cNvSpPr/>
          <p:nvPr/>
        </p:nvSpPr>
        <p:spPr>
          <a:xfrm>
            <a:off x="148126" y="4116207"/>
            <a:ext cx="4351600" cy="1440000"/>
          </a:xfrm>
          <a:prstGeom prst="rect">
            <a:avLst/>
          </a:prstGeom>
          <a:solidFill>
            <a:srgbClr val="1A6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pt-BR" sz="2400" b="1" cap="all" dirty="0">
                <a:solidFill>
                  <a:srgbClr val="D9E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Estratégia de </a:t>
            </a:r>
          </a:p>
          <a:p>
            <a:r>
              <a:rPr lang="pt-BR" sz="2400" b="1" cap="all" dirty="0">
                <a:solidFill>
                  <a:srgbClr val="D9E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acesso</a:t>
            </a:r>
          </a:p>
        </p:txBody>
      </p:sp>
      <p:sp>
        <p:nvSpPr>
          <p:cNvPr id="6" name="Lágrima 5">
            <a:extLst>
              <a:ext uri="{FF2B5EF4-FFF2-40B4-BE49-F238E27FC236}">
                <a16:creationId xmlns:a16="http://schemas.microsoft.com/office/drawing/2014/main" id="{E2864366-4A73-45A1-85A7-C3DC14621340}"/>
              </a:ext>
            </a:extLst>
          </p:cNvPr>
          <p:cNvSpPr/>
          <p:nvPr/>
        </p:nvSpPr>
        <p:spPr>
          <a:xfrm flipV="1">
            <a:off x="3340919" y="347635"/>
            <a:ext cx="3167272" cy="2971920"/>
          </a:xfrm>
          <a:prstGeom prst="teardrop">
            <a:avLst/>
          </a:prstGeom>
          <a:solidFill>
            <a:srgbClr val="1A6A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Lágrima 6">
            <a:extLst>
              <a:ext uri="{FF2B5EF4-FFF2-40B4-BE49-F238E27FC236}">
                <a16:creationId xmlns:a16="http://schemas.microsoft.com/office/drawing/2014/main" id="{AA50C1B0-DF30-46AF-B168-DC01DED5B0C3}"/>
              </a:ext>
            </a:extLst>
          </p:cNvPr>
          <p:cNvSpPr/>
          <p:nvPr/>
        </p:nvSpPr>
        <p:spPr>
          <a:xfrm>
            <a:off x="3340507" y="3316107"/>
            <a:ext cx="3167272" cy="3064814"/>
          </a:xfrm>
          <a:prstGeom prst="teardrop">
            <a:avLst/>
          </a:prstGeom>
          <a:solidFill>
            <a:srgbClr val="D9E9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AF67C61-BC0B-464D-B2BD-3BE1150AE02E}"/>
              </a:ext>
            </a:extLst>
          </p:cNvPr>
          <p:cNvSpPr/>
          <p:nvPr/>
        </p:nvSpPr>
        <p:spPr>
          <a:xfrm>
            <a:off x="3588023" y="544046"/>
            <a:ext cx="2700000" cy="25425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E12F66B-90BD-415E-A177-C3BFB4D70D96}"/>
              </a:ext>
            </a:extLst>
          </p:cNvPr>
          <p:cNvSpPr/>
          <p:nvPr/>
        </p:nvSpPr>
        <p:spPr>
          <a:xfrm>
            <a:off x="6675784" y="406515"/>
            <a:ext cx="2832901" cy="26774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8EBFAA9-2C09-4B60-A4F4-F6FE5296C127}"/>
              </a:ext>
            </a:extLst>
          </p:cNvPr>
          <p:cNvSpPr/>
          <p:nvPr/>
        </p:nvSpPr>
        <p:spPr>
          <a:xfrm>
            <a:off x="3556416" y="3507357"/>
            <a:ext cx="2771363" cy="26817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55EF41C-FF7B-4995-9614-102365EA4883}"/>
              </a:ext>
            </a:extLst>
          </p:cNvPr>
          <p:cNvSpPr/>
          <p:nvPr/>
        </p:nvSpPr>
        <p:spPr>
          <a:xfrm>
            <a:off x="6687778" y="3484856"/>
            <a:ext cx="2922945" cy="26817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053A8B-6DF9-4CD9-8802-24CA9D8D4A2B}"/>
              </a:ext>
            </a:extLst>
          </p:cNvPr>
          <p:cNvSpPr txBox="1"/>
          <p:nvPr/>
        </p:nvSpPr>
        <p:spPr>
          <a:xfrm>
            <a:off x="4268108" y="783272"/>
            <a:ext cx="135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PRODUTO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D047055-D159-420C-998C-40449CAA4DC7}"/>
              </a:ext>
            </a:extLst>
          </p:cNvPr>
          <p:cNvSpPr/>
          <p:nvPr/>
        </p:nvSpPr>
        <p:spPr>
          <a:xfrm>
            <a:off x="3711952" y="1277667"/>
            <a:ext cx="2615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 que o cliente espera com seu produto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Quais atributos que seu produto possui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Com ele será usado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a aparência ou embalagem que ele deveria ter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o nome do produto 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76C05EF-F3F1-4C5B-9546-8014A6994544}"/>
              </a:ext>
            </a:extLst>
          </p:cNvPr>
          <p:cNvSpPr/>
          <p:nvPr/>
        </p:nvSpPr>
        <p:spPr>
          <a:xfrm>
            <a:off x="6731215" y="1376131"/>
            <a:ext cx="2889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é a proposta e valor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Já existe referência ao produto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a sensibilidade a preço do cliente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a comparação imediata que o cliente fará 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AA30078-B888-4084-B61F-02B2AD1B67D2}"/>
              </a:ext>
            </a:extLst>
          </p:cNvPr>
          <p:cNvSpPr txBox="1"/>
          <p:nvPr/>
        </p:nvSpPr>
        <p:spPr>
          <a:xfrm>
            <a:off x="7478603" y="743928"/>
            <a:ext cx="135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PREÇO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E8BA881-0AD6-4B4E-89A8-2230BE71E9D2}"/>
              </a:ext>
            </a:extLst>
          </p:cNvPr>
          <p:cNvSpPr/>
          <p:nvPr/>
        </p:nvSpPr>
        <p:spPr>
          <a:xfrm>
            <a:off x="3605575" y="4333662"/>
            <a:ext cx="270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Onde o cliente ira comprar o produto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Como acessar seu cliente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o esforço do time de vendas para efetivar o trabalho?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Quais são os competidores ?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ACA4B75-7165-45A1-9ED8-ED7E51663938}"/>
              </a:ext>
            </a:extLst>
          </p:cNvPr>
          <p:cNvSpPr/>
          <p:nvPr/>
        </p:nvSpPr>
        <p:spPr>
          <a:xfrm>
            <a:off x="6834032" y="4342406"/>
            <a:ext cx="2630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Onde devera anunciar seu produto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o melhor momento para fazer o marketing ?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Qual é o padrão de mercado para tipo do seu produto</a:t>
            </a:r>
            <a:endParaRPr lang="pt-BR" sz="12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8CECF49-0DE1-4252-9202-B8841FAE6E17}"/>
              </a:ext>
            </a:extLst>
          </p:cNvPr>
          <p:cNvSpPr txBox="1"/>
          <p:nvPr/>
        </p:nvSpPr>
        <p:spPr>
          <a:xfrm>
            <a:off x="4188599" y="3811100"/>
            <a:ext cx="135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PRAÇA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C6BE5F0-F51C-4DDA-BDDD-2A9544C91A8F}"/>
              </a:ext>
            </a:extLst>
          </p:cNvPr>
          <p:cNvSpPr txBox="1"/>
          <p:nvPr/>
        </p:nvSpPr>
        <p:spPr>
          <a:xfrm>
            <a:off x="7294436" y="3815725"/>
            <a:ext cx="1608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PROMOÇÃO</a:t>
            </a:r>
          </a:p>
        </p:txBody>
      </p:sp>
    </p:spTree>
    <p:extLst>
      <p:ext uri="{BB962C8B-B14F-4D97-AF65-F5344CB8AC3E}">
        <p14:creationId xmlns:p14="http://schemas.microsoft.com/office/powerpoint/2010/main" val="531947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52E9E-3406-4E2A-BA37-E90EF0262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47" y="232604"/>
            <a:ext cx="10515600" cy="615536"/>
          </a:xfrm>
        </p:spPr>
        <p:txBody>
          <a:bodyPr>
            <a:normAutofit fontScale="90000"/>
          </a:bodyPr>
          <a:lstStyle/>
          <a:p>
            <a:r>
              <a:rPr lang="pt-BR" dirty="0"/>
              <a:t>Marcas para trabalhar</a:t>
            </a:r>
          </a:p>
        </p:txBody>
      </p:sp>
      <p:pic>
        <p:nvPicPr>
          <p:cNvPr id="1026" name="Picture 2" descr="FRALDA TENA CONFORT 30 UNIDADES TAM: P">
            <a:extLst>
              <a:ext uri="{FF2B5EF4-FFF2-40B4-BE49-F238E27FC236}">
                <a16:creationId xmlns:a16="http://schemas.microsoft.com/office/drawing/2014/main" id="{8ADC87EE-E8E5-4594-92C0-294FE4C57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3" y="2269444"/>
            <a:ext cx="3122544" cy="31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8199A3-1A99-4926-B995-20972C8807BA}"/>
              </a:ext>
            </a:extLst>
          </p:cNvPr>
          <p:cNvSpPr txBox="1"/>
          <p:nvPr/>
        </p:nvSpPr>
        <p:spPr>
          <a:xfrm>
            <a:off x="156450" y="1344412"/>
            <a:ext cx="109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Nivel</a:t>
            </a:r>
            <a:r>
              <a:rPr lang="pt-BR" dirty="0"/>
              <a:t> fácil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1F85DA-F043-4AF7-BA18-A42D2114A504}"/>
              </a:ext>
            </a:extLst>
          </p:cNvPr>
          <p:cNvSpPr txBox="1"/>
          <p:nvPr/>
        </p:nvSpPr>
        <p:spPr>
          <a:xfrm>
            <a:off x="853133" y="5138233"/>
            <a:ext cx="176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Fralda para Bebe</a:t>
            </a:r>
          </a:p>
        </p:txBody>
      </p:sp>
      <p:pic>
        <p:nvPicPr>
          <p:cNvPr id="3074" name="Picture 2" descr="Resultado de imagem para iogurte natural">
            <a:extLst>
              <a:ext uri="{FF2B5EF4-FFF2-40B4-BE49-F238E27FC236}">
                <a16:creationId xmlns:a16="http://schemas.microsoft.com/office/drawing/2014/main" id="{3761D6C6-6595-45EA-AE72-5A8063B6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64" y="2269444"/>
            <a:ext cx="3122544" cy="31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DEA203E-6F94-4A7B-8FA2-C219B96268A4}"/>
              </a:ext>
            </a:extLst>
          </p:cNvPr>
          <p:cNvSpPr txBox="1"/>
          <p:nvPr/>
        </p:nvSpPr>
        <p:spPr>
          <a:xfrm>
            <a:off x="5495807" y="5207322"/>
            <a:ext cx="86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Iogurte</a:t>
            </a:r>
          </a:p>
        </p:txBody>
      </p:sp>
      <p:pic>
        <p:nvPicPr>
          <p:cNvPr id="12" name="Picture 8" descr="Resultado de imagem para chocolates">
            <a:extLst>
              <a:ext uri="{FF2B5EF4-FFF2-40B4-BE49-F238E27FC236}">
                <a16:creationId xmlns:a16="http://schemas.microsoft.com/office/drawing/2014/main" id="{09451809-5FEF-4A6E-B1A6-19B064A2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51" y="2210016"/>
            <a:ext cx="3181972" cy="318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395FF1-0741-47FE-A2FC-3F3FEE3CC790}"/>
              </a:ext>
            </a:extLst>
          </p:cNvPr>
          <p:cNvSpPr txBox="1"/>
          <p:nvPr/>
        </p:nvSpPr>
        <p:spPr>
          <a:xfrm>
            <a:off x="9604107" y="5717811"/>
            <a:ext cx="12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Chocolates</a:t>
            </a:r>
          </a:p>
        </p:txBody>
      </p:sp>
    </p:spTree>
    <p:extLst>
      <p:ext uri="{BB962C8B-B14F-4D97-AF65-F5344CB8AC3E}">
        <p14:creationId xmlns:p14="http://schemas.microsoft.com/office/powerpoint/2010/main" val="380463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52E9E-3406-4E2A-BA37-E90EF0262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47" y="232604"/>
            <a:ext cx="10515600" cy="615536"/>
          </a:xfrm>
        </p:spPr>
        <p:txBody>
          <a:bodyPr>
            <a:normAutofit fontScale="90000"/>
          </a:bodyPr>
          <a:lstStyle/>
          <a:p>
            <a:r>
              <a:rPr lang="pt-BR" dirty="0"/>
              <a:t>Marcas para trabalhar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8199A3-1A99-4926-B995-20972C8807BA}"/>
              </a:ext>
            </a:extLst>
          </p:cNvPr>
          <p:cNvSpPr txBox="1"/>
          <p:nvPr/>
        </p:nvSpPr>
        <p:spPr>
          <a:xfrm>
            <a:off x="191353" y="1104249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Zona de Conforto</a:t>
            </a:r>
          </a:p>
        </p:txBody>
      </p:sp>
      <p:pic>
        <p:nvPicPr>
          <p:cNvPr id="1030" name="Picture 6" descr="Resultado de imagem para barra de cereal">
            <a:extLst>
              <a:ext uri="{FF2B5EF4-FFF2-40B4-BE49-F238E27FC236}">
                <a16:creationId xmlns:a16="http://schemas.microsoft.com/office/drawing/2014/main" id="{B8ACB64D-9C1F-4566-BCCB-731C02CB4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7" y="2032759"/>
            <a:ext cx="3181973" cy="3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88007C7-8034-4A8A-B672-988766313023}"/>
              </a:ext>
            </a:extLst>
          </p:cNvPr>
          <p:cNvSpPr txBox="1"/>
          <p:nvPr/>
        </p:nvSpPr>
        <p:spPr>
          <a:xfrm>
            <a:off x="1133021" y="5709380"/>
            <a:ext cx="16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Barra de Cereal</a:t>
            </a:r>
          </a:p>
        </p:txBody>
      </p:sp>
      <p:pic>
        <p:nvPicPr>
          <p:cNvPr id="1034" name="Picture 10" descr="Resultado de imagem para leite fermentado">
            <a:extLst>
              <a:ext uri="{FF2B5EF4-FFF2-40B4-BE49-F238E27FC236}">
                <a16:creationId xmlns:a16="http://schemas.microsoft.com/office/drawing/2014/main" id="{04EDC15A-34B5-4D67-981E-1E8089D9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602" y="2185161"/>
            <a:ext cx="3493398" cy="34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AF709B-2C64-40BF-B269-B81023942DBE}"/>
              </a:ext>
            </a:extLst>
          </p:cNvPr>
          <p:cNvSpPr txBox="1"/>
          <p:nvPr/>
        </p:nvSpPr>
        <p:spPr>
          <a:xfrm>
            <a:off x="9434560" y="5662135"/>
            <a:ext cx="183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Leite Fermentado</a:t>
            </a:r>
          </a:p>
        </p:txBody>
      </p:sp>
      <p:pic>
        <p:nvPicPr>
          <p:cNvPr id="1036" name="Picture 12" descr="Resultado de imagem para bolachas recheadas">
            <a:extLst>
              <a:ext uri="{FF2B5EF4-FFF2-40B4-BE49-F238E27FC236}">
                <a16:creationId xmlns:a16="http://schemas.microsoft.com/office/drawing/2014/main" id="{0E1D9990-7C7C-418C-B01C-82BFE8FF1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13" y="2032759"/>
            <a:ext cx="3181973" cy="3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324237E-162E-4EC1-A414-6EFA6968509B}"/>
              </a:ext>
            </a:extLst>
          </p:cNvPr>
          <p:cNvSpPr txBox="1"/>
          <p:nvPr/>
        </p:nvSpPr>
        <p:spPr>
          <a:xfrm>
            <a:off x="5222368" y="5655511"/>
            <a:ext cx="207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Bolachas Recheadas</a:t>
            </a:r>
          </a:p>
        </p:txBody>
      </p:sp>
    </p:spTree>
    <p:extLst>
      <p:ext uri="{BB962C8B-B14F-4D97-AF65-F5344CB8AC3E}">
        <p14:creationId xmlns:p14="http://schemas.microsoft.com/office/powerpoint/2010/main" val="2837627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52E9E-3406-4E2A-BA37-E90EF0262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47" y="232604"/>
            <a:ext cx="10515600" cy="615536"/>
          </a:xfrm>
        </p:spPr>
        <p:txBody>
          <a:bodyPr>
            <a:normAutofit fontScale="90000"/>
          </a:bodyPr>
          <a:lstStyle/>
          <a:p>
            <a:r>
              <a:rPr lang="pt-BR" dirty="0"/>
              <a:t>Marcas para trabalhar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8199A3-1A99-4926-B995-20972C8807BA}"/>
              </a:ext>
            </a:extLst>
          </p:cNvPr>
          <p:cNvSpPr txBox="1"/>
          <p:nvPr/>
        </p:nvSpPr>
        <p:spPr>
          <a:xfrm>
            <a:off x="191353" y="1104249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Zona de Conforto</a:t>
            </a:r>
          </a:p>
        </p:txBody>
      </p:sp>
      <p:pic>
        <p:nvPicPr>
          <p:cNvPr id="12" name="Picture 2" descr="NOVO Brinquedo Do Cão pet escovas de dentes morde a carne Assada sabor">
            <a:extLst>
              <a:ext uri="{FF2B5EF4-FFF2-40B4-BE49-F238E27FC236}">
                <a16:creationId xmlns:a16="http://schemas.microsoft.com/office/drawing/2014/main" id="{4042CDEC-3AAE-46BC-8888-FF5ACD452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68" y="200025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A858B6E-AA9E-46CC-86DC-3D9EFCEB408C}"/>
              </a:ext>
            </a:extLst>
          </p:cNvPr>
          <p:cNvSpPr txBox="1"/>
          <p:nvPr/>
        </p:nvSpPr>
        <p:spPr>
          <a:xfrm>
            <a:off x="4580668" y="4887568"/>
            <a:ext cx="294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Escova de dente pra cachorro</a:t>
            </a:r>
          </a:p>
        </p:txBody>
      </p:sp>
      <p:pic>
        <p:nvPicPr>
          <p:cNvPr id="15" name="Picture 14" descr="Resultado de imagem para macaco para caminhao 20 toneladas">
            <a:extLst>
              <a:ext uri="{FF2B5EF4-FFF2-40B4-BE49-F238E27FC236}">
                <a16:creationId xmlns:a16="http://schemas.microsoft.com/office/drawing/2014/main" id="{3E5074F4-E0A8-4363-8F8E-B7F73FBF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61" y="2108752"/>
            <a:ext cx="2640496" cy="264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ED59ED-FA43-422F-8839-6CD631EDDFB8}"/>
              </a:ext>
            </a:extLst>
          </p:cNvPr>
          <p:cNvSpPr txBox="1"/>
          <p:nvPr/>
        </p:nvSpPr>
        <p:spPr>
          <a:xfrm>
            <a:off x="9155839" y="4749248"/>
            <a:ext cx="238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Macaco para Caminhão</a:t>
            </a:r>
          </a:p>
        </p:txBody>
      </p:sp>
      <p:pic>
        <p:nvPicPr>
          <p:cNvPr id="6150" name="Picture 6" descr="Resultado de imagem para sucrilhos colorido">
            <a:extLst>
              <a:ext uri="{FF2B5EF4-FFF2-40B4-BE49-F238E27FC236}">
                <a16:creationId xmlns:a16="http://schemas.microsoft.com/office/drawing/2014/main" id="{DDDF213D-0CA5-4307-B130-5EE9222A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" y="2000251"/>
            <a:ext cx="2857499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A8AFE6C-45E8-45EA-BD93-45528D42DBBD}"/>
              </a:ext>
            </a:extLst>
          </p:cNvPr>
          <p:cNvSpPr txBox="1"/>
          <p:nvPr/>
        </p:nvSpPr>
        <p:spPr>
          <a:xfrm>
            <a:off x="259490" y="5026922"/>
            <a:ext cx="238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Macaco para Caminhão</a:t>
            </a:r>
          </a:p>
        </p:txBody>
      </p:sp>
    </p:spTree>
    <p:extLst>
      <p:ext uri="{BB962C8B-B14F-4D97-AF65-F5344CB8AC3E}">
        <p14:creationId xmlns:p14="http://schemas.microsoft.com/office/powerpoint/2010/main" val="2440236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Yes we can">
            <a:extLst>
              <a:ext uri="{FF2B5EF4-FFF2-40B4-BE49-F238E27FC236}">
                <a16:creationId xmlns:a16="http://schemas.microsoft.com/office/drawing/2014/main" id="{56EB9EBF-350C-4C6F-86E0-C7497001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1183" cy="416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BSORVENTE MASCULINO TENA MEN LEVEL 2 - 10 UNIDADES">
            <a:extLst>
              <a:ext uri="{FF2B5EF4-FFF2-40B4-BE49-F238E27FC236}">
                <a16:creationId xmlns:a16="http://schemas.microsoft.com/office/drawing/2014/main" id="{E3AD6959-5736-48AC-810F-F96F3E7E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07" y="324843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254C40C-7C8E-4B49-A01F-FF0F38DA23E6}"/>
              </a:ext>
            </a:extLst>
          </p:cNvPr>
          <p:cNvSpPr txBox="1"/>
          <p:nvPr/>
        </p:nvSpPr>
        <p:spPr>
          <a:xfrm>
            <a:off x="8094645" y="6139935"/>
            <a:ext cx="17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Fralda </a:t>
            </a:r>
            <a:r>
              <a:rPr lang="pt-BR" dirty="0" err="1"/>
              <a:t>Geriatrica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9278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A0008F7-8B6C-4438-91ED-7EE4CC2811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C7AF65-4968-4F6D-958C-BFB18A6D07A4}"/>
              </a:ext>
            </a:extLst>
          </p:cNvPr>
          <p:cNvSpPr/>
          <p:nvPr/>
        </p:nvSpPr>
        <p:spPr>
          <a:xfrm>
            <a:off x="145774" y="434008"/>
            <a:ext cx="7169425" cy="1368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800" dirty="0"/>
              <a:t>Investimentos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34D29E5-8DEB-4B82-AABF-BBB0BB4677B4}"/>
              </a:ext>
            </a:extLst>
          </p:cNvPr>
          <p:cNvSpPr txBox="1"/>
          <p:nvPr/>
        </p:nvSpPr>
        <p:spPr>
          <a:xfrm>
            <a:off x="649356" y="255767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Projetos Fáceis :  R$ 100.000,00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5FE24E-F883-4000-81C3-8D9034EB3530}"/>
              </a:ext>
            </a:extLst>
          </p:cNvPr>
          <p:cNvSpPr txBox="1"/>
          <p:nvPr/>
        </p:nvSpPr>
        <p:spPr>
          <a:xfrm>
            <a:off x="616225" y="3561667"/>
            <a:ext cx="52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Projetos Zona de Conforto :  R$ 50.000,00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0D038C-D95F-4435-AEE6-332F34658D9C}"/>
              </a:ext>
            </a:extLst>
          </p:cNvPr>
          <p:cNvSpPr txBox="1"/>
          <p:nvPr/>
        </p:nvSpPr>
        <p:spPr>
          <a:xfrm>
            <a:off x="616225" y="4523169"/>
            <a:ext cx="52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Projetos Yes </a:t>
            </a:r>
            <a:r>
              <a:rPr lang="pt-BR" dirty="0" err="1">
                <a:solidFill>
                  <a:schemeClr val="bg1"/>
                </a:solidFill>
              </a:rPr>
              <a:t>We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Can</a:t>
            </a:r>
            <a:r>
              <a:rPr lang="pt-BR" dirty="0">
                <a:solidFill>
                  <a:schemeClr val="bg1"/>
                </a:solidFill>
              </a:rPr>
              <a:t>:  R$ 5.000.000,00</a:t>
            </a:r>
          </a:p>
        </p:txBody>
      </p:sp>
      <p:pic>
        <p:nvPicPr>
          <p:cNvPr id="7" name="Picture 4" descr="Resultado de imagem para Yes we can">
            <a:extLst>
              <a:ext uri="{FF2B5EF4-FFF2-40B4-BE49-F238E27FC236}">
                <a16:creationId xmlns:a16="http://schemas.microsoft.com/office/drawing/2014/main" id="{451D0895-45F1-407E-B724-E3D4FD8C6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049" y="4161183"/>
            <a:ext cx="3717890" cy="245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39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BF4411-B4CB-43BF-8338-7DB4ED9E1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00" y="666797"/>
            <a:ext cx="11128800" cy="28494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560547D-15FD-4137-98C5-3E3F9C215765}"/>
              </a:ext>
            </a:extLst>
          </p:cNvPr>
          <p:cNvSpPr txBox="1"/>
          <p:nvPr/>
        </p:nvSpPr>
        <p:spPr>
          <a:xfrm>
            <a:off x="172278" y="3911121"/>
            <a:ext cx="250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Comentários Relevantes: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6B7A217-111B-4AB9-BC13-D04F3B33F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89523"/>
              </p:ext>
            </p:extLst>
          </p:nvPr>
        </p:nvGraphicFramePr>
        <p:xfrm>
          <a:off x="531600" y="4307823"/>
          <a:ext cx="11128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696">
                  <a:extLst>
                    <a:ext uri="{9D8B030D-6E8A-4147-A177-3AD203B41FA5}">
                      <a16:colId xmlns:a16="http://schemas.microsoft.com/office/drawing/2014/main" val="655040825"/>
                    </a:ext>
                  </a:extLst>
                </a:gridCol>
                <a:gridCol w="8334104">
                  <a:extLst>
                    <a:ext uri="{9D8B030D-6E8A-4147-A177-3AD203B41FA5}">
                      <a16:colId xmlns:a16="http://schemas.microsoft.com/office/drawing/2014/main" val="2654456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650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764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Dores do Cliente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44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Influência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9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Liderança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4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Compreensão de Mercado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558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290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GABI LANA\1 PRINCIPAIS CLIENTES\1 ALBAUGH\green shield\prancha conceito escudo ver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sp>
          <p:nvSpPr>
            <p:cNvPr id="14" name="Retângulo 1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pt-BR" sz="186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"/>
            <a:stretch/>
          </p:blipFill>
          <p:spPr>
            <a:xfrm>
              <a:off x="-1" y="0"/>
              <a:ext cx="8829675" cy="5143500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33" y="5969000"/>
            <a:ext cx="647068" cy="749981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520701" y="1951720"/>
            <a:ext cx="2892857" cy="1876619"/>
            <a:chOff x="2314575" y="1641644"/>
            <a:chExt cx="1895475" cy="1229609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14"/>
            <a:stretch/>
          </p:blipFill>
          <p:spPr>
            <a:xfrm>
              <a:off x="2314575" y="1641644"/>
              <a:ext cx="1895475" cy="732356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98"/>
            <a:stretch/>
          </p:blipFill>
          <p:spPr>
            <a:xfrm>
              <a:off x="2724149" y="2138897"/>
              <a:ext cx="1209676" cy="732356"/>
            </a:xfrm>
            <a:prstGeom prst="rect">
              <a:avLst/>
            </a:prstGeom>
          </p:spPr>
        </p:pic>
      </p:grpSp>
      <p:sp>
        <p:nvSpPr>
          <p:cNvPr id="8" name="CaixaDeTexto 7"/>
          <p:cNvSpPr txBox="1"/>
          <p:nvPr/>
        </p:nvSpPr>
        <p:spPr>
          <a:xfrm>
            <a:off x="6743701" y="1003301"/>
            <a:ext cx="5207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/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Fertilizante cúprico, desenvolvido com a </a:t>
            </a:r>
            <a:r>
              <a:rPr lang="pt-BR" sz="2400" b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tecnologia </a:t>
            </a:r>
            <a:r>
              <a:rPr lang="pt-BR" sz="2400" b="1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HiBio</a:t>
            </a:r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, que o torna</a:t>
            </a:r>
            <a:endParaRPr lang="pt-BR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559802" y="1870760"/>
            <a:ext cx="363219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/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vezes mais </a:t>
            </a:r>
            <a:r>
              <a:rPr lang="pt-BR" sz="1867" i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“</a:t>
            </a:r>
            <a:r>
              <a:rPr lang="pt-BR" sz="1867" i="1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biodisponível</a:t>
            </a:r>
            <a:r>
              <a:rPr lang="pt-BR" sz="1867" i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”</a:t>
            </a:r>
            <a:br>
              <a:rPr lang="pt-BR" sz="1867" i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</a:br>
            <a:r>
              <a:rPr lang="pt-BR" sz="1867" i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</a:t>
            </a:r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para a planta.</a:t>
            </a:r>
            <a:endParaRPr lang="pt-BR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175848" y="1604630"/>
            <a:ext cx="1551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/>
            <a:r>
              <a:rPr lang="en-US" sz="8000" b="1" dirty="0">
                <a:solidFill>
                  <a:srgbClr val="009900"/>
                </a:solidFill>
                <a:latin typeface="Myriad Pro" panose="020B0503030403020204" pitchFamily="34" charset="0"/>
              </a:rPr>
              <a:t>10</a:t>
            </a:r>
            <a:endParaRPr lang="pt-BR" sz="8000" b="1" dirty="0">
              <a:solidFill>
                <a:srgbClr val="009900"/>
              </a:solidFill>
              <a:latin typeface="Calibri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90" y="2869508"/>
            <a:ext cx="2190111" cy="118179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485673" y="2827924"/>
            <a:ext cx="3632199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42"/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Além disso, proporciona mais </a:t>
            </a:r>
            <a:r>
              <a:rPr lang="pt-BR" sz="1867" b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força à epiderme vegetal</a:t>
            </a:r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, deixando a planta mais protegida do ataque de pragas e doenças. </a:t>
            </a:r>
            <a:endParaRPr lang="pt-BR" sz="18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700" y="4368799"/>
            <a:ext cx="1081595" cy="186690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844573" y="4301124"/>
            <a:ext cx="3915628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42"/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Sua </a:t>
            </a:r>
            <a:r>
              <a:rPr lang="pt-BR" sz="1867" b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formulação</a:t>
            </a:r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também vai </a:t>
            </a:r>
            <a:b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</a:br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incluir s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ulfatos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de 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zinco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, 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manganês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</a:t>
            </a:r>
            <a:b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</a:b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e 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magnésio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e 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ácido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bórico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, com </a:t>
            </a:r>
            <a:b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</a:b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o 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objetivo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de 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potencializar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</a:t>
            </a: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seus</a:t>
            </a:r>
            <a:b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</a:br>
            <a:r>
              <a:rPr lang="en-US" sz="1867" dirty="0" err="1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efeitos</a:t>
            </a:r>
            <a:r>
              <a:rPr lang="en-US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. </a:t>
            </a:r>
            <a:r>
              <a:rPr lang="pt-BR" sz="1867" b="1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</a:t>
            </a:r>
            <a:r>
              <a:rPr lang="pt-BR" sz="1867" dirty="0">
                <a:solidFill>
                  <a:srgbClr val="E7E6E6">
                    <a:lumMod val="50000"/>
                  </a:srgbClr>
                </a:solidFill>
                <a:latin typeface="Myriad Pro" panose="020B0503030403020204" pitchFamily="34" charset="0"/>
              </a:rPr>
              <a:t> </a:t>
            </a:r>
            <a:endParaRPr lang="pt-BR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7704157" y="138136"/>
            <a:ext cx="4167407" cy="664235"/>
          </a:xfrm>
          <a:prstGeom prst="rect">
            <a:avLst/>
          </a:prstGeom>
        </p:spPr>
        <p:txBody>
          <a:bodyPr vert="horz" lIns="91376" tIns="45688" rIns="91376" bIns="4568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1219170"/>
            <a:r>
              <a:rPr lang="en-US" sz="1867" b="1" dirty="0">
                <a:solidFill>
                  <a:srgbClr val="70AD47">
                    <a:lumMod val="50000"/>
                  </a:srgbClr>
                </a:solidFill>
                <a:latin typeface="Myriad Pro" panose="020B0503030403020204" pitchFamily="34" charset="0"/>
                <a:cs typeface="Arial Black"/>
              </a:rPr>
              <a:t>MATRIZ DA MARCA</a:t>
            </a:r>
            <a:endParaRPr lang="pt-BR" sz="1867" b="1" dirty="0">
              <a:solidFill>
                <a:srgbClr val="70AD47">
                  <a:lumMod val="50000"/>
                </a:srgbClr>
              </a:solidFill>
              <a:latin typeface="Myriad Pro" panose="020B0503030403020204" pitchFamily="34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20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230534" y="762000"/>
            <a:ext cx="273985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42"/>
            <a:r>
              <a:rPr lang="pt-BR" sz="4267" dirty="0">
                <a:solidFill>
                  <a:prstClr val="white"/>
                </a:solidFill>
                <a:latin typeface="Calibri"/>
              </a:rPr>
              <a:t>Mais Saúde</a:t>
            </a:r>
            <a:endParaRPr lang="en-US" sz="42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09" y="2096310"/>
            <a:ext cx="1328153" cy="9948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0416" r="10937" b="11459"/>
          <a:stretch/>
        </p:blipFill>
        <p:spPr>
          <a:xfrm>
            <a:off x="5379509" y="4410871"/>
            <a:ext cx="877824" cy="9144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 t="4698" r="10216" b="13423"/>
          <a:stretch/>
        </p:blipFill>
        <p:spPr>
          <a:xfrm>
            <a:off x="877303" y="3246965"/>
            <a:ext cx="847221" cy="92286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00" y="5495157"/>
            <a:ext cx="1005416" cy="1005416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4459815" y="2094240"/>
            <a:ext cx="5375888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42"/>
            <a:r>
              <a:rPr lang="pt-BR" sz="1467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zinco é um elemento essencial nas reações enzimáticas e, portanto, participa de diversos ciclos bioquímicos das plantas, </a:t>
            </a:r>
            <a:r>
              <a:rPr lang="pt-BR" sz="14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incluindo fotossíntese e formação de açúcar</a:t>
            </a:r>
            <a:r>
              <a:rPr lang="pt-BR" sz="1467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síntese de proteínas</a:t>
            </a:r>
            <a:r>
              <a:rPr lang="pt-BR" sz="1467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fertilidade e produção de sementes.</a:t>
            </a:r>
            <a:endParaRPr lang="en-US" sz="14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776740" y="3365408"/>
            <a:ext cx="609600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42"/>
            <a:r>
              <a:rPr lang="pt-BR" sz="1467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Melhora no </a:t>
            </a:r>
            <a:r>
              <a:rPr lang="pt-BR" sz="1467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metabolismo de carboidratos e transporte de açúcares através das membranas</a:t>
            </a:r>
            <a:r>
              <a:rPr lang="pt-BR" sz="1467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síntese de ácidos nucléicos (DNA e RNA) e de fito-hormônios; formação de paredes celulares; divisão celular</a:t>
            </a:r>
            <a:r>
              <a:rPr lang="pt-BR" sz="1067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67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6258594" y="4512733"/>
            <a:ext cx="4872567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42"/>
            <a:r>
              <a:rPr lang="pt-BR" sz="1467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Mn acelera a germinação e aumenta a resistência das plantas à seca,</a:t>
            </a:r>
            <a:r>
              <a:rPr lang="pt-BR" sz="1467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beneficiando o sistema radicular.</a:t>
            </a:r>
            <a:endParaRPr lang="en-US" sz="1467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629916" y="5597757"/>
            <a:ext cx="5257355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42"/>
            <a:r>
              <a:rPr lang="pt-BR" sz="1467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as principais funções do magnésio nas plantas destaca-se a sua participação na </a:t>
            </a:r>
            <a:r>
              <a:rPr lang="pt-BR" sz="14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clorofila, na qual o Mg corresponde a 2,7 % do peso molecular;</a:t>
            </a:r>
            <a:endParaRPr lang="en-US" sz="14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6"/>
            <a:ext cx="12192000" cy="686752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659039" y="614989"/>
            <a:ext cx="5062331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defTabSz="913742"/>
            <a:endParaRPr lang="pt-BR" sz="2133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913742"/>
            <a:r>
              <a:rPr lang="pt-BR" sz="3733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Mais barato e eficiente </a:t>
            </a:r>
            <a:br>
              <a:rPr lang="pt-BR" sz="3733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pt-BR" sz="2133" dirty="0">
                <a:solidFill>
                  <a:prstClr val="black">
                    <a:lumMod val="75000"/>
                    <a:lumOff val="25000"/>
                  </a:prstClr>
                </a:solidFill>
              </a:rPr>
              <a:t>que os concorrentes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141139" y="5237789"/>
            <a:ext cx="5062331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defTabSz="913742"/>
            <a:r>
              <a:rPr lang="pt-BR" sz="2133" dirty="0">
                <a:solidFill>
                  <a:prstClr val="black">
                    <a:lumMod val="75000"/>
                    <a:lumOff val="25000"/>
                  </a:prstClr>
                </a:solidFill>
              </a:rPr>
              <a:t>Ajuda o produtor a ter</a:t>
            </a:r>
            <a:br>
              <a:rPr lang="pt-BR" sz="2133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pt-BR" sz="2133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pt-BR" sz="3733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mais rentabilidade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33" y="5969000"/>
            <a:ext cx="647068" cy="749981"/>
          </a:xfrm>
          <a:prstGeom prst="rect">
            <a:avLst/>
          </a:prstGeom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7704157" y="138136"/>
            <a:ext cx="4167407" cy="664235"/>
          </a:xfrm>
          <a:prstGeom prst="rect">
            <a:avLst/>
          </a:prstGeom>
        </p:spPr>
        <p:txBody>
          <a:bodyPr vert="horz" lIns="91376" tIns="45688" rIns="91376" bIns="4568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1219170"/>
            <a:r>
              <a:rPr lang="en-US" sz="1867" b="1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panose="020B0503030403020204" pitchFamily="34" charset="0"/>
                <a:cs typeface="Arial Black"/>
              </a:rPr>
              <a:t>MATRIZ DA MARCA</a:t>
            </a:r>
            <a:endParaRPr lang="pt-BR" sz="1867" b="1" dirty="0">
              <a:solidFill>
                <a:prstClr val="black">
                  <a:lumMod val="65000"/>
                  <a:lumOff val="35000"/>
                </a:prstClr>
              </a:solidFill>
              <a:latin typeface="Myriad Pro" panose="020B0503030403020204" pitchFamily="34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91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01327" y="736121"/>
            <a:ext cx="4349268" cy="1651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42"/>
            <a:r>
              <a:rPr lang="en-US" sz="6400" b="1" dirty="0" err="1">
                <a:solidFill>
                  <a:srgbClr val="E7E6E6">
                    <a:lumMod val="25000"/>
                  </a:srgbClr>
                </a:solidFill>
                <a:latin typeface="Myriad Pro" panose="020B0503030403020204" pitchFamily="34" charset="0"/>
              </a:rPr>
              <a:t>Tecnologia</a:t>
            </a:r>
            <a:endParaRPr lang="pt-BR" sz="6400" b="1" dirty="0">
              <a:solidFill>
                <a:srgbClr val="E7E6E6">
                  <a:lumMod val="25000"/>
                </a:srgbClr>
              </a:solidFill>
              <a:latin typeface="Myriad Pro" panose="020B0503030403020204" pitchFamily="34" charset="0"/>
            </a:endParaRPr>
          </a:p>
          <a:p>
            <a:pPr defTabSz="913742"/>
            <a:r>
              <a:rPr lang="pt-BR" sz="3733" b="1" dirty="0">
                <a:solidFill>
                  <a:srgbClr val="E7E6E6">
                    <a:lumMod val="25000"/>
                  </a:srgbClr>
                </a:solidFill>
                <a:latin typeface="Myriad Pro" panose="020B0503030403020204" pitchFamily="34" charset="0"/>
              </a:rPr>
              <a:t>diferenciada</a:t>
            </a:r>
            <a:endParaRPr lang="pt-BR" sz="3733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922001" y="5562601"/>
            <a:ext cx="1079500" cy="1079500"/>
            <a:chOff x="7515225" y="4143375"/>
            <a:chExt cx="809625" cy="809625"/>
          </a:xfrm>
          <a:solidFill>
            <a:srgbClr val="FFFFFF">
              <a:alpha val="85882"/>
            </a:srgbClr>
          </a:solidFill>
        </p:grpSpPr>
        <p:sp>
          <p:nvSpPr>
            <p:cNvPr id="10" name="Elipse 9"/>
            <p:cNvSpPr/>
            <p:nvPr/>
          </p:nvSpPr>
          <p:spPr>
            <a:xfrm>
              <a:off x="7515225" y="4143375"/>
              <a:ext cx="809625" cy="809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pt-BR" sz="186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387" y="4266944"/>
              <a:ext cx="485301" cy="56248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403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262192" y="768627"/>
            <a:ext cx="291458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42"/>
            <a:r>
              <a:rPr lang="en-US" sz="4267" dirty="0">
                <a:solidFill>
                  <a:prstClr val="white"/>
                </a:solidFill>
                <a:latin typeface="Calibri"/>
              </a:rPr>
              <a:t>TECH HI-BIO</a:t>
            </a: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89" y="2310973"/>
            <a:ext cx="5570748" cy="37138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2" y="1912004"/>
            <a:ext cx="1924271" cy="12828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15" y="1517603"/>
            <a:ext cx="2965244" cy="19768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1" y="4533022"/>
            <a:ext cx="2865992" cy="19106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23193" t="11244" r="2672" b="5309"/>
          <a:stretch/>
        </p:blipFill>
        <p:spPr bwMode="auto">
          <a:xfrm>
            <a:off x="6988661" y="2077505"/>
            <a:ext cx="2076497" cy="1429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2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827" y="2064805"/>
            <a:ext cx="2076499" cy="14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5 Rectángulo"/>
          <p:cNvSpPr/>
          <p:nvPr/>
        </p:nvSpPr>
        <p:spPr>
          <a:xfrm>
            <a:off x="9736858" y="3494432"/>
            <a:ext cx="1898212" cy="379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3742"/>
            <a:r>
              <a:rPr lang="es-MX" sz="1867" b="1" dirty="0" err="1">
                <a:solidFill>
                  <a:prstClr val="black"/>
                </a:solidFill>
                <a:latin typeface="Calibri"/>
              </a:rPr>
              <a:t>Padrão</a:t>
            </a:r>
            <a:r>
              <a:rPr lang="es-MX" sz="1867" b="1" dirty="0">
                <a:solidFill>
                  <a:prstClr val="black"/>
                </a:solidFill>
                <a:latin typeface="Calibri"/>
              </a:rPr>
              <a:t> comercial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1" cstate="print"/>
          <a:srcRect l="7047" t="9200" r="7842" b="15071"/>
          <a:stretch/>
        </p:blipFill>
        <p:spPr bwMode="auto">
          <a:xfrm>
            <a:off x="10492207" y="776399"/>
            <a:ext cx="1472048" cy="77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9423515" y="4492427"/>
            <a:ext cx="2540740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2"/>
            <a:r>
              <a:rPr lang="pt-BR" sz="1467" dirty="0">
                <a:solidFill>
                  <a:prstClr val="black"/>
                </a:solidFill>
                <a:latin typeface="Calibri"/>
              </a:rPr>
              <a:t>+ Partículas mais homogêneas</a:t>
            </a:r>
          </a:p>
          <a:p>
            <a:pPr defTabSz="913742"/>
            <a:r>
              <a:rPr lang="pt-BR" sz="1467" dirty="0">
                <a:solidFill>
                  <a:prstClr val="black"/>
                </a:solidFill>
                <a:latin typeface="Calibri"/>
              </a:rPr>
              <a:t>10x mais biodisponibilidade</a:t>
            </a:r>
          </a:p>
          <a:p>
            <a:pPr defTabSz="913742"/>
            <a:r>
              <a:rPr lang="pt-BR" sz="1467" dirty="0">
                <a:solidFill>
                  <a:prstClr val="black"/>
                </a:solidFill>
                <a:latin typeface="Calibri"/>
              </a:rPr>
              <a:t>+ Solubilidade, melhora em misturas de tanque</a:t>
            </a:r>
          </a:p>
        </p:txBody>
      </p:sp>
      <p:pic>
        <p:nvPicPr>
          <p:cNvPr id="15" name="Picture 4" descr="C:\Users\talejandre\Pictures\Instantánea 5 (21-06-2012 11-02 a.m.)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6017" r="9735" b="27065"/>
          <a:stretch/>
        </p:blipFill>
        <p:spPr bwMode="auto">
          <a:xfrm>
            <a:off x="6851343" y="4317418"/>
            <a:ext cx="2588991" cy="174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1" cstate="print"/>
          <a:srcRect l="7047" t="9200" r="7842" b="15071"/>
          <a:stretch/>
        </p:blipFill>
        <p:spPr bwMode="auto">
          <a:xfrm>
            <a:off x="6931406" y="6155267"/>
            <a:ext cx="661573" cy="34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5 Rectángulo"/>
          <p:cNvSpPr/>
          <p:nvPr/>
        </p:nvSpPr>
        <p:spPr>
          <a:xfrm>
            <a:off x="8125573" y="6155267"/>
            <a:ext cx="1158266" cy="3181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3742"/>
            <a:r>
              <a:rPr lang="es-MX" sz="1467" b="1" dirty="0" err="1">
                <a:solidFill>
                  <a:prstClr val="black"/>
                </a:solidFill>
                <a:latin typeface="Calibri"/>
              </a:rPr>
              <a:t>Pó</a:t>
            </a:r>
            <a:r>
              <a:rPr lang="es-MX" sz="1467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MX" sz="1467" b="1" dirty="0" err="1">
                <a:solidFill>
                  <a:prstClr val="black"/>
                </a:solidFill>
                <a:latin typeface="Calibri"/>
              </a:rPr>
              <a:t>Molhável</a:t>
            </a:r>
            <a:endParaRPr lang="es-MX" sz="1467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8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1F4lEB2UeMfKSh4fQTN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YRi8OMdM0yPoa7j9oTD9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Ign4jLnkyadZUXFubLG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.1K6dr2HECYnmQK0DwR_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EJdC5z2Uinxjm8xC0V1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sKLLYVvEif2z4xX6s.J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x1sB8nPUSYkUQHIVsJZ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O6_4uDoEW2T36j93UZE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pGmT0YeU.hyvOUIDbU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O6_4uDoEW2T36j93UZE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pGmT0YeU.hyvOUIDbUy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x1sB8nPUSYkUQHIVsJZ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O6_4uDoEW2T36j93UZE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pGmT0YeU.hyvOUIDbUy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O6_4uDoEW2T36j93UZE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pGmT0YeU.hyvOUIDbUy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O6_4uDoEW2T36j93UZE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pGmT0YeU.hyvOUIDbU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x..dc3eUikXt0iQIadz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SP.Jz.HEi93C56wDe1A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iM5LEfDyUy5AVMU4qHj6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.9yRQ2702wWtF_jZHGs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twxspMQg02QEkN8r7as_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6NcjzTbUesN.RzOMQXw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OksV8vwLkK_Bfk7CVeduw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1258</Words>
  <Application>Microsoft Office PowerPoint</Application>
  <PresentationFormat>Widescreen</PresentationFormat>
  <Paragraphs>358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35</vt:i4>
      </vt:variant>
    </vt:vector>
  </HeadingPairs>
  <TitlesOfParts>
    <vt:vector size="49" baseType="lpstr">
      <vt:lpstr>Arial</vt:lpstr>
      <vt:lpstr>Arial Narrow</vt:lpstr>
      <vt:lpstr>ArialMT</vt:lpstr>
      <vt:lpstr>Calibri</vt:lpstr>
      <vt:lpstr>Calibri Light</vt:lpstr>
      <vt:lpstr>Century Gothic</vt:lpstr>
      <vt:lpstr>Myriad Pro</vt:lpstr>
      <vt:lpstr>Times New Roman</vt:lpstr>
      <vt:lpstr>Wingdings</vt:lpstr>
      <vt:lpstr>Wingdings 3</vt:lpstr>
      <vt:lpstr>Tema do Office</vt:lpstr>
      <vt:lpstr>Retrospectiva</vt:lpstr>
      <vt:lpstr>1_Tema do Office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Marcas para trabalhar</vt:lpstr>
      <vt:lpstr>Marcas para trabalhar</vt:lpstr>
      <vt:lpstr>Marcas para trabalhar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Leandro Ponchio</dc:creator>
  <cp:lastModifiedBy>Leandro Ponchio</cp:lastModifiedBy>
  <cp:revision>24</cp:revision>
  <dcterms:created xsi:type="dcterms:W3CDTF">2019-04-02T15:09:12Z</dcterms:created>
  <dcterms:modified xsi:type="dcterms:W3CDTF">2019-04-02T17:48:36Z</dcterms:modified>
</cp:coreProperties>
</file>