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1" r:id="rId2"/>
    <p:sldId id="274" r:id="rId3"/>
    <p:sldId id="322" r:id="rId4"/>
    <p:sldId id="271" r:id="rId5"/>
    <p:sldId id="272" r:id="rId6"/>
    <p:sldId id="273" r:id="rId7"/>
    <p:sldId id="291" r:id="rId8"/>
    <p:sldId id="299" r:id="rId9"/>
    <p:sldId id="310" r:id="rId10"/>
    <p:sldId id="305" r:id="rId11"/>
    <p:sldId id="313" r:id="rId12"/>
    <p:sldId id="277" r:id="rId13"/>
    <p:sldId id="278" r:id="rId14"/>
    <p:sldId id="280" r:id="rId15"/>
    <p:sldId id="281" r:id="rId16"/>
    <p:sldId id="282" r:id="rId17"/>
    <p:sldId id="283" r:id="rId18"/>
    <p:sldId id="285" r:id="rId19"/>
    <p:sldId id="294" r:id="rId20"/>
    <p:sldId id="296" r:id="rId21"/>
    <p:sldId id="298" r:id="rId22"/>
    <p:sldId id="307" r:id="rId23"/>
    <p:sldId id="306" r:id="rId24"/>
    <p:sldId id="304" r:id="rId25"/>
    <p:sldId id="297" r:id="rId26"/>
    <p:sldId id="276" r:id="rId27"/>
    <p:sldId id="314" r:id="rId28"/>
    <p:sldId id="290" r:id="rId29"/>
    <p:sldId id="289" r:id="rId30"/>
    <p:sldId id="300" r:id="rId31"/>
    <p:sldId id="308" r:id="rId32"/>
    <p:sldId id="257" r:id="rId33"/>
    <p:sldId id="323" r:id="rId34"/>
    <p:sldId id="309" r:id="rId35"/>
    <p:sldId id="311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01" r:id="rId44"/>
    <p:sldId id="303" r:id="rId45"/>
    <p:sldId id="302" r:id="rId46"/>
    <p:sldId id="284" r:id="rId47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FD76D-0994-4EBC-B267-E29FF5520A97}" v="6" dt="2019-05-21T05:52:33.300"/>
    <p1510:client id="{19600F30-1F2B-4C19-B358-60334DA0990F}" v="57" dt="2019-05-20T20:11:41.440"/>
    <p1510:client id="{6ADED7FE-AFC3-4E93-B663-3723A845561E}" v="371" dt="2019-05-20T20:58:45.570"/>
    <p1510:client id="{A1A10B11-4D3A-48E2-B0FC-D11EBFDBFEA0}" v="1" dt="2019-05-21T07:51:14.487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88B9B7-6BD6-4242-A4F6-224583E9BB18}" type="datetime1">
              <a:rPr lang="pt-BR" smtClean="0"/>
              <a:t>21/05/2019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D84F729-B429-487C-A996-6CE0DFB53855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4" name="Espaço reservado para 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egeek.com/what-are-khakis.ht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ernfortuniversity.com/term-papers/swot/1433/547-levi-strauss.php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arketing91.com/swot-analysis-of-levi-strauss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Arial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97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pt-BR"/>
              <a:t>"</a:t>
            </a:r>
            <a:r>
              <a:rPr lang="pt-BR" err="1"/>
              <a:t>From</a:t>
            </a:r>
            <a:r>
              <a:rPr lang="pt-BR"/>
              <a:t> </a:t>
            </a:r>
            <a:r>
              <a:rPr lang="pt-BR" err="1"/>
              <a:t>our</a:t>
            </a:r>
            <a:r>
              <a:rPr lang="pt-BR"/>
              <a:t> </a:t>
            </a:r>
            <a:r>
              <a:rPr lang="pt-BR" err="1"/>
              <a:t>products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our</a:t>
            </a:r>
            <a:r>
              <a:rPr lang="pt-BR"/>
              <a:t> </a:t>
            </a:r>
            <a:r>
              <a:rPr lang="pt-BR" err="1"/>
              <a:t>practices</a:t>
            </a:r>
            <a:r>
              <a:rPr lang="pt-BR"/>
              <a:t>, </a:t>
            </a:r>
            <a:r>
              <a:rPr lang="pt-BR" err="1"/>
              <a:t>innovation</a:t>
            </a:r>
            <a:r>
              <a:rPr lang="pt-BR"/>
              <a:t> </a:t>
            </a:r>
            <a:r>
              <a:rPr lang="pt-BR" err="1"/>
              <a:t>is</a:t>
            </a:r>
            <a:r>
              <a:rPr lang="pt-BR"/>
              <a:t> integral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sustainability</a:t>
            </a:r>
            <a:r>
              <a:rPr lang="pt-BR"/>
              <a:t> </a:t>
            </a:r>
            <a:r>
              <a:rPr lang="pt-BR" err="1"/>
              <a:t>is</a:t>
            </a:r>
            <a:r>
              <a:rPr lang="pt-BR"/>
              <a:t> as </a:t>
            </a:r>
            <a:r>
              <a:rPr lang="pt-BR" err="1"/>
              <a:t>essential</a:t>
            </a:r>
            <a:r>
              <a:rPr lang="pt-BR"/>
              <a:t> as </a:t>
            </a:r>
            <a:r>
              <a:rPr lang="pt-BR" err="1"/>
              <a:t>fabric</a:t>
            </a:r>
            <a:r>
              <a:rPr lang="pt-BR"/>
              <a:t> </a:t>
            </a:r>
            <a:r>
              <a:rPr lang="pt-BR" err="1"/>
              <a:t>and</a:t>
            </a:r>
            <a:r>
              <a:rPr lang="pt-BR"/>
              <a:t> thread."</a:t>
            </a:r>
          </a:p>
          <a:p>
            <a:endParaRPr lang="pt-BR">
              <a:cs typeface="Arial"/>
            </a:endParaRP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700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11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noProof="0" smtClean="0"/>
              <a:t>2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745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Talvez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seja</a:t>
            </a:r>
            <a:r>
              <a:rPr lang="en-US">
                <a:latin typeface="Calibri"/>
                <a:cs typeface="Calibri"/>
              </a:rPr>
              <a:t> legal </a:t>
            </a:r>
            <a:r>
              <a:rPr lang="en-US" err="1">
                <a:latin typeface="Calibri"/>
                <a:cs typeface="Calibri"/>
              </a:rPr>
              <a:t>introduzir</a:t>
            </a:r>
            <a:r>
              <a:rPr lang="en-US">
                <a:latin typeface="Calibri"/>
                <a:cs typeface="Calibri"/>
              </a:rPr>
              <a:t> o </a:t>
            </a:r>
            <a:r>
              <a:rPr lang="en-US" err="1">
                <a:latin typeface="Calibri"/>
                <a:cs typeface="Calibri"/>
              </a:rPr>
              <a:t>desenvolvimento</a:t>
            </a:r>
            <a:r>
              <a:rPr lang="en-US">
                <a:latin typeface="Calibri"/>
                <a:cs typeface="Calibri"/>
              </a:rPr>
              <a:t> das khaki (</a:t>
            </a:r>
            <a:r>
              <a:rPr lang="en-US">
                <a:hlinkClick r:id="rId3"/>
              </a:rPr>
              <a:t>https://www.wisegeek.com/what-are-khakis.htm</a:t>
            </a:r>
            <a:r>
              <a:rPr lang="en-US">
                <a:latin typeface="Calibri"/>
                <a:cs typeface="Calibri"/>
              </a:rPr>
              <a:t>) da </a:t>
            </a:r>
            <a:r>
              <a:rPr lang="en-US" err="1">
                <a:latin typeface="Calibri"/>
                <a:cs typeface="Calibri"/>
              </a:rPr>
              <a:t>marca</a:t>
            </a:r>
            <a:r>
              <a:rPr lang="en-US">
                <a:latin typeface="Calibri"/>
                <a:cs typeface="Calibri"/>
              </a:rPr>
              <a:t> Dockers (</a:t>
            </a:r>
            <a:r>
              <a:rPr lang="en-US"/>
              <a:t>https://www.levistrauss.com/who-we-are/brands/dockers/)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noProof="0" smtClean="0"/>
              <a:t>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98729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80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cs typeface="Calibri"/>
              </a:rPr>
              <a:t>Contribuição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nas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vendas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/>
              <a:t>The Denizen® brand was introduced in the United States starting in 2011, and includes a variety of jeans to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/>
              <a:t>complement active lifestyles and to empower consumers to express their aspirations, individuality and attitudes at a value price</a:t>
            </a:r>
            <a:r>
              <a:rPr lang="en-US">
                <a:cs typeface="+mn-lt"/>
              </a:rPr>
              <a:t/>
            </a:r>
            <a:br>
              <a:rPr lang="en-US">
                <a:cs typeface="+mn-lt"/>
              </a:rPr>
            </a:br>
            <a:r>
              <a:rPr lang="en-US"/>
              <a:t>point.</a:t>
            </a:r>
          </a:p>
          <a:p>
            <a:r>
              <a:rPr lang="en-US">
                <a:cs typeface="+mn-lt"/>
              </a:rPr>
              <a:t>Signature was launched in 2003, cheap, quality, style.</a:t>
            </a:r>
            <a:br>
              <a:rPr lang="en-US">
                <a:cs typeface="+mn-lt"/>
              </a:rPr>
            </a:br>
            <a:endParaRPr lang="en-US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noProof="0" smtClean="0"/>
              <a:t>9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7068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http://fernfortuniversity.com/term-papers/swot/1433/547-levi-strauss.php</a:t>
            </a:r>
          </a:p>
          <a:p>
            <a:r>
              <a:rPr lang="en-US">
                <a:hlinkClick r:id="rId4"/>
              </a:rPr>
              <a:t>https://www.marketing91.com/swot-analysis-of-levi-strauss/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noProof="0" smtClean="0"/>
              <a:t>14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0428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very good at product demand forecasting leading to higher rate of missed opportunities compare to its competitors. 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noProof="0" smtClean="0"/>
              <a:t>15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7979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It takes 2700l of waters to make one cotton shirt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noProof="0" smtClean="0"/>
              <a:t>27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13585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2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Conector reto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o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Conector reto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upo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Conector reto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Conector reto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o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Conector reto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o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Conector reto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Conector reto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</a:p>
        </p:txBody>
      </p:sp>
      <p:cxnSp>
        <p:nvCxnSpPr>
          <p:cNvPr id="58" name="Conector reto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0FA058-471D-4FFB-8372-3559F7C86DB7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57174-64C5-4919-8608-FF00C64CBE00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DCBA4-C353-47EC-8241-18A0DA3A5C1B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ector reto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ctor reto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ctor reto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ctor reto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ctor reto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ctor reto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ctor reto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58" name="Conector reto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051742-82EB-42D7-BB6E-B395D51B875F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844F69-8BBE-4C0B-965F-D17F50C8E650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B90ADF-DE55-4142-8D04-EBD4B8F74FFD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o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Conector reto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to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to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ctor reto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to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reto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upo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Conector reto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ector reto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ctor reto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ctor reto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ector reto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o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Conector reto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Conector reto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ector reto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ector reto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Conector reto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Conector reto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reto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reto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ector reto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ector reto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upo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Conector reto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ector reto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to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upo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Conector reto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ector reto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ector reto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ector reto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ector reto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Conector reto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ector reto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Espaço reservado para rodapé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212" name="Espaço reservado para data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6A890C-6452-49A1-B0D9-AA8036D5237E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214" name="Espaço reservado para o número do slide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Conector reto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o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Conector reto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o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Conector reto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to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Conector reto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Conector reto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o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Conector reto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Conector reto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tângulo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60" name="Conector reto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623B0F-75CC-4C46-A6C5-4A410D901FCD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8" name="Espaço reservado para o número do slid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Conector reto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o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ector reto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o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ector reto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ector reto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ector reto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o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ector reto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ctor reto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tângulo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cxnSp>
        <p:nvCxnSpPr>
          <p:cNvPr id="59" name="Conector reto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o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Conector reto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o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Conector reto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ector reto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to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o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Conector reto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Conector reto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to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to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o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Conector reto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reto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to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to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reto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o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Conector reto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Conector reto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to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reto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to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cxnSp>
        <p:nvCxnSpPr>
          <p:cNvPr id="148" name="Conector reto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A04F1B8F-DFE3-4BF7-B882-95DE566932B5}" type="datetime1">
              <a:rPr lang="pt-BR" noProof="0" smtClean="0"/>
              <a:t>21/05/2019</a:t>
            </a:fld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levis strauss">
            <a:extLst>
              <a:ext uri="{FF2B5EF4-FFF2-40B4-BE49-F238E27FC236}">
                <a16:creationId xmlns:a16="http://schemas.microsoft.com/office/drawing/2014/main" id="{50DAE3BD-E963-40AC-8497-AB37B7330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t-BR">
                <a:solidFill>
                  <a:schemeClr val="bg1"/>
                </a:solidFill>
              </a:rPr>
              <a:t>Levi Strauss &amp; Co.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Carlos Paro, Guilherme </a:t>
            </a:r>
            <a:r>
              <a:rPr lang="pt-BR" err="1">
                <a:solidFill>
                  <a:schemeClr val="bg1"/>
                </a:solidFill>
              </a:rPr>
              <a:t>Pestilho</a:t>
            </a:r>
            <a:r>
              <a:rPr lang="pt-BR">
                <a:solidFill>
                  <a:schemeClr val="bg1"/>
                </a:solidFill>
              </a:rPr>
              <a:t> e Pedro Paro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EF640D5-2D9B-488A-B16A-E80F411F4585}"/>
              </a:ext>
            </a:extLst>
          </p:cNvPr>
          <p:cNvSpPr/>
          <p:nvPr/>
        </p:nvSpPr>
        <p:spPr>
          <a:xfrm>
            <a:off x="1382745" y="5232194"/>
            <a:ext cx="9094755" cy="1241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96377B2C-1B2A-4641-8331-388C90C16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93" y="173758"/>
            <a:ext cx="9318523" cy="65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07D23FD-BAD6-41DF-BA1D-7DF08C6B3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829" y="69518"/>
            <a:ext cx="6665395" cy="6791156"/>
          </a:xfrm>
          <a:prstGeom prst="rect">
            <a:avLst/>
          </a:prstGeom>
        </p:spPr>
      </p:pic>
      <p:pic>
        <p:nvPicPr>
          <p:cNvPr id="2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4B79ECD3-58CF-40D7-9620-6834B603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66" y="4089740"/>
            <a:ext cx="2002306" cy="939477"/>
          </a:xfrm>
          <a:prstGeom prst="rect">
            <a:avLst/>
          </a:prstGeom>
        </p:spPr>
      </p:pic>
      <p:pic>
        <p:nvPicPr>
          <p:cNvPr id="6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5BA0BAD-6D68-49CC-AFBD-E8212E5CF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44" y="3885012"/>
            <a:ext cx="2248101" cy="114795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F0BBD8D-49FB-4237-980C-93CA9853DB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03" b="12253"/>
          <a:stretch/>
        </p:blipFill>
        <p:spPr>
          <a:xfrm>
            <a:off x="4192969" y="1133072"/>
            <a:ext cx="2218247" cy="765790"/>
          </a:xfrm>
          <a:prstGeom prst="rect">
            <a:avLst/>
          </a:prstGeom>
        </p:spPr>
      </p:pic>
      <p:pic>
        <p:nvPicPr>
          <p:cNvPr id="10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BF5AE6B-52B8-4184-A125-38AFE8305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586" y="1842858"/>
            <a:ext cx="1665078" cy="9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62947"/>
          </a:xfrm>
        </p:spPr>
        <p:txBody>
          <a:bodyPr/>
          <a:lstStyle/>
          <a:p>
            <a:r>
              <a:rPr lang="pt-BR" err="1"/>
              <a:t>Distribution</a:t>
            </a:r>
            <a:r>
              <a:rPr lang="pt-BR"/>
              <a:t> </a:t>
            </a:r>
            <a:r>
              <a:rPr lang="pt-BR" err="1"/>
              <a:t>Channels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500" y="1587501"/>
            <a:ext cx="11023600" cy="4203700"/>
          </a:xfrm>
        </p:spPr>
        <p:txBody>
          <a:bodyPr>
            <a:normAutofit/>
          </a:bodyPr>
          <a:lstStyle/>
          <a:p>
            <a:pPr algn="just"/>
            <a:r>
              <a:rPr lang="en-US" sz="3200"/>
              <a:t>Levi's makes its offerings available to the customers through a variety of channels;</a:t>
            </a:r>
          </a:p>
          <a:p>
            <a:pPr algn="just"/>
            <a:endParaRPr lang="en-US" sz="3200"/>
          </a:p>
          <a:p>
            <a:pPr algn="just"/>
            <a:r>
              <a:rPr lang="en-US" sz="3200"/>
              <a:t>Independent product manufacturers;</a:t>
            </a:r>
          </a:p>
          <a:p>
            <a:pPr algn="just"/>
            <a:endParaRPr lang="en-US" sz="3200"/>
          </a:p>
          <a:p>
            <a:pPr algn="just"/>
            <a:r>
              <a:rPr lang="en-US" sz="3200"/>
              <a:t>Levi's network is responsible to the availability of their products in over 110 countries.</a:t>
            </a:r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428238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753447"/>
          </a:xfrm>
        </p:spPr>
        <p:txBody>
          <a:bodyPr/>
          <a:lstStyle/>
          <a:p>
            <a:r>
              <a:rPr lang="pt-BR"/>
              <a:t>Contract Risks (Transaction Costs)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500" y="1907116"/>
            <a:ext cx="10985500" cy="38840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2800">
                <a:ea typeface="+mn-lt"/>
                <a:cs typeface="+mn-lt"/>
              </a:rPr>
              <a:t>"The cost associated with exchange of goods or services and in overcoming market imperfections"</a:t>
            </a:r>
            <a:endParaRPr lang="pt-BR">
              <a:cs typeface="Arial"/>
            </a:endParaRPr>
          </a:p>
          <a:p>
            <a:pPr algn="just"/>
            <a:endParaRPr lang="en-US" sz="2800"/>
          </a:p>
          <a:p>
            <a:pPr algn="just"/>
            <a:r>
              <a:rPr lang="en-US" sz="2800"/>
              <a:t>Levi's  is heavily dependent on its 10 major wholesalers who account for over 31% of its net revenues;</a:t>
            </a:r>
            <a:endParaRPr lang="en-US"/>
          </a:p>
          <a:p>
            <a:pPr algn="just"/>
            <a:endParaRPr lang="en-US" sz="2800"/>
          </a:p>
          <a:p>
            <a:pPr algn="just"/>
            <a:r>
              <a:rPr lang="en-US" sz="2800"/>
              <a:t>Approximately 97% of Levi's products are from independent product manufacturers. Dependence on contract manufacturers.</a:t>
            </a:r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7363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51847"/>
          </a:xfrm>
        </p:spPr>
        <p:txBody>
          <a:bodyPr/>
          <a:lstStyle/>
          <a:p>
            <a:r>
              <a:rPr lang="pt-BR" u="sng"/>
              <a:t>S</a:t>
            </a:r>
            <a:r>
              <a:rPr lang="pt-BR"/>
              <a:t>WOT </a:t>
            </a:r>
            <a:r>
              <a:rPr lang="pt-BR" err="1"/>
              <a:t>Analysis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500" y="1422401"/>
            <a:ext cx="10972800" cy="4737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sz="2800" err="1"/>
              <a:t>Strenghts</a:t>
            </a:r>
            <a:r>
              <a:rPr lang="pt-BR" sz="2800"/>
              <a:t>: </a:t>
            </a:r>
          </a:p>
          <a:p>
            <a:r>
              <a:rPr lang="pt-BR" sz="2800"/>
              <a:t>Strong </a:t>
            </a:r>
            <a:r>
              <a:rPr lang="pt-BR" sz="2800" err="1"/>
              <a:t>brand</a:t>
            </a:r>
            <a:r>
              <a:rPr lang="pt-BR" sz="2800"/>
              <a:t> portfolio;</a:t>
            </a:r>
            <a:endParaRPr lang="pt-BR" sz="2800">
              <a:cs typeface="Arial"/>
            </a:endParaRPr>
          </a:p>
          <a:p>
            <a:r>
              <a:rPr lang="pt-BR" sz="2800"/>
              <a:t>Expertise in jeans </a:t>
            </a:r>
            <a:r>
              <a:rPr lang="pt-BR" sz="2800" err="1"/>
              <a:t>industry</a:t>
            </a:r>
            <a:r>
              <a:rPr lang="pt-BR" sz="2800"/>
              <a:t>;</a:t>
            </a:r>
            <a:endParaRPr lang="pt-BR" sz="2800">
              <a:cs typeface="Arial"/>
            </a:endParaRPr>
          </a:p>
          <a:p>
            <a:r>
              <a:rPr lang="pt-BR" sz="2800" err="1"/>
              <a:t>Multiple</a:t>
            </a:r>
            <a:r>
              <a:rPr lang="pt-BR" sz="2800"/>
              <a:t> </a:t>
            </a:r>
            <a:r>
              <a:rPr lang="pt-BR" sz="2800" err="1"/>
              <a:t>distribution</a:t>
            </a:r>
            <a:r>
              <a:rPr lang="pt-BR" sz="2800"/>
              <a:t> </a:t>
            </a:r>
            <a:r>
              <a:rPr lang="pt-BR" sz="2800" err="1"/>
              <a:t>channels</a:t>
            </a:r>
            <a:r>
              <a:rPr lang="pt-BR" sz="2800"/>
              <a:t>;</a:t>
            </a:r>
            <a:endParaRPr lang="pt-BR" sz="2800">
              <a:cs typeface="Arial"/>
            </a:endParaRPr>
          </a:p>
          <a:p>
            <a:r>
              <a:rPr lang="en-US" sz="2800">
                <a:cs typeface="Arial"/>
              </a:rPr>
              <a:t>Strong free cash flow;</a:t>
            </a:r>
          </a:p>
          <a:p>
            <a:r>
              <a:rPr lang="en-US" sz="2800"/>
              <a:t>Strong global presence;</a:t>
            </a:r>
            <a:endParaRPr lang="en-US" sz="2800">
              <a:cs typeface="Arial"/>
            </a:endParaRPr>
          </a:p>
          <a:p>
            <a:r>
              <a:rPr lang="en-US" sz="2800"/>
              <a:t>Patents.</a:t>
            </a:r>
            <a:endParaRPr lang="pt-BR" sz="280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5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77247"/>
          </a:xfrm>
        </p:spPr>
        <p:txBody>
          <a:bodyPr/>
          <a:lstStyle/>
          <a:p>
            <a:r>
              <a:rPr lang="pt-BR"/>
              <a:t>S</a:t>
            </a:r>
            <a:r>
              <a:rPr lang="pt-BR" u="sng"/>
              <a:t>W</a:t>
            </a:r>
            <a:r>
              <a:rPr lang="pt-BR"/>
              <a:t>OT </a:t>
            </a:r>
            <a:r>
              <a:rPr lang="pt-BR" err="1"/>
              <a:t>Analysis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8800" y="1905001"/>
            <a:ext cx="11036300" cy="4216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sz="3200" err="1"/>
              <a:t>Weakness</a:t>
            </a:r>
            <a:r>
              <a:rPr lang="pt-BR" sz="3200"/>
              <a:t>:</a:t>
            </a:r>
          </a:p>
          <a:p>
            <a:r>
              <a:rPr lang="en-US" sz="3200"/>
              <a:t>Over dependence on few wholesale customers;</a:t>
            </a:r>
            <a:endParaRPr lang="en-US" sz="3200">
              <a:cs typeface="Arial"/>
            </a:endParaRPr>
          </a:p>
          <a:p>
            <a:r>
              <a:rPr lang="pt-BR" sz="3200" err="1"/>
              <a:t>Dependence</a:t>
            </a:r>
            <a:r>
              <a:rPr lang="pt-BR" sz="3200"/>
              <a:t> </a:t>
            </a:r>
            <a:r>
              <a:rPr lang="pt-BR" sz="3200" err="1"/>
              <a:t>on</a:t>
            </a:r>
            <a:r>
              <a:rPr lang="pt-BR" sz="3200"/>
              <a:t> </a:t>
            </a:r>
            <a:r>
              <a:rPr lang="pt-BR" sz="3200" err="1"/>
              <a:t>contract</a:t>
            </a:r>
            <a:r>
              <a:rPr lang="pt-BR" sz="3200"/>
              <a:t> </a:t>
            </a:r>
            <a:r>
              <a:rPr lang="pt-BR" sz="3200" err="1"/>
              <a:t>manufacturers</a:t>
            </a:r>
            <a:r>
              <a:rPr lang="pt-BR" sz="3200"/>
              <a:t>;</a:t>
            </a:r>
            <a:endParaRPr lang="pt-BR" sz="3200">
              <a:cs typeface="Arial"/>
            </a:endParaRPr>
          </a:p>
          <a:p>
            <a:r>
              <a:rPr lang="pt-BR" sz="3200" err="1"/>
              <a:t>Customer</a:t>
            </a:r>
            <a:r>
              <a:rPr lang="pt-BR" sz="3200"/>
              <a:t> </a:t>
            </a:r>
            <a:r>
              <a:rPr lang="pt-BR" sz="3200" err="1"/>
              <a:t>loyalty</a:t>
            </a:r>
            <a:r>
              <a:rPr lang="pt-BR" sz="3200"/>
              <a:t> </a:t>
            </a:r>
            <a:r>
              <a:rPr lang="pt-BR" sz="3200" err="1"/>
              <a:t>declining</a:t>
            </a:r>
            <a:r>
              <a:rPr lang="pt-BR" sz="3200"/>
              <a:t>;</a:t>
            </a:r>
            <a:endParaRPr lang="pt-BR" sz="3200">
              <a:cs typeface="Arial"/>
            </a:endParaRPr>
          </a:p>
          <a:p>
            <a:r>
              <a:rPr lang="pt-BR" sz="3200">
                <a:cs typeface="Arial"/>
              </a:rPr>
              <a:t>Market </a:t>
            </a:r>
            <a:r>
              <a:rPr lang="pt-BR" sz="3200" err="1">
                <a:cs typeface="Arial"/>
              </a:rPr>
              <a:t>share</a:t>
            </a:r>
            <a:r>
              <a:rPr lang="pt-BR" sz="3200">
                <a:cs typeface="Arial"/>
              </a:rPr>
              <a:t> </a:t>
            </a:r>
            <a:r>
              <a:rPr lang="pt-BR" sz="3200" err="1">
                <a:cs typeface="Arial"/>
              </a:rPr>
              <a:t>loss</a:t>
            </a:r>
            <a:r>
              <a:rPr lang="pt-BR" sz="3200">
                <a:cs typeface="Arial"/>
              </a:rPr>
              <a:t> in </a:t>
            </a:r>
            <a:r>
              <a:rPr lang="pt-BR" sz="3200" err="1">
                <a:cs typeface="Arial"/>
              </a:rPr>
              <a:t>niche</a:t>
            </a:r>
            <a:r>
              <a:rPr lang="pt-BR" sz="3200">
                <a:cs typeface="Arial"/>
              </a:rPr>
              <a:t> </a:t>
            </a:r>
            <a:r>
              <a:rPr lang="pt-BR" sz="3200" err="1">
                <a:cs typeface="Arial"/>
              </a:rPr>
              <a:t>markets</a:t>
            </a:r>
            <a:r>
              <a:rPr lang="pt-BR" sz="3200">
                <a:cs typeface="Arial"/>
              </a:rPr>
              <a:t>;</a:t>
            </a:r>
            <a:endParaRPr lang="pt-BR" sz="3200"/>
          </a:p>
          <a:p>
            <a:r>
              <a:rPr lang="en-US" sz="3200"/>
              <a:t>Nine plants have been shut since 1982.</a:t>
            </a:r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7586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75647"/>
          </a:xfrm>
        </p:spPr>
        <p:txBody>
          <a:bodyPr/>
          <a:lstStyle/>
          <a:p>
            <a:r>
              <a:rPr lang="pt-BR"/>
              <a:t>SW</a:t>
            </a:r>
            <a:r>
              <a:rPr lang="pt-BR" u="sng"/>
              <a:t>O</a:t>
            </a:r>
            <a:r>
              <a:rPr lang="pt-BR"/>
              <a:t>T </a:t>
            </a:r>
            <a:r>
              <a:rPr lang="pt-BR" err="1"/>
              <a:t>Analysis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500" y="1574800"/>
            <a:ext cx="10985500" cy="4533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err="1"/>
              <a:t>Opportunities</a:t>
            </a:r>
            <a:r>
              <a:rPr lang="pt-BR" sz="2800"/>
              <a:t>:</a:t>
            </a:r>
          </a:p>
          <a:p>
            <a:r>
              <a:rPr lang="en-US" sz="2800"/>
              <a:t>Growing casual wear market;</a:t>
            </a:r>
          </a:p>
          <a:p>
            <a:r>
              <a:rPr lang="en-US" sz="2800"/>
              <a:t>Low manufacturing and production costs in various international markets;</a:t>
            </a:r>
          </a:p>
          <a:p>
            <a:r>
              <a:rPr lang="en-US" sz="2800"/>
              <a:t>Increasing acceptability of western wear across the world;</a:t>
            </a:r>
          </a:p>
          <a:p>
            <a:r>
              <a:rPr lang="en-US" sz="2800"/>
              <a:t>The customers becoming more leisure-oriented and wearing jeans more often.</a:t>
            </a:r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7726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51847"/>
          </a:xfrm>
        </p:spPr>
        <p:txBody>
          <a:bodyPr/>
          <a:lstStyle/>
          <a:p>
            <a:r>
              <a:rPr lang="pt-BR"/>
              <a:t>SWO</a:t>
            </a:r>
            <a:r>
              <a:rPr lang="pt-BR" u="sng"/>
              <a:t>T</a:t>
            </a:r>
            <a:r>
              <a:rPr lang="pt-BR"/>
              <a:t> </a:t>
            </a:r>
            <a:r>
              <a:rPr lang="pt-BR" err="1"/>
              <a:t>Analysis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8800" y="1981201"/>
            <a:ext cx="11061700" cy="4190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sz="3200" err="1"/>
              <a:t>Threats</a:t>
            </a:r>
            <a:r>
              <a:rPr lang="pt-BR" sz="3200"/>
              <a:t>:</a:t>
            </a:r>
          </a:p>
          <a:p>
            <a:r>
              <a:rPr lang="en-US" sz="3200"/>
              <a:t>Fast changing consumer tastes;</a:t>
            </a:r>
            <a:endParaRPr lang="en-US" sz="3200">
              <a:cs typeface="Arial"/>
            </a:endParaRPr>
          </a:p>
          <a:p>
            <a:r>
              <a:rPr lang="en-US" sz="3200"/>
              <a:t>Lack of protection of property rights in some countries like China;</a:t>
            </a:r>
            <a:endParaRPr lang="en-US" sz="3200">
              <a:cs typeface="Arial"/>
            </a:endParaRPr>
          </a:p>
          <a:p>
            <a:r>
              <a:rPr lang="en-US" sz="3200"/>
              <a:t>Increasing competition and product substitution.</a:t>
            </a:r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3056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51847"/>
          </a:xfrm>
        </p:spPr>
        <p:txBody>
          <a:bodyPr/>
          <a:lstStyle/>
          <a:p>
            <a:r>
              <a:rPr lang="pt-BR"/>
              <a:t>Financial Position (First Quarter 2019)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2600" y="1598195"/>
            <a:ext cx="11150600" cy="41930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500" dirty="0"/>
              <a:t> Net Income of $147M Compared to Net Income of $86M in 2007;</a:t>
            </a:r>
          </a:p>
          <a:p>
            <a:pPr algn="just"/>
            <a:r>
              <a:rPr lang="en-US" sz="2500" dirty="0">
                <a:ea typeface="+mn-lt"/>
                <a:cs typeface="+mn-lt"/>
              </a:rPr>
              <a:t>First Quarter Reported Revenues up 7% on Growth Across All Regions; </a:t>
            </a:r>
          </a:p>
          <a:p>
            <a:pPr algn="just"/>
            <a:r>
              <a:rPr lang="en-US" sz="2500" dirty="0"/>
              <a:t>Growth and expansion of the company's direct-to consumer business;</a:t>
            </a:r>
            <a:endParaRPr lang="pt-BR" sz="2500" dirty="0"/>
          </a:p>
          <a:p>
            <a:pPr algn="just"/>
            <a:r>
              <a:rPr lang="en-US" sz="2500" dirty="0">
                <a:cs typeface="Arial"/>
              </a:rPr>
              <a:t>Lower margins in comparison to its competitors.</a:t>
            </a:r>
          </a:p>
        </p:txBody>
      </p:sp>
    </p:spTree>
    <p:extLst>
      <p:ext uri="{BB962C8B-B14F-4D97-AF65-F5344CB8AC3E}">
        <p14:creationId xmlns:p14="http://schemas.microsoft.com/office/powerpoint/2010/main" val="3729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6443-A5F8-44C2-A03A-1F65EEA8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7730"/>
            <a:ext cx="9601200" cy="725442"/>
          </a:xfrm>
        </p:spPr>
        <p:txBody>
          <a:bodyPr/>
          <a:lstStyle/>
          <a:p>
            <a:r>
              <a:rPr lang="en-US">
                <a:cs typeface="Arial"/>
              </a:rPr>
              <a:t>Pricing Position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80CE9C2-3BBC-4330-8669-7BC5CA5DD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74" t="18854" r="612" b="47813"/>
          <a:stretch/>
        </p:blipFill>
        <p:spPr>
          <a:xfrm>
            <a:off x="522818" y="4172587"/>
            <a:ext cx="4630178" cy="1611276"/>
          </a:xfrm>
          <a:prstGeom prst="rect">
            <a:avLst/>
          </a:prstGeom>
        </p:spPr>
      </p:pic>
      <p:pic>
        <p:nvPicPr>
          <p:cNvPr id="6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F67DA3D-A1DB-4150-B559-74492AF18B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59" t="11912" r="529" b="53292"/>
          <a:stretch/>
        </p:blipFill>
        <p:spPr>
          <a:xfrm>
            <a:off x="6407150" y="2384003"/>
            <a:ext cx="4096435" cy="1525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A05E4D-7D5B-41B5-AEE7-D327B1167CED}"/>
              </a:ext>
            </a:extLst>
          </p:cNvPr>
          <p:cNvSpPr txBox="1"/>
          <p:nvPr/>
        </p:nvSpPr>
        <p:spPr>
          <a:xfrm>
            <a:off x="522817" y="3750734"/>
            <a:ext cx="1113367" cy="379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Levi's</a:t>
            </a:r>
            <a:endParaRPr lang="en-US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8AC3F-62DE-4678-BC72-237FC8D3D39B}"/>
              </a:ext>
            </a:extLst>
          </p:cNvPr>
          <p:cNvSpPr txBox="1"/>
          <p:nvPr/>
        </p:nvSpPr>
        <p:spPr>
          <a:xfrm>
            <a:off x="6407150" y="57150"/>
            <a:ext cx="1113367" cy="379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Diesel</a:t>
            </a:r>
            <a:endParaRPr lang="en-US">
              <a:cs typeface="Arial"/>
            </a:endParaRPr>
          </a:p>
        </p:txBody>
      </p:sp>
      <p:pic>
        <p:nvPicPr>
          <p:cNvPr id="12" name="Picture 1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DFD75366-9ACB-4D1C-9EE2-C372CAC3E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26" t="21429" r="1163" b="40212"/>
          <a:stretch/>
        </p:blipFill>
        <p:spPr>
          <a:xfrm>
            <a:off x="6407151" y="330834"/>
            <a:ext cx="4086785" cy="1753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58E6F0-638E-4349-B37E-C62A97F3531D}"/>
              </a:ext>
            </a:extLst>
          </p:cNvPr>
          <p:cNvSpPr txBox="1"/>
          <p:nvPr/>
        </p:nvSpPr>
        <p:spPr>
          <a:xfrm>
            <a:off x="6343649" y="2036232"/>
            <a:ext cx="1801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Calvin Klein</a:t>
            </a:r>
            <a:endParaRPr lang="en-US">
              <a:cs typeface="Arial"/>
            </a:endParaRPr>
          </a:p>
        </p:txBody>
      </p:sp>
      <p:pic>
        <p:nvPicPr>
          <p:cNvPr id="15" name="Picture 15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723B561E-6B64-43F3-8D07-799B3079E7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60" t="20988" r="730" b="42181"/>
          <a:stretch/>
        </p:blipFill>
        <p:spPr>
          <a:xfrm>
            <a:off x="520464" y="1823087"/>
            <a:ext cx="4649107" cy="18680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BAA505-822C-4A48-9840-D3EB9C183D76}"/>
              </a:ext>
            </a:extLst>
          </p:cNvPr>
          <p:cNvSpPr txBox="1"/>
          <p:nvPr/>
        </p:nvSpPr>
        <p:spPr>
          <a:xfrm>
            <a:off x="528109" y="15335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Tommy Hilfiger</a:t>
            </a:r>
          </a:p>
        </p:txBody>
      </p:sp>
      <p:pic>
        <p:nvPicPr>
          <p:cNvPr id="26" name="Picture 2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8D97319-6675-4DB7-B933-5301DA906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780" t="11562" r="1965" b="45797"/>
          <a:stretch/>
        </p:blipFill>
        <p:spPr>
          <a:xfrm>
            <a:off x="6407150" y="4234910"/>
            <a:ext cx="4032902" cy="18977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7153FE-1A0E-4C66-B2D7-26ECA07B0874}"/>
              </a:ext>
            </a:extLst>
          </p:cNvPr>
          <p:cNvSpPr txBox="1"/>
          <p:nvPr/>
        </p:nvSpPr>
        <p:spPr>
          <a:xfrm>
            <a:off x="6343648" y="3941231"/>
            <a:ext cx="1801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LEE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9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91C06BD2-3D49-4E66-A1B3-94711234C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9"/>
          <a:stretch/>
        </p:blipFill>
        <p:spPr bwMode="auto">
          <a:xfrm>
            <a:off x="-146411" y="-2828"/>
            <a:ext cx="12567012" cy="686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0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711F5E-D96E-4B68-B157-E2D78CF8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51"/>
            <a:ext cx="12217878" cy="70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D526F4-5780-4F00-B4F0-FEE489475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05" y="208868"/>
            <a:ext cx="8853577" cy="62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BBFD20A-6CA5-4502-A01A-87C522CA2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9" t="26726" r="34722" b="8673"/>
          <a:stretch/>
        </p:blipFill>
        <p:spPr>
          <a:xfrm>
            <a:off x="1737852" y="604993"/>
            <a:ext cx="8936966" cy="57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698210E-F289-4932-9491-14171B85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87" y="18252"/>
            <a:ext cx="9564328" cy="68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10F35003-D7E0-4923-9F16-49852974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1" r="-232" b="5555"/>
          <a:stretch/>
        </p:blipFill>
        <p:spPr>
          <a:xfrm>
            <a:off x="373625" y="1022863"/>
            <a:ext cx="11555400" cy="5499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A08E3-347B-49F8-B8A0-E520F9F84156}"/>
              </a:ext>
            </a:extLst>
          </p:cNvPr>
          <p:cNvSpPr txBox="1"/>
          <p:nvPr/>
        </p:nvSpPr>
        <p:spPr>
          <a:xfrm>
            <a:off x="373626" y="226142"/>
            <a:ext cx="74135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404040"/>
                </a:solidFill>
                <a:latin typeface="Helmet"/>
              </a:rPr>
              <a:t>Levi Strauss was valued by $8.1bn when the denim-maker rejoined the stock market after 34 years away.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0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B963400-3541-448B-AD69-EB058968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2" y="385853"/>
            <a:ext cx="11153953" cy="62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13747"/>
          </a:xfrm>
        </p:spPr>
        <p:txBody>
          <a:bodyPr/>
          <a:lstStyle/>
          <a:p>
            <a:r>
              <a:rPr lang="pt-BR" err="1"/>
              <a:t>Critical</a:t>
            </a:r>
            <a:r>
              <a:rPr lang="pt-BR"/>
              <a:t> </a:t>
            </a:r>
            <a:r>
              <a:rPr lang="pt-BR" err="1"/>
              <a:t>Success</a:t>
            </a:r>
            <a:r>
              <a:rPr lang="pt-BR"/>
              <a:t> </a:t>
            </a:r>
            <a:r>
              <a:rPr lang="pt-BR" err="1"/>
              <a:t>Factors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2300" y="1511301"/>
            <a:ext cx="11049000" cy="4749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2800" b="1"/>
              <a:t>Trending Value Proposition: </a:t>
            </a:r>
            <a:r>
              <a:rPr lang="pt-BR" sz="2800"/>
              <a:t>Antecipate and respond to consumer behavior.</a:t>
            </a:r>
            <a:endParaRPr lang="en-US" sz="2800">
              <a:cs typeface="Arial"/>
            </a:endParaRPr>
          </a:p>
          <a:p>
            <a:pPr algn="just"/>
            <a:endParaRPr lang="pt-BR" sz="2800">
              <a:cs typeface="Arial"/>
            </a:endParaRPr>
          </a:p>
          <a:p>
            <a:pPr algn="just"/>
            <a:r>
              <a:rPr lang="en-US" sz="2800" b="1"/>
              <a:t>Brand Portfolio</a:t>
            </a:r>
            <a:r>
              <a:rPr lang="en-US" sz="2800"/>
              <a:t>: Highly recognized, associated with comfort, reliability and style and deriving the sales to different segments.</a:t>
            </a:r>
            <a:endParaRPr lang="en-US" sz="2800">
              <a:cs typeface="Arial"/>
            </a:endParaRPr>
          </a:p>
          <a:p>
            <a:pPr algn="just"/>
            <a:endParaRPr lang="en-US" sz="2800"/>
          </a:p>
          <a:p>
            <a:pPr algn="just"/>
            <a:r>
              <a:rPr lang="en-US" sz="2800" b="1"/>
              <a:t>Multichannel Approach</a:t>
            </a:r>
            <a:r>
              <a:rPr lang="en-US" sz="2800"/>
              <a:t>: To penetrate the market it uses multi-channel approach; supermarkets/multi-brand outlets, online retail.</a:t>
            </a:r>
            <a:endParaRPr lang="pt-BR" sz="280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4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ED30-88A1-4C5D-9845-AE0C2188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Global Apparel Industry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9FD1-0053-4CBB-B711-7A415050E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>
                <a:ea typeface="+mn-lt"/>
                <a:cs typeface="+mn-lt"/>
              </a:rPr>
              <a:t>Highly competitive;</a:t>
            </a:r>
            <a:endParaRPr lang="pt-BR"/>
          </a:p>
          <a:p>
            <a:r>
              <a:rPr lang="pt-BR">
                <a:ea typeface="+mn-lt"/>
                <a:cs typeface="+mn-lt"/>
              </a:rPr>
              <a:t>Low barriers to entry;</a:t>
            </a:r>
            <a:endParaRPr lang="pt-BR"/>
          </a:p>
          <a:p>
            <a:r>
              <a:rPr lang="pt-BR">
                <a:cs typeface="Arial"/>
              </a:rPr>
              <a:t>Brands targeted at specific segments;</a:t>
            </a:r>
          </a:p>
          <a:p>
            <a:r>
              <a:rPr lang="pt-BR">
                <a:cs typeface="Arial"/>
              </a:rPr>
              <a:t>Many regional and local competitors;</a:t>
            </a:r>
          </a:p>
          <a:p>
            <a:r>
              <a:rPr lang="pt-BR">
                <a:cs typeface="Arial"/>
              </a:rPr>
              <a:t>Increasingly number of global competitors;</a:t>
            </a:r>
          </a:p>
          <a:p>
            <a:r>
              <a:rPr lang="pt-BR">
                <a:cs typeface="Arial"/>
              </a:rPr>
              <a:t>Negative environmental impact.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2805614-1DA3-4AE4-9E2D-27283F98E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928" y="1415689"/>
            <a:ext cx="5109409" cy="425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3BA48-CFFC-4A13-BEA2-7A0C6903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Industry trends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7E46E-E45E-4BA1-9B94-E070DA384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>
                <a:ea typeface="+mn-lt"/>
                <a:cs typeface="+mn-lt"/>
              </a:rPr>
              <a:t>Factors that impact consumer discretionary spending, which remains mixed globally;</a:t>
            </a:r>
          </a:p>
          <a:p>
            <a:r>
              <a:rPr lang="pt-BR">
                <a:ea typeface="+mn-lt"/>
                <a:cs typeface="+mn-lt"/>
              </a:rPr>
              <a:t>More competitors are seeking growth globally;</a:t>
            </a:r>
          </a:p>
          <a:p>
            <a:r>
              <a:rPr lang="pt-BR">
                <a:ea typeface="+mn-lt"/>
                <a:cs typeface="+mn-lt"/>
              </a:rPr>
              <a:t>Wholesaler/retailer dynamics and wholesale channels remain challenged by slowed growth prospects due to increased competition from e-commerce shopping;</a:t>
            </a:r>
          </a:p>
          <a:p>
            <a:r>
              <a:rPr lang="pt-BR">
                <a:ea typeface="+mn-lt"/>
                <a:cs typeface="+mn-lt"/>
              </a:rPr>
              <a:t>Competitors also open exclusive stores;</a:t>
            </a:r>
            <a:br>
              <a:rPr lang="pt-BR">
                <a:ea typeface="+mn-lt"/>
                <a:cs typeface="+mn-lt"/>
              </a:rPr>
            </a:br>
            <a:r>
              <a:rPr lang="pt-BR">
                <a:ea typeface="+mn-lt"/>
                <a:cs typeface="+mn-lt"/>
              </a:rPr>
              <a:t/>
            </a:r>
            <a:br>
              <a:rPr lang="pt-BR">
                <a:ea typeface="+mn-lt"/>
                <a:cs typeface="+mn-lt"/>
              </a:rPr>
            </a:br>
            <a:endParaRPr lang="pt-BR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85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ED30-88A1-4C5D-9845-AE0C2188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Risk Factors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9FD1-0053-4CBB-B711-7A415050E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>
                <a:ea typeface="+mn-lt"/>
                <a:cs typeface="+mn-lt"/>
              </a:rPr>
              <a:t>Economic conditions that impact consumer spending;</a:t>
            </a:r>
          </a:p>
          <a:p>
            <a:r>
              <a:rPr lang="pt-BR">
                <a:ea typeface="+mn-lt"/>
                <a:cs typeface="+mn-lt"/>
              </a:rPr>
              <a:t>Intense competition on prices;</a:t>
            </a:r>
          </a:p>
          <a:p>
            <a:r>
              <a:rPr lang="pt-BR">
                <a:ea typeface="+mn-lt"/>
                <a:cs typeface="+mn-lt"/>
              </a:rPr>
              <a:t>Ability to offer on trend and updated apparel;</a:t>
            </a:r>
          </a:p>
          <a:p>
            <a:r>
              <a:rPr lang="pt-BR">
                <a:ea typeface="+mn-lt"/>
                <a:cs typeface="+mn-lt"/>
              </a:rPr>
              <a:t>Supply costs;</a:t>
            </a:r>
          </a:p>
          <a:p>
            <a:r>
              <a:rPr lang="pt-BR">
                <a:ea typeface="+mn-lt"/>
                <a:cs typeface="+mn-lt"/>
              </a:rPr>
              <a:t>Exchange rates and overseas regulation;</a:t>
            </a:r>
          </a:p>
          <a:p>
            <a:r>
              <a:rPr lang="pt-BR">
                <a:ea typeface="+mn-lt"/>
                <a:cs typeface="+mn-lt"/>
              </a:rPr>
              <a:t>Consumer power;</a:t>
            </a:r>
          </a:p>
          <a:p>
            <a:r>
              <a:rPr lang="pt-BR">
                <a:ea typeface="+mn-lt"/>
                <a:cs typeface="+mn-lt"/>
              </a:rPr>
              <a:t>Retailers as main distributor;</a:t>
            </a:r>
          </a:p>
          <a:p>
            <a:endParaRPr lang="pt-BR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7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62947"/>
          </a:xfrm>
        </p:spPr>
        <p:txBody>
          <a:bodyPr/>
          <a:lstStyle/>
          <a:p>
            <a:r>
              <a:rPr lang="pt-BR" dirty="0">
                <a:cs typeface="Arial"/>
              </a:rPr>
              <a:t>Agenda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500" y="1587501"/>
            <a:ext cx="11023600" cy="420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dirty="0"/>
              <a:t>History;</a:t>
            </a:r>
            <a:endParaRPr lang="pt-BR" dirty="0"/>
          </a:p>
          <a:p>
            <a:pPr algn="just"/>
            <a:r>
              <a:rPr lang="en-US" sz="3200" dirty="0">
                <a:cs typeface="Arial"/>
              </a:rPr>
              <a:t>Diagnosis;</a:t>
            </a:r>
          </a:p>
          <a:p>
            <a:pPr algn="just"/>
            <a:r>
              <a:rPr lang="en-US" sz="3200" dirty="0">
                <a:cs typeface="Arial"/>
              </a:rPr>
              <a:t>Core Strategy;</a:t>
            </a:r>
          </a:p>
          <a:p>
            <a:pPr algn="just"/>
            <a:r>
              <a:rPr lang="en-US" sz="3200" dirty="0">
                <a:cs typeface="Arial"/>
              </a:rPr>
              <a:t>Future Scenarios;</a:t>
            </a:r>
          </a:p>
          <a:p>
            <a:pPr algn="just"/>
            <a:r>
              <a:rPr lang="en-US" sz="3200" dirty="0">
                <a:cs typeface="Arial"/>
              </a:rPr>
              <a:t>Recommendations.</a:t>
            </a:r>
          </a:p>
        </p:txBody>
      </p:sp>
    </p:spTree>
    <p:extLst>
      <p:ext uri="{BB962C8B-B14F-4D97-AF65-F5344CB8AC3E}">
        <p14:creationId xmlns:p14="http://schemas.microsoft.com/office/powerpoint/2010/main" val="41929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pt-BR" sz="5600"/>
              <a:t>Core Strategy</a:t>
            </a:r>
            <a:endParaRPr lang="pt-BR" sz="5600">
              <a:cs typeface="Arial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59D2-F5C4-4EE6-B1F1-C252AEE5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Key Strategies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7351A-0CE3-4959-8E09-6C688D8B1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10323094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2400">
                <a:cs typeface="Arial"/>
              </a:rPr>
              <a:t>Drive the profitable core business;</a:t>
            </a:r>
          </a:p>
          <a:p>
            <a:r>
              <a:rPr lang="pt-BR" sz="2400">
                <a:ea typeface="+mn-lt"/>
                <a:cs typeface="+mn-lt"/>
              </a:rPr>
              <a:t>Improve our cost structure to achieve operational excellence;</a:t>
            </a:r>
          </a:p>
          <a:p>
            <a:r>
              <a:rPr lang="pt-BR" sz="2400">
                <a:ea typeface="+mn-lt"/>
                <a:cs typeface="+mn-lt"/>
              </a:rPr>
              <a:t>Expand the reach of our brands and build a more balanced portfolio;</a:t>
            </a:r>
          </a:p>
          <a:p>
            <a:r>
              <a:rPr lang="pt-BR" sz="2400">
                <a:ea typeface="+mn-lt"/>
                <a:cs typeface="+mn-lt"/>
              </a:rPr>
              <a:t>Become a world-class omni-channel retailer.</a:t>
            </a:r>
          </a:p>
        </p:txBody>
      </p:sp>
    </p:spTree>
    <p:extLst>
      <p:ext uri="{BB962C8B-B14F-4D97-AF65-F5344CB8AC3E}">
        <p14:creationId xmlns:p14="http://schemas.microsoft.com/office/powerpoint/2010/main" val="1666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 map with text&#10;&#10;Description generated with high confidence">
            <a:extLst>
              <a:ext uri="{FF2B5EF4-FFF2-40B4-BE49-F238E27FC236}">
                <a16:creationId xmlns:a16="http://schemas.microsoft.com/office/drawing/2014/main" id="{33068B87-944C-453E-A22D-D619B17BE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11" y="202026"/>
            <a:ext cx="11847988" cy="62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pt-BR" sz="5600" dirty="0"/>
              <a:t>Future </a:t>
            </a:r>
            <a:r>
              <a:rPr lang="pt-BR" sz="5600" dirty="0" err="1"/>
              <a:t>Scenarios</a:t>
            </a:r>
            <a:endParaRPr lang="pt-BR" sz="5600" dirty="0" err="1">
              <a:cs typeface="Arial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78515-3829-4B02-A8FB-746D0426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F488-4AEA-4960-BC2C-14900875F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sz="2400" dirty="0">
                <a:cs typeface="Arial"/>
              </a:rPr>
              <a:t>"</a:t>
            </a:r>
            <a:r>
              <a:rPr lang="pt-BR" sz="2400" dirty="0" err="1">
                <a:cs typeface="Arial"/>
              </a:rPr>
              <a:t>What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is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the</a:t>
            </a:r>
            <a:r>
              <a:rPr lang="pt-BR" sz="2400" dirty="0">
                <a:cs typeface="Arial"/>
              </a:rPr>
              <a:t> future </a:t>
            </a:r>
            <a:r>
              <a:rPr lang="pt-BR" sz="2400" dirty="0" err="1">
                <a:cs typeface="Arial"/>
              </a:rPr>
              <a:t>of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the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apparel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market</a:t>
            </a:r>
            <a:r>
              <a:rPr lang="pt-BR" sz="2400" dirty="0">
                <a:cs typeface="Arial"/>
              </a:rPr>
              <a:t> in 2030?"</a:t>
            </a:r>
            <a:endParaRPr lang="pt-BR" dirty="0">
              <a:cs typeface="Arial"/>
            </a:endParaRPr>
          </a:p>
          <a:p>
            <a:endParaRPr lang="pt-BR" sz="2400">
              <a:cs typeface="Arial"/>
            </a:endParaRPr>
          </a:p>
          <a:p>
            <a:r>
              <a:rPr lang="pt-BR" sz="2400" dirty="0" err="1">
                <a:cs typeface="Arial"/>
              </a:rPr>
              <a:t>Commom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sense</a:t>
            </a:r>
            <a:r>
              <a:rPr lang="pt-BR" sz="2400" dirty="0">
                <a:cs typeface="Arial"/>
              </a:rPr>
              <a:t>:</a:t>
            </a:r>
          </a:p>
          <a:p>
            <a:r>
              <a:rPr lang="pt-BR" sz="2400" dirty="0" err="1">
                <a:cs typeface="Arial"/>
              </a:rPr>
              <a:t>Competitors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seek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growth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globally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and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establish</a:t>
            </a:r>
            <a:r>
              <a:rPr lang="pt-BR" sz="2400" dirty="0">
                <a:ea typeface="+mn-lt"/>
                <a:cs typeface="+mn-lt"/>
              </a:rPr>
              <a:t> direct </a:t>
            </a:r>
            <a:r>
              <a:rPr lang="pt-BR" sz="2400" dirty="0" err="1">
                <a:ea typeface="+mn-lt"/>
                <a:cs typeface="+mn-lt"/>
              </a:rPr>
              <a:t>selling</a:t>
            </a:r>
            <a:r>
              <a:rPr lang="pt-BR" sz="2400" dirty="0">
                <a:ea typeface="+mn-lt"/>
                <a:cs typeface="+mn-lt"/>
              </a:rPr>
              <a:t> </a:t>
            </a:r>
            <a:r>
              <a:rPr lang="pt-BR" sz="2400" dirty="0" err="1">
                <a:ea typeface="+mn-lt"/>
                <a:cs typeface="+mn-lt"/>
              </a:rPr>
              <a:t>channels</a:t>
            </a:r>
            <a:r>
              <a:rPr lang="pt-BR" sz="2400" dirty="0">
                <a:cs typeface="Arial"/>
              </a:rPr>
              <a:t>;</a:t>
            </a:r>
            <a:endParaRPr lang="en-US" sz="2400" dirty="0">
              <a:ea typeface="+mn-lt"/>
              <a:cs typeface="+mn-lt"/>
            </a:endParaRPr>
          </a:p>
          <a:p>
            <a:r>
              <a:rPr lang="pt-BR" sz="2400" dirty="0" err="1">
                <a:cs typeface="Arial"/>
              </a:rPr>
              <a:t>Wholesalers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and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retailers</a:t>
            </a:r>
            <a:r>
              <a:rPr lang="pt-BR" sz="2400" dirty="0">
                <a:cs typeface="Arial"/>
              </a:rPr>
              <a:t> are </a:t>
            </a:r>
            <a:r>
              <a:rPr lang="pt-BR" sz="2400" dirty="0" err="1">
                <a:cs typeface="Arial"/>
              </a:rPr>
              <a:t>weakened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by</a:t>
            </a:r>
            <a:r>
              <a:rPr lang="pt-BR" sz="2400" dirty="0">
                <a:cs typeface="Arial"/>
              </a:rPr>
              <a:t> e-commerce shopping;</a:t>
            </a:r>
            <a:endParaRPr lang="en-US" sz="2400" dirty="0">
              <a:ea typeface="+mn-lt"/>
              <a:cs typeface="+mn-lt"/>
            </a:endParaRPr>
          </a:p>
          <a:p>
            <a:r>
              <a:rPr lang="pt-BR" sz="2400" dirty="0" err="1">
                <a:cs typeface="Arial"/>
              </a:rPr>
              <a:t>Consumers</a:t>
            </a:r>
            <a:r>
              <a:rPr lang="pt-BR" sz="2400" dirty="0">
                <a:cs typeface="Arial"/>
              </a:rPr>
              <a:t> are more </a:t>
            </a:r>
            <a:r>
              <a:rPr lang="pt-BR" sz="2400" dirty="0" err="1">
                <a:cs typeface="Arial"/>
              </a:rPr>
              <a:t>socioenvironmentally</a:t>
            </a:r>
            <a:r>
              <a:rPr lang="pt-BR" sz="2400" dirty="0">
                <a:cs typeface="Arial"/>
              </a:rPr>
              <a:t> </a:t>
            </a:r>
            <a:r>
              <a:rPr lang="pt-BR" sz="2400" dirty="0" err="1">
                <a:cs typeface="Arial"/>
              </a:rPr>
              <a:t>conscious</a:t>
            </a:r>
            <a:r>
              <a:rPr lang="pt-BR" sz="2400" dirty="0">
                <a:cs typeface="Arial"/>
              </a:rPr>
              <a:t>.</a:t>
            </a:r>
          </a:p>
          <a:p>
            <a:pPr lvl="1"/>
            <a:endParaRPr lang="pt-BR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61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6CC3-B01C-4751-B418-5B9C727D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Critical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AF791-B27B-4AE7-8527-AF8727533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sz="2800">
                <a:cs typeface="Arial"/>
              </a:rPr>
              <a:t>Classic's appealing;</a:t>
            </a:r>
          </a:p>
          <a:p>
            <a:r>
              <a:rPr lang="pt-BR" sz="2800">
                <a:cs typeface="Arial"/>
              </a:rPr>
              <a:t>External market:</a:t>
            </a:r>
          </a:p>
          <a:p>
            <a:pPr lvl="1"/>
            <a:r>
              <a:rPr lang="pt-BR" sz="2400">
                <a:cs typeface="Arial"/>
              </a:rPr>
              <a:t>Regulation;</a:t>
            </a:r>
          </a:p>
          <a:p>
            <a:pPr lvl="1"/>
            <a:r>
              <a:rPr lang="pt-BR" sz="2400">
                <a:cs typeface="Arial"/>
              </a:rPr>
              <a:t>Exchange rate;</a:t>
            </a:r>
          </a:p>
          <a:p>
            <a:pPr lvl="1"/>
            <a:r>
              <a:rPr lang="pt-BR" sz="2400">
                <a:cs typeface="Arial"/>
              </a:rPr>
              <a:t>Cotton yield.</a:t>
            </a:r>
          </a:p>
        </p:txBody>
      </p:sp>
    </p:spTree>
    <p:extLst>
      <p:ext uri="{BB962C8B-B14F-4D97-AF65-F5344CB8AC3E}">
        <p14:creationId xmlns:p14="http://schemas.microsoft.com/office/powerpoint/2010/main" val="42932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888-E6AD-4844-9630-4B1EBED6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D761D97-0227-47B0-BC77-1CF11A6619B7}"/>
              </a:ext>
            </a:extLst>
          </p:cNvPr>
          <p:cNvSpPr/>
          <p:nvPr/>
        </p:nvSpPr>
        <p:spPr>
          <a:xfrm>
            <a:off x="3029395" y="3416721"/>
            <a:ext cx="6009733" cy="819510"/>
          </a:xfrm>
          <a:prstGeom prst="left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cs typeface="Arial"/>
              </a:rPr>
              <a:t>Classic's             Appealing</a:t>
            </a:r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E262-0810-4062-89EE-CDFAC78BD4A2}"/>
              </a:ext>
            </a:extLst>
          </p:cNvPr>
          <p:cNvSpPr txBox="1"/>
          <p:nvPr/>
        </p:nvSpPr>
        <p:spPr>
          <a:xfrm>
            <a:off x="64123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gets</a:t>
            </a:r>
          </a:p>
          <a:p>
            <a:pPr algn="ctr"/>
            <a:r>
              <a:rPr lang="pt-BR" sz="2200"/>
              <a:t>obsolete</a:t>
            </a:r>
            <a:endParaRPr lang="pt-BR" sz="2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D5810-0E30-4F5B-9C32-7EA4456578C7}"/>
              </a:ext>
            </a:extLst>
          </p:cNvPr>
          <p:cNvSpPr txBox="1"/>
          <p:nvPr/>
        </p:nvSpPr>
        <p:spPr>
          <a:xfrm>
            <a:off x="869255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never</a:t>
            </a:r>
            <a:endParaRPr lang="pt-BR">
              <a:cs typeface="Arial"/>
            </a:endParaRPr>
          </a:p>
          <a:p>
            <a:pPr algn="ctr"/>
            <a:r>
              <a:rPr lang="pt-BR" sz="2200">
                <a:cs typeface="Arial"/>
              </a:rPr>
              <a:t>fades</a:t>
            </a:r>
          </a:p>
        </p:txBody>
      </p:sp>
    </p:spTree>
    <p:extLst>
      <p:ext uri="{BB962C8B-B14F-4D97-AF65-F5344CB8AC3E}">
        <p14:creationId xmlns:p14="http://schemas.microsoft.com/office/powerpoint/2010/main" val="1041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888-E6AD-4844-9630-4B1EBED6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D761D97-0227-47B0-BC77-1CF11A6619B7}"/>
              </a:ext>
            </a:extLst>
          </p:cNvPr>
          <p:cNvSpPr/>
          <p:nvPr/>
        </p:nvSpPr>
        <p:spPr>
          <a:xfrm>
            <a:off x="3029395" y="3416721"/>
            <a:ext cx="6009733" cy="819510"/>
          </a:xfrm>
          <a:prstGeom prst="left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cs typeface="Arial"/>
              </a:rPr>
              <a:t>Classic's             Appealing</a:t>
            </a:r>
            <a:endParaRPr lang="pt-BR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DD22FDDC-94F7-43EA-BDCD-0B2FC472DB07}"/>
              </a:ext>
            </a:extLst>
          </p:cNvPr>
          <p:cNvSpPr/>
          <p:nvPr/>
        </p:nvSpPr>
        <p:spPr>
          <a:xfrm>
            <a:off x="5639386" y="1338794"/>
            <a:ext cx="790754" cy="4974563"/>
          </a:xfrm>
          <a:prstGeom prst="up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cs typeface="Arial"/>
              </a:rPr>
              <a:t>Externa l</a:t>
            </a:r>
            <a:br>
              <a:rPr lang="pt-BR" sz="2000" b="1">
                <a:cs typeface="Arial"/>
              </a:rPr>
            </a:br>
            <a:r>
              <a:rPr lang="pt-BR" sz="2000" b="1">
                <a:cs typeface="Arial"/>
              </a:rPr>
              <a:t> Market</a:t>
            </a:r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E262-0810-4062-89EE-CDFAC78BD4A2}"/>
              </a:ext>
            </a:extLst>
          </p:cNvPr>
          <p:cNvSpPr txBox="1"/>
          <p:nvPr/>
        </p:nvSpPr>
        <p:spPr>
          <a:xfrm>
            <a:off x="64123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gets</a:t>
            </a:r>
          </a:p>
          <a:p>
            <a:pPr algn="ctr"/>
            <a:r>
              <a:rPr lang="pt-BR" sz="2200"/>
              <a:t>obsolete</a:t>
            </a:r>
            <a:endParaRPr lang="pt-BR" sz="2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D5810-0E30-4F5B-9C32-7EA4456578C7}"/>
              </a:ext>
            </a:extLst>
          </p:cNvPr>
          <p:cNvSpPr txBox="1"/>
          <p:nvPr/>
        </p:nvSpPr>
        <p:spPr>
          <a:xfrm>
            <a:off x="869255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never</a:t>
            </a:r>
            <a:endParaRPr lang="pt-BR">
              <a:cs typeface="Arial"/>
            </a:endParaRPr>
          </a:p>
          <a:p>
            <a:pPr algn="ctr"/>
            <a:r>
              <a:rPr lang="pt-BR" sz="2200">
                <a:cs typeface="Arial"/>
              </a:rPr>
              <a:t>fades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8DA47-D293-44B1-9223-474EDA35A0C7}"/>
              </a:ext>
            </a:extLst>
          </p:cNvPr>
          <p:cNvSpPr txBox="1"/>
          <p:nvPr/>
        </p:nvSpPr>
        <p:spPr>
          <a:xfrm>
            <a:off x="4666890" y="632028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Unfavorable</a:t>
            </a:r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2E6F3-3D99-4CEF-B99D-AB894D5B4865}"/>
              </a:ext>
            </a:extLst>
          </p:cNvPr>
          <p:cNvSpPr txBox="1"/>
          <p:nvPr/>
        </p:nvSpPr>
        <p:spPr>
          <a:xfrm>
            <a:off x="4666889" y="91440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Favorable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5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888-E6AD-4844-9630-4B1EBED6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D761D97-0227-47B0-BC77-1CF11A6619B7}"/>
              </a:ext>
            </a:extLst>
          </p:cNvPr>
          <p:cNvSpPr/>
          <p:nvPr/>
        </p:nvSpPr>
        <p:spPr>
          <a:xfrm>
            <a:off x="3029395" y="3416721"/>
            <a:ext cx="6009733" cy="819510"/>
          </a:xfrm>
          <a:prstGeom prst="left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cs typeface="Arial"/>
              </a:rPr>
              <a:t>Classic's             Appealing</a:t>
            </a:r>
            <a:endParaRPr lang="pt-BR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DD22FDDC-94F7-43EA-BDCD-0B2FC472DB07}"/>
              </a:ext>
            </a:extLst>
          </p:cNvPr>
          <p:cNvSpPr/>
          <p:nvPr/>
        </p:nvSpPr>
        <p:spPr>
          <a:xfrm>
            <a:off x="5639386" y="1338794"/>
            <a:ext cx="790754" cy="4974563"/>
          </a:xfrm>
          <a:prstGeom prst="up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cs typeface="Arial"/>
              </a:rPr>
              <a:t>Externa l</a:t>
            </a:r>
            <a:br>
              <a:rPr lang="pt-BR" sz="2000" b="1">
                <a:cs typeface="Arial"/>
              </a:rPr>
            </a:br>
            <a:r>
              <a:rPr lang="pt-BR" sz="2000" b="1">
                <a:cs typeface="Arial"/>
              </a:rPr>
              <a:t> Market</a:t>
            </a:r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E262-0810-4062-89EE-CDFAC78BD4A2}"/>
              </a:ext>
            </a:extLst>
          </p:cNvPr>
          <p:cNvSpPr txBox="1"/>
          <p:nvPr/>
        </p:nvSpPr>
        <p:spPr>
          <a:xfrm>
            <a:off x="64123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gets</a:t>
            </a:r>
          </a:p>
          <a:p>
            <a:pPr algn="ctr"/>
            <a:r>
              <a:rPr lang="pt-BR" sz="2200"/>
              <a:t>obsolete</a:t>
            </a:r>
            <a:endParaRPr lang="pt-BR" sz="2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D5810-0E30-4F5B-9C32-7EA4456578C7}"/>
              </a:ext>
            </a:extLst>
          </p:cNvPr>
          <p:cNvSpPr txBox="1"/>
          <p:nvPr/>
        </p:nvSpPr>
        <p:spPr>
          <a:xfrm>
            <a:off x="869255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never</a:t>
            </a:r>
            <a:endParaRPr lang="pt-BR">
              <a:cs typeface="Arial"/>
            </a:endParaRPr>
          </a:p>
          <a:p>
            <a:pPr algn="ctr"/>
            <a:r>
              <a:rPr lang="pt-BR" sz="2200">
                <a:cs typeface="Arial"/>
              </a:rPr>
              <a:t>fades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8DA47-D293-44B1-9223-474EDA35A0C7}"/>
              </a:ext>
            </a:extLst>
          </p:cNvPr>
          <p:cNvSpPr txBox="1"/>
          <p:nvPr/>
        </p:nvSpPr>
        <p:spPr>
          <a:xfrm>
            <a:off x="4666890" y="632028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Unfavorable</a:t>
            </a:r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2E6F3-3D99-4CEF-B99D-AB894D5B4865}"/>
              </a:ext>
            </a:extLst>
          </p:cNvPr>
          <p:cNvSpPr txBox="1"/>
          <p:nvPr/>
        </p:nvSpPr>
        <p:spPr>
          <a:xfrm>
            <a:off x="4666889" y="91440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Favorable</a:t>
            </a:r>
            <a:endParaRPr lang="pt-B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F4B67-2FBD-4278-9312-7865D7EB70A7}"/>
              </a:ext>
            </a:extLst>
          </p:cNvPr>
          <p:cNvSpPr txBox="1"/>
          <p:nvPr/>
        </p:nvSpPr>
        <p:spPr>
          <a:xfrm>
            <a:off x="3157266" y="446560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Parking</a:t>
            </a:r>
          </a:p>
          <a:p>
            <a:pPr algn="ctr"/>
            <a:r>
              <a:rPr lang="pt-BR" sz="2400" b="1">
                <a:cs typeface="Arial"/>
              </a:rPr>
              <a:t>brake</a:t>
            </a:r>
          </a:p>
        </p:txBody>
      </p:sp>
    </p:spTree>
    <p:extLst>
      <p:ext uri="{BB962C8B-B14F-4D97-AF65-F5344CB8AC3E}">
        <p14:creationId xmlns:p14="http://schemas.microsoft.com/office/powerpoint/2010/main" val="20344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888-E6AD-4844-9630-4B1EBED6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D761D97-0227-47B0-BC77-1CF11A6619B7}"/>
              </a:ext>
            </a:extLst>
          </p:cNvPr>
          <p:cNvSpPr/>
          <p:nvPr/>
        </p:nvSpPr>
        <p:spPr>
          <a:xfrm>
            <a:off x="3029395" y="3416721"/>
            <a:ext cx="6009733" cy="819510"/>
          </a:xfrm>
          <a:prstGeom prst="left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cs typeface="Arial"/>
              </a:rPr>
              <a:t>Classic's             Appealing</a:t>
            </a:r>
            <a:endParaRPr lang="pt-BR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DD22FDDC-94F7-43EA-BDCD-0B2FC472DB07}"/>
              </a:ext>
            </a:extLst>
          </p:cNvPr>
          <p:cNvSpPr/>
          <p:nvPr/>
        </p:nvSpPr>
        <p:spPr>
          <a:xfrm>
            <a:off x="5639386" y="1338794"/>
            <a:ext cx="790754" cy="4974563"/>
          </a:xfrm>
          <a:prstGeom prst="up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cs typeface="Arial"/>
              </a:rPr>
              <a:t>Externa l</a:t>
            </a:r>
            <a:br>
              <a:rPr lang="pt-BR" sz="2000" b="1">
                <a:cs typeface="Arial"/>
              </a:rPr>
            </a:br>
            <a:r>
              <a:rPr lang="pt-BR" sz="2000" b="1">
                <a:cs typeface="Arial"/>
              </a:rPr>
              <a:t> Market</a:t>
            </a:r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E262-0810-4062-89EE-CDFAC78BD4A2}"/>
              </a:ext>
            </a:extLst>
          </p:cNvPr>
          <p:cNvSpPr txBox="1"/>
          <p:nvPr/>
        </p:nvSpPr>
        <p:spPr>
          <a:xfrm>
            <a:off x="64123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gets</a:t>
            </a:r>
          </a:p>
          <a:p>
            <a:pPr algn="ctr"/>
            <a:r>
              <a:rPr lang="pt-BR" sz="2200"/>
              <a:t>obsolete</a:t>
            </a:r>
            <a:endParaRPr lang="pt-BR" sz="2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D5810-0E30-4F5B-9C32-7EA4456578C7}"/>
              </a:ext>
            </a:extLst>
          </p:cNvPr>
          <p:cNvSpPr txBox="1"/>
          <p:nvPr/>
        </p:nvSpPr>
        <p:spPr>
          <a:xfrm>
            <a:off x="869255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never</a:t>
            </a:r>
            <a:endParaRPr lang="pt-BR">
              <a:cs typeface="Arial"/>
            </a:endParaRPr>
          </a:p>
          <a:p>
            <a:pPr algn="ctr"/>
            <a:r>
              <a:rPr lang="pt-BR" sz="2200">
                <a:cs typeface="Arial"/>
              </a:rPr>
              <a:t>fades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8DA47-D293-44B1-9223-474EDA35A0C7}"/>
              </a:ext>
            </a:extLst>
          </p:cNvPr>
          <p:cNvSpPr txBox="1"/>
          <p:nvPr/>
        </p:nvSpPr>
        <p:spPr>
          <a:xfrm>
            <a:off x="4666890" y="632028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Unfavorable</a:t>
            </a:r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2E6F3-3D99-4CEF-B99D-AB894D5B4865}"/>
              </a:ext>
            </a:extLst>
          </p:cNvPr>
          <p:cNvSpPr txBox="1"/>
          <p:nvPr/>
        </p:nvSpPr>
        <p:spPr>
          <a:xfrm>
            <a:off x="4666889" y="91440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Favorable</a:t>
            </a:r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30A76-30F8-412A-8D85-B04880B367AD}"/>
              </a:ext>
            </a:extLst>
          </p:cNvPr>
          <p:cNvSpPr txBox="1"/>
          <p:nvPr/>
        </p:nvSpPr>
        <p:spPr>
          <a:xfrm>
            <a:off x="3157267" y="232338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/>
              <a:t>Struggle to reinvent</a:t>
            </a:r>
            <a:endParaRPr lang="pt-BR" sz="2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F4B67-2FBD-4278-9312-7865D7EB70A7}"/>
              </a:ext>
            </a:extLst>
          </p:cNvPr>
          <p:cNvSpPr txBox="1"/>
          <p:nvPr/>
        </p:nvSpPr>
        <p:spPr>
          <a:xfrm>
            <a:off x="3157266" y="446560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Parking</a:t>
            </a:r>
          </a:p>
          <a:p>
            <a:pPr algn="ctr"/>
            <a:r>
              <a:rPr lang="pt-BR" sz="2400" b="1">
                <a:cs typeface="Arial"/>
              </a:rPr>
              <a:t>brake</a:t>
            </a:r>
          </a:p>
        </p:txBody>
      </p:sp>
    </p:spTree>
    <p:extLst>
      <p:ext uri="{BB962C8B-B14F-4D97-AF65-F5344CB8AC3E}">
        <p14:creationId xmlns:p14="http://schemas.microsoft.com/office/powerpoint/2010/main" val="30590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76274-1C71-464B-998E-0C641BB2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History</a:t>
            </a:r>
          </a:p>
        </p:txBody>
      </p:sp>
      <p:pic>
        <p:nvPicPr>
          <p:cNvPr id="1026" name="Picture 2" descr="https://www.levistrauss.com/wp-content/uploads/2019/03/LeviStrauss.jpg">
            <a:extLst>
              <a:ext uri="{FF2B5EF4-FFF2-40B4-BE49-F238E27FC236}">
                <a16:creationId xmlns:a16="http://schemas.microsoft.com/office/drawing/2014/main" id="{251A1A16-2D6E-42F1-BC30-F695F50C4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5" r="54246" b="16363"/>
          <a:stretch/>
        </p:blipFill>
        <p:spPr bwMode="auto">
          <a:xfrm>
            <a:off x="1180129" y="1846093"/>
            <a:ext cx="1417895" cy="1827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193C5FA-3800-4211-A495-BA6F03F35102}"/>
              </a:ext>
            </a:extLst>
          </p:cNvPr>
          <p:cNvSpPr txBox="1"/>
          <p:nvPr/>
        </p:nvSpPr>
        <p:spPr>
          <a:xfrm>
            <a:off x="944652" y="3888841"/>
            <a:ext cx="1867681" cy="51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/>
              <a:t>1829 – The Birth of Levi Strauss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6CBDDB-2025-4521-B9B1-9C8E4D8DA095}"/>
              </a:ext>
            </a:extLst>
          </p:cNvPr>
          <p:cNvSpPr txBox="1"/>
          <p:nvPr/>
        </p:nvSpPr>
        <p:spPr>
          <a:xfrm>
            <a:off x="3266593" y="4575473"/>
            <a:ext cx="254860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Leve </a:t>
            </a:r>
            <a:r>
              <a:rPr lang="pt-BR" sz="1400" err="1">
                <a:ea typeface="+mn-lt"/>
                <a:cs typeface="+mn-lt"/>
              </a:rPr>
              <a:t>Straus</a:t>
            </a:r>
            <a:r>
              <a:rPr lang="pt-BR" sz="1400">
                <a:ea typeface="+mn-lt"/>
                <a:cs typeface="+mn-lt"/>
              </a:rPr>
              <a:t> </a:t>
            </a:r>
            <a:r>
              <a:rPr lang="pt-BR" sz="1400" err="1">
                <a:ea typeface="+mn-lt"/>
                <a:cs typeface="+mn-lt"/>
              </a:rPr>
              <a:t>was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working</a:t>
            </a:r>
            <a:r>
              <a:rPr lang="pt-BR" sz="1400">
                <a:ea typeface="+mn-lt"/>
                <a:cs typeface="+mn-lt"/>
              </a:rPr>
              <a:t> </a:t>
            </a:r>
            <a:br>
              <a:rPr lang="pt-BR" sz="1400">
                <a:ea typeface="+mn-lt"/>
                <a:cs typeface="+mn-lt"/>
              </a:rPr>
            </a:br>
            <a:r>
              <a:rPr lang="pt-BR" sz="1400">
                <a:ea typeface="+mn-lt"/>
                <a:cs typeface="+mn-lt"/>
              </a:rPr>
              <a:t>with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brothers </a:t>
            </a:r>
            <a:r>
              <a:rPr lang="pt-BR" sz="1400" err="1">
                <a:ea typeface="+mn-lt"/>
                <a:cs typeface="+mn-lt"/>
              </a:rPr>
              <a:t>at</a:t>
            </a:r>
            <a:r>
              <a:rPr lang="pt-BR" sz="1400">
                <a:ea typeface="+mn-lt"/>
                <a:cs typeface="+mn-lt"/>
              </a:rPr>
              <a:t> a shop </a:t>
            </a:r>
            <a:r>
              <a:rPr lang="pt-BR" sz="1400" err="1">
                <a:ea typeface="+mn-lt"/>
                <a:cs typeface="+mn-lt"/>
              </a:rPr>
              <a:t>that</a:t>
            </a:r>
            <a:r>
              <a:rPr lang="pt-BR" sz="1400">
                <a:ea typeface="+mn-lt"/>
                <a:cs typeface="+mn-lt"/>
              </a:rPr>
              <a:t> </a:t>
            </a:r>
            <a:r>
              <a:rPr lang="pt-BR" sz="1400" err="1">
                <a:ea typeface="+mn-lt"/>
                <a:cs typeface="+mn-lt"/>
              </a:rPr>
              <a:t>imports</a:t>
            </a:r>
            <a:r>
              <a:rPr lang="pt-BR" sz="1400">
                <a:ea typeface="+mn-lt"/>
                <a:cs typeface="+mn-lt"/>
              </a:rPr>
              <a:t> </a:t>
            </a:r>
            <a:r>
              <a:rPr lang="pt-BR" sz="1400" err="1">
                <a:ea typeface="+mn-lt"/>
                <a:cs typeface="+mn-lt"/>
              </a:rPr>
              <a:t>clothes</a:t>
            </a:r>
            <a:r>
              <a:rPr lang="pt-BR" sz="1400">
                <a:ea typeface="+mn-lt"/>
                <a:cs typeface="+mn-lt"/>
              </a:rPr>
              <a:t>, 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 </a:t>
            </a:r>
            <a:r>
              <a:rPr lang="pt-BR" sz="1400" err="1">
                <a:ea typeface="+mn-lt"/>
                <a:cs typeface="+mn-lt"/>
              </a:rPr>
              <a:t>then</a:t>
            </a:r>
            <a:r>
              <a:rPr lang="pt-BR" sz="1400">
                <a:ea typeface="+mn-lt"/>
                <a:cs typeface="+mn-lt"/>
              </a:rPr>
              <a:t> </a:t>
            </a:r>
            <a:r>
              <a:rPr lang="pt-BR" sz="1400" err="1">
                <a:ea typeface="+mn-lt"/>
                <a:cs typeface="+mn-lt"/>
              </a:rPr>
              <a:t>he</a:t>
            </a:r>
            <a:r>
              <a:rPr lang="pt-BR" sz="1400">
                <a:ea typeface="+mn-lt"/>
                <a:cs typeface="+mn-lt"/>
              </a:rPr>
              <a:t> opens </a:t>
            </a:r>
            <a:r>
              <a:rPr lang="pt-BR" sz="1400" err="1">
                <a:ea typeface="+mn-lt"/>
                <a:cs typeface="+mn-lt"/>
              </a:rPr>
              <a:t>his</a:t>
            </a:r>
            <a:r>
              <a:rPr lang="pt-BR" sz="1400">
                <a:ea typeface="+mn-lt"/>
                <a:cs typeface="+mn-lt"/>
              </a:rPr>
              <a:t> </a:t>
            </a:r>
            <a:r>
              <a:rPr lang="pt-BR" sz="1400" err="1">
                <a:ea typeface="+mn-lt"/>
                <a:cs typeface="+mn-lt"/>
              </a:rPr>
              <a:t>own</a:t>
            </a:r>
            <a:r>
              <a:rPr lang="pt-BR" sz="1400">
                <a:ea typeface="+mn-lt"/>
                <a:cs typeface="+mn-lt"/>
              </a:rPr>
              <a:t> business.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616B17-32DD-4CEA-AC02-4E6738C6E49C}"/>
              </a:ext>
            </a:extLst>
          </p:cNvPr>
          <p:cNvSpPr txBox="1"/>
          <p:nvPr/>
        </p:nvSpPr>
        <p:spPr>
          <a:xfrm>
            <a:off x="670007" y="4575473"/>
            <a:ext cx="240638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" sz="1400">
                <a:latin typeface="Consolas"/>
                <a:cs typeface="Arial"/>
              </a:rPr>
              <a:t>Levi Strauss was born in Bavaria, Germany, and moved to the United States after his father died of tuberculosis.</a:t>
            </a:r>
            <a:endParaRPr lang="en">
              <a:latin typeface="Consola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0C4A95-62EC-4554-A993-BB29D36206B9}"/>
              </a:ext>
            </a:extLst>
          </p:cNvPr>
          <p:cNvSpPr txBox="1"/>
          <p:nvPr/>
        </p:nvSpPr>
        <p:spPr>
          <a:xfrm>
            <a:off x="3323853" y="3911052"/>
            <a:ext cx="242000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1853 – Levi Strauss </a:t>
            </a:r>
            <a:br>
              <a:rPr lang="pt-BR" sz="1600" b="1"/>
            </a:br>
            <a:r>
              <a:rPr lang="pt-BR" sz="1600" b="1"/>
              <a:t>&amp; Co </a:t>
            </a:r>
            <a:r>
              <a:rPr lang="pt-BR" sz="1600" b="1" err="1"/>
              <a:t>is</a:t>
            </a:r>
            <a:r>
              <a:rPr lang="pt-BR" sz="1600" b="1"/>
              <a:t> </a:t>
            </a:r>
            <a:r>
              <a:rPr lang="pt-BR" sz="1600" b="1" err="1"/>
              <a:t>founded</a:t>
            </a:r>
          </a:p>
        </p:txBody>
      </p:sp>
      <p:pic>
        <p:nvPicPr>
          <p:cNvPr id="1028" name="Picture 4" descr="https://www.levistrauss.com/wp-content/uploads/2019/03/1853_Image.png">
            <a:extLst>
              <a:ext uri="{FF2B5EF4-FFF2-40B4-BE49-F238E27FC236}">
                <a16:creationId xmlns:a16="http://schemas.microsoft.com/office/drawing/2014/main" id="{13653EDB-9918-446C-9CA5-3B900851A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87" y="1646238"/>
            <a:ext cx="1635335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levistrauss.com/wp-content/uploads/2019/03/1873_Image.png">
            <a:extLst>
              <a:ext uri="{FF2B5EF4-FFF2-40B4-BE49-F238E27FC236}">
                <a16:creationId xmlns:a16="http://schemas.microsoft.com/office/drawing/2014/main" id="{01B6201C-3934-4A81-AFCC-A6E391CE8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r="23404"/>
          <a:stretch/>
        </p:blipFill>
        <p:spPr bwMode="auto">
          <a:xfrm>
            <a:off x="6300361" y="1654377"/>
            <a:ext cx="1635335" cy="21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0CDBE3-6065-4911-B8F8-F477A6F0F25F}"/>
              </a:ext>
            </a:extLst>
          </p:cNvPr>
          <p:cNvSpPr txBox="1"/>
          <p:nvPr/>
        </p:nvSpPr>
        <p:spPr>
          <a:xfrm>
            <a:off x="5883793" y="4575473"/>
            <a:ext cx="246847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Jacob Davis &amp; Levi Strauss </a:t>
            </a:r>
            <a:r>
              <a:rPr lang="pt-BR" sz="1400" err="1">
                <a:ea typeface="+mn-lt"/>
                <a:cs typeface="+mn-lt"/>
              </a:rPr>
              <a:t>receive</a:t>
            </a:r>
            <a:r>
              <a:rPr lang="pt-BR" sz="1400">
                <a:ea typeface="+mn-lt"/>
                <a:cs typeface="+mn-lt"/>
              </a:rPr>
              <a:t> a </a:t>
            </a:r>
            <a:r>
              <a:rPr lang="pt-BR" sz="1400" err="1">
                <a:ea typeface="+mn-lt"/>
                <a:cs typeface="+mn-lt"/>
              </a:rPr>
              <a:t>patent</a:t>
            </a:r>
            <a:r>
              <a:rPr lang="pt-BR" sz="1400">
                <a:ea typeface="+mn-lt"/>
                <a:cs typeface="+mn-lt"/>
              </a:rPr>
              <a:t> for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improvement</a:t>
            </a:r>
            <a:r>
              <a:rPr lang="pt-BR" sz="1400">
                <a:ea typeface="+mn-lt"/>
                <a:cs typeface="+mn-lt"/>
              </a:rPr>
              <a:t> in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opening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of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handbags</a:t>
            </a:r>
            <a:r>
              <a:rPr lang="pt-BR" sz="1400">
                <a:ea typeface="+mn-lt"/>
                <a:cs typeface="+mn-lt"/>
              </a:rPr>
              <a:t>. 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by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adding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rivets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their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pants</a:t>
            </a:r>
            <a:r>
              <a:rPr lang="pt-BR" sz="1400">
                <a:ea typeface="+mn-lt"/>
                <a:cs typeface="+mn-lt"/>
              </a:rPr>
              <a:t>, </a:t>
            </a:r>
            <a:r>
              <a:rPr lang="pt-BR" sz="1400" err="1">
                <a:ea typeface="+mn-lt"/>
                <a:cs typeface="+mn-lt"/>
              </a:rPr>
              <a:t>they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created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jeans.</a:t>
            </a:r>
            <a:endParaRPr lang="pt-BR">
              <a:ea typeface="+mn-lt"/>
              <a:cs typeface="+mn-l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6BF49E-9694-48AE-A886-95BD393AE514}"/>
              </a:ext>
            </a:extLst>
          </p:cNvPr>
          <p:cNvSpPr txBox="1"/>
          <p:nvPr/>
        </p:nvSpPr>
        <p:spPr>
          <a:xfrm>
            <a:off x="6105850" y="3911052"/>
            <a:ext cx="202435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1873 – Blue Jeans</a:t>
            </a:r>
            <a:r>
              <a:rPr lang="pt-BR" sz="1600" b="1">
                <a:cs typeface="Arial"/>
              </a:rPr>
              <a:t/>
            </a:r>
            <a:br>
              <a:rPr lang="pt-BR" sz="1600" b="1">
                <a:cs typeface="Arial"/>
              </a:rPr>
            </a:br>
            <a:r>
              <a:rPr lang="pt-BR" sz="1600" b="1">
                <a:cs typeface="Arial"/>
              </a:rPr>
              <a:t>are </a:t>
            </a:r>
            <a:r>
              <a:rPr lang="pt-BR" sz="1600" b="1" err="1">
                <a:cs typeface="Arial"/>
              </a:rPr>
              <a:t>born</a:t>
            </a:r>
          </a:p>
        </p:txBody>
      </p:sp>
      <p:pic>
        <p:nvPicPr>
          <p:cNvPr id="1032" name="Picture 8" descr="https://www.levistrauss.com/wp-content/uploads/2019/03/TWO_HORSE_PULL.png">
            <a:extLst>
              <a:ext uri="{FF2B5EF4-FFF2-40B4-BE49-F238E27FC236}">
                <a16:creationId xmlns:a16="http://schemas.microsoft.com/office/drawing/2014/main" id="{22D8764E-72F8-40AA-A9ED-CF50C719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259" y="1684913"/>
            <a:ext cx="2468470" cy="21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E56CAC-6305-4C8A-AEE2-F51F305778FF}"/>
              </a:ext>
            </a:extLst>
          </p:cNvPr>
          <p:cNvSpPr txBox="1"/>
          <p:nvPr/>
        </p:nvSpPr>
        <p:spPr>
          <a:xfrm>
            <a:off x="8739415" y="4553262"/>
            <a:ext cx="2468470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The </a:t>
            </a:r>
            <a:r>
              <a:rPr lang="pt-BR" sz="1400" err="1">
                <a:ea typeface="+mn-lt"/>
                <a:cs typeface="+mn-lt"/>
              </a:rPr>
              <a:t>Two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Horses</a:t>
            </a:r>
            <a:r>
              <a:rPr lang="pt-BR" sz="1400">
                <a:ea typeface="+mn-lt"/>
                <a:cs typeface="+mn-lt"/>
              </a:rPr>
              <a:t> Brand </a:t>
            </a:r>
            <a:r>
              <a:rPr lang="pt-BR" sz="1400" err="1">
                <a:ea typeface="+mn-lt"/>
                <a:cs typeface="+mn-lt"/>
              </a:rPr>
              <a:t>symbolizes</a:t>
            </a:r>
            <a:r>
              <a:rPr lang="pt-BR" sz="1400">
                <a:ea typeface="+mn-lt"/>
                <a:cs typeface="+mn-lt"/>
              </a:rPr>
              <a:t> a </a:t>
            </a:r>
            <a:r>
              <a:rPr lang="pt-BR" sz="1400" err="1">
                <a:ea typeface="+mn-lt"/>
                <a:cs typeface="+mn-lt"/>
              </a:rPr>
              <a:t>pair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of</a:t>
            </a:r>
            <a:r>
              <a:rPr lang="pt-BR" sz="1400">
                <a:ea typeface="+mn-lt"/>
                <a:cs typeface="+mn-lt"/>
              </a:rPr>
              <a:t> Levi's </a:t>
            </a:r>
            <a:r>
              <a:rPr lang="pt-BR" sz="1400" err="1">
                <a:ea typeface="+mn-lt"/>
                <a:cs typeface="+mn-lt"/>
              </a:rPr>
              <a:t>waist</a:t>
            </a:r>
            <a:r>
              <a:rPr lang="pt-BR" sz="1400">
                <a:ea typeface="+mn-lt"/>
                <a:cs typeface="+mn-lt"/>
              </a:rPr>
              <a:t> overalls, </a:t>
            </a:r>
            <a:r>
              <a:rPr lang="pt-BR" sz="1400" err="1">
                <a:ea typeface="+mn-lt"/>
                <a:cs typeface="+mn-lt"/>
              </a:rPr>
              <a:t>illustrating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brand's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strength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against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competition</a:t>
            </a:r>
            <a:r>
              <a:rPr lang="pt-BR" sz="1400">
                <a:ea typeface="+mn-lt"/>
                <a:cs typeface="+mn-lt"/>
              </a:rPr>
              <a:t>.</a:t>
            </a:r>
            <a:endParaRPr lang="pt-BR">
              <a:ea typeface="+mn-lt"/>
              <a:cs typeface="+mn-lt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67762A-4957-49F3-A8D3-B34EAEB2AC34}"/>
              </a:ext>
            </a:extLst>
          </p:cNvPr>
          <p:cNvSpPr txBox="1"/>
          <p:nvPr/>
        </p:nvSpPr>
        <p:spPr>
          <a:xfrm>
            <a:off x="8814571" y="3899947"/>
            <a:ext cx="231815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1886 – The </a:t>
            </a:r>
            <a:r>
              <a:rPr lang="pt-BR" sz="1600" b="1" err="1"/>
              <a:t>Two</a:t>
            </a:r>
            <a:r>
              <a:rPr lang="pt-BR" sz="1600" b="1"/>
              <a:t> </a:t>
            </a:r>
            <a:r>
              <a:rPr lang="pt-BR" sz="1600" b="1" err="1"/>
              <a:t>Hourses</a:t>
            </a:r>
            <a:r>
              <a:rPr lang="pt-BR" sz="1600" b="1"/>
              <a:t> Brand</a:t>
            </a:r>
          </a:p>
        </p:txBody>
      </p:sp>
    </p:spTree>
    <p:extLst>
      <p:ext uri="{BB962C8B-B14F-4D97-AF65-F5344CB8AC3E}">
        <p14:creationId xmlns:p14="http://schemas.microsoft.com/office/powerpoint/2010/main" val="27892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888-E6AD-4844-9630-4B1EBED6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D761D97-0227-47B0-BC77-1CF11A6619B7}"/>
              </a:ext>
            </a:extLst>
          </p:cNvPr>
          <p:cNvSpPr/>
          <p:nvPr/>
        </p:nvSpPr>
        <p:spPr>
          <a:xfrm>
            <a:off x="3029395" y="3416721"/>
            <a:ext cx="6009733" cy="819510"/>
          </a:xfrm>
          <a:prstGeom prst="left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cs typeface="Arial"/>
              </a:rPr>
              <a:t>Classic's             Appealing</a:t>
            </a:r>
            <a:endParaRPr lang="pt-BR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DD22FDDC-94F7-43EA-BDCD-0B2FC472DB07}"/>
              </a:ext>
            </a:extLst>
          </p:cNvPr>
          <p:cNvSpPr/>
          <p:nvPr/>
        </p:nvSpPr>
        <p:spPr>
          <a:xfrm>
            <a:off x="5639386" y="1338794"/>
            <a:ext cx="790754" cy="4974563"/>
          </a:xfrm>
          <a:prstGeom prst="up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cs typeface="Arial"/>
              </a:rPr>
              <a:t>Externa l</a:t>
            </a:r>
            <a:br>
              <a:rPr lang="pt-BR" sz="2000" b="1">
                <a:cs typeface="Arial"/>
              </a:rPr>
            </a:br>
            <a:r>
              <a:rPr lang="pt-BR" sz="2000" b="1">
                <a:cs typeface="Arial"/>
              </a:rPr>
              <a:t> Market</a:t>
            </a:r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E262-0810-4062-89EE-CDFAC78BD4A2}"/>
              </a:ext>
            </a:extLst>
          </p:cNvPr>
          <p:cNvSpPr txBox="1"/>
          <p:nvPr/>
        </p:nvSpPr>
        <p:spPr>
          <a:xfrm>
            <a:off x="64123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gets</a:t>
            </a:r>
          </a:p>
          <a:p>
            <a:pPr algn="ctr"/>
            <a:r>
              <a:rPr lang="pt-BR" sz="2200"/>
              <a:t>obsolete</a:t>
            </a:r>
            <a:endParaRPr lang="pt-BR" sz="2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D5810-0E30-4F5B-9C32-7EA4456578C7}"/>
              </a:ext>
            </a:extLst>
          </p:cNvPr>
          <p:cNvSpPr txBox="1"/>
          <p:nvPr/>
        </p:nvSpPr>
        <p:spPr>
          <a:xfrm>
            <a:off x="869255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never</a:t>
            </a:r>
            <a:endParaRPr lang="pt-BR">
              <a:cs typeface="Arial"/>
            </a:endParaRPr>
          </a:p>
          <a:p>
            <a:pPr algn="ctr"/>
            <a:r>
              <a:rPr lang="pt-BR" sz="2200">
                <a:cs typeface="Arial"/>
              </a:rPr>
              <a:t>fades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8DA47-D293-44B1-9223-474EDA35A0C7}"/>
              </a:ext>
            </a:extLst>
          </p:cNvPr>
          <p:cNvSpPr txBox="1"/>
          <p:nvPr/>
        </p:nvSpPr>
        <p:spPr>
          <a:xfrm>
            <a:off x="4666890" y="632028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Unfavorable</a:t>
            </a:r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2E6F3-3D99-4CEF-B99D-AB894D5B4865}"/>
              </a:ext>
            </a:extLst>
          </p:cNvPr>
          <p:cNvSpPr txBox="1"/>
          <p:nvPr/>
        </p:nvSpPr>
        <p:spPr>
          <a:xfrm>
            <a:off x="4666889" y="91440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Favorable</a:t>
            </a:r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30A76-30F8-412A-8D85-B04880B367AD}"/>
              </a:ext>
            </a:extLst>
          </p:cNvPr>
          <p:cNvSpPr txBox="1"/>
          <p:nvPr/>
        </p:nvSpPr>
        <p:spPr>
          <a:xfrm>
            <a:off x="3157267" y="232338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/>
              <a:t>Struggle to reinvent</a:t>
            </a:r>
            <a:endParaRPr lang="pt-BR" sz="2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F4B67-2FBD-4278-9312-7865D7EB70A7}"/>
              </a:ext>
            </a:extLst>
          </p:cNvPr>
          <p:cNvSpPr txBox="1"/>
          <p:nvPr/>
        </p:nvSpPr>
        <p:spPr>
          <a:xfrm>
            <a:off x="3157266" y="446560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Parking</a:t>
            </a:r>
          </a:p>
          <a:p>
            <a:pPr algn="ctr"/>
            <a:r>
              <a:rPr lang="pt-BR" sz="2400" b="1">
                <a:cs typeface="Arial"/>
              </a:rPr>
              <a:t>brake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5E8D5-8164-49DC-9121-5A99327F1BFA}"/>
              </a:ext>
            </a:extLst>
          </p:cNvPr>
          <p:cNvSpPr txBox="1"/>
          <p:nvPr/>
        </p:nvSpPr>
        <p:spPr>
          <a:xfrm>
            <a:off x="6104623" y="446560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Margin</a:t>
            </a:r>
            <a:endParaRPr lang="pt-BR">
              <a:cs typeface="Arial"/>
            </a:endParaRPr>
          </a:p>
          <a:p>
            <a:pPr algn="ctr"/>
            <a:r>
              <a:rPr lang="pt-BR" sz="2400" b="1">
                <a:cs typeface="Arial"/>
              </a:rPr>
              <a:t>corrosion</a:t>
            </a:r>
          </a:p>
        </p:txBody>
      </p:sp>
    </p:spTree>
    <p:extLst>
      <p:ext uri="{BB962C8B-B14F-4D97-AF65-F5344CB8AC3E}">
        <p14:creationId xmlns:p14="http://schemas.microsoft.com/office/powerpoint/2010/main" val="25497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888-E6AD-4844-9630-4B1EBED6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D761D97-0227-47B0-BC77-1CF11A6619B7}"/>
              </a:ext>
            </a:extLst>
          </p:cNvPr>
          <p:cNvSpPr/>
          <p:nvPr/>
        </p:nvSpPr>
        <p:spPr>
          <a:xfrm>
            <a:off x="3029395" y="3416721"/>
            <a:ext cx="6009733" cy="819510"/>
          </a:xfrm>
          <a:prstGeom prst="left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cs typeface="Arial"/>
              </a:rPr>
              <a:t>Classic's             Appealing</a:t>
            </a:r>
            <a:endParaRPr lang="pt-BR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DD22FDDC-94F7-43EA-BDCD-0B2FC472DB07}"/>
              </a:ext>
            </a:extLst>
          </p:cNvPr>
          <p:cNvSpPr/>
          <p:nvPr/>
        </p:nvSpPr>
        <p:spPr>
          <a:xfrm>
            <a:off x="5639386" y="1338794"/>
            <a:ext cx="790754" cy="4974563"/>
          </a:xfrm>
          <a:prstGeom prst="up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cs typeface="Arial"/>
              </a:rPr>
              <a:t>Externa l</a:t>
            </a:r>
            <a:br>
              <a:rPr lang="pt-BR" sz="2000" b="1">
                <a:cs typeface="Arial"/>
              </a:rPr>
            </a:br>
            <a:r>
              <a:rPr lang="pt-BR" sz="2000" b="1">
                <a:cs typeface="Arial"/>
              </a:rPr>
              <a:t> Market</a:t>
            </a:r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E262-0810-4062-89EE-CDFAC78BD4A2}"/>
              </a:ext>
            </a:extLst>
          </p:cNvPr>
          <p:cNvSpPr txBox="1"/>
          <p:nvPr/>
        </p:nvSpPr>
        <p:spPr>
          <a:xfrm>
            <a:off x="64123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gets</a:t>
            </a:r>
          </a:p>
          <a:p>
            <a:pPr algn="ctr"/>
            <a:r>
              <a:rPr lang="pt-BR" sz="2200"/>
              <a:t>obsolete</a:t>
            </a:r>
            <a:endParaRPr lang="pt-BR" sz="2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D5810-0E30-4F5B-9C32-7EA4456578C7}"/>
              </a:ext>
            </a:extLst>
          </p:cNvPr>
          <p:cNvSpPr txBox="1"/>
          <p:nvPr/>
        </p:nvSpPr>
        <p:spPr>
          <a:xfrm>
            <a:off x="869255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never</a:t>
            </a:r>
            <a:endParaRPr lang="pt-BR">
              <a:cs typeface="Arial"/>
            </a:endParaRPr>
          </a:p>
          <a:p>
            <a:pPr algn="ctr"/>
            <a:r>
              <a:rPr lang="pt-BR" sz="2200">
                <a:cs typeface="Arial"/>
              </a:rPr>
              <a:t>fades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8DA47-D293-44B1-9223-474EDA35A0C7}"/>
              </a:ext>
            </a:extLst>
          </p:cNvPr>
          <p:cNvSpPr txBox="1"/>
          <p:nvPr/>
        </p:nvSpPr>
        <p:spPr>
          <a:xfrm>
            <a:off x="4666890" y="632028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Unfavorable</a:t>
            </a:r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2E6F3-3D99-4CEF-B99D-AB894D5B4865}"/>
              </a:ext>
            </a:extLst>
          </p:cNvPr>
          <p:cNvSpPr txBox="1"/>
          <p:nvPr/>
        </p:nvSpPr>
        <p:spPr>
          <a:xfrm>
            <a:off x="4666889" y="91440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Favorable</a:t>
            </a:r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30A76-30F8-412A-8D85-B04880B367AD}"/>
              </a:ext>
            </a:extLst>
          </p:cNvPr>
          <p:cNvSpPr txBox="1"/>
          <p:nvPr/>
        </p:nvSpPr>
        <p:spPr>
          <a:xfrm>
            <a:off x="3157267" y="232338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/>
              <a:t>Struggle to reinvent</a:t>
            </a:r>
            <a:endParaRPr lang="pt-BR" sz="2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F4B67-2FBD-4278-9312-7865D7EB70A7}"/>
              </a:ext>
            </a:extLst>
          </p:cNvPr>
          <p:cNvSpPr txBox="1"/>
          <p:nvPr/>
        </p:nvSpPr>
        <p:spPr>
          <a:xfrm>
            <a:off x="3157266" y="446560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Parking</a:t>
            </a:r>
          </a:p>
          <a:p>
            <a:pPr algn="ctr"/>
            <a:r>
              <a:rPr lang="pt-BR" sz="2400" b="1">
                <a:cs typeface="Arial"/>
              </a:rPr>
              <a:t>brake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5E8D5-8164-49DC-9121-5A99327F1BFA}"/>
              </a:ext>
            </a:extLst>
          </p:cNvPr>
          <p:cNvSpPr txBox="1"/>
          <p:nvPr/>
        </p:nvSpPr>
        <p:spPr>
          <a:xfrm>
            <a:off x="6104623" y="446560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Margin</a:t>
            </a:r>
            <a:endParaRPr lang="pt-BR">
              <a:cs typeface="Arial"/>
            </a:endParaRPr>
          </a:p>
          <a:p>
            <a:pPr algn="ctr"/>
            <a:r>
              <a:rPr lang="pt-BR" sz="2400" b="1">
                <a:cs typeface="Arial"/>
              </a:rPr>
              <a:t>corrosion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8CEAD-50BF-4E62-A798-5ADB9FE9B70E}"/>
              </a:ext>
            </a:extLst>
          </p:cNvPr>
          <p:cNvSpPr txBox="1"/>
          <p:nvPr/>
        </p:nvSpPr>
        <p:spPr>
          <a:xfrm>
            <a:off x="6104622" y="232337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Global</a:t>
            </a:r>
            <a:endParaRPr lang="pt-BR">
              <a:cs typeface="Arial"/>
            </a:endParaRPr>
          </a:p>
          <a:p>
            <a:pPr algn="ctr"/>
            <a:r>
              <a:rPr lang="pt-BR" sz="2400" b="1">
                <a:cs typeface="Arial"/>
              </a:rPr>
              <a:t>penetration</a:t>
            </a:r>
          </a:p>
        </p:txBody>
      </p:sp>
    </p:spTree>
    <p:extLst>
      <p:ext uri="{BB962C8B-B14F-4D97-AF65-F5344CB8AC3E}">
        <p14:creationId xmlns:p14="http://schemas.microsoft.com/office/powerpoint/2010/main" val="36812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888-E6AD-4844-9630-4B1EBED6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Arial"/>
              </a:rPr>
              <a:t>Future Scenarios</a:t>
            </a:r>
            <a:endParaRPr lang="pt-BR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D761D97-0227-47B0-BC77-1CF11A6619B7}"/>
              </a:ext>
            </a:extLst>
          </p:cNvPr>
          <p:cNvSpPr/>
          <p:nvPr/>
        </p:nvSpPr>
        <p:spPr>
          <a:xfrm>
            <a:off x="3029395" y="3416721"/>
            <a:ext cx="6009733" cy="819510"/>
          </a:xfrm>
          <a:prstGeom prst="left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err="1">
                <a:solidFill>
                  <a:schemeClr val="accent1">
                    <a:lumMod val="40000"/>
                    <a:lumOff val="60000"/>
                  </a:schemeClr>
                </a:solidFill>
                <a:cs typeface="Arial"/>
              </a:rPr>
              <a:t>Classic's</a:t>
            </a:r>
            <a:r>
              <a:rPr lang="pt-BR" sz="2400" b="1">
                <a:cs typeface="Arial"/>
              </a:rPr>
              <a:t>             </a:t>
            </a:r>
            <a:r>
              <a:rPr lang="pt-BR" sz="2400" b="1" err="1">
                <a:cs typeface="Arial"/>
              </a:rPr>
              <a:t>Appealing</a:t>
            </a:r>
            <a:endParaRPr lang="pt-BR" err="1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DD22FDDC-94F7-43EA-BDCD-0B2FC472DB07}"/>
              </a:ext>
            </a:extLst>
          </p:cNvPr>
          <p:cNvSpPr/>
          <p:nvPr/>
        </p:nvSpPr>
        <p:spPr>
          <a:xfrm>
            <a:off x="5639386" y="1338794"/>
            <a:ext cx="790754" cy="4974563"/>
          </a:xfrm>
          <a:prstGeom prst="up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E39B8B"/>
                </a:solidFill>
                <a:cs typeface="Arial"/>
              </a:rPr>
              <a:t>Externa l</a:t>
            </a:r>
            <a:br>
              <a:rPr lang="pt-BR" sz="2000" b="1">
                <a:solidFill>
                  <a:srgbClr val="E39B8B"/>
                </a:solidFill>
                <a:cs typeface="Arial"/>
              </a:rPr>
            </a:br>
            <a:r>
              <a:rPr lang="pt-BR" sz="2000" b="1">
                <a:solidFill>
                  <a:srgbClr val="E39B8B"/>
                </a:solidFill>
                <a:cs typeface="Arial"/>
              </a:rPr>
              <a:t> Market</a:t>
            </a:r>
            <a:endParaRPr lang="pt-BR">
              <a:solidFill>
                <a:srgbClr val="E39B8B"/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E262-0810-4062-89EE-CDFAC78BD4A2}"/>
              </a:ext>
            </a:extLst>
          </p:cNvPr>
          <p:cNvSpPr txBox="1"/>
          <p:nvPr/>
        </p:nvSpPr>
        <p:spPr>
          <a:xfrm>
            <a:off x="64123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gets</a:t>
            </a:r>
          </a:p>
          <a:p>
            <a:pPr algn="ctr"/>
            <a:r>
              <a:rPr lang="pt-BR" sz="2200"/>
              <a:t>obsolete</a:t>
            </a:r>
            <a:endParaRPr lang="pt-BR" sz="2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D5810-0E30-4F5B-9C32-7EA4456578C7}"/>
              </a:ext>
            </a:extLst>
          </p:cNvPr>
          <p:cNvSpPr txBox="1"/>
          <p:nvPr/>
        </p:nvSpPr>
        <p:spPr>
          <a:xfrm>
            <a:off x="8692550" y="344481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Classic never</a:t>
            </a:r>
            <a:endParaRPr lang="pt-BR">
              <a:cs typeface="Arial"/>
            </a:endParaRPr>
          </a:p>
          <a:p>
            <a:pPr algn="ctr"/>
            <a:r>
              <a:rPr lang="pt-BR" sz="2200">
                <a:cs typeface="Arial"/>
              </a:rPr>
              <a:t>fades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8DA47-D293-44B1-9223-474EDA35A0C7}"/>
              </a:ext>
            </a:extLst>
          </p:cNvPr>
          <p:cNvSpPr txBox="1"/>
          <p:nvPr/>
        </p:nvSpPr>
        <p:spPr>
          <a:xfrm>
            <a:off x="4666890" y="632028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Unfavorable</a:t>
            </a:r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2E6F3-3D99-4CEF-B99D-AB894D5B4865}"/>
              </a:ext>
            </a:extLst>
          </p:cNvPr>
          <p:cNvSpPr txBox="1"/>
          <p:nvPr/>
        </p:nvSpPr>
        <p:spPr>
          <a:xfrm>
            <a:off x="4666889" y="914400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/>
              <a:t>Favorable</a:t>
            </a:r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30A76-30F8-412A-8D85-B04880B367AD}"/>
              </a:ext>
            </a:extLst>
          </p:cNvPr>
          <p:cNvSpPr txBox="1"/>
          <p:nvPr/>
        </p:nvSpPr>
        <p:spPr>
          <a:xfrm>
            <a:off x="3157267" y="232338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/>
              <a:t>Struggle to </a:t>
            </a:r>
            <a:r>
              <a:rPr lang="pt-BR" sz="2400" b="1" u="sng"/>
              <a:t>reinvent</a:t>
            </a:r>
            <a:endParaRPr lang="pt-BR" sz="2000" b="1" u="sng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F4B67-2FBD-4278-9312-7865D7EB70A7}"/>
              </a:ext>
            </a:extLst>
          </p:cNvPr>
          <p:cNvSpPr txBox="1"/>
          <p:nvPr/>
        </p:nvSpPr>
        <p:spPr>
          <a:xfrm>
            <a:off x="3157266" y="446560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Parking</a:t>
            </a:r>
          </a:p>
          <a:p>
            <a:pPr algn="ctr"/>
            <a:r>
              <a:rPr lang="pt-BR" sz="2400" b="1">
                <a:cs typeface="Arial"/>
              </a:rPr>
              <a:t>brake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5E8D5-8164-49DC-9121-5A99327F1BFA}"/>
              </a:ext>
            </a:extLst>
          </p:cNvPr>
          <p:cNvSpPr txBox="1"/>
          <p:nvPr/>
        </p:nvSpPr>
        <p:spPr>
          <a:xfrm>
            <a:off x="6104623" y="446560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 u="sng">
                <a:cs typeface="Arial"/>
              </a:rPr>
              <a:t>Margin</a:t>
            </a:r>
            <a:endParaRPr lang="pt-BR" u="sng">
              <a:cs typeface="Arial"/>
            </a:endParaRPr>
          </a:p>
          <a:p>
            <a:pPr algn="ctr"/>
            <a:r>
              <a:rPr lang="pt-BR" sz="2400" b="1">
                <a:cs typeface="Arial"/>
              </a:rPr>
              <a:t>corrosion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8CEAD-50BF-4E62-A798-5ADB9FE9B70E}"/>
              </a:ext>
            </a:extLst>
          </p:cNvPr>
          <p:cNvSpPr txBox="1"/>
          <p:nvPr/>
        </p:nvSpPr>
        <p:spPr>
          <a:xfrm>
            <a:off x="6104622" y="232337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cs typeface="Arial"/>
              </a:rPr>
              <a:t>Global</a:t>
            </a:r>
            <a:endParaRPr lang="pt-BR">
              <a:cs typeface="Arial"/>
            </a:endParaRPr>
          </a:p>
          <a:p>
            <a:pPr algn="ctr"/>
            <a:r>
              <a:rPr lang="pt-BR" sz="2400" b="1" u="sng">
                <a:cs typeface="Arial"/>
              </a:rPr>
              <a:t>penetration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4EF1ED-FDA8-4A9E-A45E-B49B3C48566D}"/>
              </a:ext>
            </a:extLst>
          </p:cNvPr>
          <p:cNvSpPr txBox="1"/>
          <p:nvPr/>
        </p:nvSpPr>
        <p:spPr>
          <a:xfrm>
            <a:off x="8478656" y="320641"/>
            <a:ext cx="33326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/>
              <a:t>Material </a:t>
            </a:r>
            <a:r>
              <a:rPr lang="pt-BR" sz="2000" err="1"/>
              <a:t>inovation</a:t>
            </a:r>
            <a:r>
              <a:rPr lang="pt-BR" sz="2000"/>
              <a:t>;</a:t>
            </a:r>
            <a:endParaRPr lang="pt-BR"/>
          </a:p>
          <a:p>
            <a:pPr algn="ctr"/>
            <a:r>
              <a:rPr lang="pt-BR" sz="2000">
                <a:ea typeface="+mn-lt"/>
                <a:cs typeface="+mn-lt"/>
              </a:rPr>
              <a:t>Design </a:t>
            </a:r>
            <a:r>
              <a:rPr lang="pt-BR" sz="2000" err="1">
                <a:ea typeface="+mn-lt"/>
                <a:cs typeface="+mn-lt"/>
              </a:rPr>
              <a:t>inovation</a:t>
            </a:r>
            <a:r>
              <a:rPr lang="pt-BR" sz="2000">
                <a:ea typeface="+mn-lt"/>
                <a:cs typeface="+mn-lt"/>
              </a:rPr>
              <a:t>;</a:t>
            </a:r>
            <a:endParaRPr lang="pt-BR">
              <a:cs typeface="Arial"/>
            </a:endParaRPr>
          </a:p>
          <a:p>
            <a:pPr algn="ctr"/>
            <a:r>
              <a:rPr lang="pt-BR" sz="2000" err="1">
                <a:cs typeface="Arial"/>
              </a:rPr>
              <a:t>Supply</a:t>
            </a:r>
            <a:r>
              <a:rPr lang="pt-BR" sz="2000">
                <a:cs typeface="Arial"/>
              </a:rPr>
              <a:t> </a:t>
            </a:r>
            <a:r>
              <a:rPr lang="pt-BR" sz="2000" err="1">
                <a:cs typeface="Arial"/>
              </a:rPr>
              <a:t>chain</a:t>
            </a:r>
            <a:r>
              <a:rPr lang="pt-BR" sz="2000">
                <a:cs typeface="Arial"/>
              </a:rPr>
              <a:t> </a:t>
            </a:r>
            <a:r>
              <a:rPr lang="pt-BR" sz="2000" err="1">
                <a:cs typeface="Arial"/>
              </a:rPr>
              <a:t>redistribution</a:t>
            </a:r>
            <a:r>
              <a:rPr lang="pt-BR" sz="2000">
                <a:cs typeface="Arial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811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pt-BR" sz="5600"/>
              <a:t>Recomendations</a:t>
            </a:r>
            <a:endParaRPr lang="pt-BR" sz="5600">
              <a:cs typeface="Arial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0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1A0C-CAD2-4DF2-807F-ADA66780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87644"/>
          </a:xfrm>
        </p:spPr>
        <p:txBody>
          <a:bodyPr/>
          <a:lstStyle/>
          <a:p>
            <a:r>
              <a:rPr lang="en-US">
                <a:cs typeface="Arial"/>
              </a:rPr>
              <a:t>Recommendations</a:t>
            </a:r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A75362-DE7F-491F-98C4-FF0E06FBD5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162886"/>
              </p:ext>
            </p:extLst>
          </p:nvPr>
        </p:nvGraphicFramePr>
        <p:xfrm>
          <a:off x="1290483" y="1376516"/>
          <a:ext cx="10044330" cy="440568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85451">
                  <a:extLst>
                    <a:ext uri="{9D8B030D-6E8A-4147-A177-3AD203B41FA5}">
                      <a16:colId xmlns:a16="http://schemas.microsoft.com/office/drawing/2014/main" val="907243741"/>
                    </a:ext>
                  </a:extLst>
                </a:gridCol>
                <a:gridCol w="8458879">
                  <a:extLst>
                    <a:ext uri="{9D8B030D-6E8A-4147-A177-3AD203B41FA5}">
                      <a16:colId xmlns:a16="http://schemas.microsoft.com/office/drawing/2014/main" val="2575623928"/>
                    </a:ext>
                  </a:extLst>
                </a:gridCol>
              </a:tblGrid>
              <a:tr h="724492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Brand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Possible actions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250693"/>
                  </a:ext>
                </a:extLst>
              </a:tr>
              <a:tr h="2173469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Levi's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Make an in-depth study on changing the behavior of the new generation </a:t>
                      </a:r>
                      <a:br>
                        <a:rPr lang="en-US" sz="1600" b="0" i="0" u="none" strike="noStrike" noProof="0">
                          <a:latin typeface="Arial"/>
                        </a:rPr>
                      </a:br>
                      <a:r>
                        <a:rPr lang="en-US" sz="1600" b="0" i="0" u="none" strike="noStrike" noProof="0">
                          <a:latin typeface="Arial"/>
                        </a:rPr>
                        <a:t>to ensure the maintenance of the position as Customer Intimacy.</a:t>
                      </a:r>
                      <a:endParaRPr lang="en-US" sz="16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/>
                        <a:t>Focus on the global growth of the brand's own stores.</a:t>
                      </a:r>
                      <a:endParaRPr lang="en-US" sz="16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Eureka Lab: seek to develop the patent for new products, rescuing the essence of Levis.</a:t>
                      </a:r>
                      <a:endParaRPr lang="en-US" sz="16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/>
                        <a:t>Digital Strategy: investing in new technologies to improve the consumer buying experience (Virtual Reality and tailor-made clothing development at a high value).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4861647"/>
                  </a:ext>
                </a:extLst>
              </a:tr>
              <a:tr h="15077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/>
                        <a:t>Acquisitions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Purchase a brand specializing in Product Development (a brand like Diesel).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Invest on an innovative apparel's material engineering company.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Ensuring greater diversity in the portfolio. 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Product development competence can be useful to push disruptive innovation..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065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1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1A0C-CAD2-4DF2-807F-ADA66780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87644"/>
          </a:xfrm>
        </p:spPr>
        <p:txBody>
          <a:bodyPr/>
          <a:lstStyle/>
          <a:p>
            <a:r>
              <a:rPr lang="en-US">
                <a:cs typeface="Arial"/>
              </a:rPr>
              <a:t>Recommendations</a:t>
            </a:r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A75362-DE7F-491F-98C4-FF0E06FBD5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919969"/>
              </p:ext>
            </p:extLst>
          </p:nvPr>
        </p:nvGraphicFramePr>
        <p:xfrm>
          <a:off x="1290483" y="1376516"/>
          <a:ext cx="10044330" cy="44564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85451">
                  <a:extLst>
                    <a:ext uri="{9D8B030D-6E8A-4147-A177-3AD203B41FA5}">
                      <a16:colId xmlns:a16="http://schemas.microsoft.com/office/drawing/2014/main" val="907243741"/>
                    </a:ext>
                  </a:extLst>
                </a:gridCol>
                <a:gridCol w="8458879">
                  <a:extLst>
                    <a:ext uri="{9D8B030D-6E8A-4147-A177-3AD203B41FA5}">
                      <a16:colId xmlns:a16="http://schemas.microsoft.com/office/drawing/2014/main" val="2575623928"/>
                    </a:ext>
                  </a:extLst>
                </a:gridCol>
              </a:tblGrid>
              <a:tr h="789167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Brand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Possible actions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250693"/>
                  </a:ext>
                </a:extLst>
              </a:tr>
              <a:tr h="1567016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Dockers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/>
                        <a:t>Conduct a risk analysis of Chinese market growth.</a:t>
                      </a:r>
                      <a:endParaRPr lang="en-US" sz="1600" b="0" i="0" u="none" strike="noStrike" noProof="0">
                        <a:latin typeface="Arial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Develop actions to achieve the minimum standard of customer intimacy - complete rebranding, review processes, people profile and competency model in strategic positions.</a:t>
                      </a:r>
                      <a:endParaRPr lang="en-US" sz="160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065854"/>
                  </a:ext>
                </a:extLst>
              </a:tr>
              <a:tr h="887814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Denizem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/>
                        <a:t>Conduct a risk analysis of Chinese market growth.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Expand the portfolio of partners for the sale of products. 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Growth in other countries </a:t>
                      </a:r>
                      <a:r>
                        <a:rPr lang="en-US" sz="1600" b="0" i="0" u="none" strike="noStrike" noProof="0"/>
                        <a:t>(for example: developing countries).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634431"/>
                  </a:ext>
                </a:extLst>
              </a:tr>
              <a:tr h="11640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Signature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,Sans-Serif"/>
                        <a:buChar char="•"/>
                      </a:pPr>
                      <a:r>
                        <a:rPr lang="en-US" sz="1600" b="0" i="0" u="none" strike="noStrike" noProof="0"/>
                        <a:t>Conduct a risk analysis of Chinese market growth.</a:t>
                      </a:r>
                      <a:endParaRPr lang="en-US" sz="1600" b="0" i="0" u="none" strike="noStrike" noProof="0">
                        <a:latin typeface="Arial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,Sans-Serif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Expand the portfolio of partners for the sale of products. 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,Sans-Serif"/>
                        <a:buChar char="•"/>
                      </a:pPr>
                      <a:r>
                        <a:rPr lang="en-US" sz="1600" b="0" i="0" u="none" strike="noStrike" noProof="0">
                          <a:latin typeface="Arial"/>
                        </a:rPr>
                        <a:t>Growth in other countries </a:t>
                      </a:r>
                      <a:r>
                        <a:rPr lang="en-US" sz="1600" b="0" i="0" u="none" strike="noStrike" noProof="0"/>
                        <a:t>(for example: developing countries).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9934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9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5691" y="503853"/>
            <a:ext cx="10350909" cy="601047"/>
          </a:xfrm>
        </p:spPr>
        <p:txBody>
          <a:bodyPr/>
          <a:lstStyle/>
          <a:p>
            <a:r>
              <a:rPr lang="pt-BR" err="1"/>
              <a:t>References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333501"/>
            <a:ext cx="11099800" cy="490627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/>
              <a:t>Essays, UK. </a:t>
            </a:r>
            <a:r>
              <a:rPr lang="en-US" b="1"/>
              <a:t>A market analysis for Levi Strauss and Co Vision</a:t>
            </a:r>
            <a:r>
              <a:rPr lang="en-US"/>
              <a:t>. Retrieved from: https://www.ukessays.com/essays/marketing/a-market-analysis-for-levi-strauss-and-co-marketing-essay.php?vref=1. 2018. </a:t>
            </a:r>
          </a:p>
          <a:p>
            <a:pPr marL="0" indent="0" algn="just">
              <a:buNone/>
            </a:pPr>
            <a:r>
              <a:rPr lang="en-US"/>
              <a:t>BHOJANI, X. et al. </a:t>
            </a:r>
            <a:r>
              <a:rPr lang="en-US" b="1"/>
              <a:t>Marketing Report On Levis Inc</a:t>
            </a:r>
            <a:r>
              <a:rPr lang="en-US"/>
              <a:t>. Retrieved from: </a:t>
            </a:r>
            <a:r>
              <a:rPr lang="pt-BR"/>
              <a:t>https://www.academia.edu/23711812/MARKETING_REPORT_ON_LEVIS_INC. 2015.</a:t>
            </a:r>
          </a:p>
          <a:p>
            <a:pPr marL="0" indent="0" algn="just">
              <a:buNone/>
            </a:pPr>
            <a:r>
              <a:rPr lang="en-US">
                <a:ea typeface="+mn-lt"/>
                <a:cs typeface="+mn-lt"/>
              </a:rPr>
              <a:t>Levi Strauss &amp; Co. Reports </a:t>
            </a:r>
            <a:r>
              <a:rPr lang="en-US" b="1">
                <a:ea typeface="+mn-lt"/>
                <a:cs typeface="+mn-lt"/>
              </a:rPr>
              <a:t>First Quarter 2019 Earnings</a:t>
            </a:r>
          </a:p>
          <a:p>
            <a:pPr marL="0" indent="0" algn="just">
              <a:buNone/>
            </a:pPr>
            <a:r>
              <a:rPr lang="en-US">
                <a:ea typeface="+mn-lt"/>
                <a:cs typeface="+mn-lt"/>
              </a:rPr>
              <a:t>Levi Strauss &amp; Co. Reports </a:t>
            </a:r>
            <a:r>
              <a:rPr lang="en-US" b="1">
                <a:ea typeface="+mn-lt"/>
                <a:cs typeface="+mn-lt"/>
              </a:rPr>
              <a:t>Annual Report 2017 &amp; 2007</a:t>
            </a:r>
          </a:p>
          <a:p>
            <a:pPr marL="0" indent="0" algn="just">
              <a:buNone/>
            </a:pPr>
            <a:r>
              <a:rPr lang="en-US" b="1">
                <a:cs typeface="Arial"/>
              </a:rPr>
              <a:t>Statista Global Consumer Survey 2018</a:t>
            </a:r>
            <a:r>
              <a:rPr lang="en-US">
                <a:cs typeface="Arial"/>
              </a:rPr>
              <a:t>. Based on a survey of 2,010 people.</a:t>
            </a:r>
          </a:p>
          <a:p>
            <a:pPr marL="0" indent="0" algn="just">
              <a:buNone/>
            </a:pPr>
            <a:r>
              <a:rPr lang="en-US" b="1">
                <a:cs typeface="Arial"/>
              </a:rPr>
              <a:t>Morning Consult 2018</a:t>
            </a:r>
            <a:r>
              <a:rPr lang="en-US">
                <a:cs typeface="Arial"/>
              </a:rPr>
              <a:t>. Based on a survey of 2,201 US adults.</a:t>
            </a:r>
          </a:p>
          <a:p>
            <a:pPr algn="just">
              <a:buNone/>
            </a:pPr>
            <a:r>
              <a:rPr lang="en-US">
                <a:ea typeface="+mn-lt"/>
                <a:cs typeface="+mn-lt"/>
              </a:rPr>
              <a:t> </a:t>
            </a:r>
            <a:r>
              <a:rPr lang="en-US"/>
              <a:t>BHASIN, Hitesh. Marketing mix of Levi’s </a:t>
            </a:r>
            <a:r>
              <a:rPr lang="en-US" b="1">
                <a:ea typeface="+mn-lt"/>
                <a:cs typeface="+mn-lt"/>
              </a:rPr>
              <a:t>Marketing91</a:t>
            </a:r>
            <a:r>
              <a:rPr lang="en-US">
                <a:ea typeface="+mn-lt"/>
                <a:cs typeface="+mn-lt"/>
              </a:rPr>
              <a:t> Retrieved from: https://www.marketing91.com/marketing-mix-of-levis/</a:t>
            </a:r>
            <a:endParaRPr lang="en-US">
              <a:cs typeface="Arial"/>
            </a:endParaRPr>
          </a:p>
          <a:p>
            <a:pPr algn="just">
              <a:buNone/>
            </a:pPr>
            <a:r>
              <a:rPr lang="en-US"/>
              <a:t>Essays, Term Papers &amp; Research Papers; Levi Strauss SWOT Analysis / Matrix. </a:t>
            </a:r>
            <a:r>
              <a:rPr lang="en-US" b="1">
                <a:ea typeface="+mn-lt"/>
                <a:cs typeface="+mn-lt"/>
              </a:rPr>
              <a:t>Fern</a:t>
            </a:r>
            <a:r>
              <a:rPr lang="en-US" b="1"/>
              <a:t> Fort University. </a:t>
            </a:r>
            <a:r>
              <a:rPr lang="en-US"/>
              <a:t> Retrieved from: http</a:t>
            </a:r>
            <a:r>
              <a:rPr lang="en-US">
                <a:ea typeface="+mn-lt"/>
                <a:cs typeface="+mn-lt"/>
              </a:rPr>
              <a:t>://fernfortuniversity.com/term-papers/swot/1433/547-levi-strauss.php</a:t>
            </a:r>
            <a:endParaRPr lang="en-US">
              <a:cs typeface="Arial"/>
            </a:endParaRPr>
          </a:p>
          <a:p>
            <a:pPr algn="just">
              <a:buNone/>
            </a:pPr>
            <a:r>
              <a:rPr lang="en-US"/>
              <a:t>DREW, Deborah; YEHOUNME, Genevieve The Apparel Industry’s Environmental Impact in 6</a:t>
            </a:r>
            <a:r>
              <a:rPr lang="en-US" b="1"/>
              <a:t> </a:t>
            </a:r>
            <a:r>
              <a:rPr lang="en-US"/>
              <a:t>Graphics. </a:t>
            </a:r>
            <a:r>
              <a:rPr lang="en-US" b="1"/>
              <a:t>World Resources Institute.</a:t>
            </a:r>
            <a:r>
              <a:rPr lang="en-US"/>
              <a:t> Retrieved from: https</a:t>
            </a:r>
            <a:r>
              <a:rPr lang="en-US">
                <a:ea typeface="+mn-lt"/>
                <a:cs typeface="+mn-lt"/>
              </a:rPr>
              <a:t>://www.wri.org/blog/2017/07/apparel-industrys-environmental-impact-6-graphics</a:t>
            </a:r>
            <a:endParaRPr lang="pt-BR">
              <a:ea typeface="+mn-lt"/>
              <a:cs typeface="+mn-lt"/>
            </a:endParaRPr>
          </a:p>
          <a:p>
            <a:pPr marL="0" indent="0" algn="just">
              <a:buNone/>
            </a:pPr>
            <a:endParaRPr lang="pt-B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76274-1C71-464B-998E-0C641BB2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History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93C5FA-3800-4211-A495-BA6F03F35102}"/>
              </a:ext>
            </a:extLst>
          </p:cNvPr>
          <p:cNvSpPr txBox="1"/>
          <p:nvPr/>
        </p:nvSpPr>
        <p:spPr>
          <a:xfrm>
            <a:off x="944652" y="3888841"/>
            <a:ext cx="186768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1934 – </a:t>
            </a:r>
            <a:br>
              <a:rPr lang="pt-BR" sz="1600" b="1"/>
            </a:br>
            <a:r>
              <a:rPr lang="pt-BR" sz="1600" b="1"/>
              <a:t>Lady Levi’s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6CBDDB-2025-4521-B9B1-9C8E4D8DA095}"/>
              </a:ext>
            </a:extLst>
          </p:cNvPr>
          <p:cNvSpPr txBox="1"/>
          <p:nvPr/>
        </p:nvSpPr>
        <p:spPr>
          <a:xfrm>
            <a:off x="3372426" y="4575473"/>
            <a:ext cx="2379269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In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60's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brand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was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famous</a:t>
            </a:r>
            <a:r>
              <a:rPr lang="pt-BR" sz="1400">
                <a:ea typeface="+mn-lt"/>
                <a:cs typeface="+mn-lt"/>
              </a:rPr>
              <a:t> in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US, 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began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expand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Europe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Asia</a:t>
            </a:r>
            <a:r>
              <a:rPr lang="pt-BR" sz="1400">
                <a:ea typeface="+mn-lt"/>
                <a:cs typeface="+mn-lt"/>
              </a:rPr>
              <a:t>.</a:t>
            </a:r>
            <a:endParaRPr lang="pt-BR">
              <a:ea typeface="+mn-lt"/>
              <a:cs typeface="+mn-lt"/>
            </a:endParaRPr>
          </a:p>
          <a:p>
            <a:pPr algn="ctr"/>
            <a:endParaRPr lang="pt-BR"/>
          </a:p>
          <a:p>
            <a:pPr algn="ctr"/>
            <a:endParaRPr lang="pt-BR" sz="1400"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616B17-32DD-4CEA-AC02-4E6738C6E49C}"/>
              </a:ext>
            </a:extLst>
          </p:cNvPr>
          <p:cNvSpPr txBox="1"/>
          <p:nvPr/>
        </p:nvSpPr>
        <p:spPr>
          <a:xfrm>
            <a:off x="983816" y="4575473"/>
            <a:ext cx="186768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The </a:t>
            </a:r>
            <a:r>
              <a:rPr lang="pt-BR" sz="1400" err="1">
                <a:ea typeface="+mn-lt"/>
                <a:cs typeface="+mn-lt"/>
              </a:rPr>
              <a:t>brand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features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first</a:t>
            </a:r>
            <a:r>
              <a:rPr lang="pt-BR" sz="1400">
                <a:ea typeface="+mn-lt"/>
                <a:cs typeface="+mn-lt"/>
              </a:rPr>
              <a:t> blue jeans </a:t>
            </a:r>
            <a:r>
              <a:rPr lang="pt-BR" sz="1400" err="1">
                <a:ea typeface="+mn-lt"/>
                <a:cs typeface="+mn-lt"/>
              </a:rPr>
              <a:t>made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exclusively</a:t>
            </a:r>
            <a:r>
              <a:rPr lang="pt-BR" sz="1400">
                <a:ea typeface="+mn-lt"/>
                <a:cs typeface="+mn-lt"/>
              </a:rPr>
              <a:t> for </a:t>
            </a:r>
            <a:r>
              <a:rPr lang="pt-BR" sz="1400" err="1">
                <a:ea typeface="+mn-lt"/>
                <a:cs typeface="+mn-lt"/>
              </a:rPr>
              <a:t>women</a:t>
            </a:r>
            <a:r>
              <a:rPr lang="pt-BR" sz="1400">
                <a:ea typeface="+mn-lt"/>
                <a:cs typeface="+mn-lt"/>
              </a:rPr>
              <a:t>.</a:t>
            </a:r>
            <a:endParaRPr lang="pt-BR">
              <a:ea typeface="+mn-lt"/>
              <a:cs typeface="+mn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0C4A95-62EC-4554-A993-BB29D36206B9}"/>
              </a:ext>
            </a:extLst>
          </p:cNvPr>
          <p:cNvSpPr txBox="1"/>
          <p:nvPr/>
        </p:nvSpPr>
        <p:spPr>
          <a:xfrm>
            <a:off x="3323853" y="3911052"/>
            <a:ext cx="242000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1965 – The </a:t>
            </a:r>
            <a:r>
              <a:rPr lang="pt-BR" sz="1600" b="1" err="1"/>
              <a:t>beginning</a:t>
            </a:r>
            <a:r>
              <a:rPr lang="pt-BR" sz="1600" b="1"/>
              <a:t> </a:t>
            </a:r>
            <a:r>
              <a:rPr lang="pt-BR" sz="1600" b="1" err="1"/>
              <a:t>of</a:t>
            </a:r>
            <a:r>
              <a:rPr lang="pt-BR" sz="1600" b="1"/>
              <a:t> </a:t>
            </a:r>
            <a:r>
              <a:rPr lang="pt-BR" sz="1600" b="1" err="1"/>
              <a:t>internationalization</a:t>
            </a:r>
            <a:endParaRPr lang="en-US" err="1">
              <a:cs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0CDBE3-6065-4911-B8F8-F477A6F0F25F}"/>
              </a:ext>
            </a:extLst>
          </p:cNvPr>
          <p:cNvSpPr txBox="1"/>
          <p:nvPr/>
        </p:nvSpPr>
        <p:spPr>
          <a:xfrm>
            <a:off x="6098037" y="4575473"/>
            <a:ext cx="2442964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The Levi Strauss Foundation helps </a:t>
            </a:r>
            <a:r>
              <a:rPr lang="pt-BR" sz="1400" err="1">
                <a:ea typeface="+mn-lt"/>
                <a:cs typeface="+mn-lt"/>
              </a:rPr>
              <a:t>with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donations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employees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with</a:t>
            </a:r>
            <a:r>
              <a:rPr lang="pt-BR" sz="1400">
                <a:ea typeface="+mn-lt"/>
                <a:cs typeface="+mn-lt"/>
              </a:rPr>
              <a:t> AIDS, 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soon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after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forming</a:t>
            </a:r>
            <a:r>
              <a:rPr lang="pt-BR" sz="1400">
                <a:ea typeface="+mn-lt"/>
                <a:cs typeface="+mn-lt"/>
              </a:rPr>
              <a:t> a </a:t>
            </a:r>
            <a:r>
              <a:rPr lang="pt-BR" sz="1400" err="1">
                <a:ea typeface="+mn-lt"/>
                <a:cs typeface="+mn-lt"/>
              </a:rPr>
              <a:t>support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group</a:t>
            </a:r>
            <a:r>
              <a:rPr lang="pt-BR" sz="1400">
                <a:ea typeface="+mn-lt"/>
                <a:cs typeface="+mn-lt"/>
              </a:rPr>
              <a:t>.</a:t>
            </a:r>
            <a:endParaRPr lang="pt-BR"/>
          </a:p>
          <a:p>
            <a:pPr algn="ctr"/>
            <a:endParaRPr lang="pt-BR"/>
          </a:p>
          <a:p>
            <a:pPr algn="ctr"/>
            <a:endParaRPr lang="pt-BR" sz="1400">
              <a:cs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6BF49E-9694-48AE-A886-95BD393AE514}"/>
              </a:ext>
            </a:extLst>
          </p:cNvPr>
          <p:cNvSpPr txBox="1"/>
          <p:nvPr/>
        </p:nvSpPr>
        <p:spPr>
          <a:xfrm>
            <a:off x="5971902" y="3911052"/>
            <a:ext cx="269696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1982 – The AIDS crises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E56CAC-6305-4C8A-AEE2-F51F305778FF}"/>
              </a:ext>
            </a:extLst>
          </p:cNvPr>
          <p:cNvSpPr txBox="1"/>
          <p:nvPr/>
        </p:nvSpPr>
        <p:spPr>
          <a:xfrm>
            <a:off x="8739415" y="4553262"/>
            <a:ext cx="2468470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It </a:t>
            </a:r>
            <a:r>
              <a:rPr lang="pt-BR" sz="1400" err="1">
                <a:ea typeface="+mn-lt"/>
                <a:cs typeface="+mn-lt"/>
              </a:rPr>
              <a:t>is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world's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first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apparel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brand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launch</a:t>
            </a:r>
            <a:r>
              <a:rPr lang="pt-BR" sz="1400">
                <a:ea typeface="+mn-lt"/>
                <a:cs typeface="+mn-lt"/>
              </a:rPr>
              <a:t> a </a:t>
            </a:r>
            <a:r>
              <a:rPr lang="pt-BR" sz="1400" err="1">
                <a:ea typeface="+mn-lt"/>
                <a:cs typeface="+mn-lt"/>
              </a:rPr>
              <a:t>code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of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conduct</a:t>
            </a:r>
            <a:r>
              <a:rPr lang="pt-BR" sz="1400">
                <a:ea typeface="+mn-lt"/>
                <a:cs typeface="+mn-lt"/>
              </a:rPr>
              <a:t>, </a:t>
            </a:r>
            <a:r>
              <a:rPr lang="pt-BR" sz="1400" err="1">
                <a:ea typeface="+mn-lt"/>
                <a:cs typeface="+mn-lt"/>
              </a:rPr>
              <a:t>with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ethical</a:t>
            </a:r>
            <a:r>
              <a:rPr lang="pt-BR" sz="1400">
                <a:ea typeface="+mn-lt"/>
                <a:cs typeface="+mn-lt"/>
              </a:rPr>
              <a:t>, </a:t>
            </a:r>
            <a:r>
              <a:rPr lang="pt-BR" sz="1400" err="1">
                <a:ea typeface="+mn-lt"/>
                <a:cs typeface="+mn-lt"/>
              </a:rPr>
              <a:t>environmental</a:t>
            </a:r>
            <a:r>
              <a:rPr lang="pt-BR" sz="1400">
                <a:ea typeface="+mn-lt"/>
                <a:cs typeface="+mn-lt"/>
              </a:rPr>
              <a:t>, </a:t>
            </a:r>
            <a:r>
              <a:rPr lang="pt-BR" sz="1400" err="1">
                <a:ea typeface="+mn-lt"/>
                <a:cs typeface="+mn-lt"/>
              </a:rPr>
              <a:t>community-based</a:t>
            </a:r>
            <a:r>
              <a:rPr lang="pt-BR" sz="1400">
                <a:ea typeface="+mn-lt"/>
                <a:cs typeface="+mn-lt"/>
              </a:rPr>
              <a:t> standards.</a:t>
            </a:r>
            <a:endParaRPr lang="pt-BR">
              <a:ea typeface="+mn-lt"/>
              <a:cs typeface="+mn-lt"/>
            </a:endParaRPr>
          </a:p>
          <a:p>
            <a:pPr algn="ctr"/>
            <a:endParaRPr lang="pt-BR"/>
          </a:p>
          <a:p>
            <a:pPr algn="ctr"/>
            <a:endParaRPr lang="pt-BR" sz="1400">
              <a:cs typeface="Arial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67762A-4957-49F3-A8D3-B34EAEB2AC34}"/>
              </a:ext>
            </a:extLst>
          </p:cNvPr>
          <p:cNvSpPr txBox="1"/>
          <p:nvPr/>
        </p:nvSpPr>
        <p:spPr>
          <a:xfrm>
            <a:off x="8814571" y="3899947"/>
            <a:ext cx="231815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1991 – </a:t>
            </a:r>
            <a:r>
              <a:rPr lang="pt-BR" sz="1600" b="1" err="1"/>
              <a:t>Term</a:t>
            </a:r>
            <a:r>
              <a:rPr lang="pt-BR" sz="1600" b="1"/>
              <a:t> </a:t>
            </a:r>
            <a:r>
              <a:rPr lang="pt-BR" sz="1600" b="1" err="1"/>
              <a:t>of</a:t>
            </a:r>
            <a:r>
              <a:rPr lang="pt-BR" sz="1600" b="1">
                <a:cs typeface="Arial"/>
              </a:rPr>
              <a:t/>
            </a:r>
            <a:br>
              <a:rPr lang="pt-BR" sz="1600" b="1">
                <a:cs typeface="Arial"/>
              </a:rPr>
            </a:br>
            <a:r>
              <a:rPr lang="pt-BR" sz="1600" b="1" err="1"/>
              <a:t>commitment</a:t>
            </a:r>
            <a:endParaRPr lang="pt-BR" sz="1600" b="1" err="1">
              <a:cs typeface="Arial"/>
            </a:endParaRPr>
          </a:p>
        </p:txBody>
      </p:sp>
      <p:pic>
        <p:nvPicPr>
          <p:cNvPr id="2050" name="Picture 2" descr="https://www.levistrauss.com/wp-content/uploads/2019/03/LADY_LEVI_MOD-2.jpg">
            <a:extLst>
              <a:ext uri="{FF2B5EF4-FFF2-40B4-BE49-F238E27FC236}">
                <a16:creationId xmlns:a16="http://schemas.microsoft.com/office/drawing/2014/main" id="{E7AA70A7-4404-43D6-B610-500EF3241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1"/>
          <a:stretch/>
        </p:blipFill>
        <p:spPr bwMode="auto">
          <a:xfrm>
            <a:off x="1247310" y="1921209"/>
            <a:ext cx="1340695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levistrauss.com/wp-content/uploads/2019/03/TOKYO_STORE-1.jpg">
            <a:extLst>
              <a:ext uri="{FF2B5EF4-FFF2-40B4-BE49-F238E27FC236}">
                <a16:creationId xmlns:a16="http://schemas.microsoft.com/office/drawing/2014/main" id="{99EABB04-C86E-4DC7-BDF5-49D4051CC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/>
          <a:stretch/>
        </p:blipFill>
        <p:spPr bwMode="auto">
          <a:xfrm>
            <a:off x="3213578" y="1921209"/>
            <a:ext cx="2696964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levistrauss.com/wp-content/uploads/2019/03/AIDS_QUILT_MOD.png">
            <a:extLst>
              <a:ext uri="{FF2B5EF4-FFF2-40B4-BE49-F238E27FC236}">
                <a16:creationId xmlns:a16="http://schemas.microsoft.com/office/drawing/2014/main" id="{88A90E0B-2E15-492C-A686-9DEF37DA9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99" y="1895978"/>
            <a:ext cx="2118307" cy="184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levistrauss.com/wp-content/uploads/2019/03/TOE_MOD-1.png">
            <a:extLst>
              <a:ext uri="{FF2B5EF4-FFF2-40B4-BE49-F238E27FC236}">
                <a16:creationId xmlns:a16="http://schemas.microsoft.com/office/drawing/2014/main" id="{4C460691-86DA-408E-8BC1-69F76C6A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532" y="1676369"/>
            <a:ext cx="2318158" cy="20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5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76274-1C71-464B-998E-0C641BB2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History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93C5FA-3800-4211-A495-BA6F03F35102}"/>
              </a:ext>
            </a:extLst>
          </p:cNvPr>
          <p:cNvSpPr txBox="1"/>
          <p:nvPr/>
        </p:nvSpPr>
        <p:spPr>
          <a:xfrm>
            <a:off x="944652" y="3888841"/>
            <a:ext cx="186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/>
              <a:t>2003 – </a:t>
            </a:r>
            <a:r>
              <a:rPr lang="pt-BR" sz="1600" b="1" err="1"/>
              <a:t>Signature</a:t>
            </a:r>
            <a:r>
              <a:rPr lang="pt-BR" sz="1600" b="1"/>
              <a:t> by Levi Strauss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6CBDDB-2025-4521-B9B1-9C8E4D8DA095}"/>
              </a:ext>
            </a:extLst>
          </p:cNvPr>
          <p:cNvSpPr txBox="1"/>
          <p:nvPr/>
        </p:nvSpPr>
        <p:spPr>
          <a:xfrm>
            <a:off x="3372426" y="4575473"/>
            <a:ext cx="2379269" cy="123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err="1">
                <a:ea typeface="+mn-lt"/>
                <a:cs typeface="+mn-lt"/>
              </a:rPr>
              <a:t>An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installation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focused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prototyping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product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development</a:t>
            </a:r>
            <a:r>
              <a:rPr lang="pt-BR" sz="1400">
                <a:ea typeface="+mn-lt"/>
                <a:cs typeface="+mn-lt"/>
              </a:rPr>
              <a:t>.</a:t>
            </a:r>
            <a:endParaRPr lang="pt-BR">
              <a:ea typeface="+mn-lt"/>
              <a:cs typeface="+mn-lt"/>
            </a:endParaRPr>
          </a:p>
          <a:p>
            <a:pPr algn="ctr"/>
            <a:endParaRPr lang="pt-BR"/>
          </a:p>
          <a:p>
            <a:pPr algn="ctr"/>
            <a:endParaRPr lang="pt-BR" sz="1400"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616B17-32DD-4CEA-AC02-4E6738C6E49C}"/>
              </a:ext>
            </a:extLst>
          </p:cNvPr>
          <p:cNvSpPr txBox="1"/>
          <p:nvPr/>
        </p:nvSpPr>
        <p:spPr>
          <a:xfrm>
            <a:off x="688932" y="4575473"/>
            <a:ext cx="2379269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 err="1">
                <a:ea typeface="+mn-lt"/>
                <a:cs typeface="+mn-lt"/>
              </a:rPr>
              <a:t>Created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Signature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brand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meet</a:t>
            </a:r>
            <a:r>
              <a:rPr lang="pt-BR" sz="1400">
                <a:ea typeface="+mn-lt"/>
                <a:cs typeface="+mn-lt"/>
              </a:rPr>
              <a:t> bulk </a:t>
            </a:r>
            <a:r>
              <a:rPr lang="pt-BR" sz="1400" err="1">
                <a:ea typeface="+mn-lt"/>
                <a:cs typeface="+mn-lt"/>
              </a:rPr>
              <a:t>buyers</a:t>
            </a:r>
            <a:r>
              <a:rPr lang="pt-BR" sz="1400">
                <a:ea typeface="+mn-lt"/>
                <a:cs typeface="+mn-lt"/>
              </a:rPr>
              <a:t> in </a:t>
            </a:r>
            <a:r>
              <a:rPr lang="pt-BR" sz="1400" err="1">
                <a:ea typeface="+mn-lt"/>
                <a:cs typeface="+mn-lt"/>
              </a:rPr>
              <a:t>retail</a:t>
            </a:r>
            <a:r>
              <a:rPr lang="pt-BR" sz="1400">
                <a:ea typeface="+mn-lt"/>
                <a:cs typeface="+mn-lt"/>
              </a:rPr>
              <a:t> stores, </a:t>
            </a:r>
            <a:r>
              <a:rPr lang="pt-BR" sz="1400" err="1">
                <a:ea typeface="+mn-lt"/>
                <a:cs typeface="+mn-lt"/>
              </a:rPr>
              <a:t>always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maintaining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quality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of</a:t>
            </a:r>
            <a:r>
              <a:rPr lang="pt-BR" sz="1400">
                <a:ea typeface="+mn-lt"/>
                <a:cs typeface="+mn-lt"/>
              </a:rPr>
              <a:t> Jeans.</a:t>
            </a:r>
            <a:endParaRPr lang="pt-BR">
              <a:ea typeface="+mn-lt"/>
              <a:cs typeface="+mn-lt"/>
            </a:endParaRPr>
          </a:p>
          <a:p>
            <a:pPr algn="ctr"/>
            <a:endParaRPr lang="pt-BR"/>
          </a:p>
          <a:p>
            <a:pPr algn="ctr"/>
            <a:endParaRPr lang="pt-BR" sz="1400">
              <a:cs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0C4A95-62EC-4554-A993-BB29D36206B9}"/>
              </a:ext>
            </a:extLst>
          </p:cNvPr>
          <p:cNvSpPr txBox="1"/>
          <p:nvPr/>
        </p:nvSpPr>
        <p:spPr>
          <a:xfrm>
            <a:off x="3445999" y="3888840"/>
            <a:ext cx="223212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2013 – Eureka </a:t>
            </a:r>
            <a:r>
              <a:rPr lang="pt-BR" sz="1600" b="1" err="1"/>
              <a:t>Lab</a:t>
            </a:r>
            <a:r>
              <a:rPr lang="pt-BR" sz="1600" b="1"/>
              <a:t/>
            </a:r>
            <a:br>
              <a:rPr lang="pt-BR" sz="1600" b="1"/>
            </a:br>
            <a:r>
              <a:rPr lang="pt-BR" sz="1600" b="1" err="1">
                <a:cs typeface="Arial"/>
              </a:rPr>
              <a:t>is</a:t>
            </a:r>
            <a:r>
              <a:rPr lang="pt-BR" sz="1600" b="1">
                <a:cs typeface="Arial"/>
              </a:rPr>
              <a:t> </a:t>
            </a:r>
            <a:r>
              <a:rPr lang="pt-BR" sz="1600" b="1" err="1">
                <a:cs typeface="Arial"/>
              </a:rPr>
              <a:t>created</a:t>
            </a:r>
            <a:endParaRPr lang="pt-BR" sz="1600" b="1" err="1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0CDBE3-6065-4911-B8F8-F477A6F0F25F}"/>
              </a:ext>
            </a:extLst>
          </p:cNvPr>
          <p:cNvSpPr txBox="1"/>
          <p:nvPr/>
        </p:nvSpPr>
        <p:spPr>
          <a:xfrm>
            <a:off x="6002883" y="4575473"/>
            <a:ext cx="2379269" cy="18774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The </a:t>
            </a:r>
            <a:r>
              <a:rPr lang="pt-BR" sz="1400" err="1">
                <a:ea typeface="+mn-lt"/>
                <a:cs typeface="+mn-lt"/>
              </a:rPr>
              <a:t>programs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analyze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impacts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of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chemicals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health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environment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identify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solutions</a:t>
            </a:r>
            <a:r>
              <a:rPr lang="pt-BR" sz="1400">
                <a:ea typeface="+mn-lt"/>
                <a:cs typeface="+mn-lt"/>
              </a:rPr>
              <a:t>, as </a:t>
            </a:r>
            <a:r>
              <a:rPr lang="pt-BR" sz="1400" err="1">
                <a:ea typeface="+mn-lt"/>
                <a:cs typeface="+mn-lt"/>
              </a:rPr>
              <a:t>well</a:t>
            </a:r>
            <a:r>
              <a:rPr lang="pt-BR" sz="1400">
                <a:ea typeface="+mn-lt"/>
                <a:cs typeface="+mn-lt"/>
              </a:rPr>
              <a:t> as </a:t>
            </a:r>
            <a:r>
              <a:rPr lang="pt-BR" sz="1400" err="1">
                <a:ea typeface="+mn-lt"/>
                <a:cs typeface="+mn-lt"/>
              </a:rPr>
              <a:t>work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on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the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well-being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of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employees</a:t>
            </a:r>
            <a:r>
              <a:rPr lang="pt-BR" sz="1400">
                <a:ea typeface="+mn-lt"/>
                <a:cs typeface="+mn-lt"/>
              </a:rPr>
              <a:t>.</a:t>
            </a:r>
            <a:endParaRPr lang="pt-BR">
              <a:ea typeface="+mn-lt"/>
              <a:cs typeface="+mn-lt"/>
            </a:endParaRPr>
          </a:p>
          <a:p>
            <a:pPr algn="ctr"/>
            <a:endParaRPr lang="pt-BR"/>
          </a:p>
          <a:p>
            <a:pPr algn="ctr"/>
            <a:endParaRPr lang="pt-BR" sz="1400">
              <a:cs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6BF49E-9694-48AE-A886-95BD393AE514}"/>
              </a:ext>
            </a:extLst>
          </p:cNvPr>
          <p:cNvSpPr txBox="1"/>
          <p:nvPr/>
        </p:nvSpPr>
        <p:spPr>
          <a:xfrm>
            <a:off x="5678120" y="3911052"/>
            <a:ext cx="3207463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2015/16 – </a:t>
            </a:r>
            <a:r>
              <a:rPr lang="pt-BR" sz="1600" b="1" err="1">
                <a:ea typeface="+mn-lt"/>
                <a:cs typeface="+mn-lt"/>
              </a:rPr>
              <a:t>Featured</a:t>
            </a:r>
            <a:r>
              <a:rPr lang="pt-BR" sz="1600" b="1">
                <a:ea typeface="+mn-lt"/>
                <a:cs typeface="+mn-lt"/>
              </a:rPr>
              <a:t> </a:t>
            </a:r>
            <a:r>
              <a:rPr lang="pt-BR" sz="1600" b="1" err="1">
                <a:ea typeface="+mn-lt"/>
                <a:cs typeface="+mn-lt"/>
              </a:rPr>
              <a:t>Chemistry</a:t>
            </a:r>
            <a:r>
              <a:rPr lang="pt-BR" sz="1600" b="1">
                <a:ea typeface="+mn-lt"/>
                <a:cs typeface="+mn-lt"/>
              </a:rPr>
              <a:t> </a:t>
            </a:r>
            <a:r>
              <a:rPr lang="pt-BR" sz="1600" b="1" err="1">
                <a:ea typeface="+mn-lt"/>
                <a:cs typeface="+mn-lt"/>
              </a:rPr>
              <a:t>Program</a:t>
            </a:r>
            <a:r>
              <a:rPr lang="pt-BR" sz="1600" b="1">
                <a:ea typeface="+mn-lt"/>
                <a:cs typeface="+mn-lt"/>
              </a:rPr>
              <a:t> </a:t>
            </a:r>
            <a:r>
              <a:rPr lang="pt-BR" sz="1600" b="1" err="1">
                <a:ea typeface="+mn-lt"/>
                <a:cs typeface="+mn-lt"/>
              </a:rPr>
              <a:t>and</a:t>
            </a:r>
            <a:r>
              <a:rPr lang="pt-BR" sz="1600" b="1">
                <a:ea typeface="+mn-lt"/>
                <a:cs typeface="+mn-lt"/>
              </a:rPr>
              <a:t> </a:t>
            </a:r>
            <a:r>
              <a:rPr lang="pt-BR" sz="1600" b="1" err="1">
                <a:ea typeface="+mn-lt"/>
                <a:cs typeface="+mn-lt"/>
              </a:rPr>
              <a:t>Wellness</a:t>
            </a:r>
            <a:endParaRPr lang="pt-BR">
              <a:cs typeface="Arial"/>
            </a:endParaRPr>
          </a:p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E56CAC-6305-4C8A-AEE2-F51F305778FF}"/>
              </a:ext>
            </a:extLst>
          </p:cNvPr>
          <p:cNvSpPr txBox="1"/>
          <p:nvPr/>
        </p:nvSpPr>
        <p:spPr>
          <a:xfrm>
            <a:off x="8814571" y="4571410"/>
            <a:ext cx="2577419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400">
                <a:ea typeface="+mn-lt"/>
                <a:cs typeface="+mn-lt"/>
              </a:rPr>
              <a:t>The </a:t>
            </a:r>
            <a:r>
              <a:rPr lang="pt-BR" sz="1400" err="1">
                <a:ea typeface="+mn-lt"/>
                <a:cs typeface="+mn-lt"/>
              </a:rPr>
              <a:t>brand</a:t>
            </a:r>
            <a:r>
              <a:rPr lang="pt-BR" sz="1400">
                <a:ea typeface="+mn-lt"/>
                <a:cs typeface="+mn-lt"/>
              </a:rPr>
              <a:t> starts </a:t>
            </a:r>
            <a:r>
              <a:rPr lang="pt-BR" sz="1400" err="1">
                <a:ea typeface="+mn-lt"/>
                <a:cs typeface="+mn-lt"/>
              </a:rPr>
              <a:t>to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develop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products</a:t>
            </a:r>
            <a:r>
              <a:rPr lang="pt-BR" sz="1400">
                <a:ea typeface="+mn-lt"/>
                <a:cs typeface="+mn-lt"/>
              </a:rPr>
              <a:t> in </a:t>
            </a:r>
            <a:r>
              <a:rPr lang="pt-BR" sz="1400" err="1">
                <a:ea typeface="+mn-lt"/>
                <a:cs typeface="+mn-lt"/>
              </a:rPr>
              <a:t>line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with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consumers</a:t>
            </a:r>
            <a:r>
              <a:rPr lang="pt-BR" sz="1400">
                <a:ea typeface="+mn-lt"/>
                <a:cs typeface="+mn-lt"/>
              </a:rPr>
              <a:t> (pocket for </a:t>
            </a:r>
            <a:r>
              <a:rPr lang="pt-BR" sz="1400" err="1">
                <a:ea typeface="+mn-lt"/>
                <a:cs typeface="+mn-lt"/>
              </a:rPr>
              <a:t>cell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phones</a:t>
            </a:r>
            <a:r>
              <a:rPr lang="pt-BR" sz="1400">
                <a:ea typeface="+mn-lt"/>
                <a:cs typeface="+mn-lt"/>
              </a:rPr>
              <a:t>) </a:t>
            </a:r>
            <a:r>
              <a:rPr lang="pt-BR" sz="1400" err="1">
                <a:ea typeface="+mn-lt"/>
                <a:cs typeface="+mn-lt"/>
              </a:rPr>
              <a:t>and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with</a:t>
            </a:r>
            <a:r>
              <a:rPr lang="pt-BR" sz="1400">
                <a:ea typeface="+mn-lt"/>
                <a:cs typeface="+mn-lt"/>
              </a:rPr>
              <a:t> more </a:t>
            </a:r>
            <a:r>
              <a:rPr lang="pt-BR" sz="1400" err="1">
                <a:ea typeface="+mn-lt"/>
                <a:cs typeface="+mn-lt"/>
              </a:rPr>
              <a:t>sustainable</a:t>
            </a:r>
            <a:r>
              <a:rPr lang="pt-BR" sz="1400">
                <a:ea typeface="+mn-lt"/>
                <a:cs typeface="+mn-lt"/>
              </a:rPr>
              <a:t> </a:t>
            </a:r>
            <a:r>
              <a:rPr lang="pt-BR" sz="1400" err="1">
                <a:ea typeface="+mn-lt"/>
                <a:cs typeface="+mn-lt"/>
              </a:rPr>
              <a:t>technologies</a:t>
            </a:r>
            <a:r>
              <a:rPr lang="pt-BR" sz="140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pPr algn="ctr"/>
            <a:endParaRPr lang="en-US"/>
          </a:p>
          <a:p>
            <a:pPr algn="ctr"/>
            <a:endParaRPr lang="pt-BR" sz="1400">
              <a:cs typeface="Arial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67762A-4957-49F3-A8D3-B34EAEB2AC34}"/>
              </a:ext>
            </a:extLst>
          </p:cNvPr>
          <p:cNvSpPr txBox="1"/>
          <p:nvPr/>
        </p:nvSpPr>
        <p:spPr>
          <a:xfrm>
            <a:off x="8944201" y="3899947"/>
            <a:ext cx="231815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1600" b="1"/>
              <a:t>2018 – </a:t>
            </a:r>
            <a:r>
              <a:rPr lang="pt-BR" sz="1600" b="1" err="1"/>
              <a:t>Product</a:t>
            </a:r>
            <a:r>
              <a:rPr lang="pt-BR" sz="1600" b="1">
                <a:cs typeface="Arial"/>
              </a:rPr>
              <a:t/>
            </a:r>
            <a:br>
              <a:rPr lang="pt-BR" sz="1600" b="1">
                <a:cs typeface="Arial"/>
              </a:rPr>
            </a:br>
            <a:r>
              <a:rPr lang="pt-BR" sz="1600" b="1" err="1">
                <a:cs typeface="Arial"/>
              </a:rPr>
              <a:t>Development</a:t>
            </a:r>
            <a:endParaRPr lang="en-US" err="1"/>
          </a:p>
        </p:txBody>
      </p:sp>
      <p:pic>
        <p:nvPicPr>
          <p:cNvPr id="3074" name="Picture 2" descr="https://www.levistrauss.com/wp-content/uploads/2019/03/SIGNATURE_MOD-1.jpg">
            <a:extLst>
              <a:ext uri="{FF2B5EF4-FFF2-40B4-BE49-F238E27FC236}">
                <a16:creationId xmlns:a16="http://schemas.microsoft.com/office/drawing/2014/main" id="{C5E20B0A-C702-449F-A91A-0ECBE8CF1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1" r="2746"/>
          <a:stretch/>
        </p:blipFill>
        <p:spPr bwMode="auto">
          <a:xfrm>
            <a:off x="710895" y="1917885"/>
            <a:ext cx="2289377" cy="184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levistrauss.com/wp-content/uploads/2019/03/EUREKA_MOD-1.png">
            <a:extLst>
              <a:ext uri="{FF2B5EF4-FFF2-40B4-BE49-F238E27FC236}">
                <a16:creationId xmlns:a16="http://schemas.microsoft.com/office/drawing/2014/main" id="{BB2CB9FF-9EDA-43F5-9CD4-2E3D6FB6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18" y="1917885"/>
            <a:ext cx="2117455" cy="184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levistrauss.com/wp-content/uploads/2019/03/FLX_MOD-1.jpg">
            <a:extLst>
              <a:ext uri="{FF2B5EF4-FFF2-40B4-BE49-F238E27FC236}">
                <a16:creationId xmlns:a16="http://schemas.microsoft.com/office/drawing/2014/main" id="{1ED7D9AB-B5B6-4818-A5A2-5692BE6C4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0"/>
          <a:stretch/>
        </p:blipFill>
        <p:spPr bwMode="auto">
          <a:xfrm>
            <a:off x="9188576" y="1917885"/>
            <a:ext cx="1829408" cy="18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levistrauss.com/wp-content/uploads/2019/03/WWB_OPEN_SOURCE_MOD-1.jpg">
            <a:extLst>
              <a:ext uri="{FF2B5EF4-FFF2-40B4-BE49-F238E27FC236}">
                <a16:creationId xmlns:a16="http://schemas.microsoft.com/office/drawing/2014/main" id="{0CEB27E0-3E0B-4D52-B0C5-D26A9F584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8" r="11928"/>
          <a:stretch/>
        </p:blipFill>
        <p:spPr bwMode="auto">
          <a:xfrm>
            <a:off x="6096000" y="1917885"/>
            <a:ext cx="2372915" cy="184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1919749"/>
          </a:xfrm>
        </p:spPr>
        <p:txBody>
          <a:bodyPr rtlCol="0">
            <a:normAutofit/>
          </a:bodyPr>
          <a:lstStyle/>
          <a:p>
            <a:r>
              <a:rPr lang="pt-BR" sz="5600"/>
              <a:t>Diagnosis 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583504"/>
            <a:ext cx="9601200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z="4000">
                <a:cs typeface="Arial"/>
              </a:rPr>
              <a:t>Internal and External Analysis</a:t>
            </a:r>
            <a:endParaRPr lang="pt-BR" sz="4000"/>
          </a:p>
        </p:txBody>
      </p:sp>
    </p:spTree>
    <p:extLst>
      <p:ext uri="{BB962C8B-B14F-4D97-AF65-F5344CB8AC3E}">
        <p14:creationId xmlns:p14="http://schemas.microsoft.com/office/powerpoint/2010/main" val="12110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AB37CE50-79D4-47D4-A901-C0D329F04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29" y="3648582"/>
            <a:ext cx="2229569" cy="1059792"/>
          </a:xfrm>
          <a:prstGeom prst="rect">
            <a:avLst/>
          </a:prstGeom>
        </p:spPr>
      </p:pic>
      <p:pic>
        <p:nvPicPr>
          <p:cNvPr id="4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D4683B7-C18B-4EB6-9F0C-95448D9A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118" y="3604275"/>
            <a:ext cx="1793575" cy="9206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E395072-C04E-4025-AE65-7B6453CE6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443" y="3619597"/>
            <a:ext cx="2218247" cy="1039843"/>
          </a:xfrm>
          <a:prstGeom prst="rect">
            <a:avLst/>
          </a:prstGeom>
        </p:spPr>
      </p:pic>
      <p:pic>
        <p:nvPicPr>
          <p:cNvPr id="8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B1A25E3-9FBD-4D6F-ABC7-B0A131DDB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745" y="3660963"/>
            <a:ext cx="1665078" cy="944593"/>
          </a:xfrm>
          <a:prstGeom prst="rect">
            <a:avLst/>
          </a:prstGeom>
        </p:spPr>
      </p:pic>
      <p:pic>
        <p:nvPicPr>
          <p:cNvPr id="10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D72E2B0-70FE-4DFD-ABC8-2E5EB52C9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271" y="85294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AB37CE50-79D4-47D4-A901-C0D329F04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29" y="3648582"/>
            <a:ext cx="2229569" cy="1059792"/>
          </a:xfrm>
          <a:prstGeom prst="rect">
            <a:avLst/>
          </a:prstGeom>
        </p:spPr>
      </p:pic>
      <p:pic>
        <p:nvPicPr>
          <p:cNvPr id="4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D4683B7-C18B-4EB6-9F0C-95448D9AD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118" y="3604275"/>
            <a:ext cx="1793575" cy="9206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E395072-C04E-4025-AE65-7B6453CE6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443" y="3619597"/>
            <a:ext cx="2218247" cy="1039843"/>
          </a:xfrm>
          <a:prstGeom prst="rect">
            <a:avLst/>
          </a:prstGeom>
        </p:spPr>
      </p:pic>
      <p:pic>
        <p:nvPicPr>
          <p:cNvPr id="8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B1A25E3-9FBD-4D6F-ABC7-B0A131DDB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745" y="3660963"/>
            <a:ext cx="1665078" cy="944593"/>
          </a:xfrm>
          <a:prstGeom prst="rect">
            <a:avLst/>
          </a:prstGeom>
        </p:spPr>
      </p:pic>
      <p:pic>
        <p:nvPicPr>
          <p:cNvPr id="10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D72E2B0-70FE-4DFD-ABC8-2E5EB52C9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271" y="852949"/>
            <a:ext cx="2743200" cy="27432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25E92C-4BAC-41BD-B5E3-735BBFE5CF5D}"/>
              </a:ext>
            </a:extLst>
          </p:cNvPr>
          <p:cNvSpPr txBox="1">
            <a:spLocks/>
          </p:cNvSpPr>
          <p:nvPr/>
        </p:nvSpPr>
        <p:spPr>
          <a:xfrm>
            <a:off x="1326791" y="4818093"/>
            <a:ext cx="1013605" cy="46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cs typeface="Arial"/>
              </a:rPr>
              <a:t>86%</a:t>
            </a:r>
            <a:endParaRPr lang="pt-BR"/>
          </a:p>
          <a:p>
            <a:pPr algn="ctr"/>
            <a:endParaRPr lang="pt-BR" sz="3200">
              <a:cs typeface="Arial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0B3C05F0-4155-4C5F-82AD-770FA411DAF8}"/>
              </a:ext>
            </a:extLst>
          </p:cNvPr>
          <p:cNvSpPr txBox="1">
            <a:spLocks/>
          </p:cNvSpPr>
          <p:nvPr/>
        </p:nvSpPr>
        <p:spPr>
          <a:xfrm>
            <a:off x="4173507" y="4818092"/>
            <a:ext cx="1013605" cy="46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cs typeface="Arial"/>
              </a:rPr>
              <a:t>8%</a:t>
            </a:r>
            <a:endParaRPr lang="pt-BR"/>
          </a:p>
          <a:p>
            <a:pPr algn="ctr"/>
            <a:endParaRPr lang="pt-BR" sz="3200">
              <a:cs typeface="Arial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FE530F22-9F19-4A23-8A11-8C267CFDD25C}"/>
              </a:ext>
            </a:extLst>
          </p:cNvPr>
          <p:cNvSpPr txBox="1">
            <a:spLocks/>
          </p:cNvSpPr>
          <p:nvPr/>
        </p:nvSpPr>
        <p:spPr>
          <a:xfrm>
            <a:off x="8558601" y="4818091"/>
            <a:ext cx="1013605" cy="46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cs typeface="Arial"/>
              </a:rPr>
              <a:t>6%</a:t>
            </a:r>
            <a:endParaRPr lang="pt-BR"/>
          </a:p>
          <a:p>
            <a:pPr algn="ctr"/>
            <a:endParaRPr lang="pt-BR" sz="3200">
              <a:cs typeface="Arial"/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78D3B44C-F786-41FB-9D7B-F282719C67AF}"/>
              </a:ext>
            </a:extLst>
          </p:cNvPr>
          <p:cNvSpPr txBox="1">
            <a:spLocks/>
          </p:cNvSpPr>
          <p:nvPr/>
        </p:nvSpPr>
        <p:spPr>
          <a:xfrm>
            <a:off x="8572979" y="3969828"/>
            <a:ext cx="1013605" cy="46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cs typeface="Arial"/>
              </a:rPr>
              <a:t>+</a:t>
            </a:r>
            <a:endParaRPr lang="pt-BR"/>
          </a:p>
          <a:p>
            <a:pPr algn="ctr"/>
            <a:endParaRPr lang="pt-BR" sz="3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e de Diamante 16: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17_TF03031015.potx" id="{77D3BC2D-D713-489A-9D26-88797065ABE8}" vid="{BA0F8EFF-EAFB-4EE1-B40D-8468E72F0BB1}"/>
    </a:ext>
  </a:extLst>
</a:theme>
</file>

<file path=ppt/theme/theme2.xml><?xml version="1.0" encoding="utf-8"?>
<a:theme xmlns:a="http://schemas.openxmlformats.org/drawingml/2006/main" name="Tema do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da grade de diamante empresarial (widescreen)</Template>
  <TotalTime>0</TotalTime>
  <Words>1117</Words>
  <Application>Microsoft Office PowerPoint</Application>
  <PresentationFormat>Widescreen</PresentationFormat>
  <Paragraphs>285</Paragraphs>
  <Slides>46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2" baseType="lpstr">
      <vt:lpstr>Arial</vt:lpstr>
      <vt:lpstr>Arial,Sans-Serif</vt:lpstr>
      <vt:lpstr>Calibri</vt:lpstr>
      <vt:lpstr>Consolas</vt:lpstr>
      <vt:lpstr>Helmet</vt:lpstr>
      <vt:lpstr>Grade de Diamante 16:9</vt:lpstr>
      <vt:lpstr>Levi Strauss &amp; Co.</vt:lpstr>
      <vt:lpstr>Apresentação do PowerPoint</vt:lpstr>
      <vt:lpstr>Agenda</vt:lpstr>
      <vt:lpstr>History</vt:lpstr>
      <vt:lpstr>History</vt:lpstr>
      <vt:lpstr>History</vt:lpstr>
      <vt:lpstr>Diagnosis </vt:lpstr>
      <vt:lpstr>Apresentação do PowerPoint</vt:lpstr>
      <vt:lpstr>Apresentação do PowerPoint</vt:lpstr>
      <vt:lpstr>Apresentação do PowerPoint</vt:lpstr>
      <vt:lpstr>Apresentação do PowerPoint</vt:lpstr>
      <vt:lpstr>Distribution Channels</vt:lpstr>
      <vt:lpstr>Contract Risks (Transaction Costs)</vt:lpstr>
      <vt:lpstr>SWOT Analysis</vt:lpstr>
      <vt:lpstr>SWOT Analysis</vt:lpstr>
      <vt:lpstr>SWOT Analysis</vt:lpstr>
      <vt:lpstr>SWOT Analysis</vt:lpstr>
      <vt:lpstr>Financial Position (First Quarter 2019)</vt:lpstr>
      <vt:lpstr>Pricing Position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Critical Success Factors</vt:lpstr>
      <vt:lpstr>Global Apparel Industry</vt:lpstr>
      <vt:lpstr>Industry trends</vt:lpstr>
      <vt:lpstr>Risk Factors</vt:lpstr>
      <vt:lpstr>Core Strategy</vt:lpstr>
      <vt:lpstr>Key Strategies</vt:lpstr>
      <vt:lpstr>Apresentação do PowerPoint</vt:lpstr>
      <vt:lpstr>Future Scenarios</vt:lpstr>
      <vt:lpstr>Future Scenarios</vt:lpstr>
      <vt:lpstr>Critical Uncertainties</vt:lpstr>
      <vt:lpstr>Future Scenarios</vt:lpstr>
      <vt:lpstr>Future Scenarios</vt:lpstr>
      <vt:lpstr>Future Scenarios</vt:lpstr>
      <vt:lpstr>Future Scenarios</vt:lpstr>
      <vt:lpstr>Future Scenarios</vt:lpstr>
      <vt:lpstr>Future Scenarios</vt:lpstr>
      <vt:lpstr>Future Scenarios</vt:lpstr>
      <vt:lpstr>Recomendations</vt:lpstr>
      <vt:lpstr>Recommendations</vt:lpstr>
      <vt:lpstr>Recommendations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Levi Strauss &amp; Co.</dc:title>
  <dc:creator>Pedro Paro</dc:creator>
  <cp:lastModifiedBy>Marcos</cp:lastModifiedBy>
  <cp:revision>41</cp:revision>
  <dcterms:created xsi:type="dcterms:W3CDTF">2019-05-17T00:32:28Z</dcterms:created>
  <dcterms:modified xsi:type="dcterms:W3CDTF">2019-05-21T14:53:27Z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