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13" r:id="rId2"/>
    <p:sldId id="314" r:id="rId3"/>
    <p:sldId id="315" r:id="rId4"/>
    <p:sldId id="290" r:id="rId5"/>
    <p:sldId id="317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64" r:id="rId24"/>
    <p:sldId id="338" r:id="rId25"/>
    <p:sldId id="281" r:id="rId26"/>
    <p:sldId id="282" r:id="rId27"/>
    <p:sldId id="283" r:id="rId28"/>
    <p:sldId id="285" r:id="rId29"/>
    <p:sldId id="337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60" r:id="rId38"/>
    <p:sldId id="316" r:id="rId39"/>
    <p:sldId id="357" r:id="rId40"/>
    <p:sldId id="358" r:id="rId41"/>
    <p:sldId id="362" r:id="rId42"/>
    <p:sldId id="359" r:id="rId43"/>
    <p:sldId id="300" r:id="rId44"/>
    <p:sldId id="301" r:id="rId45"/>
    <p:sldId id="361" r:id="rId46"/>
    <p:sldId id="363" r:id="rId47"/>
    <p:sldId id="365" r:id="rId48"/>
    <p:sldId id="348" r:id="rId49"/>
    <p:sldId id="349" r:id="rId50"/>
    <p:sldId id="298" r:id="rId51"/>
    <p:sldId id="346" r:id="rId52"/>
    <p:sldId id="340" r:id="rId53"/>
    <p:sldId id="343" r:id="rId54"/>
    <p:sldId id="345" r:id="rId55"/>
    <p:sldId id="302" r:id="rId56"/>
    <p:sldId id="280" r:id="rId57"/>
    <p:sldId id="272" r:id="rId58"/>
    <p:sldId id="273" r:id="rId59"/>
    <p:sldId id="279" r:id="rId60"/>
    <p:sldId id="274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578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EBF6BF-146A-4755-A274-393C2C3943E9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894F2-8CA7-4AAD-9639-CA35FFF2D936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664"/>
            <a:ext cx="7851775" cy="1828800"/>
          </a:xfrm>
        </p:spPr>
        <p:txBody>
          <a:bodyPr/>
          <a:lstStyle/>
          <a:p>
            <a:r>
              <a:rPr lang="pt-BR" altLang="en-US" dirty="0" smtClean="0"/>
              <a:t>                   DIARRÉIA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>
            <a:noAutofit/>
          </a:bodyPr>
          <a:lstStyle/>
          <a:p>
            <a:r>
              <a:rPr lang="pt-BR" altLang="en-US" sz="2000" dirty="0" smtClean="0"/>
              <a:t>Queixa mais frequente em Pediatria nos Países em desenvolvimento</a:t>
            </a:r>
          </a:p>
          <a:p>
            <a:endParaRPr lang="pt-BR" altLang="en-US" sz="2000" dirty="0" smtClean="0"/>
          </a:p>
          <a:p>
            <a:r>
              <a:rPr lang="pt-BR" altLang="en-US" sz="2000" dirty="0" smtClean="0"/>
              <a:t>Unicef - 1980 : 5 milhões de óbitos em menores de 5 anos</a:t>
            </a:r>
          </a:p>
          <a:p>
            <a:endParaRPr lang="pt-BR" altLang="en-US" sz="2000" dirty="0" smtClean="0"/>
          </a:p>
          <a:p>
            <a:r>
              <a:rPr lang="pt-BR" altLang="en-US" sz="2000" dirty="0" smtClean="0"/>
              <a:t>OMS Crianças &lt; 5 anos  2 à 3 episódios de </a:t>
            </a:r>
            <a:r>
              <a:rPr lang="pt-BR" altLang="en-US" sz="2000" dirty="0" err="1" smtClean="0"/>
              <a:t>Diarréia</a:t>
            </a:r>
            <a:r>
              <a:rPr lang="pt-BR" altLang="en-US" sz="2000" dirty="0" smtClean="0"/>
              <a:t> / ano</a:t>
            </a:r>
          </a:p>
          <a:p>
            <a:endParaRPr lang="pt-BR" altLang="en-US" sz="2000" dirty="0" smtClean="0"/>
          </a:p>
          <a:p>
            <a:r>
              <a:rPr lang="pt-BR" altLang="en-US" sz="2000" dirty="0" smtClean="0"/>
              <a:t>Causa de 20  óbitos / 1000 casos de </a:t>
            </a:r>
            <a:r>
              <a:rPr lang="pt-BR" altLang="en-US" sz="2000" dirty="0" err="1" smtClean="0"/>
              <a:t>diarréia</a:t>
            </a:r>
            <a:r>
              <a:rPr lang="pt-BR" altLang="en-US" sz="2000" dirty="0" smtClean="0"/>
              <a:t> nos primeiros dois anos de vida</a:t>
            </a:r>
          </a:p>
        </p:txBody>
      </p:sp>
    </p:spTree>
    <p:extLst>
      <p:ext uri="{BB962C8B-B14F-4D97-AF65-F5344CB8AC3E}">
        <p14:creationId xmlns:p14="http://schemas.microsoft.com/office/powerpoint/2010/main" xmlns="" val="92531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algn="ctr"/>
            <a:r>
              <a:rPr lang="pt-BR" altLang="en-US" smtClean="0">
                <a:latin typeface="BlacklightD" pitchFamily="82" charset="0"/>
              </a:rPr>
              <a:t>Eficiência Absorção dos Segmentos Intestinais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2205038"/>
            <a:ext cx="8474075" cy="37814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 smtClean="0">
                <a:latin typeface="Times New Roman"/>
              </a:rPr>
              <a:t>                        </a:t>
            </a:r>
            <a:r>
              <a:rPr kumimoji="0" lang="pt-BR" altLang="en-US" sz="2400" b="0" dirty="0" err="1" smtClean="0">
                <a:latin typeface="Times New Roman"/>
              </a:rPr>
              <a:t>Eficência</a:t>
            </a:r>
            <a:r>
              <a:rPr kumimoji="0" lang="pt-BR" altLang="en-US" sz="2400" b="0" dirty="0" smtClean="0">
                <a:latin typeface="Times New Roman"/>
              </a:rPr>
              <a:t>  nas CRIANÇAS</a:t>
            </a:r>
            <a:r>
              <a:rPr kumimoji="0" lang="pt-BR" altLang="en-US" sz="2400" b="0" dirty="0">
                <a:latin typeface="Times New Roman"/>
              </a:rPr>
              <a:t>/ kg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t-BR" altLang="en-US" sz="2400" b="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                                   </a:t>
            </a:r>
            <a:r>
              <a:rPr kumimoji="0" lang="pt-BR" altLang="en-US" sz="2400" dirty="0">
                <a:latin typeface="Times New Roman"/>
              </a:rPr>
              <a:t>5                     10                           3 0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t-BR" altLang="en-US" sz="240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Jejuno= 50%          1400 / 700         2500 / 1250           6800 / 3400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íleo = 75%              700  /  525           1250 / 937           3400 / 2550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t-BR" altLang="en-US" sz="2400" b="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 err="1">
                <a:latin typeface="Times New Roman"/>
              </a:rPr>
              <a:t>Colon</a:t>
            </a:r>
            <a:r>
              <a:rPr kumimoji="0" lang="pt-BR" altLang="en-US" sz="2400" b="0" dirty="0">
                <a:latin typeface="Times New Roman"/>
              </a:rPr>
              <a:t> =90%              175 / 18                313 / 32              850 / 85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                                                    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356100" y="27813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732588" y="27813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8313" y="4221163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95288" y="5084763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00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908720"/>
            <a:ext cx="6096000" cy="1143000"/>
          </a:xfrm>
          <a:noFill/>
        </p:spPr>
        <p:txBody>
          <a:bodyPr/>
          <a:lstStyle/>
          <a:p>
            <a:r>
              <a:rPr lang="pt-BR" altLang="en-US" dirty="0" smtClean="0"/>
              <a:t>ETIOLOGIA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2498725"/>
            <a:ext cx="6096000" cy="38100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pt-BR" altLang="en-US" sz="3200" smtClean="0"/>
              <a:t>INFECCIOSA:</a:t>
            </a:r>
          </a:p>
          <a:p>
            <a:pPr>
              <a:buFont typeface="Monotype Sorts" pitchFamily="2" charset="2"/>
              <a:buNone/>
            </a:pPr>
            <a:r>
              <a:rPr lang="pt-BR" altLang="en-US" sz="2400" smtClean="0"/>
              <a:t>VÍRUS, BACTÉRIAS,  FUNGOS, PARASITAS</a:t>
            </a:r>
          </a:p>
          <a:p>
            <a:pPr>
              <a:buFont typeface="Monotype Sorts" pitchFamily="2" charset="2"/>
              <a:buNone/>
            </a:pPr>
            <a:r>
              <a:rPr lang="pt-BR" altLang="en-US" sz="2400" smtClean="0"/>
              <a:t> </a:t>
            </a:r>
            <a:endParaRPr lang="pt-BR" altLang="en-US" sz="32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99592" y="4149725"/>
            <a:ext cx="4572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3200" b="0" dirty="0">
                <a:latin typeface="Arial Unicode MS" pitchFamily="34" charset="-128"/>
              </a:rPr>
              <a:t>NÃO INFECCIOSA</a:t>
            </a:r>
            <a:r>
              <a:rPr lang="pt-BR" altLang="en-US" sz="2400" b="0" dirty="0">
                <a:latin typeface="Times New Roman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 b="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b="0" dirty="0">
                <a:latin typeface="Arial Unicode MS" pitchFamily="34" charset="-128"/>
              </a:rPr>
              <a:t>ERROS ALIMENTARES, DOENÇA CELÍACA</a:t>
            </a: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pt-BR" altLang="en-US" sz="2400" dirty="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6128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027113"/>
            <a:ext cx="6096000" cy="1143000"/>
          </a:xfrm>
          <a:noFill/>
        </p:spPr>
        <p:txBody>
          <a:bodyPr/>
          <a:lstStyle/>
          <a:p>
            <a:r>
              <a:rPr lang="pt-BR" altLang="en-US" dirty="0" smtClean="0"/>
              <a:t>QUANTO A DURAÇÃO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743200"/>
            <a:ext cx="6096000" cy="3352800"/>
          </a:xfrm>
          <a:noFill/>
        </p:spPr>
        <p:txBody>
          <a:bodyPr/>
          <a:lstStyle/>
          <a:p>
            <a:r>
              <a:rPr lang="pt-BR" altLang="en-US" sz="2400" b="1" dirty="0" smtClean="0">
                <a:latin typeface="Times New Roman"/>
              </a:rPr>
              <a:t>AGUDA  </a:t>
            </a:r>
            <a:r>
              <a:rPr lang="pt-BR" altLang="en-US" sz="2400" dirty="0" smtClean="0">
                <a:latin typeface="Times New Roman"/>
              </a:rPr>
              <a:t>               ATÉ   15  DIAS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47664" y="5084763"/>
            <a:ext cx="561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2400" dirty="0">
                <a:latin typeface="Times New Roman"/>
              </a:rPr>
              <a:t>   CRÔNICA </a:t>
            </a:r>
            <a:r>
              <a:rPr lang="pt-BR" altLang="en-US" sz="2400" b="0" dirty="0">
                <a:latin typeface="Times New Roman"/>
              </a:rPr>
              <a:t>                   APÓS   30 DIAS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15616" y="4005263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2400">
                <a:latin typeface="Times New Roman"/>
              </a:rPr>
              <a:t>   AGUDA  PROLONGADA</a:t>
            </a:r>
            <a:r>
              <a:rPr lang="pt-BR" altLang="en-US" sz="2400" b="0">
                <a:latin typeface="Times New Roman"/>
              </a:rPr>
              <a:t>  ATÉ 30 DIAS</a:t>
            </a:r>
          </a:p>
        </p:txBody>
      </p:sp>
    </p:spTree>
    <p:extLst>
      <p:ext uri="{BB962C8B-B14F-4D97-AF65-F5344CB8AC3E}">
        <p14:creationId xmlns:p14="http://schemas.microsoft.com/office/powerpoint/2010/main" xmlns="" val="3567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2" grpId="0"/>
      <p:bldP spid="7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-315416"/>
            <a:ext cx="7924800" cy="1219200"/>
          </a:xfrm>
          <a:noFill/>
        </p:spPr>
        <p:txBody>
          <a:bodyPr/>
          <a:lstStyle/>
          <a:p>
            <a:r>
              <a:rPr lang="pt-BR" altLang="en-US" sz="2800" dirty="0" smtClean="0">
                <a:latin typeface="BlacklightD" pitchFamily="82" charset="0"/>
              </a:rPr>
              <a:t>                  DEFESA ORGÂNICA  </a:t>
            </a:r>
            <a:r>
              <a:rPr lang="pt-BR" altLang="en-US" sz="2800" b="0" dirty="0" smtClean="0">
                <a:latin typeface="BlacklightD" pitchFamily="82" charset="0"/>
              </a:rPr>
              <a:t>   </a:t>
            </a:r>
            <a:r>
              <a:rPr lang="pt-BR" altLang="en-US" sz="2800" dirty="0" smtClean="0">
                <a:latin typeface="BlacklightD" pitchFamily="82" charset="0"/>
              </a:rPr>
              <a:t>                                  MECANISMOS</a:t>
            </a:r>
            <a:endParaRPr lang="pt-BR" altLang="en-US" dirty="0" smtClean="0">
              <a:latin typeface="BlacklightD" pitchFamily="8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715000"/>
          </a:xfr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SUCO GASTRICO                                              Acidez, Fatores Inibitórios</a:t>
            </a:r>
          </a:p>
          <a:p>
            <a:pPr>
              <a:buFont typeface="Monotype Sorts" pitchFamily="2" charset="2"/>
              <a:buNone/>
            </a:pPr>
            <a:endParaRPr lang="pt-BR" altLang="en-US" sz="2000" dirty="0" smtClean="0"/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MUCO INTESTINAL                                                  Barreira   Física</a:t>
            </a:r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 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b="1" dirty="0" smtClean="0"/>
              <a:t>MOTILIDADE                                               DIMINUIÇÃO DO NUMERO DE   GERMES                     </a:t>
            </a:r>
          </a:p>
          <a:p>
            <a:pPr>
              <a:buFont typeface="Monotype Sorts" pitchFamily="2" charset="2"/>
              <a:buNone/>
            </a:pPr>
            <a:endParaRPr lang="pt-BR" altLang="en-US" b="1" dirty="0" smtClean="0"/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FLORA</a:t>
            </a:r>
            <a:r>
              <a:rPr lang="pt-BR" altLang="en-US" dirty="0" smtClean="0"/>
              <a:t> </a:t>
            </a:r>
            <a:r>
              <a:rPr lang="pt-BR" altLang="en-US" sz="2000" dirty="0" smtClean="0"/>
              <a:t>BACTERIANA                                      Competição de Substratos</a:t>
            </a:r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                                                                   Síntese de substancia </a:t>
            </a:r>
            <a:r>
              <a:rPr lang="pt-BR" altLang="en-US" sz="2000" dirty="0" err="1" smtClean="0"/>
              <a:t>bactercidas</a:t>
            </a:r>
            <a:endParaRPr lang="pt-BR" altLang="en-US" sz="2000" dirty="0" smtClean="0"/>
          </a:p>
          <a:p>
            <a:pPr>
              <a:buFont typeface="Monotype Sorts" pitchFamily="2" charset="2"/>
              <a:buNone/>
            </a:pPr>
            <a:endParaRPr lang="pt-BR" altLang="en-US" sz="2000" dirty="0" smtClean="0"/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Sistema Imunológico                                                   </a:t>
            </a:r>
            <a:r>
              <a:rPr lang="pt-BR" altLang="en-US" sz="2000" dirty="0" err="1" smtClean="0"/>
              <a:t>Ig</a:t>
            </a:r>
            <a:r>
              <a:rPr lang="pt-BR" altLang="en-US" sz="2000" dirty="0" smtClean="0"/>
              <a:t> A  secretória</a:t>
            </a:r>
          </a:p>
          <a:p>
            <a:pPr>
              <a:buFont typeface="Monotype Sorts" pitchFamily="2" charset="2"/>
              <a:buNone/>
            </a:pPr>
            <a:endParaRPr lang="pt-BR" altLang="en-US" sz="2000" dirty="0" smtClean="0"/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Dieta ( Leite Humano)                                                </a:t>
            </a:r>
            <a:r>
              <a:rPr lang="pt-BR" altLang="en-US" sz="2000" dirty="0" err="1" smtClean="0"/>
              <a:t>Bacillus</a:t>
            </a:r>
            <a:r>
              <a:rPr lang="pt-BR" altLang="en-US" sz="2000" dirty="0" smtClean="0"/>
              <a:t> </a:t>
            </a:r>
            <a:r>
              <a:rPr lang="pt-BR" altLang="en-US" sz="2000" dirty="0" err="1" smtClean="0"/>
              <a:t>bífidus</a:t>
            </a:r>
            <a:endParaRPr lang="pt-BR" altLang="en-US" sz="2000" dirty="0" smtClean="0"/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                                                                                        Fatores de Defesa</a:t>
            </a:r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Outros                                                                 </a:t>
            </a:r>
            <a:r>
              <a:rPr lang="pt-BR" altLang="en-US" sz="2000" dirty="0" err="1" smtClean="0"/>
              <a:t>Lisosimas</a:t>
            </a:r>
            <a:r>
              <a:rPr lang="pt-BR" altLang="en-US" sz="2000" dirty="0" smtClean="0"/>
              <a:t>, </a:t>
            </a:r>
            <a:r>
              <a:rPr lang="pt-BR" altLang="en-US" sz="2000" dirty="0" err="1" smtClean="0"/>
              <a:t>Turnover</a:t>
            </a:r>
            <a:r>
              <a:rPr lang="pt-BR" altLang="en-US" sz="2000" dirty="0" smtClean="0"/>
              <a:t> celular </a:t>
            </a:r>
          </a:p>
        </p:txBody>
      </p:sp>
    </p:spTree>
    <p:extLst>
      <p:ext uri="{BB962C8B-B14F-4D97-AF65-F5344CB8AC3E}">
        <p14:creationId xmlns:p14="http://schemas.microsoft.com/office/powerpoint/2010/main" xmlns="" val="352376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8200"/>
            <a:ext cx="8447087" cy="1331913"/>
          </a:xfrm>
          <a:noFill/>
        </p:spPr>
        <p:txBody>
          <a:bodyPr/>
          <a:lstStyle/>
          <a:p>
            <a:r>
              <a:rPr lang="pt-BR" altLang="en-US" smtClean="0">
                <a:latin typeface="BlacklightD" pitchFamily="82" charset="0"/>
              </a:rPr>
              <a:t>AGENTES   PATOGÊNICOS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305800" cy="3657600"/>
          </a:xfrm>
          <a:noFill/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SÃO PAULO %              MÉXICO %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Rota Vírus              20-30                           17,1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Shigela</a:t>
            </a:r>
            <a:r>
              <a:rPr lang="pt-BR" altLang="en-US" dirty="0" smtClean="0"/>
              <a:t>                     5,9                              13,6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Salmonela               7,2                              12,1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E.Coli</a:t>
            </a:r>
            <a:r>
              <a:rPr lang="pt-BR" altLang="en-US" dirty="0" smtClean="0"/>
              <a:t> </a:t>
            </a:r>
            <a:r>
              <a:rPr lang="pt-BR" altLang="en-US" dirty="0" err="1" smtClean="0"/>
              <a:t>ent</a:t>
            </a:r>
            <a:r>
              <a:rPr lang="pt-BR" altLang="en-US" dirty="0" smtClean="0"/>
              <a:t>                13,0                             7,1  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Não Identificado   40,3                             39,7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27088" y="3429000"/>
            <a:ext cx="734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7042150" y="6491288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>
                <a:solidFill>
                  <a:schemeClr val="bg2"/>
                </a:solidFill>
                <a:latin typeface="Times New Roman"/>
              </a:rPr>
              <a:t>Ciro J.Bertoli, 2004</a:t>
            </a:r>
          </a:p>
        </p:txBody>
      </p:sp>
    </p:spTree>
    <p:extLst>
      <p:ext uri="{BB962C8B-B14F-4D97-AF65-F5344CB8AC3E}">
        <p14:creationId xmlns:p14="http://schemas.microsoft.com/office/powerpoint/2010/main" xmlns="" val="296745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8534400" cy="1695450"/>
          </a:xfrm>
          <a:noFill/>
        </p:spPr>
        <p:txBody>
          <a:bodyPr/>
          <a:lstStyle/>
          <a:p>
            <a:r>
              <a:rPr lang="pt-BR" altLang="en-US" sz="2000" dirty="0" smtClean="0"/>
              <a:t>AGENTES                           MECANISMOS                                   SINTOMATOLOGIA</a:t>
            </a:r>
            <a:br>
              <a:rPr lang="pt-BR" altLang="en-US" sz="2000" dirty="0" smtClean="0"/>
            </a:br>
            <a:r>
              <a:rPr lang="pt-BR" altLang="en-US" sz="2000" dirty="0" smtClean="0"/>
              <a:t>                                                 EFEITOS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619625"/>
          </a:xfrm>
          <a:noFill/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pt-BR" altLang="en-US" sz="2400" dirty="0" smtClean="0"/>
              <a:t>E. Coli                                  a- colonização                      </a:t>
            </a:r>
            <a:r>
              <a:rPr lang="pt-BR" altLang="en-US" sz="2400" dirty="0" err="1" smtClean="0"/>
              <a:t>Diarréia</a:t>
            </a:r>
            <a:r>
              <a:rPr lang="pt-BR" altLang="en-US" sz="2400" dirty="0" smtClean="0"/>
              <a:t> aquosa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</a:t>
            </a:r>
            <a:r>
              <a:rPr lang="pt-BR" altLang="en-US" dirty="0" err="1" smtClean="0"/>
              <a:t>E</a:t>
            </a:r>
            <a:r>
              <a:rPr lang="pt-BR" altLang="en-US" sz="2000" dirty="0" err="1" smtClean="0"/>
              <a:t>nterotoxigênica</a:t>
            </a:r>
            <a:r>
              <a:rPr lang="pt-BR" altLang="en-US" sz="2000" dirty="0" smtClean="0"/>
              <a:t>             CFA / I,  CFA / II, E8775                </a:t>
            </a:r>
            <a:r>
              <a:rPr lang="pt-BR" altLang="en-US" dirty="0" smtClean="0"/>
              <a:t>G</a:t>
            </a:r>
            <a:r>
              <a:rPr lang="pt-BR" altLang="en-US" sz="2000" dirty="0" smtClean="0"/>
              <a:t>randes</a:t>
            </a:r>
            <a:r>
              <a:rPr lang="pt-BR" altLang="en-US" dirty="0" smtClean="0"/>
              <a:t> Volumes         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                                             </a:t>
            </a:r>
            <a:r>
              <a:rPr lang="pt-BR" altLang="en-US" dirty="0" smtClean="0"/>
              <a:t>b - Toxinas TL</a:t>
            </a:r>
            <a:r>
              <a:rPr lang="pt-BR" altLang="en-US" sz="2000" dirty="0" smtClean="0"/>
              <a:t> - AMP c</a:t>
            </a:r>
            <a:r>
              <a:rPr lang="pt-BR" altLang="en-US" dirty="0" smtClean="0"/>
              <a:t>       Desidratação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      Toxinas TE -</a:t>
            </a:r>
            <a:r>
              <a:rPr lang="pt-BR" altLang="en-US" sz="2000" dirty="0" smtClean="0"/>
              <a:t>GMP c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E. Coli                  a-  Colonização                          T</a:t>
            </a:r>
            <a:r>
              <a:rPr lang="pt-BR" altLang="en-US" sz="2400" dirty="0" smtClean="0"/>
              <a:t>enesmo</a:t>
            </a: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E</a:t>
            </a:r>
            <a:r>
              <a:rPr lang="pt-BR" altLang="en-US" sz="2000" dirty="0" err="1" smtClean="0"/>
              <a:t>nteroinvasora</a:t>
            </a:r>
            <a:r>
              <a:rPr lang="pt-BR" altLang="en-US" sz="2000" dirty="0" smtClean="0"/>
              <a:t>            </a:t>
            </a:r>
            <a:r>
              <a:rPr lang="pt-BR" altLang="en-US" dirty="0" smtClean="0"/>
              <a:t>b</a:t>
            </a:r>
            <a:r>
              <a:rPr lang="pt-BR" altLang="en-US" sz="2000" dirty="0" smtClean="0"/>
              <a:t>-   </a:t>
            </a:r>
            <a:r>
              <a:rPr lang="pt-BR" altLang="en-US" dirty="0" smtClean="0"/>
              <a:t>Invasão                            D</a:t>
            </a:r>
            <a:r>
              <a:rPr lang="pt-BR" altLang="en-US" sz="2000" dirty="0" smtClean="0"/>
              <a:t>ores</a:t>
            </a:r>
            <a:r>
              <a:rPr lang="pt-BR" altLang="en-US" dirty="0" smtClean="0"/>
              <a:t> </a:t>
            </a:r>
            <a:r>
              <a:rPr lang="pt-BR" altLang="en-US" sz="2000" dirty="0" smtClean="0"/>
              <a:t>Abdominais  </a:t>
            </a:r>
            <a:r>
              <a:rPr lang="pt-BR" altLang="en-US" dirty="0" smtClean="0"/>
              <a:t>                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 c-  Lesão do epitélio                  F</a:t>
            </a:r>
            <a:r>
              <a:rPr lang="pt-BR" altLang="en-US" sz="2400" dirty="0" smtClean="0"/>
              <a:t>ebre     </a:t>
            </a:r>
            <a:endParaRPr lang="pt-B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2691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401216"/>
            <a:ext cx="8915400" cy="1371600"/>
          </a:xfrm>
          <a:noFill/>
        </p:spPr>
        <p:txBody>
          <a:bodyPr/>
          <a:lstStyle/>
          <a:p>
            <a:r>
              <a:rPr lang="pt-BR" altLang="en-US" sz="2800" dirty="0" smtClean="0"/>
              <a:t>AGENTES                  MECANISMOS          SINTOMATOLOGIA</a:t>
            </a:r>
            <a:br>
              <a:rPr lang="pt-BR" altLang="en-US" sz="2800" dirty="0" smtClean="0"/>
            </a:br>
            <a:r>
              <a:rPr lang="pt-BR" altLang="en-US" sz="2800" dirty="0" smtClean="0"/>
              <a:t>                                      EFEITOS</a:t>
            </a:r>
            <a:endParaRPr lang="pt-BR" altLang="en-US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95599"/>
            <a:ext cx="8915400" cy="3349625"/>
          </a:xfrm>
          <a:noFill/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Rota  Vírus         a- I</a:t>
            </a:r>
            <a:r>
              <a:rPr lang="pt-BR" altLang="en-US" sz="2000" dirty="0" smtClean="0"/>
              <a:t>nvasão</a:t>
            </a:r>
            <a:r>
              <a:rPr lang="pt-BR" altLang="en-US" dirty="0" smtClean="0"/>
              <a:t> </a:t>
            </a:r>
            <a:r>
              <a:rPr lang="pt-BR" altLang="en-US" sz="2000" dirty="0" smtClean="0"/>
              <a:t>do</a:t>
            </a:r>
            <a:r>
              <a:rPr lang="pt-BR" altLang="en-US" dirty="0" smtClean="0"/>
              <a:t> </a:t>
            </a:r>
            <a:r>
              <a:rPr lang="pt-BR" altLang="en-US" sz="2000" dirty="0" smtClean="0"/>
              <a:t>Epitélio             Vômitos, Febre</a:t>
            </a:r>
          </a:p>
          <a:p>
            <a:pPr>
              <a:buFont typeface="Monotype Sorts" pitchFamily="2" charset="2"/>
              <a:buNone/>
            </a:pPr>
            <a:r>
              <a:rPr lang="pt-BR" altLang="en-US" sz="2000" dirty="0" smtClean="0"/>
              <a:t>                                                                                         </a:t>
            </a:r>
            <a:r>
              <a:rPr lang="pt-BR" altLang="en-US" sz="2000" dirty="0" err="1" smtClean="0"/>
              <a:t>Diarréia</a:t>
            </a:r>
            <a:r>
              <a:rPr lang="pt-BR" altLang="en-US" sz="2000" dirty="0" smtClean="0"/>
              <a:t> Aquosa</a:t>
            </a:r>
          </a:p>
          <a:p>
            <a:pPr>
              <a:buFont typeface="Monotype Sorts" pitchFamily="2" charset="2"/>
              <a:buNone/>
            </a:pPr>
            <a:endParaRPr lang="pt-BR" altLang="en-US" sz="2000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b-D</a:t>
            </a:r>
            <a:r>
              <a:rPr lang="pt-BR" altLang="en-US" sz="2000" dirty="0" smtClean="0"/>
              <a:t>estruição do Epitélio</a:t>
            </a:r>
            <a:r>
              <a:rPr lang="pt-BR" altLang="en-US" dirty="0" smtClean="0"/>
              <a:t>       Desidratação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                                        SR presente</a:t>
            </a:r>
          </a:p>
        </p:txBody>
      </p:sp>
    </p:spTree>
    <p:extLst>
      <p:ext uri="{BB962C8B-B14F-4D97-AF65-F5344CB8AC3E}">
        <p14:creationId xmlns:p14="http://schemas.microsoft.com/office/powerpoint/2010/main" xmlns="" val="31376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20688"/>
            <a:ext cx="8669338" cy="1224136"/>
          </a:xfrm>
          <a:noFill/>
        </p:spPr>
        <p:txBody>
          <a:bodyPr/>
          <a:lstStyle/>
          <a:p>
            <a:r>
              <a:rPr lang="pt-BR" altLang="en-US" sz="2800" dirty="0" smtClean="0"/>
              <a:t>AGENTE                   MECANISMO               SINTOMATOLOGIA</a:t>
            </a:r>
            <a:br>
              <a:rPr lang="pt-BR" altLang="en-US" sz="2800" dirty="0" smtClean="0"/>
            </a:br>
            <a:r>
              <a:rPr lang="pt-BR" altLang="en-US" sz="2800" dirty="0" smtClean="0"/>
              <a:t>                                     EFEITOS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2485801"/>
            <a:ext cx="8915400" cy="3319463"/>
          </a:xfrm>
          <a:noFill/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Staphylococus</a:t>
            </a:r>
            <a:r>
              <a:rPr lang="pt-BR" altLang="en-US" dirty="0" smtClean="0"/>
              <a:t>        Toxinas               </a:t>
            </a:r>
            <a:r>
              <a:rPr lang="pt-BR" altLang="en-US" sz="2400" dirty="0" err="1" smtClean="0"/>
              <a:t>Diarréia</a:t>
            </a:r>
            <a:r>
              <a:rPr lang="pt-BR" altLang="en-US" sz="2400" dirty="0" smtClean="0"/>
              <a:t>,  muco,  pus</a:t>
            </a: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    ingeridas             </a:t>
            </a:r>
            <a:r>
              <a:rPr lang="pt-BR" altLang="en-US" sz="2400" dirty="0" smtClean="0"/>
              <a:t>sangue, febre e </a:t>
            </a:r>
          </a:p>
          <a:p>
            <a:pPr>
              <a:buFont typeface="Monotype Sorts" pitchFamily="2" charset="2"/>
              <a:buNone/>
            </a:pPr>
            <a:r>
              <a:rPr lang="pt-BR" altLang="en-US" sz="2400" dirty="0"/>
              <a:t> </a:t>
            </a:r>
            <a:r>
              <a:rPr lang="pt-BR" altLang="en-US" sz="2400" dirty="0" smtClean="0"/>
              <a:t>                                                                 queda do estado geral                                                               </a:t>
            </a:r>
          </a:p>
          <a:p>
            <a:pPr>
              <a:buFont typeface="Monotype Sorts" pitchFamily="2" charset="2"/>
              <a:buNone/>
            </a:pPr>
            <a:r>
              <a:rPr lang="pt-BR" altLang="en-US" sz="2400" dirty="0" smtClean="0"/>
              <a:t>                                                                             Choque  </a:t>
            </a:r>
            <a:endParaRPr lang="pt-B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8651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765175"/>
            <a:ext cx="62261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36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371600"/>
          </a:xfrm>
          <a:noFill/>
        </p:spPr>
        <p:txBody>
          <a:bodyPr/>
          <a:lstStyle/>
          <a:p>
            <a:r>
              <a:rPr lang="pt-BR" altLang="en-US" sz="2800" smtClean="0"/>
              <a:t>    </a:t>
            </a:r>
            <a:r>
              <a:rPr lang="pt-BR" altLang="en-US" sz="2400" smtClean="0"/>
              <a:t>Concentrações Fecais de Eletrólitos na Diarréia Aguda     (mEq/l)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72344"/>
            <a:ext cx="8915400" cy="4953000"/>
          </a:xfrm>
          <a:noFill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pt-BR" altLang="en-US" dirty="0" smtClean="0"/>
              <a:t>Estudos                        </a:t>
            </a:r>
            <a:r>
              <a:rPr lang="pt-BR" altLang="en-US" b="1" dirty="0" smtClean="0"/>
              <a:t>Na</a:t>
            </a:r>
            <a:r>
              <a:rPr lang="pt-BR" altLang="en-US" dirty="0" smtClean="0"/>
              <a:t>             K          Cl       H</a:t>
            </a:r>
            <a:r>
              <a:rPr lang="pt-BR" altLang="en-US" sz="1600" b="1" dirty="0" smtClean="0"/>
              <a:t>2</a:t>
            </a:r>
            <a:r>
              <a:rPr lang="pt-BR" altLang="en-US" dirty="0" smtClean="0"/>
              <a:t>O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Inespecífica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Holt</a:t>
            </a:r>
            <a:r>
              <a:rPr lang="pt-BR" altLang="en-US" dirty="0" smtClean="0"/>
              <a:t> et al   1915           41              60           27       93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Metcoff</a:t>
            </a:r>
            <a:r>
              <a:rPr lang="pt-BR" altLang="en-US" dirty="0" smtClean="0"/>
              <a:t>     1960         30/35      18/ 52        37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Darrow     1949           64             44          55        95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Cólera( </a:t>
            </a:r>
            <a:r>
              <a:rPr lang="pt-BR" altLang="en-US" dirty="0" err="1" smtClean="0"/>
              <a:t>Mahalanabis</a:t>
            </a:r>
            <a:r>
              <a:rPr lang="pt-BR" altLang="en-US" dirty="0" smtClean="0"/>
              <a:t> et al 1970)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Adultos                        140             33       104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Crianças                      101             27        92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3469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531238"/>
            <a:ext cx="90364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                  INTRODUÇÃO</a:t>
            </a:r>
          </a:p>
          <a:p>
            <a:endParaRPr lang="pt-BR" dirty="0" smtClean="0"/>
          </a:p>
          <a:p>
            <a:r>
              <a:rPr lang="pt-BR" sz="3200" dirty="0" smtClean="0"/>
              <a:t>Nos países em desenvolvimento, a diarreia provoca</a:t>
            </a:r>
          </a:p>
          <a:p>
            <a:r>
              <a:rPr lang="pt-BR" sz="3200" dirty="0" smtClean="0"/>
              <a:t>em torno meio-milhões de mortes infantis por ano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3875564"/>
            <a:ext cx="7957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É </a:t>
            </a:r>
            <a:r>
              <a:rPr lang="en-US" sz="3200" dirty="0" err="1" smtClean="0"/>
              <a:t>definida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a </a:t>
            </a:r>
            <a:r>
              <a:rPr lang="en-US" sz="3200" dirty="0" err="1" smtClean="0"/>
              <a:t>passagem</a:t>
            </a:r>
            <a:r>
              <a:rPr lang="en-US" sz="3200" dirty="0" smtClean="0"/>
              <a:t> de </a:t>
            </a:r>
            <a:r>
              <a:rPr lang="en-US" sz="3200" dirty="0" err="1" smtClean="0"/>
              <a:t>fezes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não</a:t>
            </a:r>
            <a:r>
              <a:rPr lang="en-US" sz="3200" dirty="0" smtClean="0"/>
              <a:t> usual  </a:t>
            </a:r>
            <a:r>
              <a:rPr lang="en-US" sz="3200" dirty="0" err="1" smtClean="0"/>
              <a:t>amolecidas</a:t>
            </a:r>
            <a:r>
              <a:rPr lang="en-US" sz="3200" dirty="0" smtClean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aquosas</a:t>
            </a:r>
            <a:r>
              <a:rPr lang="en-US" sz="3200" dirty="0" smtClean="0"/>
              <a:t> e com  </a:t>
            </a:r>
            <a:r>
              <a:rPr lang="en-US" sz="3200" dirty="0" err="1" smtClean="0"/>
              <a:t>pelo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menos</a:t>
            </a:r>
            <a:r>
              <a:rPr lang="en-US" sz="3200" dirty="0" smtClean="0"/>
              <a:t>  3 </a:t>
            </a:r>
            <a:r>
              <a:rPr lang="en-US" sz="3200" dirty="0" err="1" smtClean="0"/>
              <a:t>evacuações</a:t>
            </a:r>
            <a:r>
              <a:rPr lang="en-US" sz="3200" dirty="0" smtClean="0"/>
              <a:t>  </a:t>
            </a:r>
            <a:r>
              <a:rPr lang="en-US" sz="3200" dirty="0" err="1" smtClean="0"/>
              <a:t>nas</a:t>
            </a:r>
            <a:r>
              <a:rPr lang="en-US" sz="3200" dirty="0" smtClean="0"/>
              <a:t> </a:t>
            </a:r>
            <a:r>
              <a:rPr lang="en-US" sz="3200" dirty="0" err="1" smtClean="0"/>
              <a:t>ultimas</a:t>
            </a:r>
            <a:r>
              <a:rPr lang="en-US" sz="3200" dirty="0" smtClean="0"/>
              <a:t> 24 </a:t>
            </a:r>
            <a:r>
              <a:rPr lang="en-US" sz="3200" dirty="0" err="1" smtClean="0"/>
              <a:t>hs</a:t>
            </a:r>
            <a:r>
              <a:rPr lang="en-US" sz="3200" dirty="0" smtClean="0"/>
              <a:t>.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51720" y="244386"/>
            <a:ext cx="35358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/>
              <a:t>Diarreia</a:t>
            </a:r>
            <a:r>
              <a:rPr lang="en-US" dirty="0" smtClean="0"/>
              <a:t>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67944" y="6381328"/>
            <a:ext cx="436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 J </a:t>
            </a:r>
            <a:r>
              <a:rPr lang="en-US" dirty="0" err="1"/>
              <a:t>Pediatr</a:t>
            </a:r>
            <a:r>
              <a:rPr lang="en-US" dirty="0"/>
              <a:t> (March 2013) 80(3):235–246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311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2588" y="304800"/>
            <a:ext cx="8761412" cy="1143000"/>
          </a:xfrm>
          <a:noFill/>
        </p:spPr>
        <p:txBody>
          <a:bodyPr/>
          <a:lstStyle/>
          <a:p>
            <a:r>
              <a:rPr lang="pt-BR" altLang="en-US" sz="3200" dirty="0" smtClean="0"/>
              <a:t>Concentrações Fecais Médias -</a:t>
            </a:r>
            <a:r>
              <a:rPr lang="pt-BR" altLang="en-US" sz="3200" dirty="0" err="1" smtClean="0"/>
              <a:t>Diarréia</a:t>
            </a:r>
            <a:r>
              <a:rPr lang="pt-BR" altLang="en-US" sz="3200" dirty="0" smtClean="0"/>
              <a:t> Aguda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1779984"/>
            <a:ext cx="8229600" cy="51054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altLang="en-US" sz="3600" dirty="0" err="1" smtClean="0"/>
              <a:t>Carrazza</a:t>
            </a:r>
            <a:r>
              <a:rPr lang="pt-BR" altLang="en-US" sz="3600" dirty="0" smtClean="0"/>
              <a:t> et al 1982</a:t>
            </a:r>
          </a:p>
          <a:p>
            <a:pPr marL="0" indent="0">
              <a:buNone/>
            </a:pPr>
            <a:endParaRPr lang="pt-BR" altLang="en-US" sz="3600" dirty="0" smtClean="0"/>
          </a:p>
          <a:p>
            <a:pPr marL="0" indent="0">
              <a:buNone/>
            </a:pPr>
            <a:r>
              <a:rPr lang="pt-BR" altLang="en-US" dirty="0" smtClean="0"/>
              <a:t>Tipo de </a:t>
            </a:r>
            <a:r>
              <a:rPr lang="pt-BR" altLang="en-US" dirty="0" err="1" smtClean="0"/>
              <a:t>Diarréia</a:t>
            </a:r>
            <a:r>
              <a:rPr lang="pt-BR" altLang="en-US" dirty="0" smtClean="0"/>
              <a:t>                    Na              K                  Cl</a:t>
            </a:r>
          </a:p>
          <a:p>
            <a:pPr marL="0" indent="0">
              <a:buNone/>
            </a:pPr>
            <a:r>
              <a:rPr lang="pt-BR" altLang="en-US" dirty="0" smtClean="0"/>
              <a:t>                                             (volume diário </a:t>
            </a:r>
            <a:r>
              <a:rPr lang="pt-BR" altLang="en-US" dirty="0" err="1" smtClean="0"/>
              <a:t>mEq</a:t>
            </a:r>
            <a:r>
              <a:rPr lang="pt-BR" altLang="en-US" dirty="0" smtClean="0"/>
              <a:t> / l)                            </a:t>
            </a:r>
          </a:p>
          <a:p>
            <a:endParaRPr lang="pt-BR" altLang="en-US" dirty="0" smtClean="0"/>
          </a:p>
          <a:p>
            <a:pPr marL="0" indent="0">
              <a:buNone/>
            </a:pPr>
            <a:r>
              <a:rPr lang="pt-BR" altLang="en-US" dirty="0" err="1" smtClean="0"/>
              <a:t>Diarréia</a:t>
            </a:r>
            <a:r>
              <a:rPr lang="pt-BR" altLang="en-US" dirty="0" smtClean="0"/>
              <a:t> </a:t>
            </a:r>
            <a:r>
              <a:rPr lang="pt-BR" altLang="en-US" dirty="0" err="1" smtClean="0"/>
              <a:t>Malabsortiva</a:t>
            </a:r>
            <a:r>
              <a:rPr lang="pt-BR" altLang="en-US" dirty="0" smtClean="0"/>
              <a:t>       46 ± 18       52 ±  17        48 ±  28</a:t>
            </a:r>
          </a:p>
          <a:p>
            <a:pPr marL="0" indent="0">
              <a:buNone/>
            </a:pPr>
            <a:r>
              <a:rPr lang="pt-BR" altLang="en-US" dirty="0" smtClean="0"/>
              <a:t>                                                   ( 40 g / kg )</a:t>
            </a:r>
          </a:p>
          <a:p>
            <a:endParaRPr lang="pt-BR" altLang="en-US" dirty="0" smtClean="0"/>
          </a:p>
          <a:p>
            <a:pPr marL="0" indent="0">
              <a:buNone/>
            </a:pPr>
            <a:r>
              <a:rPr lang="pt-BR" altLang="en-US" dirty="0" err="1" smtClean="0"/>
              <a:t>Diarréia</a:t>
            </a:r>
            <a:r>
              <a:rPr lang="pt-BR" altLang="en-US" dirty="0" smtClean="0"/>
              <a:t> Secretora            83 ±  22      31±   10        75  ±  21</a:t>
            </a:r>
          </a:p>
          <a:p>
            <a:pPr marL="0" indent="0">
              <a:buNone/>
            </a:pPr>
            <a:r>
              <a:rPr lang="pt-BR" altLang="en-US" dirty="0" smtClean="0"/>
              <a:t>                                                      ( 75 g / kg )</a:t>
            </a:r>
          </a:p>
          <a:p>
            <a:pPr marL="0" indent="0">
              <a:buNone/>
            </a:pPr>
            <a:r>
              <a:rPr lang="pt-BR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6022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104" y="88032"/>
            <a:ext cx="8915400" cy="1828800"/>
          </a:xfrm>
          <a:noFill/>
        </p:spPr>
        <p:txBody>
          <a:bodyPr/>
          <a:lstStyle/>
          <a:p>
            <a:r>
              <a:rPr lang="pt-BR" altLang="en-US" sz="2800" dirty="0" smtClean="0"/>
              <a:t>Risco Relativo de Mortalidade Infantil Doenças Infecciosas</a:t>
            </a:r>
            <a:br>
              <a:rPr lang="pt-BR" altLang="en-US" sz="2800" dirty="0" smtClean="0"/>
            </a:br>
            <a:r>
              <a:rPr lang="pt-BR" altLang="en-US" sz="2800" dirty="0" smtClean="0"/>
              <a:t/>
            </a:r>
            <a:br>
              <a:rPr lang="pt-BR" altLang="en-US" sz="2800" dirty="0" smtClean="0"/>
            </a:br>
            <a:r>
              <a:rPr lang="pt-BR" altLang="en-US" sz="2800" dirty="0" smtClean="0"/>
              <a:t>                            Idade / Leite Consumido</a:t>
            </a:r>
            <a:endParaRPr lang="pt-BR" altLang="en-US" sz="2400" dirty="0" smtClean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096" y="1340768"/>
            <a:ext cx="8915400" cy="5517232"/>
          </a:xfrm>
          <a:noFill/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/>
              <a:t> </a:t>
            </a:r>
            <a:r>
              <a:rPr lang="pt-BR" altLang="en-US" dirty="0" smtClean="0"/>
              <a:t>                  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/>
              <a:t> </a:t>
            </a:r>
            <a:r>
              <a:rPr lang="pt-BR" altLang="en-US" dirty="0" smtClean="0"/>
              <a:t>                         Tipo de Leite Consumido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Idade         Materno     </a:t>
            </a:r>
            <a:r>
              <a:rPr lang="pt-BR" altLang="en-US" dirty="0" err="1" smtClean="0"/>
              <a:t>Materno</a:t>
            </a:r>
            <a:r>
              <a:rPr lang="pt-BR" altLang="en-US" dirty="0" smtClean="0"/>
              <a:t> / Outros    </a:t>
            </a:r>
            <a:r>
              <a:rPr lang="pt-BR" altLang="en-US" dirty="0" err="1" smtClean="0"/>
              <a:t>Outros</a:t>
            </a: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(meses)</a:t>
            </a:r>
          </a:p>
          <a:p>
            <a:pPr>
              <a:buFont typeface="Monotype Sorts" pitchFamily="2" charset="2"/>
              <a:buNone/>
            </a:pPr>
            <a:r>
              <a:rPr lang="pt-BR" altLang="en-US" b="1" dirty="0" err="1" smtClean="0"/>
              <a:t>Diarréia</a:t>
            </a:r>
            <a:r>
              <a:rPr lang="pt-BR" altLang="en-US" b="1" dirty="0" smtClean="0">
                <a:solidFill>
                  <a:schemeClr val="bg2"/>
                </a:solidFill>
              </a:rPr>
              <a:t>     </a:t>
            </a:r>
            <a:r>
              <a:rPr lang="pt-BR" altLang="en-US" dirty="0" smtClean="0"/>
              <a:t>   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&lt; 2               1,0               3,1 ( 5,3 )          24,7(23,3)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2 - 11              1,0               2,5 ( 2,2 )           3,5 (5,3 )</a:t>
            </a:r>
          </a:p>
          <a:p>
            <a:pPr>
              <a:buFont typeface="Monotype Sorts" pitchFamily="2" charset="2"/>
              <a:buNone/>
            </a:pPr>
            <a:r>
              <a:rPr lang="pt-BR" altLang="en-US" b="1" dirty="0" smtClean="0"/>
              <a:t>Respiratórias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&lt; 2                 1,0                2,7 ( 2,2 )           3,3 (4,1)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2 -11               1,0                1,2 ( 1,3 )            2,0 (3,4)         </a:t>
            </a:r>
          </a:p>
        </p:txBody>
      </p:sp>
      <p:sp>
        <p:nvSpPr>
          <p:cNvPr id="25604" name="Line 1028"/>
          <p:cNvSpPr>
            <a:spLocks noChangeShapeType="1"/>
          </p:cNvSpPr>
          <p:nvPr/>
        </p:nvSpPr>
        <p:spPr bwMode="auto">
          <a:xfrm flipV="1">
            <a:off x="44958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20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96" y="269776"/>
            <a:ext cx="8915400" cy="1143000"/>
          </a:xfrm>
          <a:noFill/>
        </p:spPr>
        <p:txBody>
          <a:bodyPr/>
          <a:lstStyle/>
          <a:p>
            <a:r>
              <a:rPr lang="pt-BR" altLang="en-US" dirty="0" smtClean="0"/>
              <a:t>  </a:t>
            </a:r>
            <a:r>
              <a:rPr lang="pt-BR" altLang="en-US" sz="4000" dirty="0" smtClean="0"/>
              <a:t>WORD HEALTH ORGANIZATION- 1990</a:t>
            </a:r>
            <a:endParaRPr lang="pt-BR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6752"/>
            <a:ext cx="8458200" cy="4800600"/>
          </a:xfrm>
          <a:noFill/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pt-BR" altLang="en-US" dirty="0" smtClean="0"/>
              <a:t>Resultado      Grupo Experimental   Grupo Controle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  n = 49                       n = 49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Média dias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diarréia</a:t>
            </a:r>
            <a:r>
              <a:rPr lang="pt-BR" altLang="en-US" dirty="0" smtClean="0"/>
              <a:t>                1,4 ( 2,4 )                3,3 ( 4,2 )*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Aumento de 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Peso                    234 (124 )                   91 (116 )**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 * p&lt; 0,004              ** p &lt; 0,001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539750" y="3861048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63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n-US" dirty="0" smtClean="0">
                <a:cs typeface="Arial" charset="0"/>
              </a:rPr>
              <a:t>                                      Fatores </a:t>
            </a:r>
            <a:r>
              <a:rPr lang="pt-BR" altLang="en-US" dirty="0">
                <a:cs typeface="Arial" charset="0"/>
              </a:rPr>
              <a:t>de risco para a </a:t>
            </a:r>
            <a:r>
              <a:rPr lang="pt-BR" altLang="en-US" dirty="0" err="1">
                <a:cs typeface="Arial" charset="0"/>
              </a:rPr>
              <a:t>Diarréia</a:t>
            </a:r>
            <a:r>
              <a:rPr lang="pt-BR" altLang="en-US" dirty="0">
                <a:cs typeface="Arial" charset="0"/>
              </a:rPr>
              <a:t> Persistente</a:t>
            </a:r>
            <a:endParaRPr lang="pt-BR" altLang="en-US" b="0" dirty="0">
              <a:cs typeface="Arial" charset="0"/>
            </a:endParaRPr>
          </a:p>
          <a:p>
            <a:endParaRPr lang="pt-BR" altLang="en-US" sz="1800" b="0" dirty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476250" algn="l"/>
              </a:tabLst>
            </a:pPr>
            <a:r>
              <a:rPr lang="pt-BR" altLang="en-US" sz="1200" b="0" dirty="0">
                <a:cs typeface="Arial" charset="0"/>
              </a:rPr>
              <a:t>  </a:t>
            </a:r>
            <a:r>
              <a:rPr lang="pt-BR" altLang="en-US" sz="1800" dirty="0">
                <a:cs typeface="Arial" charset="0"/>
              </a:rPr>
              <a:t>Fatores                                                              Comentários</a:t>
            </a:r>
          </a:p>
          <a:p>
            <a:pPr algn="just">
              <a:tabLst>
                <a:tab pos="476250" algn="l"/>
              </a:tabLst>
            </a:pPr>
            <a:endParaRPr lang="pt-BR" altLang="en-US" sz="1800" dirty="0">
              <a:cs typeface="Arial" charset="0"/>
            </a:endParaRP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Baixo peso ao nascer			maior risco de infecção</a:t>
            </a:r>
          </a:p>
          <a:p>
            <a:pPr>
              <a:tabLst>
                <a:tab pos="476250" algn="l"/>
              </a:tabLst>
            </a:pPr>
            <a:endParaRPr lang="pt-BR" altLang="en-US" sz="1800" dirty="0">
              <a:cs typeface="Arial" charset="0"/>
            </a:endParaRPr>
          </a:p>
          <a:p>
            <a:pPr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Desmame precoce			contaminação ambiental precoce, 						</a:t>
            </a:r>
            <a:r>
              <a:rPr lang="pt-BR" altLang="en-US" sz="1800" dirty="0" smtClean="0">
                <a:cs typeface="Arial" charset="0"/>
              </a:rPr>
              <a:t>                       desnutrição</a:t>
            </a:r>
            <a:r>
              <a:rPr lang="pt-BR" altLang="en-US" sz="1800" dirty="0">
                <a:cs typeface="Arial" charset="0"/>
              </a:rPr>
              <a:t>, déficit  imunitário</a:t>
            </a: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Baixa idade		</a:t>
            </a:r>
            <a:r>
              <a:rPr lang="pt-BR" altLang="en-US" sz="1800" dirty="0" smtClean="0">
                <a:cs typeface="Arial" charset="0"/>
              </a:rPr>
              <a:t>               maior </a:t>
            </a:r>
            <a:r>
              <a:rPr lang="pt-BR" altLang="en-US" sz="1800" dirty="0">
                <a:cs typeface="Arial" charset="0"/>
              </a:rPr>
              <a:t>prevalência antes dos dois anos       						maior incidência aos seis meses </a:t>
            </a: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Desnutrição				déficit imunitário </a:t>
            </a:r>
          </a:p>
          <a:p>
            <a:pPr algn="just">
              <a:tabLst>
                <a:tab pos="476250" algn="l"/>
              </a:tabLst>
            </a:pPr>
            <a:endParaRPr lang="pt-BR" altLang="en-US" sz="1800" dirty="0">
              <a:cs typeface="Arial" charset="0"/>
            </a:endParaRP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Ambiente insalubre			reinfecções</a:t>
            </a:r>
          </a:p>
          <a:p>
            <a:pPr algn="just">
              <a:tabLst>
                <a:tab pos="476250" algn="l"/>
              </a:tabLst>
            </a:pPr>
            <a:endParaRPr lang="pt-BR" altLang="en-US" sz="1800" dirty="0">
              <a:cs typeface="Arial" charset="0"/>
            </a:endParaRP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Baixa escolaridade dos responsáveis	</a:t>
            </a:r>
            <a:r>
              <a:rPr lang="pt-BR" altLang="en-US" sz="1800" dirty="0" smtClean="0">
                <a:cs typeface="Arial" charset="0"/>
              </a:rPr>
              <a:t>     falta </a:t>
            </a:r>
            <a:r>
              <a:rPr lang="pt-BR" altLang="en-US" sz="1800" dirty="0">
                <a:cs typeface="Arial" charset="0"/>
              </a:rPr>
              <a:t>de conhecimentos sobre higiene e 						</a:t>
            </a:r>
            <a:r>
              <a:rPr lang="pt-BR" altLang="en-US" sz="1800" dirty="0" smtClean="0">
                <a:cs typeface="Arial" charset="0"/>
              </a:rPr>
              <a:t>             saneamento</a:t>
            </a:r>
            <a:endParaRPr lang="pt-BR" altLang="en-US" sz="1800" dirty="0">
              <a:cs typeface="Arial" charset="0"/>
            </a:endParaRPr>
          </a:p>
          <a:p>
            <a:pPr algn="just">
              <a:tabLst>
                <a:tab pos="476250" algn="l"/>
              </a:tabLst>
            </a:pPr>
            <a:r>
              <a:rPr lang="pt-BR" altLang="en-US" sz="1800" dirty="0" err="1">
                <a:cs typeface="Arial" charset="0"/>
              </a:rPr>
              <a:t>Diarréia</a:t>
            </a:r>
            <a:r>
              <a:rPr lang="pt-BR" altLang="en-US" sz="1800" dirty="0">
                <a:cs typeface="Arial" charset="0"/>
              </a:rPr>
              <a:t> pregressa			</a:t>
            </a:r>
            <a:r>
              <a:rPr lang="pt-BR" altLang="en-US" sz="1800" dirty="0" smtClean="0">
                <a:cs typeface="Arial" charset="0"/>
              </a:rPr>
              <a:t>    predispõe </a:t>
            </a:r>
            <a:r>
              <a:rPr lang="pt-BR" altLang="en-US" sz="1800" dirty="0">
                <a:cs typeface="Arial" charset="0"/>
              </a:rPr>
              <a:t>a quadros clínicos graves</a:t>
            </a:r>
          </a:p>
          <a:p>
            <a:pPr algn="just">
              <a:tabLst>
                <a:tab pos="476250" algn="l"/>
              </a:tabLst>
            </a:pPr>
            <a:endParaRPr lang="pt-BR" altLang="en-US" sz="1800" dirty="0">
              <a:cs typeface="Arial" charset="0"/>
            </a:endParaRP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Internações hospitalares			seleção da flora intestinal</a:t>
            </a:r>
          </a:p>
          <a:p>
            <a:pPr algn="just">
              <a:tabLst>
                <a:tab pos="476250" algn="l"/>
              </a:tabLst>
            </a:pPr>
            <a:endParaRPr lang="pt-BR" altLang="en-US" sz="1800" dirty="0">
              <a:cs typeface="Arial" charset="0"/>
            </a:endParaRPr>
          </a:p>
          <a:p>
            <a:pPr algn="just">
              <a:tabLst>
                <a:tab pos="476250" algn="l"/>
              </a:tabLst>
            </a:pPr>
            <a:r>
              <a:rPr lang="pt-BR" altLang="en-US" sz="1800" dirty="0">
                <a:cs typeface="Arial" charset="0"/>
              </a:rPr>
              <a:t>Manejo incorreto da </a:t>
            </a:r>
            <a:r>
              <a:rPr lang="pt-BR" altLang="en-US" sz="1800" dirty="0" err="1">
                <a:cs typeface="Arial" charset="0"/>
              </a:rPr>
              <a:t>diarréia</a:t>
            </a:r>
            <a:r>
              <a:rPr lang="pt-BR" altLang="en-US" sz="1800" dirty="0">
                <a:cs typeface="Arial" charset="0"/>
              </a:rPr>
              <a:t> </a:t>
            </a:r>
            <a:r>
              <a:rPr lang="pt-BR" altLang="en-US" sz="1800" dirty="0" smtClean="0">
                <a:cs typeface="Arial" charset="0"/>
              </a:rPr>
              <a:t>aguda:</a:t>
            </a:r>
            <a:r>
              <a:rPr lang="pt-BR" altLang="en-US" sz="1800" dirty="0">
                <a:cs typeface="Arial" charset="0"/>
              </a:rPr>
              <a:t>	</a:t>
            </a:r>
            <a:r>
              <a:rPr lang="pt-BR" altLang="en-US" sz="1800" dirty="0" smtClean="0">
                <a:cs typeface="Arial" charset="0"/>
              </a:rPr>
              <a:t>        baixa </a:t>
            </a:r>
            <a:r>
              <a:rPr lang="pt-BR" altLang="en-US" sz="1800" dirty="0">
                <a:cs typeface="Arial" charset="0"/>
              </a:rPr>
              <a:t>oferta energética, uso incorreto 						</a:t>
            </a:r>
            <a:r>
              <a:rPr lang="pt-BR" altLang="en-US" sz="1800" dirty="0" smtClean="0">
                <a:cs typeface="Arial" charset="0"/>
              </a:rPr>
              <a:t>          de </a:t>
            </a:r>
            <a:r>
              <a:rPr lang="pt-BR" altLang="en-US" sz="1800" dirty="0">
                <a:cs typeface="Arial" charset="0"/>
              </a:rPr>
              <a:t>sintomáticos e </a:t>
            </a:r>
            <a:r>
              <a:rPr lang="pt-BR" altLang="en-US" sz="1800" dirty="0" smtClean="0">
                <a:cs typeface="Arial" charset="0"/>
              </a:rPr>
              <a:t>antimicrobianos    </a:t>
            </a:r>
            <a:endParaRPr lang="pt-BR" altLang="en-US" sz="1800" dirty="0">
              <a:cs typeface="Arial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47847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n-US" sz="1600">
                <a:cs typeface="Arial" charset="0"/>
              </a:rPr>
              <a:t> </a:t>
            </a:r>
            <a:endParaRPr lang="pt-BR" altLang="en-US" sz="1200" b="0">
              <a:cs typeface="Arial" charset="0"/>
            </a:endParaRPr>
          </a:p>
          <a:p>
            <a:endParaRPr lang="pt-BR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1752600"/>
          </a:xfrm>
        </p:spPr>
        <p:txBody>
          <a:bodyPr/>
          <a:lstStyle/>
          <a:p>
            <a:r>
              <a:rPr lang="pt-BR" altLang="en-US" smtClean="0"/>
              <a:t>    EXAMES COMPLEMENTARES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70125" y="2254250"/>
            <a:ext cx="385567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3600" dirty="0">
                <a:latin typeface="Times New Roman"/>
              </a:rPr>
              <a:t>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3600" dirty="0">
                <a:latin typeface="Times New Roman"/>
              </a:rPr>
              <a:t>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3600" dirty="0">
                <a:latin typeface="Times New Roman"/>
              </a:rPr>
              <a:t>P</a:t>
            </a:r>
            <a:endParaRPr kumimoji="0" lang="pt-BR" altLang="en-US" sz="360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3600" dirty="0">
                <a:latin typeface="Times New Roman"/>
              </a:rPr>
              <a:t>Gasometria </a:t>
            </a:r>
            <a:r>
              <a:rPr kumimoji="0" lang="pt-BR" altLang="en-US" sz="3600" dirty="0" smtClean="0">
                <a:latin typeface="Times New Roman"/>
              </a:rPr>
              <a:t>Venosa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3600" dirty="0" smtClean="0">
                <a:latin typeface="Times New Roman"/>
              </a:rPr>
              <a:t>pH fecal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3600" dirty="0" smtClean="0">
                <a:latin typeface="Times New Roman"/>
              </a:rPr>
              <a:t>Parasitológico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3600" dirty="0" err="1" smtClean="0">
                <a:latin typeface="Times New Roman"/>
              </a:rPr>
              <a:t>Coprocultura</a:t>
            </a:r>
            <a:endParaRPr kumimoji="0" lang="pt-BR" alt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74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37" t="10991" r="14454" b="52587"/>
          <a:stretch/>
        </p:blipFill>
        <p:spPr bwMode="auto">
          <a:xfrm>
            <a:off x="807631" y="980728"/>
            <a:ext cx="812624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23109" y="6093296"/>
            <a:ext cx="606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SantosFS</a:t>
            </a:r>
            <a:r>
              <a:rPr lang="pt-BR" dirty="0"/>
              <a:t> et al: dx.doi.org/101590/0104-070720160000220015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0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02" t="35561" r="20392" b="29310"/>
          <a:stretch/>
        </p:blipFill>
        <p:spPr bwMode="auto">
          <a:xfrm>
            <a:off x="35497" y="1844824"/>
            <a:ext cx="9217024" cy="29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6165304"/>
            <a:ext cx="601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SantosFS</a:t>
            </a:r>
            <a:r>
              <a:rPr lang="pt-BR" dirty="0"/>
              <a:t> et </a:t>
            </a:r>
            <a:r>
              <a:rPr lang="pt-BR" dirty="0" smtClean="0"/>
              <a:t>al: dx.doi.org/101590/0104-070720160000220015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3" t="17888" r="19907" b="37715"/>
          <a:stretch/>
        </p:blipFill>
        <p:spPr bwMode="auto">
          <a:xfrm>
            <a:off x="-10874" y="1412776"/>
            <a:ext cx="9154874" cy="37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11760" y="6237312"/>
            <a:ext cx="601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SantosFS</a:t>
            </a:r>
            <a:r>
              <a:rPr lang="pt-BR" dirty="0"/>
              <a:t> et </a:t>
            </a:r>
            <a:r>
              <a:rPr lang="pt-BR" dirty="0" err="1" smtClean="0"/>
              <a:t>al:dx.doi.org</a:t>
            </a:r>
            <a:r>
              <a:rPr lang="pt-BR" dirty="0" smtClean="0"/>
              <a:t>/101590/0104-070720160000220015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1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1" t="46121" r="20270" b="16810"/>
          <a:stretch/>
        </p:blipFill>
        <p:spPr bwMode="auto">
          <a:xfrm>
            <a:off x="-2567" y="2132856"/>
            <a:ext cx="9146567" cy="317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5949280"/>
            <a:ext cx="610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SantosFS</a:t>
            </a:r>
            <a:r>
              <a:rPr lang="pt-BR" dirty="0" smtClean="0"/>
              <a:t> et </a:t>
            </a:r>
            <a:r>
              <a:rPr lang="pt-BR" dirty="0" err="1" smtClean="0"/>
              <a:t>al:dx.doi.org</a:t>
            </a:r>
            <a:r>
              <a:rPr lang="pt-BR" dirty="0" smtClean="0"/>
              <a:t>/101590/0104-070720160000220015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2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162800" cy="2286000"/>
          </a:xfrm>
          <a:noFill/>
        </p:spPr>
        <p:txBody>
          <a:bodyPr/>
          <a:lstStyle/>
          <a:p>
            <a:r>
              <a:rPr lang="pt-BR" altLang="en-US" sz="3600" b="0" smtClean="0"/>
              <a:t>COMPLICAÇÕES DA DIARRÉIA AGUDA</a:t>
            </a:r>
            <a:endParaRPr lang="pt-BR" altLang="en-US" b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514600"/>
            <a:ext cx="6781800" cy="32004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pt-BR" altLang="en-US" smtClean="0"/>
          </a:p>
          <a:p>
            <a:pPr>
              <a:buFont typeface="Monotype Sorts" pitchFamily="2" charset="2"/>
              <a:buNone/>
            </a:pPr>
            <a:r>
              <a:rPr lang="pt-BR" altLang="en-US" b="1" smtClean="0"/>
              <a:t>1 - DESIDRATRAÇÃO / D.H.E</a:t>
            </a:r>
          </a:p>
          <a:p>
            <a:pPr>
              <a:buFont typeface="Monotype Sorts" pitchFamily="2" charset="2"/>
              <a:buNone/>
            </a:pPr>
            <a:endParaRPr lang="pt-BR" altLang="en-US" b="1" smtClean="0"/>
          </a:p>
          <a:p>
            <a:pPr>
              <a:buFont typeface="Monotype Sorts" pitchFamily="2" charset="2"/>
              <a:buNone/>
            </a:pPr>
            <a:r>
              <a:rPr lang="pt-BR" altLang="en-US" b="1" smtClean="0"/>
              <a:t>2 - DESNUTRIÇÃO/ MÁ ABSORÇÃO</a:t>
            </a:r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4774147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692150"/>
            <a:ext cx="7656512" cy="1152525"/>
          </a:xfrm>
          <a:noFill/>
        </p:spPr>
        <p:txBody>
          <a:bodyPr/>
          <a:lstStyle/>
          <a:p>
            <a:r>
              <a:rPr lang="pt-BR" altLang="en-US" smtClean="0"/>
              <a:t>Conceito- Snyder e Merson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893175" cy="3810000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pt-BR" altLang="en-US" sz="3200" smtClean="0"/>
              <a:t>País                  Definição</a:t>
            </a:r>
          </a:p>
          <a:p>
            <a:pPr>
              <a:buFont typeface="Monotype Sorts" pitchFamily="2" charset="2"/>
              <a:buNone/>
            </a:pPr>
            <a:r>
              <a:rPr lang="pt-BR" altLang="en-US" sz="2000" smtClean="0"/>
              <a:t>Blangladesh</a:t>
            </a:r>
            <a:r>
              <a:rPr lang="pt-BR" altLang="en-US" sz="3200" smtClean="0"/>
              <a:t>     </a:t>
            </a:r>
            <a:r>
              <a:rPr lang="pt-BR" altLang="en-US" sz="1800" smtClean="0"/>
              <a:t>Mais de duas evacuações aquosas ou amolecidas em 24 horas 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smtClean="0"/>
              <a:t>Costa Rica             Definição da Mãe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smtClean="0"/>
              <a:t>Etiópia                   Quatro evacuações amolecidas por dia ou uma evacuação aquosa 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smtClean="0"/>
              <a:t>                              ou sanguinolenta por dia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smtClean="0"/>
              <a:t>Ìndia                      Três ou mais evacuações com fezes de consistência alterada ou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smtClean="0"/>
              <a:t>                              com sangue ou muco em 24 horas</a:t>
            </a:r>
          </a:p>
          <a:p>
            <a:pPr>
              <a:buFont typeface="Monotype Sorts" pitchFamily="2" charset="2"/>
              <a:buNone/>
            </a:pPr>
            <a:r>
              <a:rPr lang="pt-BR" altLang="en-US" sz="1800" smtClean="0"/>
              <a:t>Quênia                   Definição da Mãe</a:t>
            </a:r>
          </a:p>
          <a:p>
            <a:endParaRPr lang="pt-BR" altLang="en-US" sz="1800" smtClean="0"/>
          </a:p>
          <a:p>
            <a:endParaRPr lang="pt-BR" altLang="en-US" sz="1400" smtClean="0"/>
          </a:p>
          <a:p>
            <a:pPr>
              <a:buFont typeface="Monotype Sorts" pitchFamily="2" charset="2"/>
              <a:buNone/>
            </a:pPr>
            <a:r>
              <a:rPr lang="pt-BR" altLang="en-US" sz="2400" smtClean="0"/>
              <a:t> </a:t>
            </a:r>
            <a:endParaRPr lang="pt-BR" altLang="en-US" sz="32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16238" y="4149725"/>
            <a:ext cx="4572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 b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pt-BR" altLang="en-US" sz="240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6880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2170113"/>
          </a:xfrm>
          <a:noFill/>
        </p:spPr>
        <p:txBody>
          <a:bodyPr/>
          <a:lstStyle/>
          <a:p>
            <a:r>
              <a:rPr lang="pt-BR" altLang="en-US" sz="3200" b="0" smtClean="0"/>
              <a:t>REPERCUSSÃO DA DESIDRATAÇÃO</a:t>
            </a:r>
            <a:endParaRPr lang="pt-B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20000" cy="41148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pt-BR" altLang="en-US" smtClean="0"/>
              <a:t>               FUNÇÃO RENAL</a:t>
            </a:r>
          </a:p>
          <a:p>
            <a:pPr>
              <a:buFont typeface="Monotype Sorts" pitchFamily="2" charset="2"/>
              <a:buNone/>
            </a:pPr>
            <a:endParaRPr lang="pt-BR" altLang="en-US" smtClean="0"/>
          </a:p>
          <a:p>
            <a:r>
              <a:rPr lang="pt-BR" altLang="en-US" smtClean="0"/>
              <a:t>Redução de volemia -  </a:t>
            </a:r>
          </a:p>
          <a:p>
            <a:r>
              <a:rPr lang="pt-BR" altLang="en-US" smtClean="0"/>
              <a:t>Redução do Volume Plasmático Renal</a:t>
            </a:r>
          </a:p>
          <a:p>
            <a:r>
              <a:rPr lang="pt-BR" altLang="en-US" smtClean="0"/>
              <a:t>Redução da Taxa de Filtração RenaL</a:t>
            </a:r>
          </a:p>
          <a:p>
            <a:r>
              <a:rPr lang="pt-BR" altLang="en-US" smtClean="0"/>
              <a:t>Redução da capacidade de Excreção Renal</a:t>
            </a:r>
          </a:p>
          <a:p>
            <a:r>
              <a:rPr lang="pt-BR" altLang="en-US" smtClean="0"/>
              <a:t>Redução do Volume Urinário - Oligúria</a:t>
            </a:r>
          </a:p>
          <a:p>
            <a:endParaRPr lang="pt-BR" altLang="en-US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016824" cy="1343744"/>
          </a:xfrm>
          <a:noFill/>
        </p:spPr>
        <p:txBody>
          <a:bodyPr/>
          <a:lstStyle/>
          <a:p>
            <a:pPr algn="ctr"/>
            <a:r>
              <a:rPr lang="pt-BR" altLang="en-US" dirty="0" smtClean="0"/>
              <a:t>Tipos de Desidratação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572000"/>
          </a:xfrm>
          <a:noFill/>
        </p:spPr>
        <p:txBody>
          <a:bodyPr/>
          <a:lstStyle/>
          <a:p>
            <a:r>
              <a:rPr lang="pt-BR" altLang="en-US" dirty="0" smtClean="0"/>
              <a:t>Tipos                 Perdas                  Sódio </a:t>
            </a:r>
            <a:r>
              <a:rPr lang="pt-BR" altLang="en-US" dirty="0" err="1" smtClean="0"/>
              <a:t>Plasmatico</a:t>
            </a: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                           Resultantes                   </a:t>
            </a:r>
            <a:r>
              <a:rPr lang="pt-BR" altLang="en-US" dirty="0" err="1" smtClean="0"/>
              <a:t>mEq</a:t>
            </a:r>
            <a:r>
              <a:rPr lang="pt-BR" altLang="en-US" dirty="0" smtClean="0"/>
              <a:t> / L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Isonatremica</a:t>
            </a:r>
            <a:r>
              <a:rPr lang="pt-BR" altLang="en-US" dirty="0" smtClean="0"/>
              <a:t>           Isotônica                 130 - 150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Hiponatremica</a:t>
            </a:r>
            <a:r>
              <a:rPr lang="pt-BR" altLang="en-US" dirty="0" smtClean="0"/>
              <a:t>       Hipertônica               &lt;  130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pPr>
              <a:buFont typeface="Monotype Sorts" pitchFamily="2" charset="2"/>
              <a:buNone/>
            </a:pPr>
            <a:r>
              <a:rPr lang="pt-BR" altLang="en-US" dirty="0" err="1" smtClean="0"/>
              <a:t>Hipernatremica</a:t>
            </a:r>
            <a:r>
              <a:rPr lang="pt-BR" altLang="en-US" dirty="0" smtClean="0"/>
              <a:t>      Hipotônica               &gt;   150 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676400"/>
          </a:xfrm>
        </p:spPr>
        <p:txBody>
          <a:bodyPr/>
          <a:lstStyle/>
          <a:p>
            <a:r>
              <a:rPr lang="pt-BR" altLang="en-US" sz="3600" smtClean="0"/>
              <a:t>Avaliação da Intensidade da Desidratação</a:t>
            </a:r>
            <a:endParaRPr lang="pt-BR" altLang="en-US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69925" y="2057400"/>
            <a:ext cx="8016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/>
              <a:t>Intensidade                          Perda de Peso Corpóreo</a:t>
            </a:r>
          </a:p>
          <a:p>
            <a:r>
              <a:rPr kumimoji="0" lang="pt-BR" altLang="en-US"/>
              <a:t>                                          mL / kg                           %</a:t>
            </a:r>
          </a:p>
          <a:p>
            <a:endParaRPr kumimoji="0" lang="pt-BR" altLang="en-US"/>
          </a:p>
          <a:p>
            <a:r>
              <a:rPr kumimoji="0" lang="pt-BR" altLang="en-US"/>
              <a:t>Leve                                   até   50                       até   5</a:t>
            </a:r>
          </a:p>
          <a:p>
            <a:endParaRPr kumimoji="0" lang="pt-BR" altLang="en-US"/>
          </a:p>
          <a:p>
            <a:r>
              <a:rPr kumimoji="0" lang="pt-BR" altLang="en-US"/>
              <a:t>Moderada                           50 - 100                      5 - 10</a:t>
            </a:r>
          </a:p>
          <a:p>
            <a:endParaRPr kumimoji="0" lang="pt-BR" altLang="en-US"/>
          </a:p>
          <a:p>
            <a:r>
              <a:rPr kumimoji="0" lang="pt-BR" altLang="en-US"/>
              <a:t>Grave                                100 - 150                     10 - 15</a:t>
            </a:r>
          </a:p>
          <a:p>
            <a:endParaRPr kumimoji="0" lang="pt-BR" altLang="en-US"/>
          </a:p>
          <a:p>
            <a:r>
              <a:rPr kumimoji="0" lang="pt-BR" altLang="en-US"/>
              <a:t>Toxicose                            &gt;  150                          &gt;  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839200" cy="911696"/>
          </a:xfrm>
        </p:spPr>
        <p:txBody>
          <a:bodyPr>
            <a:normAutofit/>
          </a:bodyPr>
          <a:lstStyle/>
          <a:p>
            <a:r>
              <a:rPr lang="pt-BR" altLang="en-US" sz="4800" dirty="0" smtClean="0"/>
              <a:t>Correlação Sintomas e Intensidade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447800"/>
            <a:ext cx="96567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 dirty="0"/>
              <a:t>Sinais / Sintomas             Leve             Moderada                Grave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Perda Peso                      &lt; 5 %            5 - 10 %             </a:t>
            </a:r>
            <a:r>
              <a:rPr kumimoji="0" lang="pt-BR" altLang="en-US" dirty="0" smtClean="0"/>
              <a:t>     </a:t>
            </a:r>
            <a:r>
              <a:rPr kumimoji="0" lang="pt-BR" altLang="en-US" dirty="0"/>
              <a:t>&gt;  10 %</a:t>
            </a:r>
          </a:p>
          <a:p>
            <a:endParaRPr kumimoji="0" lang="pt-BR" altLang="en-US" dirty="0"/>
          </a:p>
          <a:p>
            <a:r>
              <a:rPr kumimoji="0" lang="pt-BR" altLang="en-US" dirty="0" err="1"/>
              <a:t>Turgor</a:t>
            </a:r>
            <a:r>
              <a:rPr kumimoji="0" lang="pt-BR" altLang="en-US" dirty="0"/>
              <a:t> Pele                       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Aspecto Pele               pálida               </a:t>
            </a:r>
            <a:r>
              <a:rPr kumimoji="0" lang="pt-BR" altLang="en-US" dirty="0" err="1"/>
              <a:t>acizentada</a:t>
            </a:r>
            <a:r>
              <a:rPr kumimoji="0" lang="pt-BR" altLang="en-US" dirty="0"/>
              <a:t>       </a:t>
            </a:r>
            <a:r>
              <a:rPr kumimoji="0" lang="pt-BR" altLang="en-US" dirty="0" smtClean="0"/>
              <a:t>     </a:t>
            </a:r>
            <a:r>
              <a:rPr kumimoji="0" lang="pt-BR" altLang="en-US" dirty="0"/>
              <a:t>marmórea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Olhos                            N ou                encovado       </a:t>
            </a:r>
            <a:r>
              <a:rPr kumimoji="0" lang="pt-BR" altLang="en-US" dirty="0" smtClean="0"/>
              <a:t>      </a:t>
            </a:r>
            <a:r>
              <a:rPr kumimoji="0" lang="pt-BR" altLang="en-US" dirty="0"/>
              <a:t>muito encovado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Diurese                     normal               </a:t>
            </a:r>
            <a:r>
              <a:rPr kumimoji="0" lang="pt-BR" altLang="en-US" dirty="0" err="1"/>
              <a:t>oligúria</a:t>
            </a:r>
            <a:r>
              <a:rPr kumimoji="0" lang="pt-BR" altLang="en-US" dirty="0"/>
              <a:t>             </a:t>
            </a:r>
            <a:r>
              <a:rPr kumimoji="0" lang="pt-BR" altLang="en-US" dirty="0" smtClean="0"/>
              <a:t>      </a:t>
            </a:r>
            <a:r>
              <a:rPr kumimoji="0" lang="pt-BR" altLang="en-US" dirty="0" err="1"/>
              <a:t>anuria</a:t>
            </a:r>
            <a:endParaRPr kumimoji="0" lang="pt-BR" altLang="en-US" dirty="0"/>
          </a:p>
          <a:p>
            <a:endParaRPr kumimoji="0" lang="pt-BR" altLang="en-US" dirty="0"/>
          </a:p>
          <a:p>
            <a:r>
              <a:rPr kumimoji="0" lang="pt-BR" altLang="en-US" dirty="0"/>
              <a:t>Pressão arterial           normal             </a:t>
            </a:r>
            <a:r>
              <a:rPr kumimoji="0" lang="pt-BR" altLang="en-US" dirty="0" err="1"/>
              <a:t>diminuida</a:t>
            </a:r>
            <a:r>
              <a:rPr kumimoji="0" lang="pt-BR" altLang="en-US" dirty="0"/>
              <a:t>         muito </a:t>
            </a:r>
            <a:r>
              <a:rPr kumimoji="0" lang="pt-BR" altLang="en-US" dirty="0" err="1"/>
              <a:t>diminuida</a:t>
            </a:r>
            <a:endParaRPr kumimoji="0" lang="pt-BR" altLang="en-US" dirty="0"/>
          </a:p>
          <a:p>
            <a:endParaRPr kumimoji="0" lang="pt-BR" altLang="en-US" dirty="0"/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2339752" y="2492896"/>
            <a:ext cx="215280" cy="473968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3851920" y="2463552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5652120" y="2492896"/>
            <a:ext cx="288032" cy="545976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pPr algn="ctr"/>
            <a:r>
              <a:rPr lang="pt-BR" altLang="en-US" sz="3600" smtClean="0"/>
              <a:t>Avaliação Clínica da Intensidade da                Desidratação</a:t>
            </a:r>
            <a:endParaRPr lang="pt-BR" altLang="en-US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 sz="2000"/>
              <a:t>Sintomas                    Leve                 Moderada                               Grave                  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Estado Geral            Alerta             Sedento / Irritado             Letárgico / Coma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Pulso                    Normal                Rápido                                 Rápido / Fraco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Respiração           Normal            Profunda / Rápida               Rápida e Profunda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Elasticidade      Retração imediata     Lenta                               Muito Lenta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Fluxo Urinário      Normal               Reduzido                          Sem Fluxo Últimas</a:t>
            </a:r>
          </a:p>
          <a:p>
            <a:r>
              <a:rPr kumimoji="0" lang="pt-BR" altLang="en-US" sz="2000"/>
              <a:t>                                                                                                              horas</a:t>
            </a:r>
          </a:p>
          <a:p>
            <a:r>
              <a:rPr kumimoji="0" lang="pt-BR" altLang="en-US" sz="2000"/>
              <a:t>Déficit Corporal      5 %                    5 - 10 %                              &gt;  10 %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56792"/>
            <a:ext cx="8763000" cy="3717032"/>
          </a:xfrm>
        </p:spPr>
        <p:txBody>
          <a:bodyPr/>
          <a:lstStyle/>
          <a:p>
            <a:pPr algn="ctr"/>
            <a:r>
              <a:rPr lang="pt-BR" altLang="en-US" sz="3600" dirty="0" smtClean="0"/>
              <a:t>A Intensidade da Desidratação é </a:t>
            </a:r>
            <a:br>
              <a:rPr lang="pt-BR" altLang="en-US" sz="3600" dirty="0" smtClean="0"/>
            </a:br>
            <a:r>
              <a:rPr lang="pt-BR" altLang="en-US" sz="3600" dirty="0" smtClean="0"/>
              <a:t>Avaliada por Diferentes Parâmetros.</a:t>
            </a:r>
            <a:br>
              <a:rPr lang="pt-BR" altLang="en-US" sz="3600" dirty="0" smtClean="0"/>
            </a:br>
            <a:r>
              <a:rPr lang="pt-BR" altLang="en-US" sz="3600" dirty="0" smtClean="0"/>
              <a:t/>
            </a:r>
            <a:br>
              <a:rPr lang="pt-BR" altLang="en-US" sz="3600" dirty="0" smtClean="0"/>
            </a:br>
            <a:r>
              <a:rPr lang="pt-BR" altLang="en-US" sz="3600" dirty="0" smtClean="0"/>
              <a:t/>
            </a:r>
            <a:br>
              <a:rPr lang="pt-BR" altLang="en-US" sz="3600" dirty="0" smtClean="0"/>
            </a:br>
            <a:r>
              <a:rPr lang="pt-BR" altLang="en-US" sz="3600" dirty="0" smtClean="0"/>
              <a:t>O Peso Corporal é o mais Fidedigno. </a:t>
            </a:r>
            <a:endParaRPr lang="pt-B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92696"/>
            <a:ext cx="8382000" cy="843880"/>
          </a:xfrm>
        </p:spPr>
        <p:txBody>
          <a:bodyPr/>
          <a:lstStyle/>
          <a:p>
            <a:r>
              <a:rPr lang="pt-BR" altLang="en-US" dirty="0" smtClean="0"/>
              <a:t>Limitações Para o Uso da TRO</a:t>
            </a:r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685800" y="1752600"/>
            <a:ext cx="84582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 sz="3200"/>
              <a:t>Vomitos Incoersíveis /Persistentes</a:t>
            </a:r>
          </a:p>
          <a:p>
            <a:endParaRPr kumimoji="0" lang="pt-BR" altLang="en-US" sz="3200"/>
          </a:p>
          <a:p>
            <a:r>
              <a:rPr kumimoji="0" lang="pt-BR" altLang="en-US" sz="3200"/>
              <a:t>Desidratação Grave /Choque</a:t>
            </a:r>
          </a:p>
          <a:p>
            <a:endParaRPr kumimoji="0" lang="pt-BR" altLang="en-US" sz="3200"/>
          </a:p>
          <a:p>
            <a:r>
              <a:rPr kumimoji="0" lang="pt-BR" altLang="en-US" sz="3200"/>
              <a:t>Acidose Metabólica Grave</a:t>
            </a:r>
          </a:p>
          <a:p>
            <a:endParaRPr kumimoji="0" lang="pt-BR" altLang="en-US" sz="3200"/>
          </a:p>
          <a:p>
            <a:r>
              <a:rPr kumimoji="0" lang="pt-BR" altLang="en-US" sz="3200"/>
              <a:t>Ileo Paralítico / Distensão Abdominal  </a:t>
            </a:r>
          </a:p>
          <a:p>
            <a:endParaRPr kumimoji="0" lang="pt-BR" altLang="en-US" sz="3200"/>
          </a:p>
          <a:p>
            <a:r>
              <a:rPr kumimoji="0" lang="pt-BR" altLang="en-US" sz="3200"/>
              <a:t>Convulsão/  Coma / Malabsorção de Glicose</a:t>
            </a:r>
          </a:p>
          <a:p>
            <a:endParaRPr kumimoji="0" lang="pt-BR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924800" cy="1143000"/>
          </a:xfrm>
        </p:spPr>
        <p:txBody>
          <a:bodyPr/>
          <a:lstStyle/>
          <a:p>
            <a:r>
              <a:rPr lang="pt-BR" altLang="en-US" smtClean="0"/>
              <a:t>Orientação  da Reidratação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12725" y="2295525"/>
            <a:ext cx="87026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 sz="2000"/>
              <a:t>Intensidade            Reidratação           Volume da Solução        Tempo</a:t>
            </a:r>
          </a:p>
          <a:p>
            <a:r>
              <a:rPr kumimoji="0" lang="pt-BR" altLang="en-US" sz="2000"/>
              <a:t>                                                                     mL /  kg                       horas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Leve                          Oral                        até   50                           &lt;  4 </a:t>
            </a:r>
          </a:p>
          <a:p>
            <a:r>
              <a:rPr kumimoji="0" lang="pt-BR" altLang="en-US" sz="2000"/>
              <a:t>                                                          10 - 20 mL /kg/ hora</a:t>
            </a:r>
          </a:p>
          <a:p>
            <a:endParaRPr kumimoji="0" lang="pt-BR" altLang="en-US" sz="2000"/>
          </a:p>
          <a:p>
            <a:endParaRPr kumimoji="0" lang="pt-BR" altLang="en-US" sz="2000"/>
          </a:p>
          <a:p>
            <a:r>
              <a:rPr kumimoji="0" lang="pt-BR" altLang="en-US" sz="2000"/>
              <a:t>Moderada                 Oral                        50 - 100                         4 a 6 </a:t>
            </a:r>
          </a:p>
          <a:p>
            <a:r>
              <a:rPr kumimoji="0" lang="pt-BR" altLang="en-US" sz="2000"/>
              <a:t>                                                          20 mL/ kg / hora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" y="2178035"/>
            <a:ext cx="8960384" cy="30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7300" y="4333746"/>
            <a:ext cx="677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51720" y="980728"/>
            <a:ext cx="4801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Mortalidade / 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92088" y="260350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en-US" sz="3000" dirty="0" smtClean="0">
                <a:solidFill>
                  <a:schemeClr val="accent2">
                    <a:lumMod val="25000"/>
                  </a:schemeClr>
                </a:solidFill>
              </a:rPr>
              <a:t>Roteiro Básico para TRO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916113"/>
            <a:ext cx="8748712" cy="4941887"/>
          </a:xfrm>
        </p:spPr>
        <p:txBody>
          <a:bodyPr/>
          <a:lstStyle/>
          <a:p>
            <a:pPr eaLnBrk="1" hangingPunct="1"/>
            <a:r>
              <a:rPr lang="pt-BR" altLang="en-US" dirty="0" smtClean="0"/>
              <a:t> Prescreva a Dieta  Adequada à Idade de seu Paciente</a:t>
            </a:r>
          </a:p>
          <a:p>
            <a:pPr eaLnBrk="1" hangingPunct="1"/>
            <a:endParaRPr lang="pt-BR" altLang="en-US" dirty="0" smtClean="0"/>
          </a:p>
          <a:p>
            <a:pPr eaLnBrk="1" hangingPunct="1"/>
            <a:r>
              <a:rPr lang="pt-BR" altLang="en-US" dirty="0" smtClean="0"/>
              <a:t> Após o término do Esquema sempre Reavalie seu Paciente</a:t>
            </a:r>
          </a:p>
          <a:p>
            <a:pPr eaLnBrk="1" hangingPunct="1"/>
            <a:r>
              <a:rPr lang="pt-BR" altLang="en-US" dirty="0" smtClean="0"/>
              <a:t> </a:t>
            </a:r>
            <a:r>
              <a:rPr lang="pt-BR" altLang="en-US" b="1" dirty="0" smtClean="0"/>
              <a:t>Clinicamente  e Não Esquecer de </a:t>
            </a:r>
            <a:r>
              <a:rPr lang="pt-BR" altLang="en-US" b="1" dirty="0" err="1" smtClean="0"/>
              <a:t>Pesá</a:t>
            </a:r>
            <a:r>
              <a:rPr lang="pt-BR" altLang="en-US" b="1" dirty="0" smtClean="0"/>
              <a:t> – </a:t>
            </a:r>
            <a:r>
              <a:rPr lang="pt-BR" altLang="en-US" b="1" dirty="0" err="1" smtClean="0"/>
              <a:t>lo</a:t>
            </a:r>
            <a:endParaRPr lang="pt-BR" altLang="en-US" b="1" dirty="0" smtClean="0"/>
          </a:p>
          <a:p>
            <a:pPr eaLnBrk="1" hangingPunct="1"/>
            <a:endParaRPr lang="pt-BR" altLang="en-US" b="1" dirty="0" smtClean="0"/>
          </a:p>
          <a:p>
            <a:pPr eaLnBrk="1" hangingPunct="1"/>
            <a:r>
              <a:rPr lang="pt-BR" altLang="en-US" dirty="0" smtClean="0"/>
              <a:t>Caso ainda apresente sinais Clínicos de Desidratação:</a:t>
            </a:r>
          </a:p>
          <a:p>
            <a:pPr eaLnBrk="1" hangingPunct="1"/>
            <a:r>
              <a:rPr lang="pt-BR" altLang="en-US" b="1" dirty="0" smtClean="0"/>
              <a:t>Reponha o Déficit oferecendo 20 ml / Kg / Hora</a:t>
            </a:r>
          </a:p>
          <a:p>
            <a:pPr eaLnBrk="1" hangingPunct="1"/>
            <a:r>
              <a:rPr lang="pt-BR" altLang="en-US" b="1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1" t="48061" r="32024" b="17457"/>
          <a:stretch/>
        </p:blipFill>
        <p:spPr bwMode="auto">
          <a:xfrm>
            <a:off x="15249" y="1844824"/>
            <a:ext cx="9165254" cy="3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-36512" y="186424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588224" y="2708920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2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556593"/>
            <a:ext cx="7188200" cy="576263"/>
          </a:xfrm>
        </p:spPr>
        <p:txBody>
          <a:bodyPr>
            <a:normAutofit fontScale="90000"/>
          </a:bodyPr>
          <a:lstStyle/>
          <a:p>
            <a:r>
              <a:rPr lang="pt-BR" altLang="en-US" sz="4400" dirty="0" smtClean="0"/>
              <a:t/>
            </a:r>
            <a:br>
              <a:rPr lang="pt-BR" altLang="en-US" sz="4400" dirty="0" smtClean="0"/>
            </a:br>
            <a:r>
              <a:rPr lang="pt-BR" altLang="en-US" sz="4400" dirty="0" smtClean="0"/>
              <a:t>Fase de Reparação:</a:t>
            </a:r>
            <a:br>
              <a:rPr lang="pt-BR" altLang="en-US" sz="4400" dirty="0" smtClean="0"/>
            </a:br>
            <a:r>
              <a:rPr lang="pt-BR" altLang="en-US" sz="4400" dirty="0" smtClean="0"/>
              <a:t/>
            </a:r>
            <a:br>
              <a:rPr lang="pt-BR" altLang="en-US" sz="4400" dirty="0" smtClean="0"/>
            </a:br>
            <a:r>
              <a:rPr lang="pt-BR" altLang="en-US" sz="2800" b="1" dirty="0" smtClean="0"/>
              <a:t>Objetivo</a:t>
            </a:r>
            <a:r>
              <a:rPr lang="pt-BR" altLang="en-US" sz="2800" dirty="0" smtClean="0"/>
              <a:t> = Reparar as Perdas Anormais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54882"/>
            <a:ext cx="8208962" cy="3754438"/>
          </a:xfrm>
        </p:spPr>
        <p:txBody>
          <a:bodyPr/>
          <a:lstStyle/>
          <a:p>
            <a:r>
              <a:rPr lang="pt-BR" altLang="en-US" dirty="0" smtClean="0"/>
              <a:t>O objetivo desta  fase é transformar a gravidade</a:t>
            </a:r>
          </a:p>
          <a:p>
            <a:pPr algn="ctr">
              <a:buFont typeface="Monotype Sorts" pitchFamily="2" charset="2"/>
              <a:buNone/>
            </a:pPr>
            <a:r>
              <a:rPr lang="pt-BR" altLang="en-US" dirty="0" smtClean="0"/>
              <a:t>e a intensidade da Desidratação de forma Rápida.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  <a:p>
            <a:r>
              <a:rPr lang="pt-BR" altLang="en-US" dirty="0" smtClean="0"/>
              <a:t>Conduzindo a Terapêutica :</a:t>
            </a:r>
          </a:p>
          <a:p>
            <a:pPr>
              <a:buFont typeface="Monotype Sorts" pitchFamily="2" charset="2"/>
              <a:buNone/>
            </a:pPr>
            <a:r>
              <a:rPr lang="pt-BR" altLang="en-US" dirty="0" smtClean="0"/>
              <a:t>Desidratação  do III Grau – para II Grau – I Grau até o retorno  adequado da Volemia.  </a:t>
            </a:r>
          </a:p>
          <a:p>
            <a:pPr>
              <a:buFont typeface="Monotype Sorts" pitchFamily="2" charset="2"/>
              <a:buNone/>
            </a:pPr>
            <a:endParaRPr lang="pt-B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r>
              <a:rPr lang="pt-BR" altLang="en-US" smtClean="0"/>
              <a:t>               Manutenção   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0" y="1828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/>
              <a:t>                                                     </a:t>
            </a:r>
          </a:p>
        </p:txBody>
      </p:sp>
      <p:sp>
        <p:nvSpPr>
          <p:cNvPr id="54276" name="Text Box 11"/>
          <p:cNvSpPr txBox="1">
            <a:spLocks noChangeArrowheads="1"/>
          </p:cNvSpPr>
          <p:nvPr/>
        </p:nvSpPr>
        <p:spPr bwMode="auto">
          <a:xfrm>
            <a:off x="323850" y="1565275"/>
            <a:ext cx="88201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 sz="2000"/>
              <a:t>Intensidade                      Manutenção                      Necessidades</a:t>
            </a:r>
          </a:p>
          <a:p>
            <a:r>
              <a:rPr kumimoji="0" lang="pt-BR" altLang="en-US" sz="2000"/>
              <a:t>da Diarréia                    da Hidratação                     de Líquidos</a:t>
            </a:r>
          </a:p>
          <a:p>
            <a:endParaRPr kumimoji="0" lang="pt-BR" altLang="en-US" sz="2000"/>
          </a:p>
          <a:p>
            <a:endParaRPr kumimoji="0" lang="pt-BR" altLang="en-US" sz="2000"/>
          </a:p>
          <a:p>
            <a:r>
              <a:rPr kumimoji="0" lang="pt-BR" altLang="en-US" sz="2000"/>
              <a:t>Leve(1)                         SHO Domicílio                 Crianças  &lt;  5 anos</a:t>
            </a:r>
          </a:p>
          <a:p>
            <a:endParaRPr kumimoji="0" lang="pt-BR" altLang="en-US" sz="2000"/>
          </a:p>
          <a:p>
            <a:r>
              <a:rPr kumimoji="0" lang="pt-BR" altLang="en-US" sz="2000"/>
              <a:t>                                         volume                                 100 mL / kg / dia</a:t>
            </a:r>
          </a:p>
          <a:p>
            <a:r>
              <a:rPr kumimoji="0" lang="pt-BR" altLang="en-US" sz="2000"/>
              <a:t>                                                                                 ou 10 mL /kg após / evacuação</a:t>
            </a:r>
          </a:p>
          <a:p>
            <a:r>
              <a:rPr kumimoji="0" lang="pt-BR" altLang="en-US" sz="2000"/>
              <a:t>Grave (2)                       SHO Hospitalar</a:t>
            </a:r>
          </a:p>
          <a:p>
            <a:endParaRPr kumimoji="0" lang="pt-BR" altLang="en-US" sz="2000"/>
          </a:p>
          <a:p>
            <a:endParaRPr kumimoji="0" lang="pt-BR" altLang="en-US" sz="2000"/>
          </a:p>
          <a:p>
            <a:r>
              <a:rPr kumimoji="0" lang="pt-BR" altLang="en-US" sz="2000"/>
              <a:t>1=    5 a 10 evacuações diárias          &lt; 40 mL / kg/ dia</a:t>
            </a:r>
          </a:p>
          <a:p>
            <a:r>
              <a:rPr kumimoji="0" lang="pt-BR" altLang="en-US" sz="2000"/>
              <a:t>2=  acima de 10 evacuações diárias      &gt; 50 mL / kg / dia</a:t>
            </a:r>
          </a:p>
          <a:p>
            <a:r>
              <a:rPr kumimoji="0" lang="pt-BR" altLang="en-US" sz="2000"/>
              <a:t> </a:t>
            </a:r>
            <a:r>
              <a:rPr kumimoji="0" lang="pt-BR" altLang="en-US"/>
              <a:t>                                                                               </a:t>
            </a:r>
          </a:p>
          <a:p>
            <a:r>
              <a:rPr kumimoji="0" lang="pt-BR" altLang="en-US"/>
              <a:t>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2588" y="304800"/>
            <a:ext cx="8761412" cy="1143000"/>
          </a:xfrm>
          <a:noFill/>
        </p:spPr>
        <p:txBody>
          <a:bodyPr/>
          <a:lstStyle/>
          <a:p>
            <a:r>
              <a:rPr lang="pt-BR" altLang="en-US" sz="3200" dirty="0" smtClean="0"/>
              <a:t>Concentrações Fecais Médias -</a:t>
            </a:r>
            <a:r>
              <a:rPr lang="pt-BR" altLang="en-US" sz="3200" dirty="0" err="1" smtClean="0"/>
              <a:t>Diarréia</a:t>
            </a:r>
            <a:r>
              <a:rPr lang="pt-BR" altLang="en-US" sz="3200" dirty="0" smtClean="0"/>
              <a:t> Aguda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1779984"/>
            <a:ext cx="8229600" cy="51054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altLang="en-US" sz="3600" dirty="0" err="1" smtClean="0"/>
              <a:t>Carrazza</a:t>
            </a:r>
            <a:r>
              <a:rPr lang="pt-BR" altLang="en-US" sz="3600" dirty="0" smtClean="0"/>
              <a:t> et al 1982</a:t>
            </a:r>
          </a:p>
          <a:p>
            <a:pPr marL="0" indent="0">
              <a:buNone/>
            </a:pPr>
            <a:endParaRPr lang="pt-BR" altLang="en-US" sz="3600" dirty="0" smtClean="0"/>
          </a:p>
          <a:p>
            <a:pPr marL="0" indent="0">
              <a:buNone/>
            </a:pPr>
            <a:r>
              <a:rPr lang="pt-BR" altLang="en-US" dirty="0" smtClean="0"/>
              <a:t>Tipo de </a:t>
            </a:r>
            <a:r>
              <a:rPr lang="pt-BR" altLang="en-US" dirty="0" err="1" smtClean="0"/>
              <a:t>Diarréia</a:t>
            </a:r>
            <a:r>
              <a:rPr lang="pt-BR" altLang="en-US" dirty="0" smtClean="0"/>
              <a:t>                    Na              K                  Cl</a:t>
            </a:r>
          </a:p>
          <a:p>
            <a:pPr marL="0" indent="0">
              <a:buNone/>
            </a:pPr>
            <a:r>
              <a:rPr lang="pt-BR" altLang="en-US" dirty="0" smtClean="0"/>
              <a:t>                                             (volume diário </a:t>
            </a:r>
            <a:r>
              <a:rPr lang="pt-BR" altLang="en-US" dirty="0" err="1" smtClean="0"/>
              <a:t>mEq</a:t>
            </a:r>
            <a:r>
              <a:rPr lang="pt-BR" altLang="en-US" dirty="0" smtClean="0"/>
              <a:t> / l)                            </a:t>
            </a:r>
          </a:p>
          <a:p>
            <a:endParaRPr lang="pt-BR" altLang="en-US" dirty="0" smtClean="0"/>
          </a:p>
          <a:p>
            <a:pPr marL="0" indent="0">
              <a:buNone/>
            </a:pPr>
            <a:r>
              <a:rPr lang="pt-BR" altLang="en-US" dirty="0" err="1" smtClean="0"/>
              <a:t>Diarréia</a:t>
            </a:r>
            <a:r>
              <a:rPr lang="pt-BR" altLang="en-US" dirty="0" smtClean="0"/>
              <a:t> </a:t>
            </a:r>
            <a:r>
              <a:rPr lang="pt-BR" altLang="en-US" dirty="0" err="1" smtClean="0"/>
              <a:t>Malabsortiva</a:t>
            </a:r>
            <a:r>
              <a:rPr lang="pt-BR" altLang="en-US" dirty="0" smtClean="0"/>
              <a:t>       46 ± 18       52 ±  17        48 ±  28</a:t>
            </a:r>
          </a:p>
          <a:p>
            <a:pPr marL="0" indent="0">
              <a:buNone/>
            </a:pPr>
            <a:r>
              <a:rPr lang="pt-BR" altLang="en-US" dirty="0" smtClean="0"/>
              <a:t>                                                   ( 40 g / kg )</a:t>
            </a:r>
          </a:p>
          <a:p>
            <a:endParaRPr lang="pt-BR" altLang="en-US" dirty="0" smtClean="0"/>
          </a:p>
          <a:p>
            <a:pPr marL="0" indent="0">
              <a:buNone/>
            </a:pPr>
            <a:r>
              <a:rPr lang="pt-BR" altLang="en-US" dirty="0" err="1" smtClean="0"/>
              <a:t>Diarréia</a:t>
            </a:r>
            <a:r>
              <a:rPr lang="pt-BR" altLang="en-US" dirty="0" smtClean="0"/>
              <a:t> Secretora            83 ±  22      31±   10        75  ±  21</a:t>
            </a:r>
          </a:p>
          <a:p>
            <a:pPr marL="0" indent="0">
              <a:buNone/>
            </a:pPr>
            <a:r>
              <a:rPr lang="pt-BR" altLang="en-US" dirty="0" smtClean="0"/>
              <a:t>                                                      ( 75 g / kg )</a:t>
            </a:r>
          </a:p>
          <a:p>
            <a:pPr marL="0" indent="0">
              <a:buNone/>
            </a:pPr>
            <a:r>
              <a:rPr lang="pt-BR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6022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1" t="19396" r="31297" b="43103"/>
          <a:stretch/>
        </p:blipFill>
        <p:spPr bwMode="auto">
          <a:xfrm>
            <a:off x="880" y="1700808"/>
            <a:ext cx="9143119" cy="37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07504" y="191683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3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2" t="24569" r="31054" b="29310"/>
          <a:stretch/>
        </p:blipFill>
        <p:spPr bwMode="auto">
          <a:xfrm>
            <a:off x="35496" y="908720"/>
            <a:ext cx="913660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79512" y="24928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4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304800"/>
            <a:ext cx="7999412" cy="1524000"/>
          </a:xfrm>
          <a:noFill/>
        </p:spPr>
        <p:txBody>
          <a:bodyPr/>
          <a:lstStyle/>
          <a:p>
            <a:pPr algn="ctr"/>
            <a:r>
              <a:rPr lang="pt-BR" altLang="en-US" sz="4400" b="0" dirty="0" smtClean="0"/>
              <a:t>COMPOSIÇÃO DA SOLUÇÃO DA                OMS</a:t>
            </a:r>
            <a:endParaRPr lang="pt-BR" alt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9632" y="2057400"/>
            <a:ext cx="6781800" cy="3733800"/>
          </a:xfrm>
          <a:noFill/>
        </p:spPr>
        <p:txBody>
          <a:bodyPr/>
          <a:lstStyle/>
          <a:p>
            <a:r>
              <a:rPr lang="pt-BR" altLang="en-US" sz="4000" dirty="0" smtClean="0"/>
              <a:t>SÓDIO                    90 </a:t>
            </a:r>
            <a:r>
              <a:rPr lang="pt-BR" altLang="en-US" sz="4000" dirty="0" err="1" smtClean="0"/>
              <a:t>mEq</a:t>
            </a:r>
            <a:endParaRPr lang="pt-BR" altLang="en-US" sz="4000" dirty="0" smtClean="0"/>
          </a:p>
          <a:p>
            <a:r>
              <a:rPr lang="pt-BR" altLang="en-US" sz="4000" dirty="0" smtClean="0"/>
              <a:t>POTÁSSIO             20 </a:t>
            </a:r>
            <a:r>
              <a:rPr lang="pt-BR" altLang="en-US" sz="4000" dirty="0" err="1" smtClean="0"/>
              <a:t>mEq</a:t>
            </a:r>
            <a:endParaRPr lang="pt-BR" altLang="en-US" sz="4000" dirty="0" smtClean="0"/>
          </a:p>
          <a:p>
            <a:r>
              <a:rPr lang="pt-BR" altLang="en-US" sz="4000" dirty="0" smtClean="0"/>
              <a:t>CLORO                   80 </a:t>
            </a:r>
            <a:r>
              <a:rPr lang="pt-BR" altLang="en-US" sz="4000" dirty="0" err="1" smtClean="0"/>
              <a:t>mEq</a:t>
            </a:r>
            <a:endParaRPr lang="pt-BR" altLang="en-US" sz="4000" dirty="0" smtClean="0"/>
          </a:p>
          <a:p>
            <a:r>
              <a:rPr lang="pt-BR" altLang="en-US" sz="4000" dirty="0" smtClean="0"/>
              <a:t>BICARBONATO     30 </a:t>
            </a:r>
            <a:r>
              <a:rPr lang="pt-BR" altLang="en-US" sz="4000" dirty="0" err="1" smtClean="0"/>
              <a:t>mEq</a:t>
            </a:r>
            <a:endParaRPr lang="pt-BR" altLang="en-US" sz="4000" dirty="0" smtClean="0"/>
          </a:p>
          <a:p>
            <a:r>
              <a:rPr lang="pt-BR" altLang="en-US" sz="4000" dirty="0" smtClean="0"/>
              <a:t>GLICOSE                111  </a:t>
            </a:r>
            <a:r>
              <a:rPr lang="pt-BR" altLang="en-US" sz="4000" dirty="0" err="1" smtClean="0"/>
              <a:t>mMol</a:t>
            </a:r>
            <a:endParaRPr lang="pt-BR" altLang="en-US" sz="4000" dirty="0" smtClean="0"/>
          </a:p>
          <a:p>
            <a:endParaRPr lang="pt-BR" alt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692696"/>
            <a:ext cx="88392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sz="3600" b="1" dirty="0" smtClean="0"/>
              <a:t>Evolução Concentração Média do</a:t>
            </a:r>
            <a:br>
              <a:rPr lang="pt-BR" altLang="en-US" sz="3600" b="1" dirty="0" smtClean="0"/>
            </a:br>
            <a:r>
              <a:rPr lang="pt-BR" altLang="en-US" sz="3600" b="1" dirty="0" smtClean="0"/>
              <a:t>Sódio Sérico nos Grupos</a:t>
            </a:r>
            <a:br>
              <a:rPr lang="pt-BR" altLang="en-US" sz="3600" b="1" dirty="0" smtClean="0"/>
            </a:br>
            <a:r>
              <a:rPr lang="pt-BR" altLang="en-US" sz="3600" b="1" dirty="0" err="1" smtClean="0"/>
              <a:t>mEq</a:t>
            </a:r>
            <a:r>
              <a:rPr lang="pt-BR" altLang="en-US" sz="3600" b="1" dirty="0" smtClean="0"/>
              <a:t> /  L </a:t>
            </a:r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dirty="0" smtClean="0"/>
              <a:t> 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974725" y="3048000"/>
            <a:ext cx="7340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/>
              <a:t>Grupos             Admissão        Fim da                 24 Horas</a:t>
            </a:r>
          </a:p>
          <a:p>
            <a:r>
              <a:rPr kumimoji="0" lang="pt-BR" altLang="en-US"/>
              <a:t>                                              Reidratação</a:t>
            </a:r>
          </a:p>
          <a:p>
            <a:endParaRPr kumimoji="0" lang="pt-BR" altLang="en-US"/>
          </a:p>
          <a:p>
            <a:r>
              <a:rPr kumimoji="0" lang="pt-BR" altLang="en-US"/>
              <a:t>SHO - 90          132 ±  4           136 ± 4                  133 ± 3</a:t>
            </a:r>
          </a:p>
          <a:p>
            <a:endParaRPr kumimoji="0" lang="pt-BR" altLang="en-US"/>
          </a:p>
          <a:p>
            <a:r>
              <a:rPr kumimoji="0" lang="pt-BR" altLang="en-US"/>
              <a:t>SHO - 60          136 ± 6            136 ± 4                  137 ±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9675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t-BR" altLang="en-US" sz="3200" b="1" dirty="0" smtClean="0"/>
              <a:t>Evolução Concentração Média do Potássio Sérico nos Grupos : </a:t>
            </a:r>
            <a:r>
              <a:rPr lang="pt-BR" altLang="en-US" sz="3200" b="1" dirty="0" err="1" smtClean="0"/>
              <a:t>mEq</a:t>
            </a:r>
            <a:r>
              <a:rPr lang="pt-BR" altLang="en-US" sz="3200" b="1" dirty="0" smtClean="0"/>
              <a:t> /  L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2325" y="3306415"/>
            <a:ext cx="779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altLang="en-US" dirty="0"/>
              <a:t>Grupos               Admissão          Fim da                24 Horas</a:t>
            </a:r>
          </a:p>
          <a:p>
            <a:r>
              <a:rPr kumimoji="0" lang="pt-BR" altLang="en-US" dirty="0"/>
              <a:t>                                                 </a:t>
            </a:r>
            <a:r>
              <a:rPr kumimoji="0" lang="pt-BR" altLang="en-US" dirty="0" err="1"/>
              <a:t>Reidratação</a:t>
            </a:r>
            <a:endParaRPr kumimoji="0" lang="pt-BR" altLang="en-US" dirty="0"/>
          </a:p>
          <a:p>
            <a:endParaRPr kumimoji="0" lang="pt-BR" altLang="en-US" dirty="0"/>
          </a:p>
          <a:p>
            <a:r>
              <a:rPr kumimoji="0" lang="pt-BR" altLang="en-US" dirty="0"/>
              <a:t>SHO - 90            3,7 ±  0,7        4,2 ± 0,6                4,0 ± 0,7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SHO - 60            4,0  ± 0,8        4,9 ± 0,6                4,2 ± 0,6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153400" cy="1143000"/>
          </a:xfrm>
        </p:spPr>
        <p:txBody>
          <a:bodyPr/>
          <a:lstStyle/>
          <a:p>
            <a:r>
              <a:rPr lang="pt-BR" altLang="en-US" smtClean="0"/>
              <a:t>Composição Bebidas Caseiras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12725" y="2848868"/>
            <a:ext cx="8937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pt-BR" altLang="en-US" dirty="0"/>
              <a:t>Bebidas             Na              K            HCO3      </a:t>
            </a:r>
            <a:r>
              <a:rPr kumimoji="0" lang="pt-BR" altLang="en-US" dirty="0" err="1"/>
              <a:t>Osmolalidade</a:t>
            </a:r>
            <a:r>
              <a:rPr kumimoji="0" lang="pt-BR" altLang="en-US" dirty="0"/>
              <a:t>     </a:t>
            </a:r>
            <a:r>
              <a:rPr kumimoji="0" lang="pt-BR" altLang="en-US" dirty="0" smtClean="0"/>
              <a:t>      HC</a:t>
            </a:r>
            <a:endParaRPr kumimoji="0" lang="pt-BR" altLang="en-US" dirty="0"/>
          </a:p>
          <a:p>
            <a:r>
              <a:rPr kumimoji="0" lang="pt-BR" altLang="en-US" dirty="0"/>
              <a:t>                          ------------</a:t>
            </a:r>
            <a:r>
              <a:rPr kumimoji="0" lang="pt-BR" altLang="en-US" dirty="0" err="1"/>
              <a:t>mEq</a:t>
            </a:r>
            <a:r>
              <a:rPr kumimoji="0" lang="pt-BR" altLang="en-US" dirty="0"/>
              <a:t> / L ---------          </a:t>
            </a:r>
            <a:r>
              <a:rPr kumimoji="0" lang="pt-BR" altLang="en-US" dirty="0" err="1"/>
              <a:t>mOsm</a:t>
            </a:r>
            <a:r>
              <a:rPr kumimoji="0" lang="pt-BR" altLang="en-US" dirty="0"/>
              <a:t> / kg     </a:t>
            </a:r>
            <a:r>
              <a:rPr kumimoji="0" lang="pt-BR" altLang="en-US" dirty="0" smtClean="0"/>
              <a:t>        </a:t>
            </a:r>
            <a:r>
              <a:rPr kumimoji="0" lang="pt-BR" altLang="en-US" dirty="0"/>
              <a:t>%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Guaranás        0,2 / 2,4     0,3 / 0,8     4 - 13            510              </a:t>
            </a:r>
            <a:r>
              <a:rPr kumimoji="0" lang="pt-BR" altLang="en-US" dirty="0" smtClean="0"/>
              <a:t>         </a:t>
            </a:r>
            <a:r>
              <a:rPr kumimoji="0" lang="pt-BR" altLang="en-US" dirty="0"/>
              <a:t>8 - 10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Coca Cola         1,8            0,4            4 - 13        </a:t>
            </a:r>
            <a:r>
              <a:rPr kumimoji="0" lang="pt-BR" altLang="en-US" dirty="0" smtClean="0"/>
              <a:t>      </a:t>
            </a:r>
            <a:r>
              <a:rPr kumimoji="0" lang="pt-BR" altLang="en-US" dirty="0"/>
              <a:t>540         </a:t>
            </a:r>
            <a:r>
              <a:rPr kumimoji="0" lang="pt-BR" altLang="en-US" dirty="0" smtClean="0"/>
              <a:t>             </a:t>
            </a:r>
            <a:r>
              <a:rPr kumimoji="0" lang="pt-BR" altLang="en-US" dirty="0"/>
              <a:t>8 - 10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Pepsi Cola         1,7            0,4            4 - 13          </a:t>
            </a:r>
            <a:r>
              <a:rPr kumimoji="0" lang="pt-BR" altLang="en-US" dirty="0" smtClean="0"/>
              <a:t>   </a:t>
            </a:r>
            <a:r>
              <a:rPr kumimoji="0" lang="pt-BR" altLang="en-US" dirty="0"/>
              <a:t>660          </a:t>
            </a:r>
            <a:r>
              <a:rPr kumimoji="0" lang="pt-BR" altLang="en-US" dirty="0" smtClean="0"/>
              <a:t>            8 </a:t>
            </a:r>
            <a:r>
              <a:rPr kumimoji="0" lang="pt-BR" altLang="en-US" dirty="0"/>
              <a:t>-10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1143000"/>
          </a:xfrm>
        </p:spPr>
        <p:txBody>
          <a:bodyPr/>
          <a:lstStyle/>
          <a:p>
            <a:r>
              <a:rPr lang="pt-BR" altLang="en-US" smtClean="0"/>
              <a:t>Composição de Bebidas Caseiras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7950" y="1717675"/>
            <a:ext cx="83524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pt-BR" altLang="en-US" dirty="0"/>
              <a:t>Bebidas                Na           K         </a:t>
            </a:r>
            <a:r>
              <a:rPr kumimoji="0" lang="pt-BR" altLang="en-US" dirty="0" smtClean="0"/>
              <a:t>HCO3         </a:t>
            </a:r>
            <a:r>
              <a:rPr kumimoji="0" lang="pt-BR" altLang="en-US" dirty="0" err="1"/>
              <a:t>Osmolalidade</a:t>
            </a:r>
            <a:r>
              <a:rPr kumimoji="0" lang="pt-BR" altLang="en-US" dirty="0"/>
              <a:t>    </a:t>
            </a:r>
            <a:r>
              <a:rPr kumimoji="0" lang="pt-BR" altLang="en-US" dirty="0" smtClean="0"/>
              <a:t>       </a:t>
            </a:r>
            <a:r>
              <a:rPr kumimoji="0" lang="pt-BR" altLang="en-US" dirty="0"/>
              <a:t>HC</a:t>
            </a:r>
          </a:p>
          <a:p>
            <a:r>
              <a:rPr kumimoji="0" lang="pt-BR" altLang="en-US" dirty="0"/>
              <a:t>                             </a:t>
            </a:r>
            <a:r>
              <a:rPr kumimoji="0" lang="pt-BR" altLang="en-US" dirty="0" smtClean="0"/>
              <a:t>            </a:t>
            </a:r>
            <a:r>
              <a:rPr kumimoji="0" lang="pt-BR" altLang="en-US" dirty="0" err="1" smtClean="0"/>
              <a:t>mEq</a:t>
            </a:r>
            <a:r>
              <a:rPr kumimoji="0" lang="pt-BR" altLang="en-US" dirty="0" smtClean="0"/>
              <a:t> </a:t>
            </a:r>
            <a:r>
              <a:rPr kumimoji="0" lang="pt-BR" altLang="en-US" dirty="0"/>
              <a:t>/ L    </a:t>
            </a:r>
            <a:r>
              <a:rPr kumimoji="0" lang="pt-BR" altLang="en-US" dirty="0" smtClean="0"/>
              <a:t>                     </a:t>
            </a:r>
            <a:r>
              <a:rPr kumimoji="0" lang="pt-BR" altLang="en-US" dirty="0" err="1"/>
              <a:t>mOsm</a:t>
            </a:r>
            <a:r>
              <a:rPr kumimoji="0" lang="pt-BR" altLang="en-US" dirty="0"/>
              <a:t> / Kg    </a:t>
            </a:r>
            <a:r>
              <a:rPr kumimoji="0" lang="pt-BR" altLang="en-US" dirty="0" smtClean="0"/>
              <a:t>        </a:t>
            </a:r>
            <a:r>
              <a:rPr kumimoji="0" lang="pt-BR" altLang="en-US" dirty="0"/>
              <a:t>%</a:t>
            </a:r>
          </a:p>
          <a:p>
            <a:endParaRPr kumimoji="0" lang="pt-BR" altLang="en-US" dirty="0"/>
          </a:p>
          <a:p>
            <a:endParaRPr kumimoji="0" lang="pt-BR" altLang="en-US" dirty="0"/>
          </a:p>
          <a:p>
            <a:r>
              <a:rPr kumimoji="0" lang="pt-BR" altLang="en-US" dirty="0" err="1"/>
              <a:t>Àgua</a:t>
            </a:r>
            <a:r>
              <a:rPr kumimoji="0" lang="pt-BR" altLang="en-US" dirty="0"/>
              <a:t> de Coco</a:t>
            </a:r>
          </a:p>
          <a:p>
            <a:r>
              <a:rPr kumimoji="0" lang="pt-BR" altLang="en-US" dirty="0"/>
              <a:t>Verde                    1             50                                 431              </a:t>
            </a:r>
            <a:r>
              <a:rPr kumimoji="0" lang="pt-BR" altLang="en-US" dirty="0" smtClean="0"/>
              <a:t>            </a:t>
            </a:r>
            <a:r>
              <a:rPr kumimoji="0" lang="pt-BR" altLang="en-US" dirty="0"/>
              <a:t>1,6</a:t>
            </a:r>
          </a:p>
          <a:p>
            <a:r>
              <a:rPr kumimoji="0" lang="pt-BR" altLang="en-US" dirty="0"/>
              <a:t>Maduro                4             70                                 327             </a:t>
            </a:r>
            <a:r>
              <a:rPr kumimoji="0" lang="pt-BR" altLang="en-US" dirty="0" smtClean="0"/>
              <a:t>           </a:t>
            </a:r>
            <a:r>
              <a:rPr kumimoji="0" lang="pt-BR" altLang="en-US" dirty="0"/>
              <a:t>0,5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Suco  Laranja   0,1/ 2,5      46/ 65                        540 -700       </a:t>
            </a:r>
            <a:r>
              <a:rPr kumimoji="0" lang="pt-BR" altLang="en-US" dirty="0" smtClean="0"/>
              <a:t>            </a:t>
            </a:r>
            <a:r>
              <a:rPr kumimoji="0" lang="pt-BR" altLang="en-US" dirty="0"/>
              <a:t>8</a:t>
            </a:r>
          </a:p>
          <a:p>
            <a:endParaRPr kumimoji="0" lang="pt-BR" altLang="en-US" dirty="0"/>
          </a:p>
          <a:p>
            <a:r>
              <a:rPr kumimoji="0" lang="pt-BR" altLang="en-US" dirty="0"/>
              <a:t>Suco   Maçã      0,7/ 3,5     24/ 32                         650- 730       </a:t>
            </a:r>
            <a:r>
              <a:rPr kumimoji="0" lang="pt-BR" altLang="en-US" dirty="0" smtClean="0"/>
              <a:t>          </a:t>
            </a:r>
            <a:r>
              <a:rPr kumimoji="0" lang="pt-BR" altLang="en-US" dirty="0"/>
              <a:t>8 /12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692150"/>
            <a:ext cx="7656512" cy="1152525"/>
          </a:xfrm>
          <a:noFill/>
        </p:spPr>
        <p:txBody>
          <a:bodyPr/>
          <a:lstStyle/>
          <a:p>
            <a:r>
              <a:rPr lang="pt-BR" altLang="en-US" smtClean="0"/>
              <a:t>          Conceito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003550"/>
            <a:ext cx="8893175" cy="3810000"/>
          </a:xfrm>
          <a:noFill/>
        </p:spPr>
        <p:txBody>
          <a:bodyPr/>
          <a:lstStyle/>
          <a:p>
            <a:r>
              <a:rPr lang="en-US" altLang="en-US" sz="3600" smtClean="0"/>
              <a:t>Má Absorcão de Àgua e Eletrólitos pelo </a:t>
            </a:r>
          </a:p>
          <a:p>
            <a:pPr>
              <a:buFont typeface="Monotype Sorts" pitchFamily="2" charset="2"/>
              <a:buNone/>
            </a:pPr>
            <a:r>
              <a:rPr lang="en-US" altLang="en-US" sz="3600" smtClean="0"/>
              <a:t>         Trato Digestório</a:t>
            </a:r>
            <a:endParaRPr lang="pt-BR" altLang="en-US" sz="3600" smtClean="0"/>
          </a:p>
          <a:p>
            <a:endParaRPr lang="pt-BR" altLang="en-US" sz="1400" smtClean="0"/>
          </a:p>
          <a:p>
            <a:pPr>
              <a:buFont typeface="Monotype Sorts" pitchFamily="2" charset="2"/>
              <a:buNone/>
            </a:pPr>
            <a:r>
              <a:rPr lang="pt-BR" altLang="en-US" sz="2400" smtClean="0"/>
              <a:t> </a:t>
            </a:r>
            <a:endParaRPr lang="pt-BR" altLang="en-US" sz="320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916238" y="4149725"/>
            <a:ext cx="4572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en-US" sz="2400" b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pt-BR" altLang="en-US" sz="240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9514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0" t="25431" r="31660" b="15948"/>
          <a:stretch/>
        </p:blipFill>
        <p:spPr bwMode="auto">
          <a:xfrm>
            <a:off x="0" y="937880"/>
            <a:ext cx="9110620" cy="58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79512" y="10721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2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2" t="21082" r="37274" b="8395"/>
          <a:stretch/>
        </p:blipFill>
        <p:spPr bwMode="auto">
          <a:xfrm>
            <a:off x="1403647" y="692696"/>
            <a:ext cx="6171769" cy="60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1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028700"/>
            <a:ext cx="8334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552" y="537321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desc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71800" y="537321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&gt;15%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32040" y="537321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15-25%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80312" y="537321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&gt; 25%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476672"/>
            <a:ext cx="561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Deficit</a:t>
            </a:r>
            <a:r>
              <a:rPr lang="pt-BR" sz="2800" dirty="0" smtClean="0"/>
              <a:t> de Zinco em Diferentes  </a:t>
            </a:r>
            <a:r>
              <a:rPr lang="pt-BR" sz="2800" dirty="0" err="1" smtClean="0"/>
              <a:t>Paises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348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652120" y="3284984"/>
            <a:ext cx="295232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dietary</a:t>
            </a:r>
            <a:r>
              <a:rPr lang="pt-BR" dirty="0" smtClean="0"/>
              <a:t> </a:t>
            </a:r>
            <a:r>
              <a:rPr lang="pt-BR" dirty="0" err="1" smtClean="0"/>
              <a:t>zinc</a:t>
            </a:r>
            <a:r>
              <a:rPr lang="pt-BR" dirty="0" smtClean="0"/>
              <a:t> </a:t>
            </a:r>
            <a:r>
              <a:rPr lang="pt-BR" dirty="0" err="1" smtClean="0"/>
              <a:t>intake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5086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Vicious circle between poor diet, gastrointestinal  </a:t>
            </a:r>
            <a:r>
              <a:rPr lang="pt-BR" sz="2000" dirty="0" err="1" smtClean="0"/>
              <a:t>infections</a:t>
            </a:r>
            <a:r>
              <a:rPr lang="pt-BR" sz="2000" dirty="0" smtClean="0"/>
              <a:t>,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zinc</a:t>
            </a:r>
            <a:r>
              <a:rPr lang="pt-BR" sz="2000" dirty="0" smtClean="0"/>
              <a:t> </a:t>
            </a:r>
            <a:r>
              <a:rPr lang="pt-BR" sz="2000" dirty="0" err="1" smtClean="0"/>
              <a:t>deficiency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483768" y="980728"/>
            <a:ext cx="4104456" cy="1490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</a:rPr>
              <a:t>Poor</a:t>
            </a:r>
            <a:r>
              <a:rPr lang="pt-BR" sz="2000" b="1" dirty="0" smtClean="0">
                <a:solidFill>
                  <a:schemeClr val="tx1"/>
                </a:solidFill>
              </a:rPr>
              <a:t>  </a:t>
            </a:r>
            <a:r>
              <a:rPr lang="pt-BR" sz="2000" b="1" dirty="0" err="1" smtClean="0">
                <a:solidFill>
                  <a:schemeClr val="tx1"/>
                </a:solidFill>
              </a:rPr>
              <a:t>Diet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  Gastrointestinal  </a:t>
            </a:r>
            <a:r>
              <a:rPr lang="pt-BR" sz="2400" dirty="0" err="1" smtClean="0">
                <a:solidFill>
                  <a:schemeClr val="tx1"/>
                </a:solidFill>
              </a:rPr>
              <a:t>Infections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3356992"/>
            <a:ext cx="2736304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err="1" smtClean="0"/>
              <a:t>Low</a:t>
            </a:r>
            <a:r>
              <a:rPr lang="pt-BR" dirty="0" smtClean="0"/>
              <a:t> </a:t>
            </a:r>
            <a:r>
              <a:rPr lang="pt-BR" dirty="0" err="1" smtClean="0"/>
              <a:t>appetite</a:t>
            </a:r>
            <a:endParaRPr lang="pt-BR" dirty="0" smtClean="0"/>
          </a:p>
          <a:p>
            <a:r>
              <a:rPr lang="pt-BR" dirty="0" err="1" smtClean="0"/>
              <a:t>Increased</a:t>
            </a:r>
            <a:r>
              <a:rPr lang="pt-BR" dirty="0" smtClean="0"/>
              <a:t> </a:t>
            </a:r>
            <a:r>
              <a:rPr lang="pt-BR" dirty="0" err="1" smtClean="0"/>
              <a:t>susceptibility</a:t>
            </a:r>
            <a:r>
              <a:rPr lang="pt-BR" dirty="0" smtClean="0"/>
              <a:t> to         </a:t>
            </a:r>
            <a:r>
              <a:rPr lang="pt-BR" dirty="0" err="1" smtClean="0"/>
              <a:t>infections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915816" y="5157192"/>
            <a:ext cx="2880320" cy="1224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      </a:t>
            </a:r>
            <a:r>
              <a:rPr lang="pt-BR" dirty="0" err="1" smtClean="0"/>
              <a:t>Zinc</a:t>
            </a:r>
            <a:r>
              <a:rPr lang="pt-BR" dirty="0" smtClean="0"/>
              <a:t> </a:t>
            </a:r>
            <a:r>
              <a:rPr lang="pt-BR" dirty="0" err="1" smtClean="0"/>
              <a:t>deficiency</a:t>
            </a:r>
            <a:endParaRPr lang="pt-BR" dirty="0" smtClean="0"/>
          </a:p>
          <a:p>
            <a:r>
              <a:rPr lang="pt-BR" dirty="0" smtClean="0"/>
              <a:t>               ±</a:t>
            </a:r>
          </a:p>
          <a:p>
            <a:r>
              <a:rPr lang="pt-BR" dirty="0" smtClean="0"/>
              <a:t>      </a:t>
            </a:r>
            <a:r>
              <a:rPr lang="pt-BR" dirty="0" err="1" smtClean="0"/>
              <a:t>Malnutrition</a:t>
            </a:r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5724128" y="3933056"/>
            <a:ext cx="2923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Increased</a:t>
            </a:r>
            <a:r>
              <a:rPr lang="pt-BR" dirty="0" smtClean="0"/>
              <a:t> </a:t>
            </a:r>
            <a:r>
              <a:rPr lang="pt-BR" dirty="0" err="1" smtClean="0"/>
              <a:t>zinc</a:t>
            </a:r>
            <a:r>
              <a:rPr lang="pt-BR" dirty="0" smtClean="0"/>
              <a:t> </a:t>
            </a:r>
            <a:r>
              <a:rPr lang="pt-BR" dirty="0" err="1" smtClean="0"/>
              <a:t>losses</a:t>
            </a:r>
            <a:r>
              <a:rPr lang="pt-BR" dirty="0" smtClean="0"/>
              <a:t> </a:t>
            </a:r>
            <a:r>
              <a:rPr lang="pt-BR" dirty="0" err="1" smtClean="0"/>
              <a:t>through</a:t>
            </a:r>
            <a:endParaRPr lang="pt-BR" dirty="0" smtClean="0"/>
          </a:p>
          <a:p>
            <a:r>
              <a:rPr lang="pt-BR" dirty="0" err="1" smtClean="0"/>
              <a:t>the</a:t>
            </a:r>
            <a:r>
              <a:rPr lang="pt-BR" dirty="0" smtClean="0"/>
              <a:t> gastrointestinal </a:t>
            </a:r>
            <a:r>
              <a:rPr lang="pt-BR" dirty="0" err="1" smtClean="0"/>
              <a:t>tract</a:t>
            </a:r>
            <a:endParaRPr lang="pt-BR" dirty="0" smtClean="0"/>
          </a:p>
          <a:p>
            <a:r>
              <a:rPr lang="pt-BR" dirty="0" err="1" smtClean="0"/>
              <a:t>Gastrointestin</a:t>
            </a:r>
            <a:endParaRPr lang="pt-BR" dirty="0"/>
          </a:p>
        </p:txBody>
      </p:sp>
      <p:sp>
        <p:nvSpPr>
          <p:cNvPr id="14" name="Seta em curva para a esquerda 13"/>
          <p:cNvSpPr/>
          <p:nvPr/>
        </p:nvSpPr>
        <p:spPr>
          <a:xfrm>
            <a:off x="6804248" y="198884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a esquerda 14"/>
          <p:cNvSpPr/>
          <p:nvPr/>
        </p:nvSpPr>
        <p:spPr>
          <a:xfrm>
            <a:off x="5796136" y="4869160"/>
            <a:ext cx="21602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a esquerda 18"/>
          <p:cNvSpPr/>
          <p:nvPr/>
        </p:nvSpPr>
        <p:spPr>
          <a:xfrm rot="10800000">
            <a:off x="1688895" y="206130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dobrada 19"/>
          <p:cNvSpPr/>
          <p:nvPr/>
        </p:nvSpPr>
        <p:spPr>
          <a:xfrm rot="16383136">
            <a:off x="2121388" y="4585196"/>
            <a:ext cx="635649" cy="8139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652120" y="6455077"/>
            <a:ext cx="334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Marzia</a:t>
            </a:r>
            <a:r>
              <a:rPr lang="pt-BR" dirty="0" smtClean="0"/>
              <a:t> </a:t>
            </a:r>
            <a:r>
              <a:rPr lang="pt-BR" dirty="0" err="1" smtClean="0"/>
              <a:t>Lazzerini</a:t>
            </a:r>
            <a:r>
              <a:rPr lang="pt-BR" dirty="0" smtClean="0"/>
              <a:t>; </a:t>
            </a:r>
            <a:r>
              <a:rPr lang="pt-BR" dirty="0" err="1" smtClean="0"/>
              <a:t>Paediatrics</a:t>
            </a:r>
            <a:r>
              <a:rPr lang="pt-BR" dirty="0" smtClean="0"/>
              <a:t> 2016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90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0398" y="1190357"/>
            <a:ext cx="86200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POINTS </a:t>
            </a:r>
          </a:p>
          <a:p>
            <a:endParaRPr lang="en-US" sz="2400" dirty="0"/>
          </a:p>
          <a:p>
            <a:r>
              <a:rPr lang="en-US" sz="2400" dirty="0" smtClean="0"/>
              <a:t>Current literature still supports the use of oral zinc supplementation in treating diarrhea in children over 6 months of age, especially in groups at high risk of zinc deficiency, such as children with poor diets exposed to recurrent gastrointestinal infections. </a:t>
            </a:r>
          </a:p>
          <a:p>
            <a:endParaRPr lang="en-US" sz="2400" dirty="0" smtClean="0"/>
          </a:p>
          <a:p>
            <a:r>
              <a:rPr lang="en-US" sz="2400" dirty="0" smtClean="0"/>
              <a:t>Recent trials suggest that zinc may be effective even in children in countries where the risk of zinc deficiency is low, although more research is needed to confirm these findings. </a:t>
            </a:r>
          </a:p>
          <a:p>
            <a:endParaRPr lang="en-US" sz="2400" dirty="0" smtClean="0"/>
          </a:p>
          <a:p>
            <a:r>
              <a:rPr lang="en-US" sz="2400" dirty="0" smtClean="0"/>
              <a:t>Currently there is no evidence for benefit of zinc in children younger than 6 months, who may receive enough  zinc  through breastfeeding.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478413"/>
            <a:ext cx="690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Oral zinc provision in acute diarrhea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74107" y="6381328"/>
            <a:ext cx="334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Marzia</a:t>
            </a:r>
            <a:r>
              <a:rPr lang="pt-BR" dirty="0" smtClean="0"/>
              <a:t> </a:t>
            </a:r>
            <a:r>
              <a:rPr lang="pt-BR" dirty="0" err="1" smtClean="0"/>
              <a:t>Lazzerini</a:t>
            </a:r>
            <a:r>
              <a:rPr lang="pt-BR" dirty="0" smtClean="0"/>
              <a:t>; </a:t>
            </a:r>
            <a:r>
              <a:rPr lang="pt-BR" dirty="0" err="1" smtClean="0"/>
              <a:t>Paediatrics</a:t>
            </a:r>
            <a:r>
              <a:rPr lang="pt-BR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xmlns="" val="5232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2" t="56560" r="64708" b="24259"/>
          <a:stretch/>
        </p:blipFill>
        <p:spPr bwMode="auto">
          <a:xfrm>
            <a:off x="1043608" y="2666366"/>
            <a:ext cx="6552728" cy="37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05273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Tratamento suplementar com zinco, </a:t>
            </a:r>
            <a:endParaRPr lang="pt-BR" sz="3200" b="1" dirty="0" smtClean="0"/>
          </a:p>
          <a:p>
            <a:r>
              <a:rPr lang="pt-BR" sz="3200" b="1" smtClean="0"/>
              <a:t>multivitaminas </a:t>
            </a:r>
            <a:r>
              <a:rPr lang="pt-BR" sz="3200" b="1" dirty="0"/>
              <a:t>e minerais </a:t>
            </a:r>
            <a:r>
              <a:rPr lang="pt-BR" sz="3200" b="1" dirty="0" smtClean="0"/>
              <a:t>em </a:t>
            </a:r>
            <a:r>
              <a:rPr lang="en-US" sz="3200" b="1" dirty="0" err="1" smtClean="0"/>
              <a:t>crianças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17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2060848"/>
            <a:ext cx="7009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smtClean="0"/>
              <a:t>CASO CLÍNICO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18852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6CA5DE-AD67-DE49-977E-07452F3B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Anamnese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5E488B8-FC0F-E849-8EF5-B77CF5C3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ID: AIFS, 6meses, natural de Taubaté e procedente de Pindamonhangaba</a:t>
            </a:r>
          </a:p>
          <a:p>
            <a:r>
              <a:rPr lang="pt-BR" dirty="0"/>
              <a:t>QP: “molinha”hoje</a:t>
            </a:r>
          </a:p>
          <a:p>
            <a:r>
              <a:rPr lang="pt-BR" dirty="0"/>
              <a:t>HDA: Paciente apresenta há 4 dias febre associado a alguns episódios de evacuações semi líquidas, sem muco ou sangue. Há 4 dias, no início do quadro procurou pronto socorro e recebeu diagnóstico de erupção dentária e foram prescritos sintomáticos. Nos dias subsequentes mantinha o mesmo quadro sem melhora e, no quarto dia apresentou inapetência (60ml 3h/3h, sendo que ela consumia 240ml 3h/3h) e redução da diurese. Procurou novamente o pronto socorro pois a criança parecia desacordada e não respondia a estímulos.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AP</a:t>
            </a:r>
            <a:r>
              <a:rPr lang="pt-BR" dirty="0"/>
              <a:t>: nascida de parto cesárea devido à posição </a:t>
            </a:r>
            <a:r>
              <a:rPr lang="pt-BR" dirty="0" err="1"/>
              <a:t>pelvica</a:t>
            </a:r>
            <a:r>
              <a:rPr lang="pt-BR" dirty="0"/>
              <a:t>, IG: 40 3/7sem, apagar 8/9, sem intercorrências, pesando 3185g. Recebeu alta com 48HDV, peso 2870g. Realizou triagem neonatal, sem alterações. Em aleitamento misto desde o </a:t>
            </a:r>
            <a:r>
              <a:rPr lang="pt-BR" dirty="0" smtClean="0"/>
              <a:t>nascimento( LH, complementado com L Vaca e maisena 8% e </a:t>
            </a:r>
            <a:r>
              <a:rPr lang="pt-BR" dirty="0" err="1" smtClean="0"/>
              <a:t>açucar</a:t>
            </a:r>
            <a:r>
              <a:rPr lang="pt-BR" dirty="0" smtClean="0"/>
              <a:t> 5%.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229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DC7A305-94E1-FE40-B07A-EE7944BD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940955"/>
            <a:ext cx="8786091" cy="554225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AF: mãe G3P3A0, pré natal incompleto, sem intercorrências na gestação, sem comorbidades. Irmão 2 e 5 anos saudáveis. Pai sem comorbidades.</a:t>
            </a:r>
          </a:p>
          <a:p>
            <a:r>
              <a:rPr lang="pt-BR" dirty="0"/>
              <a:t>Alimentação: leite de vaca + “farinha” 240ml 3h/3h</a:t>
            </a:r>
          </a:p>
          <a:p>
            <a:r>
              <a:rPr lang="pt-BR" dirty="0"/>
              <a:t>Medicações em uso: </a:t>
            </a:r>
            <a:r>
              <a:rPr lang="pt-BR" dirty="0" err="1"/>
              <a:t>adtil</a:t>
            </a:r>
            <a:r>
              <a:rPr lang="pt-BR" dirty="0"/>
              <a:t> </a:t>
            </a:r>
            <a:r>
              <a:rPr lang="pt-BR" dirty="0" smtClean="0"/>
              <a:t>1 gota</a:t>
            </a:r>
            <a:r>
              <a:rPr lang="pt-BR" dirty="0"/>
              <a:t>; sulfato ferroso 2gotas</a:t>
            </a:r>
          </a:p>
          <a:p>
            <a:r>
              <a:rPr lang="pt-BR" dirty="0"/>
              <a:t>Vacinação: atrasado</a:t>
            </a:r>
          </a:p>
          <a:p>
            <a:r>
              <a:rPr lang="pt-BR" dirty="0"/>
              <a:t>DNPM: sorriso social aos 2 meses, sustento cefálico aos 4 meses, senta com apoio.</a:t>
            </a:r>
          </a:p>
          <a:p>
            <a:endParaRPr lang="pt-BR" dirty="0"/>
          </a:p>
          <a:p>
            <a:r>
              <a:rPr lang="pt-BR" dirty="0"/>
              <a:t>Exame físico:peso 4kg/ </a:t>
            </a:r>
            <a:r>
              <a:rPr lang="pt-BR" dirty="0" err="1"/>
              <a:t>tax:35,4</a:t>
            </a:r>
            <a:r>
              <a:rPr lang="pt-BR" dirty="0"/>
              <a:t> C/ PA: inaudível </a:t>
            </a:r>
          </a:p>
          <a:p>
            <a:pPr marL="0" indent="0">
              <a:buNone/>
            </a:pPr>
            <a:r>
              <a:rPr lang="pt-BR" dirty="0"/>
              <a:t>IG: MEG/GEG, </a:t>
            </a:r>
            <a:r>
              <a:rPr lang="pt-BR" dirty="0" err="1"/>
              <a:t>hipoativa</a:t>
            </a:r>
            <a:r>
              <a:rPr lang="pt-BR" dirty="0"/>
              <a:t> e </a:t>
            </a:r>
            <a:r>
              <a:rPr lang="pt-BR" dirty="0" err="1"/>
              <a:t>hiporreativa</a:t>
            </a:r>
            <a:r>
              <a:rPr lang="pt-BR" dirty="0"/>
              <a:t>, mucosas secas e saliva espessa, </a:t>
            </a:r>
            <a:r>
              <a:rPr lang="pt-BR" dirty="0" err="1"/>
              <a:t>anicterica</a:t>
            </a:r>
            <a:r>
              <a:rPr lang="pt-BR" dirty="0"/>
              <a:t>, descorada +2/+4, mosqueada, hipotérmica, edema </a:t>
            </a:r>
            <a:r>
              <a:rPr lang="pt-BR" dirty="0" err="1"/>
              <a:t>palpebral</a:t>
            </a:r>
            <a:r>
              <a:rPr lang="pt-BR" dirty="0"/>
              <a:t> bilateral, cabelos rarefeitos e secos, </a:t>
            </a:r>
            <a:r>
              <a:rPr lang="pt-BR" dirty="0" err="1"/>
              <a:t>turgor</a:t>
            </a:r>
            <a:r>
              <a:rPr lang="pt-BR" dirty="0"/>
              <a:t> da pele diminuído, pupilas </a:t>
            </a:r>
            <a:r>
              <a:rPr lang="pt-BR" dirty="0" err="1"/>
              <a:t>isofotorreagentes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AR: MV+bilateral, com roncos de transmissão, confortável em VM, FR: </a:t>
            </a:r>
            <a:r>
              <a:rPr lang="pt-BR" dirty="0" err="1"/>
              <a:t>30irpm</a:t>
            </a:r>
            <a:r>
              <a:rPr lang="pt-BR" dirty="0"/>
              <a:t> </a:t>
            </a:r>
            <a:r>
              <a:rPr lang="pt-BR" dirty="0" err="1"/>
              <a:t>SatO2</a:t>
            </a:r>
            <a:r>
              <a:rPr lang="pt-BR" dirty="0"/>
              <a:t>: 95%</a:t>
            </a:r>
          </a:p>
          <a:p>
            <a:pPr marL="0" indent="0">
              <a:buNone/>
            </a:pPr>
            <a:r>
              <a:rPr lang="pt-BR" dirty="0"/>
              <a:t>ACV: RCR em 2T, BNF s/s FC:125bpm</a:t>
            </a:r>
          </a:p>
          <a:p>
            <a:pPr marL="0" indent="0">
              <a:buNone/>
            </a:pPr>
            <a:r>
              <a:rPr lang="pt-BR" dirty="0"/>
              <a:t>ABD: plano, flácido, NT, RHA+, indolor a palpação superficial e profunda, sem VMG ou massas anexais palpáveis, DB </a:t>
            </a:r>
            <a:r>
              <a:rPr lang="pt-BR" dirty="0" err="1"/>
              <a:t>neg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EXT: </a:t>
            </a:r>
            <a:r>
              <a:rPr lang="pt-BR" dirty="0" err="1"/>
              <a:t>pp</a:t>
            </a:r>
            <a:r>
              <a:rPr lang="pt-BR" dirty="0"/>
              <a:t>+bilateral, frias, TEC=4s, sem edema ou cianose</a:t>
            </a:r>
          </a:p>
          <a:p>
            <a:pPr marL="0" indent="0">
              <a:buNone/>
            </a:pPr>
            <a:r>
              <a:rPr lang="pt-BR" dirty="0"/>
              <a:t>AGU: genitália tipicamente feminina, lesões ulceradas em períneo.</a:t>
            </a:r>
          </a:p>
          <a:p>
            <a:pPr marL="0" indent="0">
              <a:buNone/>
            </a:pPr>
            <a:r>
              <a:rPr lang="pt-BR" dirty="0"/>
              <a:t>Pele: ausência de </a:t>
            </a:r>
            <a:r>
              <a:rPr lang="pt-BR" dirty="0" err="1"/>
              <a:t>petequias</a:t>
            </a:r>
            <a:r>
              <a:rPr lang="pt-BR" dirty="0"/>
              <a:t>, sem outras lesões aparentes</a:t>
            </a:r>
          </a:p>
        </p:txBody>
      </p:sp>
    </p:spTree>
    <p:extLst>
      <p:ext uri="{BB962C8B-B14F-4D97-AF65-F5344CB8AC3E}">
        <p14:creationId xmlns:p14="http://schemas.microsoft.com/office/powerpoint/2010/main" xmlns="" val="1301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7">
            <a:extLst>
              <a:ext uri="{FF2B5EF4-FFF2-40B4-BE49-F238E27FC236}">
                <a16:creationId xmlns="" xmlns:a16="http://schemas.microsoft.com/office/drawing/2014/main" id="{5A570A0D-0E5C-394F-B144-DE85A1063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518844"/>
              </p:ext>
            </p:extLst>
          </p:nvPr>
        </p:nvGraphicFramePr>
        <p:xfrm>
          <a:off x="389082" y="1058027"/>
          <a:ext cx="8543636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71818">
                  <a:extLst>
                    <a:ext uri="{9D8B030D-6E8A-4147-A177-3AD203B41FA5}">
                      <a16:colId xmlns="" xmlns:a16="http://schemas.microsoft.com/office/drawing/2014/main" val="3040790492"/>
                    </a:ext>
                  </a:extLst>
                </a:gridCol>
                <a:gridCol w="4271818">
                  <a:extLst>
                    <a:ext uri="{9D8B030D-6E8A-4147-A177-3AD203B41FA5}">
                      <a16:colId xmlns="" xmlns:a16="http://schemas.microsoft.com/office/drawing/2014/main" val="90339535"/>
                    </a:ext>
                  </a:extLst>
                </a:gridCol>
              </a:tblGrid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05/09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681055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HB/HT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9/ 31,6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7321704"/>
                  </a:ext>
                </a:extLst>
              </a:tr>
              <a:tr h="638185">
                <a:tc>
                  <a:txBody>
                    <a:bodyPr/>
                    <a:lstStyle/>
                    <a:p>
                      <a:r>
                        <a:rPr lang="pt-BR" dirty="0"/>
                        <a:t>Leucócitos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17.000</a:t>
                      </a:r>
                      <a:r>
                        <a:rPr lang="pt-BR" dirty="0"/>
                        <a:t>(39%N/ 16%B/ 23%S /2%E /0B/ 52%L /7%M)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9802199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Plaquetas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143mil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264497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PCR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9728657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Ur/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179/ 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815015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Na/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161/ 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5089115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Cai /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1,23 / 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035820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Mg / 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2,27 /141,1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2553270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TGO /TGP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880/170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6866039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TAP/ TTPA/INR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20,8% / 39,7s/ 1,76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4523035"/>
                  </a:ext>
                </a:extLst>
              </a:tr>
              <a:tr h="638185">
                <a:tc>
                  <a:txBody>
                    <a:bodyPr/>
                    <a:lstStyle/>
                    <a:p>
                      <a:r>
                        <a:rPr lang="pt-BR" dirty="0"/>
                        <a:t>Gasometria Arterial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Ph:7,023</a:t>
                      </a:r>
                      <a:r>
                        <a:rPr lang="pt-BR" dirty="0"/>
                        <a:t>/ PCO2:39,5 /PO2:450 /</a:t>
                      </a:r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BIC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: 10,3</a:t>
                      </a:r>
                      <a:r>
                        <a:rPr lang="pt-BR" dirty="0" smtClean="0"/>
                        <a:t> BE</a:t>
                      </a:r>
                      <a:r>
                        <a:rPr lang="pt-BR" dirty="0"/>
                        <a:t>:-19,3/ lactato</a:t>
                      </a:r>
                      <a:r>
                        <a:rPr lang="pt-BR" dirty="0" smtClean="0"/>
                        <a:t>: 1;2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900392"/>
                  </a:ext>
                </a:extLst>
              </a:tr>
              <a:tr h="364677">
                <a:tc>
                  <a:txBody>
                    <a:bodyPr/>
                    <a:lstStyle/>
                    <a:p>
                      <a:r>
                        <a:rPr lang="pt-BR" dirty="0"/>
                        <a:t>Urina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Ph:5/</a:t>
                      </a:r>
                      <a:r>
                        <a:rPr lang="pt-BR" dirty="0"/>
                        <a:t> du:1015/ </a:t>
                      </a:r>
                      <a:r>
                        <a:rPr lang="pt-BR" dirty="0" err="1">
                          <a:solidFill>
                            <a:srgbClr val="FF0000"/>
                          </a:solidFill>
                        </a:rPr>
                        <a:t>leuco:11.880</a:t>
                      </a:r>
                      <a:r>
                        <a:rPr lang="pt-BR" dirty="0"/>
                        <a:t>/</a:t>
                      </a:r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hem:49.280</a:t>
                      </a:r>
                      <a:r>
                        <a:rPr lang="pt-BR" dirty="0"/>
                        <a:t>/ nitrito:negativo/ </a:t>
                      </a:r>
                      <a:r>
                        <a:rPr lang="pt-BR" dirty="0" err="1"/>
                        <a:t>ptn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glic</a:t>
                      </a:r>
                      <a:r>
                        <a:rPr lang="pt-BR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2238667"/>
                  </a:ext>
                </a:extLst>
              </a:tr>
            </a:tbl>
          </a:graphicData>
        </a:graphic>
      </p:graphicFrame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9C3DAF6-0CDC-0A48-BC76-FEEF37BB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308" y="369455"/>
            <a:ext cx="11564494" cy="554181"/>
          </a:xfrm>
        </p:spPr>
        <p:txBody>
          <a:bodyPr>
            <a:normAutofit/>
          </a:bodyPr>
          <a:lstStyle/>
          <a:p>
            <a:r>
              <a:rPr lang="pt-BR" sz="2800" dirty="0"/>
              <a:t>Exames complementares </a:t>
            </a:r>
          </a:p>
        </p:txBody>
      </p:sp>
    </p:spTree>
    <p:extLst>
      <p:ext uri="{BB962C8B-B14F-4D97-AF65-F5344CB8AC3E}">
        <p14:creationId xmlns:p14="http://schemas.microsoft.com/office/powerpoint/2010/main" xmlns="" val="2741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1403350" y="1125538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052513"/>
            <a:ext cx="5054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aixaDeTexto 1"/>
          <p:cNvSpPr txBox="1">
            <a:spLocks noChangeArrowheads="1"/>
          </p:cNvSpPr>
          <p:nvPr/>
        </p:nvSpPr>
        <p:spPr bwMode="auto">
          <a:xfrm>
            <a:off x="1042988" y="5876925"/>
            <a:ext cx="774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/>
              </a:rPr>
              <a:t>FUTURO = DOENÇAS CRÔNICAS DEGENERATIVAS</a:t>
            </a:r>
          </a:p>
        </p:txBody>
      </p:sp>
      <p:sp>
        <p:nvSpPr>
          <p:cNvPr id="4101" name="CaixaDeTexto 2"/>
          <p:cNvSpPr txBox="1">
            <a:spLocks noChangeArrowheads="1"/>
          </p:cNvSpPr>
          <p:nvPr/>
        </p:nvSpPr>
        <p:spPr bwMode="auto">
          <a:xfrm>
            <a:off x="1403350" y="549275"/>
            <a:ext cx="160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/>
              </a:rPr>
              <a:t>PASSADO</a:t>
            </a:r>
          </a:p>
        </p:txBody>
      </p:sp>
    </p:spTree>
    <p:extLst>
      <p:ext uri="{BB962C8B-B14F-4D97-AF65-F5344CB8AC3E}">
        <p14:creationId xmlns:p14="http://schemas.microsoft.com/office/powerpoint/2010/main" xmlns="" val="360862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6929F6-0F88-8C49-82B9-CA42060C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2366633"/>
            <a:ext cx="8305800" cy="1385640"/>
          </a:xfrm>
        </p:spPr>
        <p:txBody>
          <a:bodyPr>
            <a:normAutofit/>
          </a:bodyPr>
          <a:lstStyle/>
          <a:p>
            <a:r>
              <a:rPr lang="pt-BR" sz="6600" dirty="0"/>
              <a:t>Hipóteses Diagnósticas </a:t>
            </a:r>
          </a:p>
        </p:txBody>
      </p:sp>
    </p:spTree>
    <p:extLst>
      <p:ext uri="{BB962C8B-B14F-4D97-AF65-F5344CB8AC3E}">
        <p14:creationId xmlns:p14="http://schemas.microsoft.com/office/powerpoint/2010/main" xmlns="" val="25993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30241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43037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19138"/>
            <a:ext cx="27352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aixaDeTexto 1"/>
          <p:cNvSpPr txBox="1">
            <a:spLocks noChangeArrowheads="1"/>
          </p:cNvSpPr>
          <p:nvPr/>
        </p:nvSpPr>
        <p:spPr bwMode="auto">
          <a:xfrm>
            <a:off x="900113" y="4652963"/>
            <a:ext cx="2201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4800">
                <a:latin typeface="BlacklightD" pitchFamily="82" charset="0"/>
              </a:rPr>
              <a:t>DIARRÉIA</a:t>
            </a:r>
            <a:endParaRPr lang="en-US" altLang="en-US" sz="24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33375"/>
            <a:ext cx="6096000" cy="1419225"/>
          </a:xfrm>
        </p:spPr>
        <p:txBody>
          <a:bodyPr/>
          <a:lstStyle/>
          <a:p>
            <a:r>
              <a:rPr lang="pt-BR" altLang="en-US" smtClean="0">
                <a:latin typeface="BlacklightD" pitchFamily="82" charset="0"/>
              </a:rPr>
              <a:t>DIARRÉIA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916113"/>
            <a:ext cx="67691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Estocolmo- Suécia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1878 – 1925            59 – 2 / 1000 Vivos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Brasil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1985 – 1987   17,3%     Òbitos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2003 – 2005    4,2 %     Òbitos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Região Sul:Pelotas 4,2 (1982) / 0,2 (2004)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400" smtClean="0"/>
              <a:t>1980 -  2000   TMI: 11,9 – 0,2 / 1000 Vivos.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2400" smtClean="0"/>
              <a:t>  </a:t>
            </a:r>
            <a:endParaRPr lang="pt-BR" altLang="en-US" sz="2400" smtClean="0"/>
          </a:p>
        </p:txBody>
      </p:sp>
    </p:spTree>
    <p:extLst>
      <p:ext uri="{BB962C8B-B14F-4D97-AF65-F5344CB8AC3E}">
        <p14:creationId xmlns:p14="http://schemas.microsoft.com/office/powerpoint/2010/main" xmlns="" val="391636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11832"/>
            <a:ext cx="8458200" cy="1752600"/>
          </a:xfrm>
        </p:spPr>
        <p:txBody>
          <a:bodyPr/>
          <a:lstStyle/>
          <a:p>
            <a:pPr algn="ctr"/>
            <a:r>
              <a:rPr lang="pt-BR" altLang="en-US" sz="2800" dirty="0" smtClean="0">
                <a:latin typeface="BlacklightD" pitchFamily="82" charset="0"/>
              </a:rPr>
              <a:t>Volume Líquidos/</a:t>
            </a:r>
            <a:r>
              <a:rPr lang="pt-BR" altLang="en-US" sz="2800" dirty="0" err="1" smtClean="0">
                <a:latin typeface="BlacklightD" pitchFamily="82" charset="0"/>
              </a:rPr>
              <a:t>Día</a:t>
            </a:r>
            <a:r>
              <a:rPr lang="pt-BR" altLang="en-US" sz="2800" dirty="0" smtClean="0">
                <a:latin typeface="BlacklightD" pitchFamily="82" charset="0"/>
              </a:rPr>
              <a:t> </a:t>
            </a:r>
            <a:br>
              <a:rPr lang="pt-BR" altLang="en-US" sz="2800" dirty="0" smtClean="0">
                <a:latin typeface="BlacklightD" pitchFamily="82" charset="0"/>
              </a:rPr>
            </a:br>
            <a:r>
              <a:rPr lang="pt-BR" altLang="en-US" sz="2800" dirty="0" smtClean="0">
                <a:latin typeface="BlacklightD" pitchFamily="82" charset="0"/>
              </a:rPr>
              <a:t>Compartimento </a:t>
            </a:r>
            <a:r>
              <a:rPr lang="pt-BR" altLang="en-US" sz="2800" dirty="0" err="1" smtClean="0">
                <a:latin typeface="BlacklightD" pitchFamily="82" charset="0"/>
              </a:rPr>
              <a:t>Transintestinal</a:t>
            </a:r>
            <a:r>
              <a:rPr lang="pt-BR" altLang="en-US" sz="2800" dirty="0" smtClean="0">
                <a:latin typeface="BlacklightD" pitchFamily="82" charset="0"/>
              </a:rPr>
              <a:t> - CTI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610600" cy="526297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Volume Líquido m</a:t>
            </a:r>
            <a:r>
              <a:rPr kumimoji="0" lang="pt-BR" altLang="en-US" sz="2400" dirty="0">
                <a:latin typeface="Times New Roman"/>
              </a:rPr>
              <a:t>l </a:t>
            </a:r>
            <a:r>
              <a:rPr kumimoji="0" lang="pt-BR" altLang="en-US" sz="2400" b="0" dirty="0">
                <a:latin typeface="Times New Roman"/>
              </a:rPr>
              <a:t>/dia</a:t>
            </a:r>
            <a:r>
              <a:rPr kumimoji="0" lang="pt-BR" altLang="en-US" sz="2400" dirty="0">
                <a:latin typeface="Times New Roman"/>
              </a:rPr>
              <a:t>                                   </a:t>
            </a:r>
            <a:r>
              <a:rPr kumimoji="0" lang="pt-BR" altLang="en-US" sz="2400" b="0" dirty="0">
                <a:latin typeface="Times New Roman"/>
              </a:rPr>
              <a:t>CRIANÇAS / kg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t-BR" altLang="en-US" sz="240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dirty="0">
                <a:latin typeface="Times New Roman"/>
              </a:rPr>
              <a:t>                                                                     5          10                30</a:t>
            </a:r>
            <a:endParaRPr kumimoji="0" lang="pt-BR" altLang="en-US" sz="2400" b="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1 -Ingestão                                                860       1400            3600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2 - Secreções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Salivar                                                 77          155              465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Gástrica                                              155         310              930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Biliar                                                   77          155              465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Pancreática                                          155        310              930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0" dirty="0">
                <a:latin typeface="Times New Roman"/>
              </a:rPr>
              <a:t>      Entérica                                               77          155              465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t-BR" altLang="en-US" sz="2400" b="0" dirty="0">
              <a:latin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altLang="en-US" sz="24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Volume total  CTI                                </a:t>
            </a:r>
            <a:r>
              <a:rPr kumimoji="0" lang="pt-BR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1401        </a:t>
            </a:r>
            <a:r>
              <a:rPr kumimoji="0" lang="pt-BR" altLang="en-US" sz="24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2500            6855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t-BR" altLang="en-US" sz="240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3068638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39750" y="5661025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1563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7596188" y="2349500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7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2243</Words>
  <Application>Microsoft Office PowerPoint</Application>
  <PresentationFormat>Apresentação na tela (4:3)</PresentationFormat>
  <Paragraphs>462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Fluxo</vt:lpstr>
      <vt:lpstr>                   DIARRÉIA</vt:lpstr>
      <vt:lpstr>Slide 2</vt:lpstr>
      <vt:lpstr>Conceito- Snyder e Merson</vt:lpstr>
      <vt:lpstr>Slide 4</vt:lpstr>
      <vt:lpstr>          Conceito</vt:lpstr>
      <vt:lpstr>Slide 6</vt:lpstr>
      <vt:lpstr>Slide 7</vt:lpstr>
      <vt:lpstr>DIARRÉIA</vt:lpstr>
      <vt:lpstr>Volume Líquidos/Día  Compartimento Transintestinal - CTI</vt:lpstr>
      <vt:lpstr>Eficiência Absorção dos Segmentos Intestinais</vt:lpstr>
      <vt:lpstr>ETIOLOGIA</vt:lpstr>
      <vt:lpstr>QUANTO A DURAÇÃO</vt:lpstr>
      <vt:lpstr>                  DEFESA ORGÂNICA                                       MECANISMOS</vt:lpstr>
      <vt:lpstr>AGENTES   PATOGÊNICOS</vt:lpstr>
      <vt:lpstr>AGENTES                           MECANISMOS                                   SINTOMATOLOGIA                                                  EFEITOS                   </vt:lpstr>
      <vt:lpstr>AGENTES                  MECANISMOS          SINTOMATOLOGIA                                       EFEITOS</vt:lpstr>
      <vt:lpstr>AGENTE                   MECANISMO               SINTOMATOLOGIA                                      EFEITOS </vt:lpstr>
      <vt:lpstr>Slide 18</vt:lpstr>
      <vt:lpstr>    Concentrações Fecais de Eletrólitos na Diarréia Aguda     (mEq/l)</vt:lpstr>
      <vt:lpstr>Concentrações Fecais Médias -Diarréia Aguda</vt:lpstr>
      <vt:lpstr>Risco Relativo de Mortalidade Infantil Doenças Infecciosas                              Idade / Leite Consumido</vt:lpstr>
      <vt:lpstr>  WORD HEALTH ORGANIZATION- 1990</vt:lpstr>
      <vt:lpstr>Slide 23</vt:lpstr>
      <vt:lpstr>    EXAMES COMPLEMENTARES</vt:lpstr>
      <vt:lpstr>Slide 25</vt:lpstr>
      <vt:lpstr>Slide 26</vt:lpstr>
      <vt:lpstr>Slide 27</vt:lpstr>
      <vt:lpstr>Slide 28</vt:lpstr>
      <vt:lpstr>COMPLICAÇÕES DA DIARRÉIA AGUDA</vt:lpstr>
      <vt:lpstr>REPERCUSSÃO DA DESIDRATAÇÃO</vt:lpstr>
      <vt:lpstr>Tipos de Desidratação</vt:lpstr>
      <vt:lpstr>Avaliação da Intensidade da Desidratação</vt:lpstr>
      <vt:lpstr>Correlação Sintomas e Intensidade</vt:lpstr>
      <vt:lpstr>Avaliação Clínica da Intensidade da                Desidratação</vt:lpstr>
      <vt:lpstr>A Intensidade da Desidratação é  Avaliada por Diferentes Parâmetros.   O Peso Corporal é o mais Fidedigno. </vt:lpstr>
      <vt:lpstr>Limitações Para o Uso da TRO</vt:lpstr>
      <vt:lpstr>Orientação  da Reidratação</vt:lpstr>
      <vt:lpstr>Slide 38</vt:lpstr>
      <vt:lpstr>Roteiro Básico para TRO</vt:lpstr>
      <vt:lpstr> Fase de Reparação:  Objetivo = Reparar as Perdas Anormais</vt:lpstr>
      <vt:lpstr>               Manutenção   </vt:lpstr>
      <vt:lpstr>Concentrações Fecais Médias -Diarréia Aguda</vt:lpstr>
      <vt:lpstr>Slide 43</vt:lpstr>
      <vt:lpstr>Slide 44</vt:lpstr>
      <vt:lpstr>COMPOSIÇÃO DA SOLUÇÃO DA                OMS</vt:lpstr>
      <vt:lpstr>     Evolução Concentração Média do Sódio Sérico nos Grupos mEq /  L   </vt:lpstr>
      <vt:lpstr>Evolução Concentração Média do Potássio Sérico nos Grupos : mEq /  L</vt:lpstr>
      <vt:lpstr>Composição Bebidas Caseiras</vt:lpstr>
      <vt:lpstr>Composição de Bebidas Caseiras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Anamnese</vt:lpstr>
      <vt:lpstr>Slide 58</vt:lpstr>
      <vt:lpstr>Exames complementares </vt:lpstr>
      <vt:lpstr>Hipóteses Diagnósticas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SEPSE E CHOQUE SÉPTICO</dc:title>
  <dc:creator>user</dc:creator>
  <cp:lastModifiedBy>2182748</cp:lastModifiedBy>
  <cp:revision>112</cp:revision>
  <dcterms:created xsi:type="dcterms:W3CDTF">2018-06-16T09:35:05Z</dcterms:created>
  <dcterms:modified xsi:type="dcterms:W3CDTF">2018-10-16T22:48:41Z</dcterms:modified>
</cp:coreProperties>
</file>