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07" r:id="rId2"/>
    <p:sldId id="308" r:id="rId3"/>
    <p:sldId id="361" r:id="rId4"/>
    <p:sldId id="301" r:id="rId5"/>
    <p:sldId id="369" r:id="rId6"/>
    <p:sldId id="302" r:id="rId7"/>
    <p:sldId id="299" r:id="rId8"/>
    <p:sldId id="295" r:id="rId9"/>
    <p:sldId id="313" r:id="rId10"/>
    <p:sldId id="312" r:id="rId11"/>
    <p:sldId id="311" r:id="rId12"/>
    <p:sldId id="366" r:id="rId13"/>
    <p:sldId id="321" r:id="rId14"/>
    <p:sldId id="323" r:id="rId15"/>
    <p:sldId id="332" r:id="rId16"/>
    <p:sldId id="371" r:id="rId17"/>
    <p:sldId id="333" r:id="rId18"/>
    <p:sldId id="373" r:id="rId19"/>
    <p:sldId id="374" r:id="rId20"/>
    <p:sldId id="375" r:id="rId21"/>
    <p:sldId id="370" r:id="rId22"/>
    <p:sldId id="359" r:id="rId23"/>
    <p:sldId id="330" r:id="rId24"/>
    <p:sldId id="372" r:id="rId25"/>
    <p:sldId id="363" r:id="rId26"/>
    <p:sldId id="365" r:id="rId27"/>
    <p:sldId id="360" r:id="rId28"/>
    <p:sldId id="368" r:id="rId29"/>
    <p:sldId id="318" r:id="rId30"/>
    <p:sldId id="319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>
      <p:cViewPr varScale="1">
        <p:scale>
          <a:sx n="74" d="100"/>
          <a:sy n="74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A0B10-A19E-40ED-BA74-666A4034A918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372CE-8C55-47AA-B011-16963B23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3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6511-EC33-4573-91C1-2B1B67B3D11E}" type="datetime1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13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5C5-703C-4025-AA59-B34D5A59D0C8}" type="datetime1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4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82BB-05AB-43C5-90B8-BDB15215A660}" type="datetime1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2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0464-FE95-477E-86D3-B71BD88A7A8D}" type="datetime1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73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2CCC-5672-42E3-8BAF-776F041E0ACA}" type="datetime1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50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991A-B267-48A6-BF95-86BC34365570}" type="datetime1">
              <a:rPr lang="pt-BR" smtClean="0"/>
              <a:t>23/09/2021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7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DC60-01F2-4ABA-8890-C5B8A0524FBD}" type="datetime1">
              <a:rPr lang="pt-BR" smtClean="0"/>
              <a:t>23/09/2021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78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E2BE-09C6-466B-A389-200425FFA583}" type="datetime1">
              <a:rPr lang="pt-BR" smtClean="0"/>
              <a:t>23/09/2021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19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D907-88C6-41E0-BEFA-D02D0FC23828}" type="datetime1">
              <a:rPr lang="pt-BR" smtClean="0"/>
              <a:t>23/09/2021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4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3AED-FA24-4ADF-892E-440E77CA563C}" type="datetime1">
              <a:rPr lang="pt-BR" smtClean="0"/>
              <a:t>23/09/2021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36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C773-47A7-44E1-B896-C112BDEA63F6}" type="datetime1">
              <a:rPr lang="pt-BR" smtClean="0"/>
              <a:t>23/09/2021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78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CD95E-EDD1-428B-9D48-B3D9C2DC48C2}" type="datetime1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88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usp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OFvtcw2dY&amp;t=180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kZ1CMKeP0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pnas.org/cg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xa46xKfIO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A8MUR4pqNE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98254" y="523724"/>
            <a:ext cx="7976936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Disciplina: </a:t>
            </a:r>
            <a:r>
              <a:rPr lang="pt-BR" altLang="en-US" sz="1950" dirty="0" err="1">
                <a:solidFill>
                  <a:schemeClr val="tx1"/>
                </a:solidFill>
                <a:cs typeface="Times New Roman" panose="02020603050405020304" pitchFamily="18" charset="0"/>
              </a:rPr>
              <a:t>Biorremediação</a:t>
            </a: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Aula</a:t>
            </a:r>
            <a:r>
              <a:rPr lang="pt-BR" altLang="en-US" sz="195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1950" smtClean="0">
                <a:solidFill>
                  <a:schemeClr val="tx1"/>
                </a:solidFill>
                <a:cs typeface="Times New Roman" panose="02020603050405020304" pitchFamily="18" charset="0"/>
              </a:rPr>
              <a:t>05</a:t>
            </a:r>
            <a:endParaRPr lang="pt-BR" altLang="en-US" sz="19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MÉTODOS DE IDENTIFICAÇÃO BACTERIANA E BIOPROSPECÇÃO PARA ENGENHARIA AMBIENTAL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1950" dirty="0" err="1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1950" dirty="0" smtClean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elidamarnunes@usp.br</a:t>
            </a: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19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 de Setembro </a:t>
            </a: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19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2021</a:t>
            </a: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8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8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sz="18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6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745" y="1229651"/>
            <a:ext cx="8856984" cy="230425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Refere-se </a:t>
            </a:r>
            <a:r>
              <a:rPr lang="pt-BR" sz="2200" dirty="0"/>
              <a:t>a análise sistemática de </a:t>
            </a:r>
            <a:r>
              <a:rPr lang="pt-BR" sz="2200" dirty="0" smtClean="0"/>
              <a:t>proteínas, complementa </a:t>
            </a:r>
            <a:r>
              <a:rPr lang="pt-BR" sz="2200" dirty="0"/>
              <a:t>outras tecnologias “</a:t>
            </a:r>
            <a:r>
              <a:rPr lang="pt-BR" sz="2200" dirty="0" err="1"/>
              <a:t>Ômicas</a:t>
            </a:r>
            <a:r>
              <a:rPr lang="pt-BR" sz="2200" dirty="0"/>
              <a:t>”, </a:t>
            </a:r>
            <a:r>
              <a:rPr lang="pt-BR" sz="2200" dirty="0" smtClean="0"/>
              <a:t>na elucidação/identificação de </a:t>
            </a:r>
            <a:r>
              <a:rPr lang="pt-BR" sz="2200" dirty="0"/>
              <a:t>proteínas de um </a:t>
            </a:r>
            <a:r>
              <a:rPr lang="pt-BR" sz="2200" dirty="0" smtClean="0"/>
              <a:t>organismo;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Possui desafios</a:t>
            </a:r>
            <a:r>
              <a:rPr lang="pt-BR" sz="2200" dirty="0"/>
              <a:t> </a:t>
            </a:r>
            <a:r>
              <a:rPr lang="pt-BR" sz="2200" dirty="0" smtClean="0"/>
              <a:t>computacionais, já que usa de ferramentas </a:t>
            </a:r>
            <a:r>
              <a:rPr lang="pt-BR" sz="2200" dirty="0"/>
              <a:t>de software </a:t>
            </a:r>
            <a:r>
              <a:rPr lang="pt-BR" sz="2200" dirty="0" smtClean="0"/>
              <a:t>no processamento </a:t>
            </a:r>
            <a:r>
              <a:rPr lang="pt-BR" sz="2200" dirty="0"/>
              <a:t>de dados, cujo desenvolvimento está atrasado em relação aos avanços </a:t>
            </a:r>
            <a:r>
              <a:rPr lang="pt-BR" sz="2200" dirty="0" smtClean="0"/>
              <a:t>na </a:t>
            </a:r>
            <a:r>
              <a:rPr lang="pt-BR" sz="2200" dirty="0"/>
              <a:t>instrumentação e metodologias.</a:t>
            </a:r>
          </a:p>
          <a:p>
            <a:pPr algn="just"/>
            <a:endParaRPr lang="pt-BR" sz="2200" dirty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19476" y="53055"/>
            <a:ext cx="8865625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5. TECNOLOGIAS/MÉTODOS DE IDENTIFICAÇÃO MICROBIANA</a:t>
            </a:r>
            <a:endParaRPr lang="pt-BR" sz="2500" dirty="0"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475656" y="484800"/>
            <a:ext cx="6502019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err="1" smtClean="0">
                <a:solidFill>
                  <a:srgbClr val="00B0F0"/>
                </a:solidFill>
                <a:latin typeface="+mn-lt"/>
              </a:rPr>
              <a:t>Proteômica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27650" name="Picture 2" descr="Software de gerenciamento de projetos: O que não pode faltar - Art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44" y="3707693"/>
            <a:ext cx="5789439" cy="30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67886" cy="299056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Envolve análise </a:t>
            </a:r>
            <a:r>
              <a:rPr lang="pt-BR" sz="2200" dirty="0"/>
              <a:t>quantitativa e qualitativa </a:t>
            </a:r>
            <a:r>
              <a:rPr lang="pt-BR" sz="2200" dirty="0" smtClean="0"/>
              <a:t>do </a:t>
            </a:r>
            <a:r>
              <a:rPr lang="pt-BR" sz="2200" dirty="0"/>
              <a:t>conjunto completo de metabólitos presentes nas células, fluidos e tecidos corporais (o </a:t>
            </a:r>
            <a:r>
              <a:rPr lang="pt-BR" sz="2200" dirty="0" err="1"/>
              <a:t>metaboloma</a:t>
            </a:r>
            <a:r>
              <a:rPr lang="pt-BR" sz="2200" dirty="0" smtClean="0"/>
              <a:t>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Possui muitos desafios</a:t>
            </a:r>
            <a:r>
              <a:rPr lang="pt-BR" sz="2200" dirty="0"/>
              <a:t> </a:t>
            </a:r>
            <a:r>
              <a:rPr lang="pt-BR" sz="2200" dirty="0" smtClean="0"/>
              <a:t>computacionais, já que lida </a:t>
            </a:r>
            <a:r>
              <a:rPr lang="pt-BR" sz="2200" dirty="0"/>
              <a:t>com grandes conjuntos de </a:t>
            </a:r>
            <a:r>
              <a:rPr lang="pt-BR" sz="2200" dirty="0" smtClean="0"/>
              <a:t>dados;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Ferramentas </a:t>
            </a:r>
            <a:r>
              <a:rPr lang="pt-BR" sz="2200" dirty="0"/>
              <a:t>computacionais sofisticadas </a:t>
            </a:r>
            <a:r>
              <a:rPr lang="pt-BR" sz="2200" dirty="0" smtClean="0"/>
              <a:t>= </a:t>
            </a:r>
            <a:r>
              <a:rPr lang="pt-BR" sz="2200" dirty="0"/>
              <a:t>vitais </a:t>
            </a:r>
            <a:r>
              <a:rPr lang="pt-BR" sz="2200" dirty="0" smtClean="0"/>
              <a:t>= análise eficiente/alto </a:t>
            </a:r>
            <a:r>
              <a:rPr lang="pt-BR" sz="2200" dirty="0"/>
              <a:t>rendimento, para eliminar </a:t>
            </a:r>
            <a:r>
              <a:rPr lang="pt-BR" sz="2200" dirty="0" smtClean="0"/>
              <a:t>distorção sistemática, </a:t>
            </a:r>
            <a:r>
              <a:rPr lang="pt-BR" sz="2200" dirty="0"/>
              <a:t>explorar resultados biologicamente significativos.</a:t>
            </a:r>
          </a:p>
          <a:p>
            <a:pPr algn="just"/>
            <a:endParaRPr lang="pt-BR" sz="2200" dirty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19476" y="53055"/>
            <a:ext cx="8865625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5. TECNOLOGIAS/MÉTODOS DE IDENTIFICAÇÃO MICROBIANA</a:t>
            </a:r>
            <a:endParaRPr lang="pt-BR" sz="2500" dirty="0">
              <a:latin typeface="+mn-lt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475656" y="484800"/>
            <a:ext cx="6502019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err="1" smtClean="0">
                <a:solidFill>
                  <a:srgbClr val="00B0F0"/>
                </a:solidFill>
                <a:latin typeface="+mn-lt"/>
              </a:rPr>
              <a:t>Metabolômica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01604"/>
            <a:ext cx="4028785" cy="29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4141" y="2636912"/>
            <a:ext cx="7255718" cy="10081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www.youtube.com/watch?v=cbOFvtcw2dY&amp;t=180s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3´´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32999" y="1268760"/>
            <a:ext cx="7678001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VÍDEO – BIORREMEDIAÇÃO/ PROJETO EUROPEU</a:t>
            </a:r>
            <a:endParaRPr lang="pt-BR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54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285" y="1207498"/>
            <a:ext cx="8863673" cy="326350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000" dirty="0" err="1"/>
              <a:t>Bioprospecção</a:t>
            </a:r>
            <a:r>
              <a:rPr lang="pt-BR" sz="2000" dirty="0"/>
              <a:t> </a:t>
            </a:r>
            <a:r>
              <a:rPr lang="pt-BR" sz="2000" dirty="0" smtClean="0"/>
              <a:t>= </a:t>
            </a:r>
            <a:r>
              <a:rPr lang="pt-BR" sz="2000" dirty="0"/>
              <a:t>coleta de materiais biológicos para uso na agricultura/medicina com </a:t>
            </a:r>
            <a:r>
              <a:rPr lang="pt-BR" sz="2000" dirty="0" err="1"/>
              <a:t>repartilhamento</a:t>
            </a:r>
            <a:r>
              <a:rPr lang="pt-BR" sz="2000" dirty="0"/>
              <a:t> de benefícios e preservação do meio ambiente</a:t>
            </a:r>
            <a:r>
              <a:rPr lang="pt-BR" sz="2000" dirty="0" smtClean="0"/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000" dirty="0" smtClean="0"/>
              <a:t>Termo </a:t>
            </a:r>
            <a:r>
              <a:rPr lang="pt-BR" sz="2000" dirty="0"/>
              <a:t>cunhado em 1992, na Convenção das Nações Unidas sobre Diversidade Biológica que buscou a melhorias para a humanidade através de recursos biológicos tornando-se sujeita à regulamentação global;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t-BR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000" dirty="0"/>
              <a:t>Assim, toda a coleção de material biológico ou de </a:t>
            </a:r>
            <a:r>
              <a:rPr lang="pt-BR" sz="2000" dirty="0" smtClean="0"/>
              <a:t>conhecimento </a:t>
            </a:r>
            <a:r>
              <a:rPr lang="pt-BR" sz="2000" dirty="0"/>
              <a:t>'tradicional' </a:t>
            </a:r>
            <a:r>
              <a:rPr lang="pt-BR" sz="2000" dirty="0" smtClean="0"/>
              <a:t>que </a:t>
            </a:r>
            <a:r>
              <a:rPr lang="pt-BR" sz="2000" dirty="0"/>
              <a:t>não atendam aos requisitos dessa </a:t>
            </a:r>
            <a:r>
              <a:rPr lang="pt-BR" sz="2000" dirty="0" smtClean="0"/>
              <a:t>convenção = biopirataria</a:t>
            </a:r>
            <a:r>
              <a:rPr lang="pt-BR" sz="2000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13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07" y="4365104"/>
            <a:ext cx="4468835" cy="2448272"/>
          </a:xfrm>
          <a:prstGeom prst="rect">
            <a:avLst/>
          </a:prstGeom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Contextualizações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41333" y="-42818"/>
            <a:ext cx="8865625" cy="61560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6. BIOPROSPECÇÃO AMBIENTAL</a:t>
            </a: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86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64" y="1112544"/>
            <a:ext cx="8832289" cy="292111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Bilhões de anos de evolução, traz a natureza uma enorme diversidade de organismos terrestres e marinhos (estima‑se 30 milhões de insetos, 1,5 milhão de algas, 1,5 milhão de fungos, 1 milhão de animais, e  400 mil espécies de plantas);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Grande parte da riqueza natural vem dos oceanos (representam a maior concentração de vida no planeta, cobrindo 70,8% da superfície terrestre);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Mares e oceanos ocupam 2/3 da Terra, abrigam muitos grupos de organismos sendo considerado ecossistemas marinhos como detentores da maior biodiversidade </a:t>
            </a:r>
            <a:r>
              <a:rPr lang="pt-BR" sz="2000" dirty="0" err="1"/>
              <a:t>filética</a:t>
            </a:r>
            <a:r>
              <a:rPr lang="pt-BR" sz="2000" dirty="0"/>
              <a:t>, com potencial biotecnológico praticamente ilimitado.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14</a:t>
            </a:fld>
            <a:endParaRPr lang="pt-BR" dirty="0"/>
          </a:p>
        </p:txBody>
      </p:sp>
      <p:pic>
        <p:nvPicPr>
          <p:cNvPr id="3076" name="Picture 4" descr="Brasileira cria tecnologia que rastreia biodiversidade utilizad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8425"/>
            <a:ext cx="4377816" cy="230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72703" y="-84285"/>
            <a:ext cx="7886700" cy="7415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6. BIOPROSPECÇÃO AMBIENTAL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Biodiversidade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26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07498"/>
            <a:ext cx="8795784" cy="326350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O ecossistema marinho representa 95% da biosfera e, dos 31 filos animais conhecidos, 12 são exclusivamente marinhos e nunca foram encontrados além dos oceanos</a:t>
            </a:r>
            <a:r>
              <a:rPr lang="pt-BR" sz="2200" dirty="0" smtClean="0"/>
              <a:t>;</a:t>
            </a:r>
            <a:endParaRPr lang="pt-BR" sz="2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O potencial farmacêutico do ambiente marinho, em grande parte foi negligenciado ate meados do século passado e, ate o presente momento, a biodiversidade encontrada nesse ambiente ainda permanece em grande parte inexplorada e subutilizada.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15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72703" y="-84285"/>
            <a:ext cx="7886700" cy="7415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6. BIOPROSPECÇÃO AMBIENTAL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Ecossistema Marinho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9" name="Picture 2" descr="https://2.bp.blogspot.com/_4ygI4JRPyFM/TJtVz5mJuaI/AAAAAAAADU4/fGOU00ssd-s/w1200-h630-p-k-no-nu/fundo+do+m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83" y="3628129"/>
            <a:ext cx="4240097" cy="318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049" y="1987773"/>
            <a:ext cx="3926895" cy="323259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Ecossistema marinho representa 95% da biosfera, 31 filos animais conhecidos, 12 são exclusivamente marinhos;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Potencial farmacêutico do ambiente marinho = grande parte negligenciado, essa biodiversidade permanece subutilizada/inexplorada.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16</a:t>
            </a:fld>
            <a:endParaRPr lang="pt-BR"/>
          </a:p>
        </p:txBody>
      </p:sp>
      <p:pic>
        <p:nvPicPr>
          <p:cNvPr id="1026" name="Picture 2" descr="Tired | Saving Marine Bio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91" y="2054813"/>
            <a:ext cx="4748336" cy="316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772703" y="-84285"/>
            <a:ext cx="7886700" cy="7415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6. BIOPROSPECÇÃO AMBIENTAL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Ecossistema Marinho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77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17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6745" y="1124744"/>
            <a:ext cx="468927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Tx/>
              <a:buChar char="-"/>
            </a:pPr>
            <a:r>
              <a:rPr lang="pt-BR" sz="2200" dirty="0" smtClean="0"/>
              <a:t>Química </a:t>
            </a:r>
            <a:r>
              <a:rPr lang="pt-BR" sz="2200" dirty="0"/>
              <a:t>dos fungos marinhos, </a:t>
            </a:r>
            <a:r>
              <a:rPr lang="pt-BR" sz="2200" dirty="0" smtClean="0"/>
              <a:t>encontrados </a:t>
            </a:r>
            <a:r>
              <a:rPr lang="pt-BR" sz="2200" dirty="0"/>
              <a:t>associados a algas, plantas, invertebrados, moluscos, e </a:t>
            </a:r>
            <a:r>
              <a:rPr lang="pt-BR" sz="2200" dirty="0" smtClean="0"/>
              <a:t>sedimentos </a:t>
            </a:r>
            <a:r>
              <a:rPr lang="pt-BR" sz="2200" dirty="0"/>
              <a:t>de costões e regiões de mangue </a:t>
            </a:r>
            <a:r>
              <a:rPr lang="pt-BR" sz="2200" dirty="0" smtClean="0"/>
              <a:t>(</a:t>
            </a:r>
            <a:r>
              <a:rPr lang="pt-BR" sz="2200" dirty="0" err="1" smtClean="0"/>
              <a:t>esquiterpenoides</a:t>
            </a:r>
            <a:r>
              <a:rPr lang="pt-BR" sz="2200" dirty="0" smtClean="0"/>
              <a:t> </a:t>
            </a:r>
            <a:r>
              <a:rPr lang="pt-BR" sz="2200" dirty="0" err="1"/>
              <a:t>drimanicos</a:t>
            </a:r>
            <a:r>
              <a:rPr lang="pt-BR" sz="2200" dirty="0"/>
              <a:t>, isolados do fungo </a:t>
            </a:r>
            <a:r>
              <a:rPr lang="pt-BR" sz="2200" i="1" dirty="0" err="1"/>
              <a:t>Aspergillus</a:t>
            </a:r>
            <a:r>
              <a:rPr lang="pt-BR" sz="2200" i="1" dirty="0"/>
              <a:t> </a:t>
            </a:r>
            <a:r>
              <a:rPr lang="pt-BR" sz="2200" i="1" dirty="0" err="1"/>
              <a:t>ustus</a:t>
            </a:r>
            <a:r>
              <a:rPr lang="pt-BR" sz="2200" dirty="0"/>
              <a:t>, </a:t>
            </a:r>
            <a:r>
              <a:rPr lang="pt-BR" sz="2200" dirty="0" err="1"/>
              <a:t>citotoxicos</a:t>
            </a:r>
            <a:r>
              <a:rPr lang="pt-BR" sz="2200" dirty="0"/>
              <a:t> frente a varias linhagens de células tumorais;</a:t>
            </a:r>
          </a:p>
          <a:p>
            <a:endParaRPr lang="pt-BR" sz="2200" dirty="0"/>
          </a:p>
          <a:p>
            <a:pPr marL="214313" indent="-214313">
              <a:buFontTx/>
              <a:buChar char="-"/>
            </a:pPr>
            <a:r>
              <a:rPr lang="pt-BR" sz="2200" dirty="0" smtClean="0"/>
              <a:t>Molécula encontrada </a:t>
            </a:r>
            <a:r>
              <a:rPr lang="pt-BR" sz="2200" dirty="0"/>
              <a:t>em </a:t>
            </a:r>
            <a:r>
              <a:rPr lang="pt-BR" sz="2200" i="1" dirty="0" err="1"/>
              <a:t>Phoma</a:t>
            </a:r>
            <a:r>
              <a:rPr lang="pt-BR" sz="2200" i="1" dirty="0"/>
              <a:t> </a:t>
            </a:r>
            <a:r>
              <a:rPr lang="pt-BR" sz="2200" dirty="0" err="1"/>
              <a:t>sp</a:t>
            </a:r>
            <a:r>
              <a:rPr lang="pt-BR" sz="2200" dirty="0"/>
              <a:t> </a:t>
            </a:r>
            <a:r>
              <a:rPr lang="pt-BR" sz="2200" dirty="0" err="1" smtClean="0"/>
              <a:t>epoxifomalina</a:t>
            </a:r>
            <a:r>
              <a:rPr lang="pt-BR" sz="2200" dirty="0" smtClean="0"/>
              <a:t> </a:t>
            </a:r>
            <a:r>
              <a:rPr lang="pt-BR" sz="2200" dirty="0"/>
              <a:t>A, </a:t>
            </a:r>
            <a:r>
              <a:rPr lang="pt-BR" sz="2200" dirty="0" smtClean="0"/>
              <a:t>citotóxica para </a:t>
            </a:r>
            <a:r>
              <a:rPr lang="pt-BR" sz="2200" dirty="0"/>
              <a:t>12 das 36 linhagens de células tumorais humanas avaliadas, tem um mecanismo de ação especifico não correlacionado com aqueles exibidos por padrões de agentes anticâncer.</a:t>
            </a: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772703" y="-84285"/>
            <a:ext cx="7886700" cy="7415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6. BIOPROSPECÇÃO AMBIENTAL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Ecossistema Marinho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20482" name="Picture 2" descr="Aspergillus ustus. A-B. Colonies at 25 °C after 7 d. A. CYA. B. MEA.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06950"/>
            <a:ext cx="4271461" cy="4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" y="1913682"/>
            <a:ext cx="8822015" cy="3374459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18</a:t>
            </a:fld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983570" y="1437546"/>
            <a:ext cx="3215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latin typeface="Comic Sans MS" panose="030F0702030302020204" pitchFamily="66" charset="0"/>
              </a:rPr>
              <a:t>Moléculas anticancerígenas</a:t>
            </a:r>
          </a:p>
        </p:txBody>
      </p:sp>
      <p:pic>
        <p:nvPicPr>
          <p:cNvPr id="1026" name="Picture 2" descr="Salinispora tropica amazing possible cancer treat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29" y="2063450"/>
            <a:ext cx="1491069" cy="111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anning electron micrograph of Salinispora tropica CNB-440 T growing... |  Download Scientific Dia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43" y="2040659"/>
            <a:ext cx="1592966" cy="114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72703" y="-84285"/>
            <a:ext cx="7886700" cy="7415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6. BIOPROSPECÇÃO AMBIENTAL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Ecossistema Marinho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2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" y="2070204"/>
            <a:ext cx="8700374" cy="3375145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19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172085" y="1411248"/>
            <a:ext cx="3215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latin typeface="Comic Sans MS" panose="030F0702030302020204" pitchFamily="66" charset="0"/>
              </a:rPr>
              <a:t>Moléculas anticancerígenas</a:t>
            </a:r>
          </a:p>
        </p:txBody>
      </p:sp>
      <p:pic>
        <p:nvPicPr>
          <p:cNvPr id="2050" name="Picture 2" descr="টুইটারে Luiza Caires - jornalista de ciências: &amp;quot;Os Jorunna Parva são  hermafroditas, o ou seja, produzem espermatozoides e óvulos. Mas não são  capazes de fertilizar os próprios ovos. Também podem vir 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29" y="1891039"/>
            <a:ext cx="1250241" cy="833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72703" y="-84285"/>
            <a:ext cx="7886700" cy="7415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6. BIOPROSPECÇÃO AMBIENTAL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8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ja o método de contagem de microrganismos em placas | Pro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4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19693" y="-74749"/>
            <a:ext cx="537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FF0000"/>
                </a:solidFill>
              </a:rPr>
              <a:t>	ROTEIRO - CONTEÚDOS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120676"/>
            <a:ext cx="81948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800" b="1" strike="sngStrike" dirty="0" smtClean="0">
                <a:solidFill>
                  <a:srgbClr val="FF0000"/>
                </a:solidFill>
              </a:rPr>
              <a:t>Fundamentos da Microbiologia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800" b="1" strike="sngStrike" dirty="0" smtClean="0">
                <a:solidFill>
                  <a:srgbClr val="FF0000"/>
                </a:solidFill>
              </a:rPr>
              <a:t>Diversidade Microbiana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800" b="1" strike="sngStrike" dirty="0" smtClean="0">
                <a:solidFill>
                  <a:srgbClr val="FF0000"/>
                </a:solidFill>
              </a:rPr>
              <a:t>Microbiologia Ambiental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800" b="1" strike="sngStrike" dirty="0" smtClean="0">
                <a:solidFill>
                  <a:srgbClr val="FF0000"/>
                </a:solidFill>
              </a:rPr>
              <a:t>Campos de Atuação da Microbiologia Ambiental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800" b="1" dirty="0" smtClean="0">
                <a:solidFill>
                  <a:srgbClr val="FF0000"/>
                </a:solidFill>
              </a:rPr>
              <a:t>Tecnologias-Métodos de Identificação Microbiana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800" b="1" dirty="0" err="1" smtClean="0">
                <a:solidFill>
                  <a:srgbClr val="FF0000"/>
                </a:solidFill>
              </a:rPr>
              <a:t>Bioprospecção</a:t>
            </a:r>
            <a:r>
              <a:rPr lang="pt-BR" sz="2800" b="1" dirty="0" smtClean="0">
                <a:solidFill>
                  <a:srgbClr val="FF0000"/>
                </a:solidFill>
              </a:rPr>
              <a:t> Ambiental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800" b="1" dirty="0" smtClean="0">
                <a:solidFill>
                  <a:srgbClr val="FF0000"/>
                </a:solidFill>
              </a:rPr>
              <a:t>Projetos de </a:t>
            </a:r>
            <a:r>
              <a:rPr lang="pt-BR" sz="2800" b="1" dirty="0" err="1" smtClean="0">
                <a:solidFill>
                  <a:srgbClr val="FF0000"/>
                </a:solidFill>
              </a:rPr>
              <a:t>Biorremediação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1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04" y="1850997"/>
            <a:ext cx="7650855" cy="3910437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20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983570" y="1289702"/>
            <a:ext cx="3215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latin typeface="Comic Sans MS" panose="030F0702030302020204" pitchFamily="66" charset="0"/>
              </a:rPr>
              <a:t>Moléculas anticancerígenas</a:t>
            </a:r>
          </a:p>
        </p:txBody>
      </p:sp>
      <p:pic>
        <p:nvPicPr>
          <p:cNvPr id="3074" name="Picture 2" descr="Medicamentos naturais em oncologia. Vale a pena usar? | Esponja do mar,  Anim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" y="1850997"/>
            <a:ext cx="1953044" cy="150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72703" y="-84285"/>
            <a:ext cx="7886700" cy="7415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6. BIOPROSPECÇÃO AMBIENTAL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Ecossistema Marinho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94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892" y="1207498"/>
            <a:ext cx="5043383" cy="399548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b="1" u="sng" dirty="0">
                <a:solidFill>
                  <a:srgbClr val="FF0000"/>
                </a:solidFill>
              </a:rPr>
              <a:t>AGRICULTURA: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Recursos/produtos derivados da </a:t>
            </a:r>
            <a:r>
              <a:rPr lang="pt-BR" sz="2000" dirty="0" err="1"/>
              <a:t>bioprospecção</a:t>
            </a:r>
            <a:r>
              <a:rPr lang="pt-BR" sz="2000" dirty="0"/>
              <a:t> usados na agricultura incluem o uso de </a:t>
            </a:r>
            <a:r>
              <a:rPr lang="pt-BR" sz="2000" dirty="0" err="1"/>
              <a:t>biofertilizantes</a:t>
            </a:r>
            <a:r>
              <a:rPr lang="pt-BR" sz="2000" dirty="0"/>
              <a:t>, </a:t>
            </a:r>
            <a:r>
              <a:rPr lang="pt-BR" sz="2000" dirty="0" err="1"/>
              <a:t>biopesticidas</a:t>
            </a:r>
            <a:r>
              <a:rPr lang="pt-BR" sz="2000" dirty="0"/>
              <a:t>, antibióticos veterinários;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Como </a:t>
            </a:r>
            <a:r>
              <a:rPr lang="pt-BR" sz="2000" dirty="0" err="1"/>
              <a:t>biofertilizantes</a:t>
            </a:r>
            <a:r>
              <a:rPr lang="pt-BR" sz="2000" dirty="0"/>
              <a:t> = Bactérias (</a:t>
            </a:r>
            <a:r>
              <a:rPr lang="pt-BR" sz="2000" dirty="0" err="1"/>
              <a:t>Rhizobium</a:t>
            </a:r>
            <a:r>
              <a:rPr lang="pt-BR" sz="2000" dirty="0"/>
              <a:t>);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Como </a:t>
            </a:r>
            <a:r>
              <a:rPr lang="pt-BR" sz="2000" dirty="0" err="1"/>
              <a:t>biopesticidas</a:t>
            </a:r>
            <a:r>
              <a:rPr lang="pt-BR" sz="2000" dirty="0"/>
              <a:t> = </a:t>
            </a:r>
            <a:r>
              <a:rPr lang="pt-BR" sz="2000" dirty="0" err="1"/>
              <a:t>Bacillus</a:t>
            </a:r>
            <a:r>
              <a:rPr lang="pt-BR" sz="2000" dirty="0"/>
              <a:t> </a:t>
            </a:r>
            <a:r>
              <a:rPr lang="pt-BR" sz="2000" dirty="0" err="1"/>
              <a:t>thuringiensis</a:t>
            </a:r>
            <a:r>
              <a:rPr lang="pt-BR" sz="2000" dirty="0"/>
              <a:t>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Como antibióticos veterinários = </a:t>
            </a:r>
            <a:r>
              <a:rPr lang="pt-BR" sz="2000" dirty="0" err="1"/>
              <a:t>valnemulina</a:t>
            </a:r>
            <a:r>
              <a:rPr lang="pt-BR" sz="2000" dirty="0"/>
              <a:t> e </a:t>
            </a:r>
            <a:r>
              <a:rPr lang="pt-BR" sz="2000" dirty="0" err="1"/>
              <a:t>tiamulina</a:t>
            </a:r>
            <a:r>
              <a:rPr lang="pt-BR" sz="2000" dirty="0"/>
              <a:t> (descobertos/desenvolvidos a partir do fungo </a:t>
            </a:r>
            <a:r>
              <a:rPr lang="pt-BR" sz="2000" dirty="0" err="1"/>
              <a:t>basidiomiceto</a:t>
            </a:r>
            <a:r>
              <a:rPr lang="pt-BR" sz="2000" dirty="0"/>
              <a:t> </a:t>
            </a:r>
            <a:r>
              <a:rPr lang="pt-BR" sz="2000" dirty="0" err="1"/>
              <a:t>Clitopilus</a:t>
            </a:r>
            <a:r>
              <a:rPr lang="pt-BR" sz="2000" dirty="0"/>
              <a:t> </a:t>
            </a:r>
            <a:r>
              <a:rPr lang="pt-BR" sz="2000" dirty="0" err="1"/>
              <a:t>passeckerianus</a:t>
            </a:r>
            <a:r>
              <a:rPr lang="pt-BR" sz="2000" dirty="0"/>
              <a:t>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21</a:t>
            </a:fld>
            <a:endParaRPr lang="pt-BR"/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60" y="1722788"/>
            <a:ext cx="3332267" cy="187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2.glbimg.com/ZhPCUmcXq-w_N060_NVyOpqz3Lc=/512x320/smart/e.glbimg.com/og/ed/f/original/2013/12/03/dsc_1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78" y="3690841"/>
            <a:ext cx="3312949" cy="207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772703" y="-84285"/>
            <a:ext cx="7886700" cy="7415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6. BIOPROSPECÇÃO AMBIENTAL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Agricultura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28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64705" cy="4312938"/>
          </a:xfrm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1333" y="-42818"/>
            <a:ext cx="8865625" cy="61560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6. BIOPROSPECÇÃO AMBIENTAL</a:t>
            </a:r>
            <a:endParaRPr lang="pt-BR" sz="2800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75656" y="346389"/>
            <a:ext cx="6502019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Microrganismos de Interesse Biotecnológico 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5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07489" y="1340768"/>
            <a:ext cx="4113207" cy="326350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Quando </a:t>
            </a:r>
            <a:r>
              <a:rPr lang="pt-BR" sz="2200" dirty="0" err="1"/>
              <a:t>bioprospectores</a:t>
            </a:r>
            <a:r>
              <a:rPr lang="pt-BR" sz="2200" dirty="0"/>
              <a:t> se valem desse conhecimento indígena </a:t>
            </a:r>
            <a:r>
              <a:rPr lang="pt-BR" sz="2200" dirty="0" smtClean="0"/>
              <a:t>(plantas </a:t>
            </a:r>
            <a:r>
              <a:rPr lang="pt-BR" sz="2200" dirty="0"/>
              <a:t>medicinais), e é posteriormente patenteado por empresas médicas sem </a:t>
            </a:r>
            <a:r>
              <a:rPr lang="pt-BR" sz="2200" dirty="0" smtClean="0"/>
              <a:t>reconhecer, </a:t>
            </a:r>
            <a:r>
              <a:rPr lang="pt-BR" sz="2200" dirty="0"/>
              <a:t>isso priva a comunidade indígena de seus direitos potenciais </a:t>
            </a:r>
            <a:r>
              <a:rPr lang="pt-BR" sz="2200" dirty="0" smtClean="0"/>
              <a:t>e </a:t>
            </a:r>
            <a:r>
              <a:rPr lang="pt-BR" sz="2200" dirty="0"/>
              <a:t>a tecnologia que eles próprios desenvolveram</a:t>
            </a:r>
            <a:r>
              <a:rPr lang="pt-BR" sz="2200" dirty="0" smtClean="0"/>
              <a:t>;</a:t>
            </a:r>
            <a:endParaRPr lang="pt-BR" sz="2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Na década de 1990, </a:t>
            </a:r>
            <a:r>
              <a:rPr lang="pt-BR" sz="2200" dirty="0" smtClean="0"/>
              <a:t>empresas </a:t>
            </a:r>
            <a:r>
              <a:rPr lang="pt-BR" sz="2200" dirty="0"/>
              <a:t>farmacêuticas responderam às acusações de biopirataria interrompendo o trabalho com produtos naturais.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23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72703" y="-84285"/>
            <a:ext cx="7886700" cy="7415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6. BIOPROSPECÇÃO AMBIENTAL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Biopirataria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21508" name="Picture 4" descr="WHAT IS BIO PIRACY? – Bio Pir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2862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7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8840"/>
            <a:ext cx="4139952" cy="1240663"/>
          </a:xfrm>
        </p:spPr>
        <p:txBody>
          <a:bodyPr>
            <a:noAutofit/>
          </a:bodyPr>
          <a:lstStyle/>
          <a:p>
            <a:pPr algn="just"/>
            <a:r>
              <a:rPr lang="pt-BR" sz="2200" dirty="0"/>
              <a:t>Resultado da biopirataria = efeitos negativos sobre:</a:t>
            </a:r>
          </a:p>
          <a:p>
            <a:pPr algn="just">
              <a:buFontTx/>
              <a:buChar char="-"/>
            </a:pPr>
            <a:r>
              <a:rPr lang="pt-BR" sz="2200" dirty="0"/>
              <a:t>Biodiversidade, extinção de organismos vivos endêmicos, </a:t>
            </a:r>
          </a:p>
          <a:p>
            <a:pPr algn="just">
              <a:buFontTx/>
              <a:buChar char="-"/>
            </a:pPr>
            <a:r>
              <a:rPr lang="pt-BR" sz="2200" dirty="0"/>
              <a:t>Esgotamento da biodiversidade e privatização dos tesouros biológicos do país,</a:t>
            </a:r>
          </a:p>
          <a:p>
            <a:pPr algn="just">
              <a:buFontTx/>
              <a:buChar char="-"/>
            </a:pPr>
            <a:r>
              <a:rPr lang="pt-BR" sz="2200" dirty="0"/>
              <a:t>Afeta a identidade cultural e os conhecimentos tradicionais indígenas do país.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24</a:t>
            </a:fld>
            <a:endParaRPr lang="pt-BR"/>
          </a:p>
        </p:txBody>
      </p:sp>
      <p:pic>
        <p:nvPicPr>
          <p:cNvPr id="4100" name="Picture 4" descr="BIO PIRACY The practice of commercial... - Care and Welfar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800295"/>
            <a:ext cx="4378228" cy="437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772703" y="-84285"/>
            <a:ext cx="7886700" cy="7415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6. BIOPROSPECÇÃO AMBIENTAL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Biopirataria - Economia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74355"/>
            <a:ext cx="8701616" cy="167878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Colheita excessiva de espécies individuais/danos ambientais;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/>
              <a:t>Para evitar riscos: Leis nacionais (</a:t>
            </a:r>
            <a:r>
              <a:rPr lang="pt-BR" sz="2200" dirty="0" err="1"/>
              <a:t>Ex</a:t>
            </a:r>
            <a:r>
              <a:rPr lang="pt-BR" sz="2200" dirty="0"/>
              <a:t>: Lei de Proteção de Mamíferos Marinhos-EUA; Lei de Espécies Ameaçadas-EUA;  Convenção das Nações Unidas sobre Diversidade Biológica; Convenção das Nações Unidas sobre o Direito do Mar; Tratado da Antártica da ONU).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25</a:t>
            </a:fld>
            <a:endParaRPr lang="pt-BR"/>
          </a:p>
        </p:txBody>
      </p:sp>
      <p:pic>
        <p:nvPicPr>
          <p:cNvPr id="5122" name="Picture 2" descr="https://miro.medium.com/max/14720/1*xUFLUzWe6_n9u3mt-hXiAQ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73" y="3630615"/>
            <a:ext cx="4596015" cy="30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772703" y="-84285"/>
            <a:ext cx="7886700" cy="7415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6. BIOPROSPECÇÃO AMBIENTAL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511245" y="465925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Riscos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4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334" y="1169368"/>
            <a:ext cx="8865625" cy="441987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Terrestre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Marinho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b="1" dirty="0">
                <a:solidFill>
                  <a:srgbClr val="0070C0"/>
                </a:solidFill>
              </a:rPr>
              <a:t>Após isolar microrganismo</a:t>
            </a:r>
            <a:r>
              <a:rPr lang="pt-BR" sz="2200" b="1" dirty="0" smtClean="0">
                <a:solidFill>
                  <a:srgbClr val="0070C0"/>
                </a:solidFill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Caracterizar morfologia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Macro e </a:t>
            </a:r>
            <a:r>
              <a:rPr lang="pt-BR" sz="2200" dirty="0" err="1" smtClean="0"/>
              <a:t>Micromorfologia</a:t>
            </a:r>
            <a:endParaRPr lang="pt-BR" sz="2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Identificar </a:t>
            </a:r>
            <a:r>
              <a:rPr lang="pt-BR" sz="2200" dirty="0" err="1" smtClean="0"/>
              <a:t>taxonômia</a:t>
            </a:r>
            <a:r>
              <a:rPr lang="pt-BR" sz="2200" dirty="0" smtClean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Isolar/caracterizar </a:t>
            </a:r>
            <a:r>
              <a:rPr lang="pt-BR" sz="2200" dirty="0"/>
              <a:t>substância de interesse </a:t>
            </a:r>
            <a:endParaRPr lang="pt-BR" sz="2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Testar </a:t>
            </a:r>
            <a:r>
              <a:rPr lang="pt-BR" sz="2200" dirty="0"/>
              <a:t>toxicidade </a:t>
            </a:r>
            <a:endParaRPr lang="pt-BR" sz="2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Patentear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Comercializar</a:t>
            </a:r>
            <a:endParaRPr lang="pt-BR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1333" y="-42818"/>
            <a:ext cx="8865625" cy="61560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6. BIOPROSPECÇÃO AMBIENTAL</a:t>
            </a:r>
            <a:endParaRPr lang="pt-BR" sz="2800" dirty="0">
              <a:latin typeface="+mn-lt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75656" y="346389"/>
            <a:ext cx="6502019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err="1" smtClean="0">
                <a:solidFill>
                  <a:srgbClr val="00B0F0"/>
                </a:solidFill>
                <a:latin typeface="+mn-lt"/>
              </a:rPr>
              <a:t>Step-by-step</a:t>
            </a:r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..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23554" name="Picture 2" descr="OpLab Como montar uma carteira de investi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62" y="3903739"/>
            <a:ext cx="5984822" cy="28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9724" y="-42818"/>
            <a:ext cx="7577951" cy="61560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7. BIORREMEDIAÇÃO AMBIENTAL</a:t>
            </a:r>
            <a:endParaRPr lang="pt-BR" sz="2800" dirty="0">
              <a:latin typeface="+mn-lt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75657" y="346389"/>
            <a:ext cx="5328592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Referência de Projetos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3" y="1153911"/>
            <a:ext cx="7037960" cy="29933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13517"/>
            <a:ext cx="6307167" cy="25304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14858" y="5156051"/>
            <a:ext cx="24409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http://www.funasa.gov.br/todas-as-noticias/-/asset_publisher/lpnzx3bJYv7G/content/funasa-desenvolve-projeto-piloto-de-biorremediacao-no-interior-de-sao-paulo/pop_up?inheritRedirect=false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262219" y="1711872"/>
            <a:ext cx="16196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https://www.upf.br/noticia/pesquisa-da-upf-e-reconhecida-mundialmente-por-contribuicao-cientifica</a:t>
            </a:r>
          </a:p>
        </p:txBody>
      </p:sp>
    </p:spTree>
    <p:extLst>
      <p:ext uri="{BB962C8B-B14F-4D97-AF65-F5344CB8AC3E}">
        <p14:creationId xmlns:p14="http://schemas.microsoft.com/office/powerpoint/2010/main" val="15446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92257" y="1340768"/>
            <a:ext cx="8159481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VÍDEO – IDENTIFICAÇÃO BACTERIANA TESTES BIOQUÍMICOS</a:t>
            </a:r>
            <a:endParaRPr lang="pt-BR" sz="250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24942" y="2492896"/>
            <a:ext cx="329411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www.youtube.com/watch?v=gkZ1CMKeP0w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5,47´´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32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8856983" cy="43924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8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pt-BR" sz="1800" dirty="0" smtClean="0">
                <a:solidFill>
                  <a:srgbClr val="0070C0"/>
                </a:solidFill>
                <a:latin typeface="+mn-lt"/>
              </a:rPr>
            </a:br>
            <a:r>
              <a:rPr lang="pt-BR" sz="1800" dirty="0">
                <a:solidFill>
                  <a:srgbClr val="0070C0"/>
                </a:solidFill>
                <a:latin typeface="+mn-lt"/>
              </a:rPr>
              <a:t/>
            </a:r>
            <a:br>
              <a:rPr lang="pt-BR" sz="1800" dirty="0">
                <a:solidFill>
                  <a:srgbClr val="0070C0"/>
                </a:solidFill>
                <a:latin typeface="+mn-lt"/>
              </a:rPr>
            </a:br>
            <a:r>
              <a:rPr lang="pt-BR" sz="2200" b="1" dirty="0" smtClean="0">
                <a:solidFill>
                  <a:srgbClr val="0070C0"/>
                </a:solidFill>
                <a:latin typeface="+mn-lt"/>
              </a:rPr>
              <a:t>Referências</a:t>
            </a:r>
            <a:r>
              <a:rPr lang="pt-BR" sz="18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pt-BR" sz="1800" dirty="0" smtClean="0">
                <a:solidFill>
                  <a:srgbClr val="0070C0"/>
                </a:solidFill>
                <a:latin typeface="+mn-lt"/>
              </a:rPr>
            </a:br>
            <a:r>
              <a:rPr lang="pt-BR" sz="1800" dirty="0" smtClean="0">
                <a:latin typeface="+mn-lt"/>
              </a:rPr>
              <a:t> - M</a:t>
            </a:r>
            <a:r>
              <a:rPr lang="pt-BR" sz="1800" dirty="0">
                <a:latin typeface="+mn-lt"/>
              </a:rPr>
              <a:t>. C. </a:t>
            </a:r>
            <a:r>
              <a:rPr lang="pt-BR" sz="1800" dirty="0" smtClean="0">
                <a:latin typeface="+mn-lt"/>
              </a:rPr>
              <a:t>Morais Filho e </a:t>
            </a:r>
            <a:r>
              <a:rPr lang="pt-BR" sz="1800" dirty="0">
                <a:latin typeface="+mn-lt"/>
              </a:rPr>
              <a:t>A. C. F. </a:t>
            </a:r>
            <a:r>
              <a:rPr lang="pt-BR" sz="1800" dirty="0" smtClean="0">
                <a:latin typeface="+mn-lt"/>
              </a:rPr>
              <a:t>Coriolano. </a:t>
            </a:r>
            <a:r>
              <a:rPr lang="pt-BR" sz="1800" dirty="0" err="1" smtClean="0">
                <a:latin typeface="+mn-lt"/>
              </a:rPr>
              <a:t>Biorremediação</a:t>
            </a:r>
            <a:r>
              <a:rPr lang="pt-BR" sz="1800" dirty="0" smtClean="0">
                <a:latin typeface="+mn-lt"/>
              </a:rPr>
              <a:t>, uma alternativa na utilização em áreas degradadas pela indústria petrolífera. </a:t>
            </a:r>
            <a:r>
              <a:rPr lang="pt-BR" sz="1800" dirty="0">
                <a:latin typeface="+mn-lt"/>
              </a:rPr>
              <a:t>HOLOS, Ano 32, Vol. </a:t>
            </a:r>
            <a:r>
              <a:rPr lang="pt-BR" sz="1800" dirty="0" smtClean="0">
                <a:latin typeface="+mn-lt"/>
              </a:rPr>
              <a:t>7. </a:t>
            </a:r>
            <a:br>
              <a:rPr lang="pt-BR" sz="1800" dirty="0" smtClean="0">
                <a:latin typeface="+mn-lt"/>
              </a:rPr>
            </a:br>
            <a:r>
              <a:rPr lang="pt-BR" sz="1800" dirty="0" smtClean="0">
                <a:latin typeface="+mn-lt"/>
              </a:rPr>
              <a:t> - </a:t>
            </a:r>
            <a:r>
              <a:rPr lang="pt-BR" sz="1800" dirty="0">
                <a:latin typeface="+mn-lt"/>
              </a:rPr>
              <a:t>Pereira &amp; Freitas, v(6), nº 6, p. 975 – 1006, 2012. Rev. </a:t>
            </a:r>
            <a:r>
              <a:rPr lang="pt-BR" sz="1800" dirty="0" err="1">
                <a:latin typeface="+mn-lt"/>
              </a:rPr>
              <a:t>Elet</a:t>
            </a:r>
            <a:r>
              <a:rPr lang="pt-BR" sz="1800" dirty="0">
                <a:latin typeface="+mn-lt"/>
              </a:rPr>
              <a:t>. em Gestão, Educação e Tecnologia Ambiental. (e-ISSN: 2236-1170).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- Viviane </a:t>
            </a:r>
            <a:r>
              <a:rPr lang="pt-BR" sz="1800" dirty="0" err="1">
                <a:latin typeface="+mn-lt"/>
              </a:rPr>
              <a:t>Mallmann</a:t>
            </a:r>
            <a:r>
              <a:rPr lang="pt-BR" sz="1800" dirty="0">
                <a:latin typeface="+mn-lt"/>
              </a:rPr>
              <a:t>; Lucas Wagner Ribeiro </a:t>
            </a:r>
            <a:r>
              <a:rPr lang="pt-BR" sz="1800" dirty="0" err="1">
                <a:latin typeface="+mn-lt"/>
              </a:rPr>
              <a:t>Aragãoa</a:t>
            </a:r>
            <a:r>
              <a:rPr lang="pt-BR" sz="1800" dirty="0">
                <a:latin typeface="+mn-lt"/>
              </a:rPr>
              <a:t>, et al. </a:t>
            </a:r>
            <a:r>
              <a:rPr lang="en-US" sz="1800" dirty="0">
                <a:latin typeface="+mn-lt"/>
              </a:rPr>
              <a:t>The Advantages of Bioremediation in Environmental Quality.</a:t>
            </a:r>
            <a:r>
              <a:rPr lang="pt-BR" sz="1800" dirty="0">
                <a:latin typeface="+mn-lt"/>
              </a:rPr>
              <a:t> DOI: http://dx.doi.org/10.17921/1415-6938.2019v23n1p12-15.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- Letícia Veras Costa-Lotufo, Diego Veras </a:t>
            </a:r>
            <a:r>
              <a:rPr lang="pt-BR" sz="1800" dirty="0" err="1">
                <a:latin typeface="+mn-lt"/>
              </a:rPr>
              <a:t>Wilke</a:t>
            </a:r>
            <a:r>
              <a:rPr lang="pt-BR" sz="1800" dirty="0">
                <a:latin typeface="+mn-lt"/>
              </a:rPr>
              <a:t> e Paula Christine Jimenez . Organismos marinhos </a:t>
            </a:r>
            <a:r>
              <a:rPr lang="pt-BR" sz="1800" dirty="0" err="1">
                <a:latin typeface="+mn-lt"/>
              </a:rPr>
              <a:t>comofonte</a:t>
            </a:r>
            <a:r>
              <a:rPr lang="pt-BR" sz="1800" dirty="0">
                <a:latin typeface="+mn-lt"/>
              </a:rPr>
              <a:t> de novos fármacos: Histórico&amp; perspectivas. Quim. Nova, Vol. 32, No. 3, 703-716, 2009.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- Rafael de Felício, Ana Ligia </a:t>
            </a:r>
            <a:r>
              <a:rPr lang="pt-BR" sz="1800" dirty="0" err="1">
                <a:latin typeface="+mn-lt"/>
              </a:rPr>
              <a:t>Leandrini</a:t>
            </a:r>
            <a:r>
              <a:rPr lang="pt-BR" sz="1800" dirty="0">
                <a:latin typeface="+mn-lt"/>
              </a:rPr>
              <a:t> de Oliveira, Hosana Maria </a:t>
            </a:r>
            <a:r>
              <a:rPr lang="pt-BR" sz="1800" dirty="0" err="1">
                <a:latin typeface="+mn-lt"/>
              </a:rPr>
              <a:t>Debonsi</a:t>
            </a:r>
            <a:r>
              <a:rPr lang="pt-BR" sz="1800" dirty="0">
                <a:latin typeface="+mn-lt"/>
              </a:rPr>
              <a:t>. </a:t>
            </a:r>
            <a:r>
              <a:rPr lang="pt-BR" sz="1800" dirty="0" err="1">
                <a:latin typeface="+mn-lt"/>
              </a:rPr>
              <a:t>Bioprospecção</a:t>
            </a:r>
            <a:r>
              <a:rPr lang="pt-BR" sz="1800" dirty="0">
                <a:latin typeface="+mn-lt"/>
              </a:rPr>
              <a:t> a partir dos oceanos: conectando a  descoberta de novos fármacos aos produtos naturais marinhos.</a:t>
            </a:r>
            <a:br>
              <a:rPr lang="pt-BR" sz="1800" dirty="0">
                <a:latin typeface="+mn-lt"/>
              </a:rPr>
            </a:br>
            <a:r>
              <a:rPr lang="en-US" sz="1800" dirty="0">
                <a:latin typeface="+mn-lt"/>
              </a:rPr>
              <a:t>Kingston, D.G.I. Journal of Natural Products, Vol.74, no.496. 2011.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- Zhu, F.; Qin, C.; Tao, L.; et al. “Clustered patterns of species origins of nature-derived drugs and clues for future </a:t>
            </a:r>
            <a:r>
              <a:rPr lang="en-US" sz="1800" dirty="0" err="1">
                <a:latin typeface="+mn-lt"/>
              </a:rPr>
              <a:t>bioprospecting</a:t>
            </a:r>
            <a:r>
              <a:rPr lang="en-US" sz="1800" dirty="0">
                <a:latin typeface="+mn-lt"/>
              </a:rPr>
              <a:t>”. </a:t>
            </a:r>
            <a:r>
              <a:rPr lang="en-US" sz="1800" dirty="0" err="1">
                <a:latin typeface="+mn-lt"/>
              </a:rPr>
              <a:t>Pnas</a:t>
            </a:r>
            <a:r>
              <a:rPr lang="en-US" sz="1800" dirty="0">
                <a:latin typeface="+mn-lt"/>
              </a:rPr>
              <a:t>, Vol. </a:t>
            </a:r>
            <a:r>
              <a:rPr lang="pt-BR" sz="1800" dirty="0">
                <a:latin typeface="+mn-lt"/>
              </a:rPr>
              <a:t>108, no. 31, pp.12943-12948. 2011. </a:t>
            </a:r>
            <a:r>
              <a:rPr lang="pt-BR" sz="1800" dirty="0" err="1">
                <a:latin typeface="+mn-lt"/>
              </a:rPr>
              <a:t>Disponivel</a:t>
            </a:r>
            <a:r>
              <a:rPr lang="pt-BR" sz="1800" dirty="0">
                <a:latin typeface="+mn-lt"/>
              </a:rPr>
              <a:t> em: </a:t>
            </a:r>
            <a:r>
              <a:rPr lang="pt-BR" sz="1800" dirty="0">
                <a:hlinkClick r:id="rId2"/>
              </a:rPr>
              <a:t>www.pnas.org/cgi/</a:t>
            </a:r>
            <a:r>
              <a:rPr lang="pt-BR" sz="1800" dirty="0"/>
              <a:t> </a:t>
            </a:r>
            <a:r>
              <a:rPr lang="pt-BR" sz="1800" dirty="0" err="1">
                <a:latin typeface="+mn-lt"/>
              </a:rPr>
              <a:t>doi</a:t>
            </a:r>
            <a:r>
              <a:rPr lang="pt-BR" sz="1800" dirty="0">
                <a:latin typeface="+mn-lt"/>
              </a:rPr>
              <a:t>/10.1073/pnas.1107336108 (acesso em junho de 2012).</a:t>
            </a: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- </a:t>
            </a:r>
            <a:r>
              <a:rPr lang="en-US" sz="1800" dirty="0">
                <a:latin typeface="+mn-lt"/>
              </a:rPr>
              <a:t>Blunt, J.W.; </a:t>
            </a:r>
            <a:r>
              <a:rPr lang="en-US" sz="1800" dirty="0" err="1">
                <a:latin typeface="+mn-lt"/>
              </a:rPr>
              <a:t>Copp</a:t>
            </a:r>
            <a:r>
              <a:rPr lang="en-US" sz="1800" dirty="0">
                <a:latin typeface="+mn-lt"/>
              </a:rPr>
              <a:t>, B.R.; et al. Natural Product Reports, Vol.26, no.170. 2009.</a:t>
            </a:r>
            <a:r>
              <a:rPr lang="pt-BR" sz="1800" dirty="0" smtClean="0">
                <a:latin typeface="+mn-lt"/>
              </a:rPr>
              <a:t/>
            </a:r>
            <a:br>
              <a:rPr lang="pt-BR" sz="1800" dirty="0" smtClean="0">
                <a:latin typeface="+mn-lt"/>
              </a:rPr>
            </a:br>
            <a:r>
              <a:rPr lang="pt-BR" sz="1800" dirty="0">
                <a:latin typeface="+mn-lt"/>
              </a:rPr>
              <a:t/>
            </a:r>
            <a:br>
              <a:rPr lang="pt-BR" sz="1800" dirty="0">
                <a:latin typeface="+mn-lt"/>
              </a:rPr>
            </a:br>
            <a:endParaRPr lang="pt-BR" sz="1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584815" cy="5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8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2529" y="1535850"/>
            <a:ext cx="8637834" cy="23954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Entender sobre possibilidades de aplicações da Microbiologia Ambiental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Conhecer os campos de atuações da microbiologia ambiental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Saber sobre as possibilidades básicas de identificação microbiana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Discutir </a:t>
            </a:r>
            <a:r>
              <a:rPr lang="pt-BR" sz="2400" dirty="0"/>
              <a:t>sobre </a:t>
            </a:r>
            <a:r>
              <a:rPr lang="pt-BR" sz="2400" dirty="0" err="1"/>
              <a:t>bioprospecções</a:t>
            </a:r>
            <a:r>
              <a:rPr lang="pt-BR" sz="2400" dirty="0"/>
              <a:t> e projetos </a:t>
            </a:r>
            <a:r>
              <a:rPr lang="pt-BR" sz="2400" dirty="0" smtClean="0"/>
              <a:t>ambientais (envolvimento...)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123746" y="145654"/>
            <a:ext cx="473540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</a:rPr>
              <a:t>OBJETIVOS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295203" y="764704"/>
            <a:ext cx="4392488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 smtClean="0">
                <a:solidFill>
                  <a:srgbClr val="00B0F0"/>
                </a:solidFill>
              </a:rPr>
              <a:t>Ao final..</a:t>
            </a:r>
            <a:endParaRPr lang="pt-BR" sz="2800" b="1" i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omo entender o outro - Ser Melhor e Ple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65" y="4548343"/>
            <a:ext cx="4107964" cy="21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RLA «EL MEDIOAMBIENTE, NUESTRO DESAFÍO» | Centro Cultural Pedro Aguirre  Cer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396552" y="4365010"/>
            <a:ext cx="55086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Grata a todos pela Atenção!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 comigo,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Profa. Dra. </a:t>
            </a:r>
            <a:r>
              <a:rPr lang="pt-B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Elidamar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Nunes </a:t>
            </a:r>
          </a:p>
          <a:p>
            <a:pPr algn="ctr"/>
            <a:endParaRPr lang="pt-B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elidamarnunes@usp.br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915-2C74-4C35-BE72-707C68BC48E5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28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27504"/>
            <a:ext cx="4176464" cy="3625631"/>
          </a:xfr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13659"/>
            <a:ext cx="3960440" cy="435182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9512" y="5013176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Identificação molecular </a:t>
            </a:r>
            <a:endParaRPr lang="pt-BR" sz="2800" b="1" dirty="0" smtClean="0">
              <a:solidFill>
                <a:srgbClr val="0070C0"/>
              </a:solidFill>
            </a:endParaRPr>
          </a:p>
          <a:p>
            <a:r>
              <a:rPr lang="pt-BR" dirty="0" smtClean="0"/>
              <a:t>• </a:t>
            </a:r>
            <a:r>
              <a:rPr lang="pt-BR" dirty="0"/>
              <a:t>Purificação do DNA </a:t>
            </a:r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/>
              <a:t>Sequenciamento</a:t>
            </a: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19476" y="53055"/>
            <a:ext cx="8865625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5. TECNOLOGIAS/MÉTODOS DE IDENTIFICAÇÃO MICROBIANA</a:t>
            </a:r>
            <a:endParaRPr lang="pt-BR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4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087723" y="2732747"/>
            <a:ext cx="49685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www.youtube.com/watch?v=sxa46xKfIOY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4,20´´</a:t>
            </a: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32999" y="1268760"/>
            <a:ext cx="7678001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VÍDEO – COLORAÇÃO DE GRAM</a:t>
            </a:r>
            <a:endParaRPr lang="pt-BR" sz="2500" dirty="0">
              <a:latin typeface="+mn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32998" y="4941168"/>
            <a:ext cx="7678001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Final da 1. parte da </a:t>
            </a:r>
            <a:r>
              <a:rPr lang="pt-BR" sz="2500" b="1" smtClean="0">
                <a:solidFill>
                  <a:srgbClr val="FF0000"/>
                </a:solidFill>
                <a:latin typeface="+mn-lt"/>
              </a:rPr>
              <a:t>aula (13-09-2021) </a:t>
            </a:r>
            <a:endParaRPr lang="pt-BR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0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51520" y="1052736"/>
            <a:ext cx="878497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 err="1" smtClean="0"/>
              <a:t>Tipagem</a:t>
            </a:r>
            <a:r>
              <a:rPr lang="pt-BR" sz="2400" dirty="0" smtClean="0"/>
              <a:t> </a:t>
            </a:r>
            <a:r>
              <a:rPr lang="pt-BR" sz="2400" dirty="0"/>
              <a:t>enzimática: enzimas do metabolismo</a:t>
            </a:r>
          </a:p>
          <a:p>
            <a:pPr>
              <a:spcBef>
                <a:spcPct val="50000"/>
              </a:spcBef>
            </a:pPr>
            <a:endParaRPr lang="pt-BR" sz="2400" dirty="0"/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</a:rPr>
              <a:t>   Enzimas </a:t>
            </a:r>
            <a:r>
              <a:rPr lang="pt-BR" sz="2000" dirty="0">
                <a:solidFill>
                  <a:srgbClr val="002060"/>
                </a:solidFill>
              </a:rPr>
              <a:t>respiratórias </a:t>
            </a:r>
          </a:p>
          <a:p>
            <a:pPr marL="608013" lvl="1" indent="-428625">
              <a:buFontTx/>
              <a:buChar char="•"/>
            </a:pPr>
            <a:r>
              <a:rPr lang="pt-BR" sz="2000" dirty="0"/>
              <a:t>Pesquisa da </a:t>
            </a:r>
            <a:r>
              <a:rPr lang="pt-BR" sz="2000" dirty="0" err="1">
                <a:solidFill>
                  <a:srgbClr val="FF0000"/>
                </a:solidFill>
              </a:rPr>
              <a:t>Catalase</a:t>
            </a:r>
            <a:endParaRPr lang="pt-BR" sz="2000" dirty="0">
              <a:solidFill>
                <a:srgbClr val="FF0000"/>
              </a:solidFill>
            </a:endParaRPr>
          </a:p>
          <a:p>
            <a:pPr marL="608013" lvl="1" indent="-428625"/>
            <a:endParaRPr lang="pt-BR" sz="2000" dirty="0" smtClean="0">
              <a:solidFill>
                <a:srgbClr val="002060"/>
              </a:solidFill>
            </a:endParaRPr>
          </a:p>
          <a:p>
            <a:pPr marL="608013" lvl="1" indent="-428625"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</a:rPr>
              <a:t>Metabolismo </a:t>
            </a:r>
            <a:r>
              <a:rPr lang="pt-BR" sz="2000" dirty="0">
                <a:solidFill>
                  <a:srgbClr val="002060"/>
                </a:solidFill>
              </a:rPr>
              <a:t>glicídico</a:t>
            </a:r>
          </a:p>
          <a:p>
            <a:pPr marL="608013" lvl="1" indent="-428625"/>
            <a:r>
              <a:rPr lang="pt-BR" sz="2000" dirty="0"/>
              <a:t>	A maioria das bactérias utiliza os </a:t>
            </a:r>
            <a:r>
              <a:rPr lang="pt-BR" sz="2000" i="1" dirty="0">
                <a:solidFill>
                  <a:srgbClr val="C00000"/>
                </a:solidFill>
              </a:rPr>
              <a:t>hidratos de carbono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 err="1"/>
              <a:t>hidrolizando-os</a:t>
            </a:r>
            <a:r>
              <a:rPr lang="pt-BR" sz="2000" dirty="0"/>
              <a:t> até à formação de ácidos com consequente alteração do pH do meio. Em alguns casos essa hidrólise conduz à formação de gases. </a:t>
            </a:r>
          </a:p>
          <a:p>
            <a:pPr marL="608013" lvl="1" indent="-428625"/>
            <a:endParaRPr lang="pt-BR" dirty="0"/>
          </a:p>
          <a:p>
            <a:pPr marL="608013" lvl="1" indent="-428625"/>
            <a:endParaRPr lang="pt-BR" sz="2400" dirty="0"/>
          </a:p>
        </p:txBody>
      </p:sp>
      <p:pic>
        <p:nvPicPr>
          <p:cNvPr id="12295" name="Picture 7" descr="TSI1%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437112"/>
            <a:ext cx="3024336" cy="2267012"/>
          </a:xfrm>
          <a:prstGeom prst="rect">
            <a:avLst/>
          </a:prstGeom>
          <a:noFill/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19476" y="53055"/>
            <a:ext cx="8865625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5. TECNOLOGIAS/MÉTODOS DE IDENTIFICAÇÃO MICROBIANA</a:t>
            </a:r>
            <a:endParaRPr lang="pt-BR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53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1520" y="2194413"/>
            <a:ext cx="4968875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200" dirty="0" smtClean="0"/>
              <a:t>Tamanho </a:t>
            </a:r>
            <a:r>
              <a:rPr lang="pt-BR" sz="2200" dirty="0"/>
              <a:t>do DNA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200" dirty="0" smtClean="0"/>
              <a:t>Índice </a:t>
            </a:r>
            <a:r>
              <a:rPr lang="pt-BR" sz="2200" dirty="0"/>
              <a:t>Citosina-Guanina (C+G)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200" dirty="0"/>
              <a:t>Hibridização de DNA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200" dirty="0"/>
              <a:t>Sondas moleculares: 50-100pb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200" dirty="0"/>
              <a:t>Sequenciamento de DNA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200" dirty="0" err="1" smtClean="0"/>
              <a:t>Etc</a:t>
            </a:r>
            <a:r>
              <a:rPr lang="pt-BR" sz="2200" dirty="0" smtClean="0"/>
              <a:t> ...</a:t>
            </a:r>
            <a:endParaRPr lang="pt-BR" sz="2200" dirty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19476" y="53055"/>
            <a:ext cx="8865625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5. TECNOLOGIAS/MÉTODOS DE IDENTIFICAÇÃO MICROBIANA</a:t>
            </a:r>
            <a:endParaRPr lang="pt-BR" sz="2500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75656" y="484800"/>
            <a:ext cx="6502019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Métodos genotípicos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26626" name="Picture 2" descr="Serviços de identificação de bactérias | Charles River Laboratorie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57182"/>
            <a:ext cx="4633522" cy="30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86044"/>
            <a:ext cx="8856984" cy="328581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Corresponde aquisição </a:t>
            </a:r>
            <a:r>
              <a:rPr lang="pt-BR" sz="2200" dirty="0"/>
              <a:t>dos dados referentes ao </a:t>
            </a:r>
            <a:r>
              <a:rPr lang="pt-BR" sz="2200" dirty="0" smtClean="0"/>
              <a:t>genoma/sequência </a:t>
            </a:r>
            <a:r>
              <a:rPr lang="pt-BR" sz="2200" dirty="0"/>
              <a:t>completa do material </a:t>
            </a:r>
            <a:r>
              <a:rPr lang="pt-BR" sz="2200" dirty="0" smtClean="0"/>
              <a:t>genético = DNA</a:t>
            </a:r>
            <a:r>
              <a:rPr lang="pt-BR" sz="2200" dirty="0"/>
              <a:t>  de um </a:t>
            </a:r>
            <a:r>
              <a:rPr lang="pt-BR" sz="2200" dirty="0" smtClean="0"/>
              <a:t>organismo;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Possui desafios</a:t>
            </a:r>
            <a:r>
              <a:rPr lang="pt-BR" sz="2200" dirty="0"/>
              <a:t> </a:t>
            </a:r>
            <a:r>
              <a:rPr lang="pt-BR" sz="2200" dirty="0" smtClean="0"/>
              <a:t>computacionais ligados à qualidade </a:t>
            </a:r>
            <a:r>
              <a:rPr lang="pt-BR" sz="2200" dirty="0"/>
              <a:t>dos dados gerados pelos sequenciadores da nova geração (NGS</a:t>
            </a:r>
            <a:r>
              <a:rPr lang="pt-BR" sz="2200" dirty="0" smtClean="0"/>
              <a:t>) = cada </a:t>
            </a:r>
            <a:r>
              <a:rPr lang="pt-BR" sz="2200" dirty="0"/>
              <a:t>plataforma tem seus próprios desvios </a:t>
            </a:r>
            <a:r>
              <a:rPr lang="pt-BR" sz="2200" dirty="0" smtClean="0"/>
              <a:t>sistemáticos, precisam </a:t>
            </a:r>
            <a:r>
              <a:rPr lang="pt-BR" sz="2200" dirty="0"/>
              <a:t>ser considerados no projeto e análise de dados.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19476" y="53055"/>
            <a:ext cx="8865625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5. TECNOLOGIAS/MÉTODOS DE IDENTIFICAÇÃO MICROBIANA</a:t>
            </a:r>
            <a:endParaRPr lang="pt-BR" sz="2500" dirty="0">
              <a:latin typeface="+mn-lt"/>
            </a:endParaRPr>
          </a:p>
        </p:txBody>
      </p:sp>
      <p:pic>
        <p:nvPicPr>
          <p:cNvPr id="18434" name="Picture 2" descr="Aplicações da genóm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1" y="4420245"/>
            <a:ext cx="2650293" cy="198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Sequenciador de nova geração para DNA - NextSeq 550 - Illumina, Inc. - para  RNA / de laborató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29" y="3501008"/>
            <a:ext cx="33569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020272" y="4112082"/>
            <a:ext cx="1584176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https://</a:t>
            </a:r>
            <a:r>
              <a:rPr lang="pt-BR" dirty="0" smtClean="0">
                <a:hlinkClick r:id="rId5"/>
              </a:rPr>
              <a:t>www.youtube.com/watch?v=rA8MUR4pqNE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3,27´´ </a:t>
            </a:r>
            <a:endParaRPr lang="pt-BR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475656" y="484800"/>
            <a:ext cx="6502019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smtClean="0">
                <a:solidFill>
                  <a:srgbClr val="00B0F0"/>
                </a:solidFill>
                <a:latin typeface="+mn-lt"/>
              </a:rPr>
              <a:t>Genômica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11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745" y="980728"/>
            <a:ext cx="9036496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É </a:t>
            </a:r>
            <a:r>
              <a:rPr lang="pt-BR" sz="2200" dirty="0"/>
              <a:t>o conhecimento do </a:t>
            </a:r>
            <a:r>
              <a:rPr lang="pt-BR" sz="2200" dirty="0" err="1"/>
              <a:t>transcriptoma</a:t>
            </a:r>
            <a:r>
              <a:rPr lang="pt-BR" sz="2200" dirty="0"/>
              <a:t> (</a:t>
            </a:r>
            <a:r>
              <a:rPr lang="pt-BR" sz="2200" dirty="0" err="1"/>
              <a:t>RNAs</a:t>
            </a:r>
            <a:r>
              <a:rPr lang="pt-BR" sz="2200" dirty="0"/>
              <a:t>) </a:t>
            </a:r>
            <a:r>
              <a:rPr lang="pt-BR" sz="2200" dirty="0" smtClean="0"/>
              <a:t>determina quais genes estão </a:t>
            </a:r>
            <a:r>
              <a:rPr lang="pt-BR" sz="2200" dirty="0"/>
              <a:t>sendo </a:t>
            </a:r>
            <a:r>
              <a:rPr lang="pt-BR" sz="2200" dirty="0" smtClean="0"/>
              <a:t>expressos, como </a:t>
            </a:r>
            <a:r>
              <a:rPr lang="pt-BR" sz="2200" dirty="0"/>
              <a:t>o nível de expressão pode mudar durante a vida do </a:t>
            </a:r>
            <a:r>
              <a:rPr lang="pt-BR" sz="2200" dirty="0" smtClean="0"/>
              <a:t>organismo;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/>
              <a:t>Desafios</a:t>
            </a:r>
            <a:r>
              <a:rPr lang="pt-BR" sz="2200" dirty="0"/>
              <a:t> </a:t>
            </a:r>
            <a:r>
              <a:rPr lang="pt-BR" sz="2200" dirty="0" smtClean="0"/>
              <a:t>computacionais = maior conjunto </a:t>
            </a:r>
            <a:r>
              <a:rPr lang="pt-BR" sz="2200" dirty="0"/>
              <a:t>de dados </a:t>
            </a:r>
            <a:r>
              <a:rPr lang="pt-BR" sz="2200" dirty="0" smtClean="0"/>
              <a:t>permite uma </a:t>
            </a:r>
            <a:r>
              <a:rPr lang="pt-BR" sz="2200" dirty="0"/>
              <a:t>determinação mais precisa dos níveis de transcrição e estatísticas associadas, </a:t>
            </a:r>
            <a:r>
              <a:rPr lang="pt-BR" sz="2200" dirty="0" smtClean="0"/>
              <a:t>com aumento do </a:t>
            </a:r>
            <a:r>
              <a:rPr lang="pt-BR" sz="2200" dirty="0"/>
              <a:t>risco </a:t>
            </a:r>
            <a:r>
              <a:rPr lang="pt-BR" sz="2200" dirty="0" smtClean="0"/>
              <a:t>de dados, além de visualização</a:t>
            </a:r>
            <a:r>
              <a:rPr lang="pt-BR" sz="2200" dirty="0"/>
              <a:t>, análise e interpretação </a:t>
            </a:r>
            <a:r>
              <a:rPr lang="pt-BR" sz="2200" dirty="0" smtClean="0"/>
              <a:t>exigem níveis </a:t>
            </a:r>
            <a:r>
              <a:rPr lang="pt-BR" sz="2200" dirty="0"/>
              <a:t>significativos de perícia, </a:t>
            </a:r>
            <a:r>
              <a:rPr lang="pt-BR" sz="2200" dirty="0" smtClean="0"/>
              <a:t>habilidades </a:t>
            </a:r>
            <a:r>
              <a:rPr lang="pt-BR" sz="2200" dirty="0"/>
              <a:t>de programação.</a:t>
            </a:r>
          </a:p>
          <a:p>
            <a:pPr algn="just"/>
            <a:endParaRPr lang="pt-BR" sz="22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" y="18746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19476" y="53055"/>
            <a:ext cx="8865625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dirty="0" smtClean="0">
                <a:solidFill>
                  <a:srgbClr val="FF0000"/>
                </a:solidFill>
                <a:latin typeface="+mn-lt"/>
              </a:rPr>
              <a:t>5. TECNOLOGIAS/MÉTODOS DE IDENTIFICAÇÃO MICROBIANA</a:t>
            </a:r>
            <a:endParaRPr lang="pt-BR" sz="2500" dirty="0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8" y="3922858"/>
            <a:ext cx="7808053" cy="281841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475656" y="484800"/>
            <a:ext cx="6502019" cy="74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00" b="1" i="1" dirty="0" err="1" smtClean="0">
                <a:solidFill>
                  <a:srgbClr val="00B0F0"/>
                </a:solidFill>
                <a:latin typeface="+mn-lt"/>
              </a:rPr>
              <a:t>Transcriptômica</a:t>
            </a:r>
            <a:endParaRPr lang="pt-BR" sz="26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06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5949</TotalTime>
  <Words>1041</Words>
  <Application>Microsoft Office PowerPoint</Application>
  <PresentationFormat>Apresentação na tela (4:3)</PresentationFormat>
  <Paragraphs>200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Microsoft YaHei</vt:lpstr>
      <vt:lpstr>Arial</vt:lpstr>
      <vt:lpstr>Calibri</vt:lpstr>
      <vt:lpstr>Calibri Light</vt:lpstr>
      <vt:lpstr>Comic Sans MS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6. BIOPROSPECÇÃO AMBIENTAL</vt:lpstr>
      <vt:lpstr>6. BIOPROSPECÇÃO AMBIENTAL</vt:lpstr>
      <vt:lpstr>6. BIOPROSPECÇÃO AMBIENTAL</vt:lpstr>
      <vt:lpstr>6. BIOPROSPECÇÃO AMBIENTAL</vt:lpstr>
      <vt:lpstr>6. BIOPROSPECÇÃO AMBIENTAL</vt:lpstr>
      <vt:lpstr>6. BIOPROSPECÇÃO AMBIENTAL</vt:lpstr>
      <vt:lpstr>6. BIOPROSPECÇÃO AMBIENTAL</vt:lpstr>
      <vt:lpstr>6. BIOPROSPECÇÃO AMBIENTAL</vt:lpstr>
      <vt:lpstr>6. BIOPROSPECÇÃO AMBIENTAL</vt:lpstr>
      <vt:lpstr>6. BIOPROSPECÇÃO AMBIENTAL</vt:lpstr>
      <vt:lpstr>6. BIOPROSPECÇÃO AMBIENTAL</vt:lpstr>
      <vt:lpstr>6. BIOPROSPECÇÃO AMBIENTAL</vt:lpstr>
      <vt:lpstr>6. BIOPROSPECÇÃO AMBIENTAL</vt:lpstr>
      <vt:lpstr>6. BIOPROSPECÇÃO AMBIENTAL</vt:lpstr>
      <vt:lpstr>7. BIORREMEDIAÇÃO AMBIENTAL</vt:lpstr>
      <vt:lpstr>Apresentação do PowerPoint</vt:lpstr>
      <vt:lpstr>  Referências  - M. C. Morais Filho e A. C. F. Coriolano. Biorremediação, uma alternativa na utilização em áreas degradadas pela indústria petrolífera. HOLOS, Ano 32, Vol. 7.   - Pereira &amp; Freitas, v(6), nº 6, p. 975 – 1006, 2012. Rev. Elet. em Gestão, Educação e Tecnologia Ambiental. (e-ISSN: 2236-1170). - Viviane Mallmann; Lucas Wagner Ribeiro Aragãoa, et al. The Advantages of Bioremediation in Environmental Quality. DOI: http://dx.doi.org/10.17921/1415-6938.2019v23n1p12-15. - Letícia Veras Costa-Lotufo, Diego Veras Wilke e Paula Christine Jimenez . Organismos marinhos comofonte de novos fármacos: Histórico&amp; perspectivas. Quim. Nova, Vol. 32, No. 3, 703-716, 2009. - Rafael de Felício, Ana Ligia Leandrini de Oliveira, Hosana Maria Debonsi. Bioprospecção a partir dos oceanos: conectando a  descoberta de novos fármacos aos produtos naturais marinhos. Kingston, D.G.I. Journal of Natural Products, Vol.74, no.496. 2011. - Zhu, F.; Qin, C.; Tao, L.; et al. “Clustered patterns of species origins of nature-derived drugs and clues for future bioprospecting”. Pnas, Vol. 108, no. 31, pp.12943-12948. 2011. Disponivel em: www.pnas.org/cgi/ doi/10.1073/pnas.1107336108 (acesso em junho de 2012). - Blunt, J.W.; Copp, B.R.; et al. Natural Product Reports, Vol.26, no.170. 2009. 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MICROBIOLOGIA</dc:title>
  <dc:creator>VARGES</dc:creator>
  <cp:lastModifiedBy>Elidamar nunes</cp:lastModifiedBy>
  <cp:revision>478</cp:revision>
  <dcterms:created xsi:type="dcterms:W3CDTF">2010-03-06T15:43:09Z</dcterms:created>
  <dcterms:modified xsi:type="dcterms:W3CDTF">2021-09-23T21:58:01Z</dcterms:modified>
</cp:coreProperties>
</file>