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6" r:id="rId8"/>
    <p:sldId id="269" r:id="rId9"/>
    <p:sldId id="265" r:id="rId10"/>
    <p:sldId id="268" r:id="rId11"/>
    <p:sldId id="259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C4986D-6BE9-4264-908F-02DB36FD8D6C}" type="datetime1">
              <a:rPr lang="en-US" smtClean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1" y="1502833"/>
            <a:ext cx="6307666" cy="2719917"/>
          </a:xfrm>
        </p:spPr>
        <p:txBody>
          <a:bodyPr/>
          <a:lstStyle/>
          <a:p>
            <a:r>
              <a:rPr lang="pt-PT" sz="2400" b="1" dirty="0" smtClean="0">
                <a:effectLst/>
              </a:rPr>
              <a:t/>
            </a:r>
            <a:br>
              <a:rPr lang="pt-PT" sz="2400" b="1" dirty="0" smtClean="0">
                <a:effectLst/>
              </a:rPr>
            </a:br>
            <a:r>
              <a:rPr lang="pt-PT" sz="2400" b="1" dirty="0"/>
              <a:t/>
            </a:r>
            <a:br>
              <a:rPr lang="pt-PT" sz="2400" b="1" dirty="0"/>
            </a:br>
            <a:r>
              <a:rPr lang="pt-PT" sz="2400" b="1" dirty="0" smtClean="0"/>
              <a:t/>
            </a:r>
            <a:br>
              <a:rPr lang="pt-PT" sz="2400" b="1" dirty="0" smtClean="0"/>
            </a:br>
            <a:r>
              <a:rPr lang="pt-PT" sz="2400" b="1" dirty="0"/>
              <a:t/>
            </a:r>
            <a:br>
              <a:rPr lang="pt-PT" sz="2400" b="1" dirty="0"/>
            </a:br>
            <a:r>
              <a:rPr lang="pt-PT" sz="2400" b="1" dirty="0" smtClean="0"/>
              <a:t/>
            </a:r>
            <a:br>
              <a:rPr lang="pt-PT" sz="2400" b="1" dirty="0" smtClean="0"/>
            </a:br>
            <a:endParaRPr lang="pt-PT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1" y="1788583"/>
            <a:ext cx="6032499" cy="1418167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1545168" y="1502833"/>
            <a:ext cx="60324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b="1" dirty="0" smtClean="0"/>
              <a:t>	</a:t>
            </a:r>
            <a:r>
              <a:rPr lang="pt-PT" sz="2000" b="1" dirty="0" smtClean="0"/>
              <a:t>Escola </a:t>
            </a:r>
            <a:r>
              <a:rPr lang="pt-PT" sz="2000" b="1" dirty="0"/>
              <a:t>pública para os negros e os pobres </a:t>
            </a:r>
            <a:br>
              <a:rPr lang="pt-PT" sz="2000" b="1" dirty="0"/>
            </a:br>
            <a:r>
              <a:rPr lang="pt-PT" sz="2000" b="1" dirty="0"/>
              <a:t>no Brasil: uma invenção imperial 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000" i="1" dirty="0"/>
              <a:t>Cynthia Greive Veiga 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 smtClean="0"/>
              <a:t>(excertos para aula de </a:t>
            </a:r>
            <a:r>
              <a:rPr lang="pt-PT" sz="2000" dirty="0" smtClean="0"/>
              <a:t>HE)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027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1264" y="1443841"/>
            <a:ext cx="73203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err="1"/>
              <a:t>R</a:t>
            </a:r>
            <a:r>
              <a:rPr lang="pt-BR" sz="2000" dirty="0" err="1" smtClean="0"/>
              <a:t>elatório</a:t>
            </a:r>
            <a:r>
              <a:rPr lang="pt-BR" sz="2000" dirty="0" smtClean="0"/>
              <a:t> </a:t>
            </a:r>
            <a:r>
              <a:rPr lang="pt-BR" sz="2000" dirty="0"/>
              <a:t>de 1851, </a:t>
            </a:r>
            <a:r>
              <a:rPr lang="pt-BR" sz="2000" dirty="0" smtClean="0"/>
              <a:t>do </a:t>
            </a:r>
            <a:r>
              <a:rPr lang="pt-BR" sz="2000" dirty="0"/>
              <a:t>vice-diretor geral da </a:t>
            </a:r>
            <a:r>
              <a:rPr lang="pt-BR" sz="2000" dirty="0" smtClean="0"/>
              <a:t>Instrução de Minas Gerais, </a:t>
            </a:r>
            <a:r>
              <a:rPr lang="pt-BR" sz="2000" dirty="0" err="1"/>
              <a:t>Antonio</a:t>
            </a:r>
            <a:r>
              <a:rPr lang="pt-BR" sz="2000" dirty="0"/>
              <a:t> José Ribeiro </a:t>
            </a:r>
            <a:r>
              <a:rPr lang="pt-BR" sz="2000" dirty="0" err="1" smtClean="0"/>
              <a:t>Bhering</a:t>
            </a:r>
            <a:r>
              <a:rPr lang="pt-BR" sz="2000" dirty="0" smtClean="0"/>
              <a:t>:</a:t>
            </a:r>
          </a:p>
          <a:p>
            <a:pPr algn="ctr"/>
            <a:endParaRPr lang="pt-BR" sz="2000" dirty="0"/>
          </a:p>
          <a:p>
            <a:pPr algn="ctr"/>
            <a:r>
              <a:rPr lang="pt-BR" sz="2000" i="1" dirty="0"/>
              <a:t>[...] o </a:t>
            </a:r>
            <a:r>
              <a:rPr lang="pt-BR" sz="2000" i="1" dirty="0" err="1"/>
              <a:t>número</a:t>
            </a:r>
            <a:r>
              <a:rPr lang="pt-BR" sz="2000" i="1" dirty="0"/>
              <a:t> das aulas particulares é </a:t>
            </a:r>
            <a:r>
              <a:rPr lang="pt-BR" sz="2000" i="1" dirty="0" err="1"/>
              <a:t>considerável</a:t>
            </a:r>
            <a:r>
              <a:rPr lang="pt-BR" sz="2000" i="1" dirty="0"/>
              <a:t>. Sua </a:t>
            </a:r>
            <a:r>
              <a:rPr lang="pt-BR" sz="2000" i="1" dirty="0" err="1"/>
              <a:t>freqüência</a:t>
            </a:r>
            <a:r>
              <a:rPr lang="pt-BR" sz="2000" i="1" dirty="0"/>
              <a:t> é pelo menos igual a das escolas públicas. Os pais </a:t>
            </a:r>
            <a:r>
              <a:rPr lang="pt-BR" sz="2000" i="1" dirty="0" err="1"/>
              <a:t>dão</a:t>
            </a:r>
            <a:r>
              <a:rPr lang="pt-BR" sz="2000" i="1" dirty="0"/>
              <a:t> </a:t>
            </a:r>
            <a:r>
              <a:rPr lang="pt-BR" sz="2000" i="1" dirty="0" err="1"/>
              <a:t>preferência</a:t>
            </a:r>
            <a:r>
              <a:rPr lang="pt-BR" sz="2000" i="1" dirty="0"/>
              <a:t> ao ensino particular, por que nem todos os professores, ou melhor, grande </a:t>
            </a:r>
            <a:r>
              <a:rPr lang="pt-BR" sz="2000" i="1" dirty="0" err="1"/>
              <a:t>número</a:t>
            </a:r>
            <a:r>
              <a:rPr lang="pt-BR" sz="2000" i="1" dirty="0"/>
              <a:t> de professores, não dá as preciosas garantias de saber, honradez e moralidade, requisitos que os pais ou educandos consultam quando </a:t>
            </a:r>
            <a:r>
              <a:rPr lang="pt-BR" sz="2000" i="1" dirty="0" smtClean="0"/>
              <a:t>tratam </a:t>
            </a:r>
            <a:r>
              <a:rPr lang="pt-BR" sz="2000" i="1" dirty="0"/>
              <a:t>da educação de seus </a:t>
            </a:r>
            <a:r>
              <a:rPr lang="pt-BR" sz="2000" i="1" dirty="0" smtClean="0"/>
              <a:t>filhos.</a:t>
            </a:r>
          </a:p>
          <a:p>
            <a:pPr algn="ctr"/>
            <a:endParaRPr lang="pt-BR" sz="2000" i="1" dirty="0"/>
          </a:p>
          <a:p>
            <a:pPr algn="ctr"/>
            <a:r>
              <a:rPr lang="pt-BR" sz="2000" dirty="0"/>
              <a:t>O</a:t>
            </a:r>
            <a:r>
              <a:rPr lang="pt-BR" sz="2000" dirty="0" smtClean="0"/>
              <a:t> </a:t>
            </a:r>
            <a:r>
              <a:rPr lang="pt-BR" sz="2000" dirty="0"/>
              <a:t>inspetor conclui: de cada 60 crianças livres, apenas uma </a:t>
            </a:r>
            <a:r>
              <a:rPr lang="pt-BR" sz="2000" dirty="0" smtClean="0"/>
              <a:t>frequentava as aulas públicas.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132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791" y="1582341"/>
            <a:ext cx="7454586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dirty="0" smtClean="0"/>
              <a:t>	</a:t>
            </a:r>
            <a:r>
              <a:rPr lang="pt-BR" sz="2000" dirty="0" smtClean="0"/>
              <a:t>Em </a:t>
            </a:r>
            <a:r>
              <a:rPr lang="pt-BR" sz="2000" dirty="0"/>
              <a:t>geral, crianças das famílias abastadas brancas </a:t>
            </a:r>
            <a:r>
              <a:rPr lang="pt-BR" sz="2000" dirty="0" smtClean="0"/>
              <a:t>buscavam </a:t>
            </a:r>
            <a:r>
              <a:rPr lang="pt-BR" sz="2000" dirty="0"/>
              <a:t>meios próprios de educação de seus  </a:t>
            </a:r>
            <a:r>
              <a:rPr lang="pt-BR" sz="2000" dirty="0" smtClean="0"/>
              <a:t>filhos</a:t>
            </a:r>
            <a:r>
              <a:rPr lang="pt-BR" sz="2000" dirty="0"/>
              <a:t>, por sua vez o discurso civilizador destinava-se àqueles que na percepção das elites careciam de civilização. Diferentemente de outras instituições, a escola teve característica fundamentalmente inclusiva no objetivo de instruir e civilizar na perspectiva de produzir coesão </a:t>
            </a:r>
            <a:r>
              <a:rPr lang="pt-BR" sz="2000" dirty="0" smtClean="0"/>
              <a:t>social, </a:t>
            </a:r>
            <a:r>
              <a:rPr lang="pt-BR" sz="2000" dirty="0"/>
              <a:t>ainda que se tenha instalado em condições muito precárias e, portanto, não se tenha constituído como uma alternativa social.</a:t>
            </a:r>
          </a:p>
        </p:txBody>
      </p:sp>
    </p:spTree>
    <p:extLst>
      <p:ext uri="{BB962C8B-B14F-4D97-AF65-F5344CB8AC3E}">
        <p14:creationId xmlns:p14="http://schemas.microsoft.com/office/powerpoint/2010/main" xmlns="" val="32114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2491" y="1352500"/>
            <a:ext cx="7475236" cy="303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000" dirty="0" smtClean="0"/>
              <a:t>“As </a:t>
            </a:r>
            <a:r>
              <a:rPr lang="pt-BR" sz="2000" dirty="0"/>
              <a:t>crianças das classes razoavelmente abastadas não vão à escola pública por que seus pais têm, mais ou menos, o preconceito de cor ou porque temem e, com razão, pela moralidade de seus </a:t>
            </a:r>
            <a:r>
              <a:rPr lang="pt-BR" sz="2000" dirty="0" smtClean="0"/>
              <a:t>filhos</a:t>
            </a:r>
            <a:r>
              <a:rPr lang="pt-BR" sz="2000" dirty="0"/>
              <a:t>, em contato com essa multidão de garotos cujos pais os enviam à escola apenas para se verem longe deles algumas horas. Deste modo, estas </a:t>
            </a:r>
            <a:r>
              <a:rPr lang="pt-BR" sz="2000" dirty="0" smtClean="0"/>
              <a:t>crianças </a:t>
            </a:r>
            <a:r>
              <a:rPr lang="pt-BR" sz="2000" dirty="0"/>
              <a:t>aprendem melhor e mais depressa do que aqueles que </a:t>
            </a:r>
            <a:r>
              <a:rPr lang="pt-BR" sz="2000" dirty="0" smtClean="0"/>
              <a:t>frequentam </a:t>
            </a:r>
            <a:r>
              <a:rPr lang="pt-BR" sz="2000" dirty="0"/>
              <a:t>a escola </a:t>
            </a:r>
            <a:r>
              <a:rPr lang="pt-BR" sz="2000" dirty="0" smtClean="0"/>
              <a:t>pública.” </a:t>
            </a:r>
            <a:r>
              <a:rPr lang="pt-BR" sz="2000" dirty="0"/>
              <a:t>(Almeida, 1989, p. 90)</a:t>
            </a:r>
          </a:p>
        </p:txBody>
      </p:sp>
    </p:spTree>
    <p:extLst>
      <p:ext uri="{BB962C8B-B14F-4D97-AF65-F5344CB8AC3E}">
        <p14:creationId xmlns:p14="http://schemas.microsoft.com/office/powerpoint/2010/main" xmlns="" val="1771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860" y="1383473"/>
            <a:ext cx="591617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Filhos </a:t>
            </a:r>
            <a:r>
              <a:rPr lang="pt-BR" sz="2000" dirty="0"/>
              <a:t>de pais que exerciam </a:t>
            </a:r>
            <a:r>
              <a:rPr lang="pt-BR" sz="2000" dirty="0" smtClean="0"/>
              <a:t>profissões </a:t>
            </a:r>
            <a:r>
              <a:rPr lang="pt-BR" sz="2000" dirty="0"/>
              <a:t>“mais nobres” não gostavam de relações com os colegas  </a:t>
            </a:r>
            <a:r>
              <a:rPr lang="pt-BR" sz="2000" dirty="0" smtClean="0"/>
              <a:t>filhos </a:t>
            </a:r>
            <a:r>
              <a:rPr lang="pt-BR" sz="2000" dirty="0"/>
              <a:t>de operários e de lavradores, muito embora </a:t>
            </a:r>
            <a:r>
              <a:rPr lang="pt-BR" sz="2000" dirty="0" smtClean="0"/>
              <a:t>existisse </a:t>
            </a:r>
            <a:r>
              <a:rPr lang="pt-BR" sz="2000" dirty="0"/>
              <a:t>certa “aristocracia” rural. </a:t>
            </a:r>
            <a:r>
              <a:rPr lang="pt-BR" sz="2000" i="1" dirty="0"/>
              <a:t>O preconceito, então, contra os pretinhos era muito grande. Ninguém gostava de </a:t>
            </a:r>
            <a:r>
              <a:rPr lang="pt-BR" sz="2000" i="1" dirty="0" smtClean="0"/>
              <a:t>ficar </a:t>
            </a:r>
            <a:r>
              <a:rPr lang="pt-BR" sz="2000" i="1" dirty="0"/>
              <a:t>perto dos poucos que </a:t>
            </a:r>
            <a:r>
              <a:rPr lang="pt-BR" sz="2000" i="1" dirty="0" smtClean="0"/>
              <a:t>frequentavam </a:t>
            </a:r>
            <a:r>
              <a:rPr lang="pt-BR" sz="2000" i="1" dirty="0"/>
              <a:t>a escola</a:t>
            </a:r>
            <a:r>
              <a:rPr lang="pt-BR" sz="2000" dirty="0"/>
              <a:t>. (</a:t>
            </a:r>
            <a:r>
              <a:rPr lang="pt-BR" sz="2000" i="1" dirty="0"/>
              <a:t>Revista do Ensino</a:t>
            </a:r>
            <a:r>
              <a:rPr lang="pt-BR" sz="2000" dirty="0"/>
              <a:t>, </a:t>
            </a:r>
            <a:r>
              <a:rPr lang="pt-BR" sz="2000" dirty="0" smtClean="0"/>
              <a:t>1951). 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73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495" y="1720840"/>
            <a:ext cx="8084405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000" dirty="0" smtClean="0"/>
              <a:t>	A partir da Constituição </a:t>
            </a:r>
            <a:r>
              <a:rPr lang="pt-BR" sz="2000" dirty="0"/>
              <a:t>de 1824, na </a:t>
            </a:r>
            <a:r>
              <a:rPr lang="pt-BR" sz="2000" dirty="0" smtClean="0"/>
              <a:t>vigência </a:t>
            </a:r>
            <a:r>
              <a:rPr lang="pt-BR" sz="2000" dirty="0"/>
              <a:t>da monarquia imperial, houve um crescente apelo para a necessidade de instruir e civilizar o povo. </a:t>
            </a:r>
            <a:r>
              <a:rPr lang="pt-BR" sz="2000" dirty="0" smtClean="0"/>
              <a:t>[...] Em </a:t>
            </a:r>
            <a:r>
              <a:rPr lang="pt-BR" sz="2000" dirty="0"/>
              <a:t>grande parte dos discursos a aprendizagem da leitura, da escrita, das contas, bem como a </a:t>
            </a:r>
            <a:r>
              <a:rPr lang="pt-BR" sz="2000" dirty="0" smtClean="0"/>
              <a:t>frequência </a:t>
            </a:r>
            <a:r>
              <a:rPr lang="pt-BR" sz="2000" dirty="0"/>
              <a:t>à escola se apresentava como fator condicional de </a:t>
            </a:r>
            <a:r>
              <a:rPr lang="pt-BR" sz="2000" dirty="0" smtClean="0"/>
              <a:t>edificação </a:t>
            </a:r>
            <a:r>
              <a:rPr lang="pt-BR" sz="2000" dirty="0"/>
              <a:t>de uma nova sociedade. </a:t>
            </a:r>
            <a:r>
              <a:rPr lang="pt-BR" sz="2000" dirty="0" smtClean="0"/>
              <a:t>[...] </a:t>
            </a:r>
          </a:p>
          <a:p>
            <a:pPr algn="ctr">
              <a:lnSpc>
                <a:spcPct val="120000"/>
              </a:lnSpc>
            </a:pPr>
            <a:r>
              <a:rPr lang="pt-BR" sz="2000" dirty="0" smtClean="0"/>
              <a:t>	Assim </a:t>
            </a:r>
            <a:r>
              <a:rPr lang="pt-BR" sz="2000" dirty="0"/>
              <a:t>é que podemos </a:t>
            </a:r>
            <a:r>
              <a:rPr lang="pt-BR" sz="2000" dirty="0" smtClean="0"/>
              <a:t>afirmar </a:t>
            </a:r>
            <a:r>
              <a:rPr lang="pt-BR" sz="2000" dirty="0"/>
              <a:t>que a propagação da concepção da importância da escola da organização da sociedade é uma invenção imperial, associada à difusão da Constituição. </a:t>
            </a:r>
          </a:p>
        </p:txBody>
      </p:sp>
    </p:spTree>
    <p:extLst>
      <p:ext uri="{BB962C8B-B14F-4D97-AF65-F5344CB8AC3E}">
        <p14:creationId xmlns:p14="http://schemas.microsoft.com/office/powerpoint/2010/main" xmlns="" val="15448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0794" y="1305342"/>
            <a:ext cx="7950181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000" dirty="0" smtClean="0"/>
              <a:t>“Legislando </a:t>
            </a:r>
            <a:r>
              <a:rPr lang="pt-BR" sz="2000" dirty="0"/>
              <a:t>sobre a instrução publica, o principal </a:t>
            </a:r>
            <a:r>
              <a:rPr lang="pt-BR" sz="2000" dirty="0" smtClean="0"/>
              <a:t>cuidado </a:t>
            </a:r>
            <a:r>
              <a:rPr lang="pt-BR" sz="2000" dirty="0"/>
              <a:t>da Assembléa Geral foi sua </a:t>
            </a:r>
            <a:r>
              <a:rPr lang="pt-BR" sz="2000" dirty="0" err="1" smtClean="0"/>
              <a:t>vulgarização</a:t>
            </a:r>
            <a:r>
              <a:rPr lang="pt-BR" sz="2000" dirty="0" smtClean="0"/>
              <a:t> </a:t>
            </a:r>
            <a:r>
              <a:rPr lang="pt-BR" sz="2000" dirty="0"/>
              <a:t>o quanto fosse possível: </a:t>
            </a:r>
            <a:r>
              <a:rPr lang="pt-BR" sz="2000" dirty="0" smtClean="0"/>
              <a:t>é </a:t>
            </a:r>
            <a:r>
              <a:rPr lang="pt-BR" sz="2000" dirty="0"/>
              <a:t>deste modo, que se </a:t>
            </a:r>
            <a:r>
              <a:rPr lang="pt-BR" sz="2000" dirty="0" err="1"/>
              <a:t>poderão</a:t>
            </a:r>
            <a:r>
              <a:rPr lang="pt-BR" sz="2000" dirty="0"/>
              <a:t> nivelar pouco mais pouco menos as faculdades </a:t>
            </a:r>
            <a:r>
              <a:rPr lang="pt-BR" sz="2000" dirty="0" smtClean="0"/>
              <a:t>morais </a:t>
            </a:r>
            <a:r>
              <a:rPr lang="pt-BR" sz="2000" dirty="0"/>
              <a:t>dos </a:t>
            </a:r>
            <a:r>
              <a:rPr lang="pt-BR" sz="2000" dirty="0" smtClean="0"/>
              <a:t>brasileiros</a:t>
            </a:r>
            <a:r>
              <a:rPr lang="pt-BR" sz="2000" dirty="0"/>
              <a:t>, e que se </a:t>
            </a:r>
            <a:r>
              <a:rPr lang="pt-BR" sz="2000" dirty="0" smtClean="0"/>
              <a:t>aniquilará </a:t>
            </a:r>
            <a:r>
              <a:rPr lang="pt-BR" sz="2000" dirty="0"/>
              <a:t>essa </a:t>
            </a:r>
            <a:r>
              <a:rPr lang="pt-BR" sz="2000" dirty="0" smtClean="0"/>
              <a:t>dependência </a:t>
            </a:r>
            <a:r>
              <a:rPr lang="pt-BR" sz="2000" dirty="0"/>
              <a:t>real, que as luzes de uma classe exerciam sob a cega </a:t>
            </a:r>
            <a:r>
              <a:rPr lang="pt-BR" sz="2000" dirty="0" err="1"/>
              <a:t>ignorância</a:t>
            </a:r>
            <a:r>
              <a:rPr lang="pt-BR" sz="2000" dirty="0"/>
              <a:t> da totalidade: </a:t>
            </a:r>
            <a:r>
              <a:rPr lang="pt-BR" sz="2000" dirty="0" smtClean="0"/>
              <a:t>dependência </a:t>
            </a:r>
            <a:r>
              <a:rPr lang="pt-BR" sz="2000" dirty="0"/>
              <a:t>esta que tanto contribuiu para a </a:t>
            </a:r>
            <a:r>
              <a:rPr lang="pt-BR" sz="2000" dirty="0" err="1"/>
              <a:t>consolidação</a:t>
            </a:r>
            <a:r>
              <a:rPr lang="pt-BR" sz="2000" dirty="0"/>
              <a:t> do </a:t>
            </a:r>
            <a:r>
              <a:rPr lang="pt-BR" sz="2000" dirty="0" smtClean="0"/>
              <a:t>Cetro </a:t>
            </a:r>
            <a:r>
              <a:rPr lang="pt-BR" sz="2000" dirty="0"/>
              <a:t>de ferro, que por </a:t>
            </a:r>
            <a:r>
              <a:rPr lang="pt-BR" sz="2000" dirty="0" smtClean="0"/>
              <a:t>três séculos </a:t>
            </a:r>
            <a:r>
              <a:rPr lang="pt-BR" sz="2000" dirty="0"/>
              <a:t>nos </a:t>
            </a:r>
            <a:r>
              <a:rPr lang="pt-BR" sz="2000" dirty="0" smtClean="0"/>
              <a:t>oprimiu.”</a:t>
            </a:r>
          </a:p>
          <a:p>
            <a:pPr algn="ctr">
              <a:lnSpc>
                <a:spcPct val="120000"/>
              </a:lnSpc>
            </a:pPr>
            <a:r>
              <a:rPr lang="pt-BR" sz="2000" dirty="0" smtClean="0"/>
              <a:t>(BERNARDO DE VASCONCELLOS, 1828)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61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2491" y="1971965"/>
            <a:ext cx="70106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Quais eram os destinatários de discursos como esse? </a:t>
            </a:r>
          </a:p>
          <a:p>
            <a:pPr algn="ctr"/>
            <a:endParaRPr lang="pt-BR" sz="2000" dirty="0" smtClean="0"/>
          </a:p>
          <a:p>
            <a:pPr algn="ctr"/>
            <a:r>
              <a:rPr lang="pt-BR" sz="2000" dirty="0" smtClean="0"/>
              <a:t>Quais brasileiros deveriam ter faculdades morais niveladas e em relação a que outro grupo?</a:t>
            </a:r>
          </a:p>
          <a:p>
            <a:pPr algn="ctr"/>
            <a:endParaRPr lang="pt-BR" sz="2000" dirty="0" smtClean="0"/>
          </a:p>
          <a:p>
            <a:pPr algn="ctr"/>
            <a:r>
              <a:rPr lang="pt-BR" sz="2000" dirty="0" smtClean="0"/>
              <a:t>Quais seriam as pessoas a que se destinava a escola pública, obrigatória e gratuita do século XIX?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1196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715" y="1582341"/>
            <a:ext cx="68144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Em relação à </a:t>
            </a:r>
            <a:r>
              <a:rPr lang="pt-BR" sz="2000" dirty="0" err="1"/>
              <a:t>província</a:t>
            </a:r>
            <a:r>
              <a:rPr lang="pt-BR" sz="2000" dirty="0"/>
              <a:t> de Minas Gerais, o censo de 1872 anotava, para um total populacional de 2.039.735 habitantes, 703.952 registrados como pardos e 471.786 como pretos, somando ambos os grupos 57,6% da população total da </a:t>
            </a:r>
            <a:r>
              <a:rPr lang="pt-BR" sz="2000" dirty="0" err="1" smtClean="0"/>
              <a:t>província</a:t>
            </a:r>
            <a:r>
              <a:rPr lang="pt-BR" sz="2000" dirty="0" smtClean="0"/>
              <a:t>. 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 smtClean="0"/>
              <a:t>Isso </a:t>
            </a:r>
            <a:r>
              <a:rPr lang="pt-BR" sz="2000" dirty="0"/>
              <a:t>indica uma característica bem </a:t>
            </a:r>
            <a:r>
              <a:rPr lang="pt-BR" sz="2000" dirty="0" err="1"/>
              <a:t>mestiçada</a:t>
            </a:r>
            <a:r>
              <a:rPr lang="pt-BR" sz="2000" dirty="0"/>
              <a:t> da população mineira, a quem cabia “civilizar” sua cor pela escola. </a:t>
            </a:r>
          </a:p>
        </p:txBody>
      </p:sp>
    </p:spTree>
    <p:extLst>
      <p:ext uri="{BB962C8B-B14F-4D97-AF65-F5344CB8AC3E}">
        <p14:creationId xmlns:p14="http://schemas.microsoft.com/office/powerpoint/2010/main" xmlns="" val="18248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22" y="474345"/>
            <a:ext cx="8425127" cy="545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pPr algn="ctr">
              <a:lnSpc>
                <a:spcPct val="120000"/>
              </a:lnSpc>
            </a:pPr>
            <a:r>
              <a:rPr lang="pt-BR" dirty="0" smtClean="0"/>
              <a:t>	</a:t>
            </a:r>
          </a:p>
          <a:p>
            <a:pPr algn="ctr">
              <a:lnSpc>
                <a:spcPct val="120000"/>
              </a:lnSpc>
            </a:pPr>
            <a:endParaRPr lang="pt-BR" dirty="0"/>
          </a:p>
          <a:p>
            <a:pPr algn="ctr">
              <a:lnSpc>
                <a:spcPct val="120000"/>
              </a:lnSpc>
            </a:pPr>
            <a:r>
              <a:rPr lang="pt-BR" sz="2000" dirty="0" smtClean="0"/>
              <a:t>Na </a:t>
            </a:r>
            <a:r>
              <a:rPr lang="pt-BR" sz="2000" dirty="0"/>
              <a:t>legislação têm-se as seguintes </a:t>
            </a:r>
            <a:r>
              <a:rPr lang="pt-BR" sz="2000" dirty="0" smtClean="0"/>
              <a:t>referências [à </a:t>
            </a:r>
            <a:r>
              <a:rPr lang="pt-BR" sz="2000" dirty="0"/>
              <a:t>escola pública como um dos espaços de presença das crianças pobres e particularmente de produção da </a:t>
            </a:r>
            <a:r>
              <a:rPr lang="pt-BR" sz="2000" dirty="0" err="1" smtClean="0"/>
              <a:t>identificação</a:t>
            </a:r>
            <a:r>
              <a:rPr lang="pt-BR" sz="2000" dirty="0" smtClean="0"/>
              <a:t> </a:t>
            </a:r>
            <a:r>
              <a:rPr lang="pt-BR" sz="2000" dirty="0"/>
              <a:t>“aluno pobre</a:t>
            </a:r>
            <a:r>
              <a:rPr lang="pt-BR" sz="2000" dirty="0" smtClean="0"/>
              <a:t>”]: </a:t>
            </a:r>
            <a:r>
              <a:rPr lang="pt-BR" sz="2000" dirty="0"/>
              <a:t>criação da caixa escolar, subsídio  financeiro para professores particulares que ensinassem meninos pobres, previsão de verbas para compra de material para os alunos pobres. Nas correspondências, ofícios e mapas de frequência de alunos, além dos relatórios de delegados ou inspetores de ensino, a alusão à pobreza é uma constante, principalmente pelos seguintes motivos: justificar a impossibilidade de cobrar multa, a falta de frequência dos alunos e o baixo desempenho escolar.</a:t>
            </a:r>
          </a:p>
          <a:p>
            <a:pPr algn="ctr">
              <a:lnSpc>
                <a:spcPct val="12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2435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4766" y="1166842"/>
            <a:ext cx="7392636" cy="373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dirty="0" smtClean="0"/>
              <a:t>A posição </a:t>
            </a:r>
            <a:r>
              <a:rPr lang="pt-BR" dirty="0"/>
              <a:t>de “ilegalidade” não foi acompanhada da criação de condições para as crianças terem </a:t>
            </a:r>
            <a:r>
              <a:rPr lang="pt-BR" dirty="0" smtClean="0"/>
              <a:t>frequência </a:t>
            </a:r>
            <a:r>
              <a:rPr lang="pt-BR" dirty="0"/>
              <a:t>regular na escola </a:t>
            </a:r>
            <a:r>
              <a:rPr lang="pt-BR" dirty="0" smtClean="0"/>
              <a:t>e [...] aprenderem [...] o </a:t>
            </a:r>
            <a:r>
              <a:rPr lang="pt-BR" dirty="0"/>
              <a:t>saber elementar </a:t>
            </a:r>
            <a:r>
              <a:rPr lang="pt-BR" dirty="0" smtClean="0"/>
              <a:t>escolarizado</a:t>
            </a:r>
            <a:r>
              <a:rPr lang="pt-BR" dirty="0"/>
              <a:t>. </a:t>
            </a:r>
            <a:r>
              <a:rPr lang="pt-BR" dirty="0" smtClean="0"/>
              <a:t>Motivos: </a:t>
            </a:r>
          </a:p>
          <a:p>
            <a:pPr marL="285750" indent="-285750" algn="ctr">
              <a:lnSpc>
                <a:spcPct val="120000"/>
              </a:lnSpc>
              <a:buFont typeface="Arial"/>
              <a:buChar char="•"/>
            </a:pPr>
            <a:r>
              <a:rPr lang="pt-BR" dirty="0" smtClean="0"/>
              <a:t>pobreza </a:t>
            </a:r>
            <a:r>
              <a:rPr lang="pt-BR" dirty="0"/>
              <a:t>da população</a:t>
            </a:r>
            <a:r>
              <a:rPr lang="pt-BR" dirty="0" smtClean="0"/>
              <a:t>,</a:t>
            </a:r>
          </a:p>
          <a:p>
            <a:pPr marL="285750" indent="-285750" algn="ctr">
              <a:lnSpc>
                <a:spcPct val="120000"/>
              </a:lnSpc>
              <a:buFont typeface="Arial"/>
              <a:buChar char="•"/>
            </a:pPr>
            <a:r>
              <a:rPr lang="pt-BR" dirty="0" smtClean="0"/>
              <a:t> </a:t>
            </a:r>
            <a:r>
              <a:rPr lang="pt-BR" dirty="0"/>
              <a:t>trabalho infantil, </a:t>
            </a:r>
            <a:endParaRPr lang="pt-BR" dirty="0" smtClean="0"/>
          </a:p>
          <a:p>
            <a:pPr marL="285750" indent="-285750" algn="ctr">
              <a:lnSpc>
                <a:spcPct val="120000"/>
              </a:lnSpc>
              <a:buFont typeface="Arial"/>
              <a:buChar char="•"/>
            </a:pPr>
            <a:r>
              <a:rPr lang="pt-BR" dirty="0" smtClean="0"/>
              <a:t>dispersão </a:t>
            </a:r>
            <a:r>
              <a:rPr lang="pt-BR" dirty="0"/>
              <a:t>populacional e das escolas</a:t>
            </a:r>
            <a:r>
              <a:rPr lang="pt-BR" dirty="0" smtClean="0"/>
              <a:t>,</a:t>
            </a:r>
          </a:p>
          <a:p>
            <a:pPr marL="285750" indent="-285750" algn="ctr">
              <a:lnSpc>
                <a:spcPct val="120000"/>
              </a:lnSpc>
              <a:buFont typeface="Arial"/>
              <a:buChar char="•"/>
            </a:pPr>
            <a:r>
              <a:rPr lang="pt-BR" dirty="0" smtClean="0"/>
              <a:t> </a:t>
            </a:r>
            <a:r>
              <a:rPr lang="pt-BR" dirty="0"/>
              <a:t>inconstância na administração política, </a:t>
            </a:r>
            <a:endParaRPr lang="pt-BR" dirty="0" smtClean="0"/>
          </a:p>
          <a:p>
            <a:pPr marL="285750" indent="-285750" algn="ctr">
              <a:lnSpc>
                <a:spcPct val="120000"/>
              </a:lnSpc>
              <a:buFont typeface="Arial"/>
              <a:buChar char="•"/>
            </a:pPr>
            <a:r>
              <a:rPr lang="pt-BR" dirty="0" smtClean="0"/>
              <a:t>limitações </a:t>
            </a:r>
            <a:r>
              <a:rPr lang="pt-BR" dirty="0"/>
              <a:t>pedagógicas, </a:t>
            </a:r>
            <a:endParaRPr lang="pt-BR" dirty="0" smtClean="0"/>
          </a:p>
          <a:p>
            <a:pPr marL="285750" indent="-285750" algn="ctr">
              <a:lnSpc>
                <a:spcPct val="120000"/>
              </a:lnSpc>
              <a:buFont typeface="Arial"/>
              <a:buChar char="•"/>
            </a:pPr>
            <a:r>
              <a:rPr lang="pt-BR" dirty="0" smtClean="0"/>
              <a:t>dissonância </a:t>
            </a:r>
            <a:r>
              <a:rPr lang="pt-BR" dirty="0"/>
              <a:t>entre a expectativa de civilizar e o imaginário de uma população concebida como grupo inferior, de “difícil educação”.</a:t>
            </a:r>
          </a:p>
        </p:txBody>
      </p:sp>
    </p:spTree>
    <p:extLst>
      <p:ext uri="{BB962C8B-B14F-4D97-AF65-F5344CB8AC3E}">
        <p14:creationId xmlns:p14="http://schemas.microsoft.com/office/powerpoint/2010/main" xmlns="" val="38247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9963" y="1997839"/>
            <a:ext cx="7237763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dirty="0" smtClean="0"/>
              <a:t>“A notável </a:t>
            </a:r>
            <a:r>
              <a:rPr lang="pt-BR" dirty="0"/>
              <a:t>falta de </a:t>
            </a:r>
            <a:r>
              <a:rPr lang="pt-BR" dirty="0" smtClean="0"/>
              <a:t>frequência </a:t>
            </a:r>
            <a:r>
              <a:rPr lang="pt-BR" dirty="0"/>
              <a:t>que se tem dado nas escolas </a:t>
            </a:r>
            <a:r>
              <a:rPr lang="pt-BR" dirty="0" smtClean="0"/>
              <a:t>de instrução </a:t>
            </a:r>
            <a:r>
              <a:rPr lang="pt-BR" dirty="0"/>
              <a:t>primária, o digno diretor entende, que é </a:t>
            </a:r>
            <a:r>
              <a:rPr lang="pt-BR" dirty="0" smtClean="0"/>
              <a:t>consequência </a:t>
            </a:r>
            <a:r>
              <a:rPr lang="pt-BR" dirty="0"/>
              <a:t>da pobreza, porque os pais empregando </a:t>
            </a:r>
            <a:r>
              <a:rPr lang="pt-BR" dirty="0" smtClean="0"/>
              <a:t>seus  filhos </a:t>
            </a:r>
            <a:r>
              <a:rPr lang="pt-BR" dirty="0"/>
              <a:t>nos serviços </a:t>
            </a:r>
            <a:r>
              <a:rPr lang="pt-BR" dirty="0" smtClean="0"/>
              <a:t>a </a:t>
            </a:r>
            <a:r>
              <a:rPr lang="pt-BR" dirty="0"/>
              <a:t>que se </a:t>
            </a:r>
            <a:r>
              <a:rPr lang="pt-BR" dirty="0" smtClean="0"/>
              <a:t>consagram </a:t>
            </a:r>
            <a:r>
              <a:rPr lang="pt-BR" dirty="0"/>
              <a:t>para poderem alimentar-se e as suas famílias, não lhe sobrando recursos para </a:t>
            </a:r>
            <a:r>
              <a:rPr lang="pt-BR" dirty="0" smtClean="0"/>
              <a:t>sustentá-los </a:t>
            </a:r>
            <a:r>
              <a:rPr lang="pt-BR" dirty="0"/>
              <a:t>e </a:t>
            </a:r>
            <a:r>
              <a:rPr lang="pt-BR" dirty="0" smtClean="0"/>
              <a:t>vesti-los </a:t>
            </a:r>
            <a:r>
              <a:rPr lang="pt-BR" dirty="0"/>
              <a:t>nas </a:t>
            </a:r>
            <a:r>
              <a:rPr lang="pt-BR" dirty="0" err="1"/>
              <a:t>povoações</a:t>
            </a:r>
            <a:r>
              <a:rPr lang="pt-BR" dirty="0"/>
              <a:t>, </a:t>
            </a:r>
            <a:r>
              <a:rPr lang="pt-BR" dirty="0" smtClean="0"/>
              <a:t>deixam de mandá-los à </a:t>
            </a:r>
            <a:r>
              <a:rPr lang="pt-BR" dirty="0"/>
              <a:t>escola</a:t>
            </a:r>
            <a:r>
              <a:rPr lang="pt-BR" dirty="0" smtClean="0"/>
              <a:t>.” </a:t>
            </a:r>
            <a:r>
              <a:rPr lang="pt-BR" dirty="0"/>
              <a:t>(</a:t>
            </a:r>
            <a:r>
              <a:rPr lang="pt-BR" dirty="0" err="1"/>
              <a:t>Relatório</a:t>
            </a:r>
            <a:r>
              <a:rPr lang="pt-BR" dirty="0"/>
              <a:t>, </a:t>
            </a:r>
            <a:r>
              <a:rPr lang="pt-BR" dirty="0" smtClean="0"/>
              <a:t>1868)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664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8917" y="335844"/>
            <a:ext cx="7723034" cy="5069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 algn="ctr">
              <a:lnSpc>
                <a:spcPct val="120000"/>
              </a:lnSpc>
            </a:pPr>
            <a:r>
              <a:rPr lang="pt-BR" dirty="0" smtClean="0"/>
              <a:t>“Mora </a:t>
            </a:r>
            <a:r>
              <a:rPr lang="pt-BR" dirty="0"/>
              <a:t>a 6 léguas distante do Arraial, sede da aula, tem a seu cargo </a:t>
            </a:r>
            <a:r>
              <a:rPr lang="pt-BR" dirty="0" smtClean="0"/>
              <a:t>duas  filhas</a:t>
            </a:r>
            <a:r>
              <a:rPr lang="pt-BR" dirty="0"/>
              <a:t>; sem outro meio de subsistência, além da lavoura, se emprega esta pobre família composta de 4 indivíduos, sendo o mais útil o </a:t>
            </a:r>
            <a:r>
              <a:rPr lang="pt-BR" dirty="0" smtClean="0"/>
              <a:t>filho</a:t>
            </a:r>
            <a:r>
              <a:rPr lang="pt-BR" dirty="0"/>
              <a:t>, apesar da tenra idade. </a:t>
            </a:r>
            <a:r>
              <a:rPr lang="pt-BR" dirty="0" smtClean="0"/>
              <a:t>Faltam </a:t>
            </a:r>
            <a:r>
              <a:rPr lang="pt-BR" dirty="0"/>
              <a:t>todos os meios para manter aquele </a:t>
            </a:r>
            <a:r>
              <a:rPr lang="pt-BR" dirty="0" smtClean="0"/>
              <a:t>filho </a:t>
            </a:r>
            <a:r>
              <a:rPr lang="pt-BR" dirty="0"/>
              <a:t>em </a:t>
            </a:r>
            <a:r>
              <a:rPr lang="pt-BR" dirty="0" smtClean="0"/>
              <a:t>qualquer </a:t>
            </a:r>
            <a:r>
              <a:rPr lang="pt-BR" dirty="0"/>
              <a:t>aplicação. </a:t>
            </a:r>
            <a:r>
              <a:rPr lang="pt-BR" dirty="0" smtClean="0"/>
              <a:t>Das </a:t>
            </a:r>
            <a:r>
              <a:rPr lang="pt-BR" dirty="0"/>
              <a:t>razões alegadas, a suplicante pelo seu desvalimento não acha no Arraial quem o admita em casa e zele por sua pueris [...] de que é suscetível a natureza humana. Entregue o impúbere a descrição do tempo [...] as paixões, muito mais depressa se entregaria a corrupção e imoralidade que as lições ditadas pelo professor que de nada conhece fora da aula. </a:t>
            </a:r>
            <a:r>
              <a:rPr lang="pt-BR" dirty="0" smtClean="0"/>
              <a:t>A </a:t>
            </a:r>
            <a:r>
              <a:rPr lang="pt-BR" dirty="0"/>
              <a:t>suplicante se desencarregou da escola para aquele  </a:t>
            </a:r>
            <a:r>
              <a:rPr lang="pt-BR" dirty="0" smtClean="0"/>
              <a:t>filho</a:t>
            </a:r>
            <a:r>
              <a:rPr lang="pt-BR" dirty="0"/>
              <a:t>, “por causa de um </a:t>
            </a:r>
            <a:r>
              <a:rPr lang="pt-BR" dirty="0" smtClean="0"/>
              <a:t>só filho </a:t>
            </a:r>
            <a:r>
              <a:rPr lang="pt-BR" dirty="0"/>
              <a:t>vem perder todos” (não tem como pagar a multa)... São estas as tristes circunstâncias da desgraçada</a:t>
            </a:r>
            <a:r>
              <a:rPr lang="pt-BR" dirty="0" smtClean="0"/>
              <a:t>.” </a:t>
            </a:r>
            <a:r>
              <a:rPr lang="pt-BR" dirty="0"/>
              <a:t>(Seção Provincial, IP 1/42, caixa 05, pacotilha 60)</a:t>
            </a:r>
          </a:p>
        </p:txBody>
      </p:sp>
    </p:spTree>
    <p:extLst>
      <p:ext uri="{BB962C8B-B14F-4D97-AF65-F5344CB8AC3E}">
        <p14:creationId xmlns:p14="http://schemas.microsoft.com/office/powerpoint/2010/main" xmlns="" val="26388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184</TotalTime>
  <Words>866</Words>
  <Application>Microsoft Office PowerPoint</Application>
  <PresentationFormat>Apresentação na tela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Breeze</vt:lpstr>
      <vt:lpstr>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pública para os negros e os pobres no Brasil: uma invenção imperial  Cynthia Greive Veiga  Universidade Federal de Minas Gerais, Faculdade de Educação</dc:title>
  <dc:creator>Bruno</dc:creator>
  <cp:lastModifiedBy>User</cp:lastModifiedBy>
  <cp:revision>12</cp:revision>
  <dcterms:created xsi:type="dcterms:W3CDTF">2016-04-13T11:30:07Z</dcterms:created>
  <dcterms:modified xsi:type="dcterms:W3CDTF">2017-09-14T00:32:40Z</dcterms:modified>
</cp:coreProperties>
</file>