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9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4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3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carteiras</a:t>
            </a:r>
            <a:r>
              <a:rPr lang="en-US" dirty="0"/>
              <a:t> com n </a:t>
            </a:r>
            <a:r>
              <a:rPr lang="en-US" dirty="0" err="1"/>
              <a:t>ativos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B23D2-636E-4B53-9AD7-B6EA5B552194}"/>
              </a:ext>
            </a:extLst>
          </p:cNvPr>
          <p:cNvSpPr txBox="1"/>
          <p:nvPr/>
        </p:nvSpPr>
        <p:spPr>
          <a:xfrm>
            <a:off x="7814010" y="5081815"/>
            <a:ext cx="34877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Gustavo Santiago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7CB-D325-4237-B712-4262919B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E22F-4B8F-4F18-BE96-7A09754D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Thanks! 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A3586-90FC-497E-9E0F-002E925D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C552-EA73-4207-AA55-93E895FB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E313-3AAD-4E5D-BD7E-C3E60073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Conceitos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Modelo</a:t>
            </a:r>
            <a:r>
              <a:rPr lang="en-US" dirty="0"/>
              <a:t> de Markowitz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Otimização</a:t>
            </a:r>
            <a:r>
              <a:rPr lang="en-US" dirty="0"/>
              <a:t> com o Solver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02803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FC41-DCDB-4BB5-998E-CF5E93D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conceitos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C46-89EC-4A0E-8ABF-F27659F7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777412-FDFD-4F2B-94F6-785A12F6CBAC}"/>
              </a:ext>
            </a:extLst>
          </p:cNvPr>
          <p:cNvSpPr/>
          <p:nvPr/>
        </p:nvSpPr>
        <p:spPr>
          <a:xfrm>
            <a:off x="2340677" y="3495311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Risco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3261A4-A18E-4AC1-A435-11DAC010D3DF}"/>
              </a:ext>
            </a:extLst>
          </p:cNvPr>
          <p:cNvSpPr/>
          <p:nvPr/>
        </p:nvSpPr>
        <p:spPr>
          <a:xfrm>
            <a:off x="7849180" y="3495310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Retorno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7D845-EC53-43F2-9798-BAAADAFEEE12}"/>
              </a:ext>
            </a:extLst>
          </p:cNvPr>
          <p:cNvSpPr/>
          <p:nvPr/>
        </p:nvSpPr>
        <p:spPr>
          <a:xfrm>
            <a:off x="5097837" y="2425019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Investimento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12D13D-5738-4EF5-B339-B732535C963D}"/>
              </a:ext>
            </a:extLst>
          </p:cNvPr>
          <p:cNvSpPr/>
          <p:nvPr/>
        </p:nvSpPr>
        <p:spPr>
          <a:xfrm>
            <a:off x="5097835" y="4722653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Portfólio</a:t>
            </a:r>
          </a:p>
        </p:txBody>
      </p:sp>
    </p:spTree>
    <p:extLst>
      <p:ext uri="{BB962C8B-B14F-4D97-AF65-F5344CB8AC3E}">
        <p14:creationId xmlns:p14="http://schemas.microsoft.com/office/powerpoint/2010/main" val="17041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015B-E9B6-43C9-82D0-55D4409B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markowitz</a:t>
            </a:r>
            <a:endParaRPr lang="en-US" dirty="0"/>
          </a:p>
        </p:txBody>
      </p:sp>
      <p:pic>
        <p:nvPicPr>
          <p:cNvPr id="16" name="Picture 1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63AFB01-FF50-44DB-98EF-6732051C2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91" t="21795" r="39402" b="29487"/>
          <a:stretch/>
        </p:blipFill>
        <p:spPr>
          <a:xfrm>
            <a:off x="181691" y="1913402"/>
            <a:ext cx="5622710" cy="4737874"/>
          </a:xfrm>
        </p:spPr>
      </p:pic>
      <p:pic>
        <p:nvPicPr>
          <p:cNvPr id="18" name="Picture 1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B2209F2-006D-46F1-936F-581F8BCF4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t="50287" r="35032" b="14331"/>
          <a:stretch/>
        </p:blipFill>
        <p:spPr>
          <a:xfrm>
            <a:off x="5393332" y="2723422"/>
            <a:ext cx="6219636" cy="34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794-C71B-408A-9390-3FE5B816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Aplicação</a:t>
            </a:r>
            <a:r>
              <a:rPr lang="en-US"/>
              <a:t> do método com solver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A0799E-2197-4014-A278-C9985BC5C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831" y="2317508"/>
            <a:ext cx="1876644" cy="1449836"/>
          </a:xfr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7C9A09B-279D-4096-BD0B-7C92DEC9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277" y="1903728"/>
            <a:ext cx="2143125" cy="2143125"/>
          </a:xfrm>
          <a:prstGeom prst="rect">
            <a:avLst/>
          </a:prstGeom>
        </p:spPr>
      </p:pic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A8A4499-F507-45E0-9864-24C5A67B0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87" y="4429270"/>
            <a:ext cx="1623830" cy="1640773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9D9874-B381-4B83-BB6E-5E62485A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98" y="3769774"/>
            <a:ext cx="2743200" cy="2529323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48CCFF8-5170-4681-B6B0-658974CC4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65" y="190100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AF16-D9C1-4C83-A555-865D708B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Histórico</a:t>
            </a:r>
            <a:r>
              <a:rPr lang="en-US" dirty="0"/>
              <a:t> de </a:t>
            </a:r>
            <a:r>
              <a:rPr lang="en-US" dirty="0" err="1"/>
              <a:t>cotações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533F1E-FF91-41E0-87B1-3F5B25F7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51" y="2262467"/>
            <a:ext cx="2438400" cy="1466850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2FA792-0729-4917-AD27-FCB8FEEB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85" y="2263513"/>
            <a:ext cx="2438400" cy="1466850"/>
          </a:xfrm>
          <a:prstGeom prst="rect">
            <a:avLst/>
          </a:prstGeom>
        </p:spPr>
      </p:pic>
      <p:pic>
        <p:nvPicPr>
          <p:cNvPr id="8" name="Picture 8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EF0D13E1-51EC-4429-B18E-25BE1905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501" y="2263513"/>
            <a:ext cx="2438400" cy="146685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9CFDB0-71CB-4439-9CA1-05A74FFF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80" y="4549513"/>
            <a:ext cx="2438400" cy="1466850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E19DAD-E399-4EB0-A730-F9257380D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491" y="4549513"/>
            <a:ext cx="2438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F84E-DAC0-4BB2-AAF6-F9C377C5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Matriz</a:t>
            </a:r>
            <a:r>
              <a:rPr lang="en-US" dirty="0"/>
              <a:t> de </a:t>
            </a:r>
            <a:r>
              <a:rPr lang="en-US" dirty="0" err="1"/>
              <a:t>covariâncias</a:t>
            </a:r>
          </a:p>
        </p:txBody>
      </p:sp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FF10D863-34C1-4F04-9D03-793A1CEBF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15" y="1912853"/>
            <a:ext cx="7186367" cy="2398630"/>
          </a:xfr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BF7AEFF-94C8-4BFB-BA84-574AE0CC7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33" t="34515" r="20660" b="36761"/>
          <a:stretch/>
        </p:blipFill>
        <p:spPr>
          <a:xfrm>
            <a:off x="7935270" y="2060889"/>
            <a:ext cx="3537785" cy="2024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F13CA-72F7-4545-B13F-C6315DE42B1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C5E9B-9342-4FB0-BB46-EE3DD268D1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1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id="{16E950CB-75A5-4FE0-80EE-15B3DAA7C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101" y="4913083"/>
            <a:ext cx="7370189" cy="14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97-E00C-4961-9B60-145ECFF2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Solver</a:t>
            </a:r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46985DC-A512-4BDD-AD5E-223DBD3E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2" t="37393" r="28592" b="45299"/>
          <a:stretch/>
        </p:blipFill>
        <p:spPr>
          <a:xfrm>
            <a:off x="1899685" y="2031238"/>
            <a:ext cx="5850370" cy="1626447"/>
          </a:xfrm>
        </p:spPr>
      </p:pic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C64022E-0039-445E-9889-FFBACFD9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85" y="3976049"/>
            <a:ext cx="1628775" cy="146685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FAEF7FE-6151-4B2A-A74B-342E0C58E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5" t="57962" r="29936" b="7325"/>
          <a:stretch/>
        </p:blipFill>
        <p:spPr>
          <a:xfrm>
            <a:off x="5515484" y="3317317"/>
            <a:ext cx="5061856" cy="32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C470-3EC6-4DBF-82C5-E182D9E9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Diferentes investidores</a:t>
            </a:r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DFF640D-3A64-4150-9986-7A8A59B6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082" y="2568477"/>
            <a:ext cx="2618589" cy="2370251"/>
          </a:xfrm>
        </p:spPr>
      </p:pic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96D5179B-A811-4691-97C1-E419C210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49" y="2569884"/>
            <a:ext cx="2634301" cy="2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90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45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 2</vt:lpstr>
      <vt:lpstr>Dividend</vt:lpstr>
      <vt:lpstr>Formação de carteiras com n ativos</vt:lpstr>
      <vt:lpstr>AGENDA</vt:lpstr>
      <vt:lpstr>conceitos</vt:lpstr>
      <vt:lpstr>Modelo de markowitz</vt:lpstr>
      <vt:lpstr>Aplicação do método com solver</vt:lpstr>
      <vt:lpstr>Histórico de cotações</vt:lpstr>
      <vt:lpstr>Matriz de covariâncias</vt:lpstr>
      <vt:lpstr>Solver</vt:lpstr>
      <vt:lpstr>Diferentes investidores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REINALDO PACHECO da COSTA</cp:lastModifiedBy>
  <cp:revision>233</cp:revision>
  <dcterms:created xsi:type="dcterms:W3CDTF">2019-11-29T12:29:20Z</dcterms:created>
  <dcterms:modified xsi:type="dcterms:W3CDTF">2020-10-04T12:30:51Z</dcterms:modified>
</cp:coreProperties>
</file>