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5" r:id="rId18"/>
    <p:sldId id="272" r:id="rId19"/>
    <p:sldId id="273" r:id="rId20"/>
    <p:sldId id="274" r:id="rId21"/>
    <p:sldId id="28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6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15FC-D5F8-4A37-8CC2-00E14695DB98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5D16-07AB-401B-A0A0-B3E67466CE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59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15FC-D5F8-4A37-8CC2-00E14695DB98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5D16-07AB-401B-A0A0-B3E67466CE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08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15FC-D5F8-4A37-8CC2-00E14695DB98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5D16-07AB-401B-A0A0-B3E67466CE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49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15FC-D5F8-4A37-8CC2-00E14695DB98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5D16-07AB-401B-A0A0-B3E67466CE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49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15FC-D5F8-4A37-8CC2-00E14695DB98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5D16-07AB-401B-A0A0-B3E67466CE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13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15FC-D5F8-4A37-8CC2-00E14695DB98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5D16-07AB-401B-A0A0-B3E67466CE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8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15FC-D5F8-4A37-8CC2-00E14695DB98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5D16-07AB-401B-A0A0-B3E67466CE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55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15FC-D5F8-4A37-8CC2-00E14695DB98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5D16-07AB-401B-A0A0-B3E67466CE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4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15FC-D5F8-4A37-8CC2-00E14695DB98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5D16-07AB-401B-A0A0-B3E67466CE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46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15FC-D5F8-4A37-8CC2-00E14695DB98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5D16-07AB-401B-A0A0-B3E67466CE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05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15FC-D5F8-4A37-8CC2-00E14695DB98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5D16-07AB-401B-A0A0-B3E67466CE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0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15FC-D5F8-4A37-8CC2-00E14695DB98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25D16-07AB-401B-A0A0-B3E67466CE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70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8npPb2ORd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tprintcalculator.org/sponsor/wb/wb_p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ch2o.aprh.pt/peghidrica/pt/index.ph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5400" b="1" dirty="0"/>
              <a:t>Pegada Ecológica e Hídrica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006" y="5081139"/>
            <a:ext cx="7517322" cy="17526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Monitor PAE: Daniel </a:t>
            </a:r>
            <a:r>
              <a:rPr lang="pt-BR" dirty="0" err="1">
                <a:solidFill>
                  <a:schemeClr val="bg1"/>
                </a:solidFill>
              </a:rPr>
              <a:t>Peroni</a:t>
            </a:r>
            <a:r>
              <a:rPr lang="pt-BR" dirty="0">
                <a:solidFill>
                  <a:schemeClr val="bg1"/>
                </a:solidFill>
              </a:rPr>
              <a:t> Abrahão</a:t>
            </a:r>
          </a:p>
          <a:p>
            <a:r>
              <a:rPr lang="pt-BR" dirty="0">
                <a:solidFill>
                  <a:schemeClr val="bg1"/>
                </a:solidFill>
              </a:rPr>
              <a:t>Supervisor PAE: Prof. Dr. Juliano José </a:t>
            </a:r>
            <a:r>
              <a:rPr lang="pt-BR" dirty="0" err="1">
                <a:solidFill>
                  <a:schemeClr val="bg1"/>
                </a:solidFill>
              </a:rPr>
              <a:t>Corbi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Pegada Global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/>
          </a:bodyPr>
          <a:lstStyle/>
          <a:p>
            <a:r>
              <a:rPr lang="pt-BR" dirty="0"/>
              <a:t>Média mundial é de 2,7 hectares globais (</a:t>
            </a:r>
            <a:r>
              <a:rPr lang="pt-BR" dirty="0" err="1"/>
              <a:t>gha</a:t>
            </a:r>
            <a:r>
              <a:rPr lang="pt-BR" dirty="0"/>
              <a:t>)</a:t>
            </a:r>
          </a:p>
          <a:p>
            <a:r>
              <a:rPr lang="pt-BR" dirty="0" err="1"/>
              <a:t>Biocapacidade</a:t>
            </a:r>
            <a:r>
              <a:rPr lang="pt-BR" dirty="0"/>
              <a:t> para cada ser humano é de 1,8 hectares globais (</a:t>
            </a:r>
            <a:r>
              <a:rPr lang="pt-BR" dirty="0" err="1"/>
              <a:t>gha</a:t>
            </a:r>
            <a:r>
              <a:rPr lang="pt-BR" dirty="0"/>
              <a:t>)</a:t>
            </a:r>
          </a:p>
          <a:p>
            <a:r>
              <a:rPr lang="pt-BR" dirty="0"/>
              <a:t>Déficit de 0,9 </a:t>
            </a:r>
            <a:r>
              <a:rPr lang="pt-BR" dirty="0" err="1"/>
              <a:t>gha</a:t>
            </a:r>
            <a:r>
              <a:rPr lang="pt-BR" dirty="0"/>
              <a:t>/</a:t>
            </a:r>
            <a:r>
              <a:rPr lang="pt-BR" dirty="0" err="1"/>
              <a:t>cap</a:t>
            </a:r>
            <a:endParaRPr lang="pt-BR" dirty="0"/>
          </a:p>
          <a:p>
            <a:endParaRPr lang="pt-BR" dirty="0"/>
          </a:p>
          <a:p>
            <a:r>
              <a:rPr lang="pt-BR" dirty="0"/>
              <a:t>Que hoje nós precisaríamos de UM PLANETA E MEIO (1,5) para mantermos o nosso padrão</a:t>
            </a:r>
          </a:p>
        </p:txBody>
      </p:sp>
    </p:spTree>
    <p:extLst>
      <p:ext uri="{BB962C8B-B14F-4D97-AF65-F5344CB8AC3E}">
        <p14:creationId xmlns:p14="http://schemas.microsoft.com/office/powerpoint/2010/main" val="3186474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Pegada Brasileira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/>
          </a:bodyPr>
          <a:lstStyle/>
          <a:p>
            <a:r>
              <a:rPr lang="pt-BR" sz="3000" dirty="0"/>
              <a:t>Média de 2,9 hectares globais por habitante, sendo necessário 1,6 planetas para manter o nosso padrão.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79462"/>
            <a:ext cx="7056783" cy="437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598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Pegada de São Paulo (2012)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/>
          </a:bodyPr>
          <a:lstStyle/>
          <a:p>
            <a:endParaRPr lang="pt-BR" dirty="0">
              <a:sym typeface="Wingdings" panose="05000000000000000000" pitchFamily="2" charset="2"/>
            </a:endParaRPr>
          </a:p>
          <a:p>
            <a:endParaRPr lang="pt-BR" dirty="0">
              <a:sym typeface="Wingdings" panose="05000000000000000000" pitchFamily="2" charset="2"/>
            </a:endParaRPr>
          </a:p>
          <a:p>
            <a:r>
              <a:rPr lang="pt-BR" dirty="0">
                <a:sym typeface="Wingdings" panose="05000000000000000000" pitchFamily="2" charset="2"/>
              </a:rPr>
              <a:t>São Paulo 3,52 </a:t>
            </a:r>
            <a:r>
              <a:rPr lang="pt-BR" dirty="0" err="1">
                <a:sym typeface="Wingdings" panose="05000000000000000000" pitchFamily="2" charset="2"/>
              </a:rPr>
              <a:t>gha</a:t>
            </a:r>
            <a:r>
              <a:rPr lang="pt-BR" dirty="0">
                <a:sym typeface="Wingdings" panose="05000000000000000000" pitchFamily="2" charset="2"/>
              </a:rPr>
              <a:t>/</a:t>
            </a:r>
            <a:r>
              <a:rPr lang="pt-BR" dirty="0" err="1">
                <a:sym typeface="Wingdings" panose="05000000000000000000" pitchFamily="2" charset="2"/>
              </a:rPr>
              <a:t>hab</a:t>
            </a:r>
            <a:r>
              <a:rPr lang="pt-BR" dirty="0">
                <a:sym typeface="Wingdings" panose="05000000000000000000" pitchFamily="2" charset="2"/>
              </a:rPr>
              <a:t> (Estado SP);</a:t>
            </a:r>
          </a:p>
          <a:p>
            <a:pPr lvl="1"/>
            <a:r>
              <a:rPr lang="pt-BR" dirty="0">
                <a:sym typeface="Wingdings" panose="05000000000000000000" pitchFamily="2" charset="2"/>
              </a:rPr>
              <a:t>2 planetas por habitante</a:t>
            </a:r>
          </a:p>
          <a:p>
            <a:endParaRPr lang="pt-BR" dirty="0">
              <a:sym typeface="Wingdings" panose="05000000000000000000" pitchFamily="2" charset="2"/>
            </a:endParaRPr>
          </a:p>
          <a:p>
            <a:r>
              <a:rPr lang="pt-BR" dirty="0">
                <a:sym typeface="Wingdings" panose="05000000000000000000" pitchFamily="2" charset="2"/>
              </a:rPr>
              <a:t>São Paulo 4,38 </a:t>
            </a:r>
            <a:r>
              <a:rPr lang="pt-BR" dirty="0" err="1">
                <a:sym typeface="Wingdings" panose="05000000000000000000" pitchFamily="2" charset="2"/>
              </a:rPr>
              <a:t>gha</a:t>
            </a:r>
            <a:r>
              <a:rPr lang="pt-BR" dirty="0">
                <a:sym typeface="Wingdings" panose="05000000000000000000" pitchFamily="2" charset="2"/>
              </a:rPr>
              <a:t>/</a:t>
            </a:r>
            <a:r>
              <a:rPr lang="pt-BR" dirty="0" err="1">
                <a:sym typeface="Wingdings" panose="05000000000000000000" pitchFamily="2" charset="2"/>
              </a:rPr>
              <a:t>hab</a:t>
            </a:r>
            <a:r>
              <a:rPr lang="pt-BR" dirty="0">
                <a:sym typeface="Wingdings" panose="05000000000000000000" pitchFamily="2" charset="2"/>
              </a:rPr>
              <a:t> (Capital)</a:t>
            </a:r>
          </a:p>
          <a:p>
            <a:pPr lvl="1"/>
            <a:r>
              <a:rPr lang="pt-BR" dirty="0"/>
              <a:t>2,5 planetas por habitante</a:t>
            </a:r>
          </a:p>
        </p:txBody>
      </p:sp>
    </p:spTree>
    <p:extLst>
      <p:ext uri="{BB962C8B-B14F-4D97-AF65-F5344CB8AC3E}">
        <p14:creationId xmlns:p14="http://schemas.microsoft.com/office/powerpoint/2010/main" val="525716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Família das Pegadas</a:t>
            </a:r>
          </a:p>
        </p:txBody>
      </p:sp>
      <p:pic>
        <p:nvPicPr>
          <p:cNvPr id="4" name="Picture 4" descr="Resultado de imagem para sÃ­mbolo pegada ecologic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9" t="11317" r="17740" b="8544"/>
          <a:stretch/>
        </p:blipFill>
        <p:spPr bwMode="auto">
          <a:xfrm>
            <a:off x="179513" y="1268760"/>
            <a:ext cx="151216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m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5607" r="9331" b="7712"/>
          <a:stretch/>
        </p:blipFill>
        <p:spPr bwMode="auto">
          <a:xfrm>
            <a:off x="167548" y="4077072"/>
            <a:ext cx="1594985" cy="247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m para sÃ­mbolo pegada hÃ­dr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" r="26654"/>
          <a:stretch/>
        </p:blipFill>
        <p:spPr bwMode="auto">
          <a:xfrm>
            <a:off x="4788024" y="2420888"/>
            <a:ext cx="1202395" cy="2458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762533" y="1268760"/>
            <a:ext cx="2357439" cy="437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Pegada Ecológica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1762534" y="1904518"/>
            <a:ext cx="2357438" cy="174567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Mede os impactos da ação humana sobre a natureza</a:t>
            </a:r>
          </a:p>
        </p:txBody>
      </p:sp>
      <p:sp>
        <p:nvSpPr>
          <p:cNvPr id="9" name="Retângulo 8"/>
          <p:cNvSpPr/>
          <p:nvPr/>
        </p:nvSpPr>
        <p:spPr>
          <a:xfrm>
            <a:off x="1835696" y="4090095"/>
            <a:ext cx="2502062" cy="5336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Pegada do Carbono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835696" y="4725144"/>
            <a:ext cx="2502062" cy="18253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Mede a quantidade de CO</a:t>
            </a:r>
            <a:r>
              <a:rPr lang="pt-BR" sz="2000" baseline="-25000" dirty="0"/>
              <a:t>2</a:t>
            </a:r>
            <a:r>
              <a:rPr lang="pt-BR" sz="2000" dirty="0"/>
              <a:t> emitido na atmosfera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084168" y="2425354"/>
            <a:ext cx="2357439" cy="437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Pegada Hídrica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084168" y="3035264"/>
            <a:ext cx="2367934" cy="184424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Mede a água utilizada nos produtos e serviços consumidos</a:t>
            </a:r>
          </a:p>
        </p:txBody>
      </p:sp>
    </p:spTree>
    <p:extLst>
      <p:ext uri="{BB962C8B-B14F-4D97-AF65-F5344CB8AC3E}">
        <p14:creationId xmlns:p14="http://schemas.microsoft.com/office/powerpoint/2010/main" val="300339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Pegada Hídrica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>
                <a:hlinkClick r:id="rId2"/>
              </a:rPr>
              <a:t>https://www.youtube.com/watch?v=J8npPb2ORdA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6998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/>
          </a:bodyPr>
          <a:lstStyle/>
          <a:p>
            <a:r>
              <a:rPr lang="pt-BR" sz="3600" dirty="0"/>
              <a:t>A </a:t>
            </a:r>
            <a:r>
              <a:rPr lang="pt-BR" sz="3600" b="1" dirty="0"/>
              <a:t>pegada hídrica</a:t>
            </a:r>
            <a:r>
              <a:rPr lang="pt-BR" sz="3600" dirty="0"/>
              <a:t> pode ser definida como um indicador do volume de água doce gasto na produção de bens e serviços. Esse conceito, que foi criado em 2002, permite analisar o gasto direto e indireto de água ao logo da cadeia produtiva, ou seja, desde a matéria-prima até o produto completamente finalizado.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8013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Pegada hídrica - propósito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Qual a dependência da água nas operações ou suprimentos de uma empresa?</a:t>
            </a:r>
          </a:p>
          <a:p>
            <a:r>
              <a:rPr lang="pt-BR" dirty="0"/>
              <a:t>As legislações existentes são capazes de proteger os recursos hídricos?</a:t>
            </a:r>
          </a:p>
          <a:p>
            <a:r>
              <a:rPr lang="pt-BR" dirty="0"/>
              <a:t>Quão seguro são os sistemas de abastecimento de alimentos e energia?</a:t>
            </a:r>
          </a:p>
          <a:p>
            <a:r>
              <a:rPr lang="pt-BR" dirty="0"/>
              <a:t>Como podemos fazer para reduzir nossa própria pegada hídrica?</a:t>
            </a:r>
          </a:p>
          <a:p>
            <a:r>
              <a:rPr lang="pt-BR" dirty="0"/>
              <a:t>Mostrar que a humanidade está vivendo consumindo intensamente os recursos naturais</a:t>
            </a:r>
          </a:p>
          <a:p>
            <a:r>
              <a:rPr lang="pt-BR" dirty="0"/>
              <a:t>Estamos comprometendo a capacidade suporte da Terra</a:t>
            </a:r>
          </a:p>
          <a:p>
            <a:r>
              <a:rPr lang="pt-BR" dirty="0"/>
              <a:t>Criando estratégias para redução do consumo</a:t>
            </a:r>
          </a:p>
        </p:txBody>
      </p:sp>
    </p:spTree>
    <p:extLst>
      <p:ext uri="{BB962C8B-B14F-4D97-AF65-F5344CB8AC3E}">
        <p14:creationId xmlns:p14="http://schemas.microsoft.com/office/powerpoint/2010/main" val="2521053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Tipos de pegada Hídrica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/>
              <a:t>Pegada hídrica verde</a:t>
            </a:r>
            <a:r>
              <a:rPr lang="pt-BR" dirty="0"/>
              <a:t>: é a água de precipitações (chuva e neve) que fica armazenada na terra, na área das raízes e que se evapora, transpira ou é incorporada pelas plantas. É particularmente relevante para os produtos agrícolas, hortícolas e florestal.</a:t>
            </a:r>
          </a:p>
          <a:p>
            <a:r>
              <a:rPr lang="pt-BR" b="1" dirty="0"/>
              <a:t>Pegada hídrica azul</a:t>
            </a:r>
            <a:r>
              <a:rPr lang="pt-BR" dirty="0"/>
              <a:t>: é a água proveniente de recursos hídricos subterrâneos ou em superfície e que se evapora durante a produção de um bem, é agregada ao mesmo ou é descarregada no mar. A agricultura com irrigação, a indústria e o uso doméstico da água podem ter uma pegada hídrica azul.</a:t>
            </a:r>
          </a:p>
          <a:p>
            <a:r>
              <a:rPr lang="pt-BR" b="1" dirty="0"/>
              <a:t>Pegada hídrica cinza</a:t>
            </a:r>
            <a:r>
              <a:rPr lang="pt-BR" dirty="0"/>
              <a:t>: é a quantidade de água fresca necessária para diluir a água poluída no processo de produção até que esta cumpra determinados padrões de qualidade.</a:t>
            </a:r>
          </a:p>
        </p:txBody>
      </p:sp>
    </p:spTree>
    <p:extLst>
      <p:ext uri="{BB962C8B-B14F-4D97-AF65-F5344CB8AC3E}">
        <p14:creationId xmlns:p14="http://schemas.microsoft.com/office/powerpoint/2010/main" val="3632652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Água virtual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/>
          </a:bodyPr>
          <a:lstStyle/>
          <a:p>
            <a:r>
              <a:rPr lang="pt-BR" dirty="0"/>
              <a:t>Mensuração da água contida em um determinado produto ou serviço em relação ao volume de água doce utilizada nas diferentes fases de sua cadeia produtiva</a:t>
            </a:r>
          </a:p>
          <a:p>
            <a:r>
              <a:rPr lang="pt-BR" dirty="0"/>
              <a:t>Porque? </a:t>
            </a:r>
          </a:p>
          <a:p>
            <a:pPr lvl="1"/>
            <a:r>
              <a:rPr lang="pt-BR" dirty="0"/>
              <a:t>Maioria da água utilizada na produção de um produto não está contida nele</a:t>
            </a:r>
          </a:p>
          <a:p>
            <a:pPr lvl="1"/>
            <a:r>
              <a:rPr lang="pt-BR" dirty="0"/>
              <a:t>Comércio virtual da água de um lugar para o outro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3614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/>
          </a:bodyPr>
          <a:lstStyle/>
          <a:p>
            <a:r>
              <a:rPr lang="pt-BR" dirty="0"/>
              <a:t>Como foi citado no vídeo;</a:t>
            </a:r>
          </a:p>
          <a:p>
            <a:endParaRPr lang="pt-BR" dirty="0"/>
          </a:p>
          <a:p>
            <a:r>
              <a:rPr lang="pt-BR" dirty="0"/>
              <a:t>Para a produção de carne, a água é necessária para alimentar os animais, é necessária para hidratar e também é utilizada para cuidado e higiene dos animais. Assim temos que para um quilo de carne bovina são necessários mais de 15000 litros de água.</a:t>
            </a:r>
          </a:p>
        </p:txBody>
      </p:sp>
    </p:spTree>
    <p:extLst>
      <p:ext uri="{BB962C8B-B14F-4D97-AF65-F5344CB8AC3E}">
        <p14:creationId xmlns:p14="http://schemas.microsoft.com/office/powerpoint/2010/main" val="97284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/>
              <a:t>Pegada Ecológica -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Década de 1990</a:t>
            </a:r>
          </a:p>
          <a:p>
            <a:endParaRPr lang="pt-BR" dirty="0"/>
          </a:p>
          <a:p>
            <a:r>
              <a:rPr lang="pt-BR" dirty="0" err="1"/>
              <a:t>Mathis</a:t>
            </a:r>
            <a:r>
              <a:rPr lang="pt-BR" dirty="0"/>
              <a:t> </a:t>
            </a:r>
            <a:r>
              <a:rPr lang="pt-BR" dirty="0" err="1"/>
              <a:t>Wackernagel</a:t>
            </a:r>
            <a:r>
              <a:rPr lang="pt-BR" dirty="0"/>
              <a:t> e Wiliam </a:t>
            </a:r>
            <a:r>
              <a:rPr lang="pt-BR" dirty="0" err="1"/>
              <a:t>Rees</a:t>
            </a:r>
            <a:endParaRPr lang="pt-BR" dirty="0"/>
          </a:p>
          <a:p>
            <a:endParaRPr lang="pt-BR" dirty="0"/>
          </a:p>
          <a:p>
            <a:r>
              <a:rPr lang="pt-BR" dirty="0"/>
              <a:t>Ferramenta</a:t>
            </a:r>
          </a:p>
        </p:txBody>
      </p:sp>
    </p:spTree>
    <p:extLst>
      <p:ext uri="{BB962C8B-B14F-4D97-AF65-F5344CB8AC3E}">
        <p14:creationId xmlns:p14="http://schemas.microsoft.com/office/powerpoint/2010/main" val="2928062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4" descr="Resultado de imagem para a agua que voce nao ve">
            <a:extLst>
              <a:ext uri="{FF2B5EF4-FFF2-40B4-BE49-F238E27FC236}">
                <a16:creationId xmlns:a16="http://schemas.microsoft.com/office/drawing/2014/main" id="{7A06BBB5-A304-46A9-8B4E-E6A25A273A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5"/>
          <a:stretch/>
        </p:blipFill>
        <p:spPr bwMode="auto">
          <a:xfrm>
            <a:off x="95987" y="332656"/>
            <a:ext cx="894050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846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Papel – para cada 100 folhas são consumidos 1.000 litros de água</a:t>
            </a:r>
          </a:p>
          <a:p>
            <a:r>
              <a:rPr lang="pt-BR" dirty="0"/>
              <a:t>Plástico – 1 Kg  - 180 litros </a:t>
            </a:r>
          </a:p>
          <a:p>
            <a:r>
              <a:rPr lang="pt-BR" dirty="0"/>
              <a:t>Vinho – Uma garrafa - 460 litros</a:t>
            </a:r>
          </a:p>
          <a:p>
            <a:r>
              <a:rPr lang="pt-BR" dirty="0"/>
              <a:t>Chocolate – Uma barra - 1.700 litros</a:t>
            </a:r>
          </a:p>
          <a:p>
            <a:r>
              <a:rPr lang="pt-BR" dirty="0"/>
              <a:t>Jeans – Uma calça - 10.000 litros</a:t>
            </a:r>
          </a:p>
          <a:p>
            <a:r>
              <a:rPr lang="pt-BR" dirty="0"/>
              <a:t>Carro – Um carro - 400.000 litros </a:t>
            </a:r>
          </a:p>
        </p:txBody>
      </p:sp>
    </p:spTree>
    <p:extLst>
      <p:ext uri="{BB962C8B-B14F-4D97-AF65-F5344CB8AC3E}">
        <p14:creationId xmlns:p14="http://schemas.microsoft.com/office/powerpoint/2010/main" val="1280086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PEGADA HÍDRICA INDIVIDUAL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Estima-se que apenas 5% do total da pegada hídrica está relacionada com os usos diretos da água </a:t>
            </a:r>
          </a:p>
          <a:p>
            <a:r>
              <a:rPr lang="pt-BR" dirty="0"/>
              <a:t>Lavar roupa, tomar banho, escovar os dentes</a:t>
            </a:r>
          </a:p>
          <a:p>
            <a:r>
              <a:rPr lang="pt-BR" dirty="0"/>
              <a:t>Restante provém do consumo oculto (água virtual)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6899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Curiosidades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 Pegada Hídrica do consumo chinês é cerca de 1070 m³ per capita, por ano. Cerca de 10% da Pegada Hídrica chinesa cai fora da China.</a:t>
            </a:r>
          </a:p>
          <a:p>
            <a:endParaRPr lang="pt-BR" dirty="0"/>
          </a:p>
          <a:p>
            <a:r>
              <a:rPr lang="pt-BR" dirty="0"/>
              <a:t>Brasil, com uma pegada de 2027 m³ per capita, por ano, tem cerca de 9% da sua Pegada Hídrica total fora das fronteiras do país. </a:t>
            </a:r>
          </a:p>
          <a:p>
            <a:endParaRPr lang="pt-BR" dirty="0"/>
          </a:p>
          <a:p>
            <a:r>
              <a:rPr lang="pt-BR" dirty="0"/>
              <a:t>Portugal, com uma pegada de 2505 m³ per capita, por ano, tem cerca de 60% da sua Pegada Hídrica total fora das fronteiras do país.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5408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/>
          </a:bodyPr>
          <a:lstStyle/>
          <a:p>
            <a:r>
              <a:rPr lang="pt-BR" dirty="0"/>
              <a:t>A Pegada Hídrica dos cidadãos dos EUA é 2840 metros cúbicos per capita, por ano. Cerca de 20% dessa Pegada Hídrica é externa.</a:t>
            </a:r>
          </a:p>
          <a:p>
            <a:endParaRPr lang="pt-BR" dirty="0"/>
          </a:p>
          <a:p>
            <a:r>
              <a:rPr lang="pt-BR" dirty="0"/>
              <a:t>A Pegada Hídrica global no período 1996-2005 foi de 9087 m³/ano</a:t>
            </a:r>
          </a:p>
        </p:txBody>
      </p:sp>
    </p:spTree>
    <p:extLst>
      <p:ext uri="{BB962C8B-B14F-4D97-AF65-F5344CB8AC3E}">
        <p14:creationId xmlns:p14="http://schemas.microsoft.com/office/powerpoint/2010/main" val="835693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Como reduzir essa pegada?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/>
          </a:bodyPr>
          <a:lstStyle/>
          <a:p>
            <a:r>
              <a:rPr lang="pt-BR" dirty="0"/>
              <a:t>Repensando nossos hábitos de consumo: Preciso mesmo disso? </a:t>
            </a:r>
          </a:p>
          <a:p>
            <a:r>
              <a:rPr lang="pt-BR" dirty="0"/>
              <a:t>Repensando nossos hábitos alimentares: dieta equilibrada com baixo teor de gordura, açúcar e carne vermelha</a:t>
            </a:r>
          </a:p>
          <a:p>
            <a:r>
              <a:rPr lang="pt-BR" dirty="0"/>
              <a:t>Consumo pensado e consciente. Não agir por impulso. </a:t>
            </a:r>
          </a:p>
          <a:p>
            <a:r>
              <a:rPr lang="pt-BR" dirty="0"/>
              <a:t>Seja um consumidor responsável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1763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Imagem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08" y="209201"/>
            <a:ext cx="7321408" cy="603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1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Sua Pegada Ecológica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/>
          </a:bodyPr>
          <a:lstStyle/>
          <a:p>
            <a:r>
              <a:rPr lang="pt-BR" dirty="0"/>
              <a:t>Digite: Calcular pegada ecológica</a:t>
            </a:r>
          </a:p>
          <a:p>
            <a:endParaRPr lang="pt-BR" dirty="0"/>
          </a:p>
          <a:p>
            <a:r>
              <a:rPr lang="pt-BR" dirty="0"/>
              <a:t>Entre em: </a:t>
            </a:r>
            <a:r>
              <a:rPr lang="pt-BR" dirty="0">
                <a:hlinkClick r:id="rId2"/>
              </a:rPr>
              <a:t>https://www.footprintcalculator.org/sponsor/wb/wb_pt</a:t>
            </a:r>
            <a:r>
              <a:rPr lang="pt-BR" dirty="0"/>
              <a:t> </a:t>
            </a:r>
          </a:p>
          <a:p>
            <a:r>
              <a:rPr lang="pt-BR" dirty="0"/>
              <a:t>Responda as questões e descubra sua pegada ecológica!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4276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Sua pegada hídrica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/>
          </a:bodyPr>
          <a:lstStyle/>
          <a:p>
            <a:r>
              <a:rPr lang="pt-BR" dirty="0"/>
              <a:t>Digite: calculadora da pegada hídrica</a:t>
            </a:r>
          </a:p>
          <a:p>
            <a:endParaRPr lang="pt-BR" dirty="0"/>
          </a:p>
          <a:p>
            <a:r>
              <a:rPr lang="pt-BR" dirty="0"/>
              <a:t>Entre em: </a:t>
            </a:r>
            <a:r>
              <a:rPr lang="pt-BR" dirty="0">
                <a:hlinkClick r:id="rId2"/>
              </a:rPr>
              <a:t>https://ech2o.aprh.pt/peghidrica/pt/index.php</a:t>
            </a:r>
            <a:r>
              <a:rPr lang="pt-BR" dirty="0"/>
              <a:t> </a:t>
            </a:r>
          </a:p>
          <a:p>
            <a:r>
              <a:rPr lang="pt-BR" dirty="0"/>
              <a:t>Responda as questões e descubra sua pegada hídrica!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1762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WWF-Brasil. 2013. Cartilha. Pegada Ecológica: nosso estilo de vida deixa marcas no planeta. Brasília, 1-30p. </a:t>
            </a:r>
          </a:p>
          <a:p>
            <a:r>
              <a:rPr lang="pt-BR" dirty="0"/>
              <a:t>INPE – Instituto Nacional de Pesquisas Espaciais. 2012. Cartilha: Pegada Ecológica: qual é a sua? São José dos Campos, SP, 24p.</a:t>
            </a:r>
          </a:p>
          <a:p>
            <a:r>
              <a:rPr lang="pt-BR" dirty="0"/>
              <a:t>https://www.wwf.org.br/natureza_brasileira/especiais/pegada_ecologica/o_que_compoe_a_pegada/</a:t>
            </a:r>
          </a:p>
          <a:p>
            <a:r>
              <a:rPr lang="pt-BR" dirty="0"/>
              <a:t>http://www.ifba.edu.br/professores/armando/eng531/Unid%20I/Artigo_Pegada_ecologica.pdf</a:t>
            </a:r>
          </a:p>
          <a:p>
            <a:r>
              <a:rPr lang="pt-BR" dirty="0"/>
              <a:t>https://www.footprintnetwork.org/resources/footprint-calculator/</a:t>
            </a:r>
          </a:p>
          <a:p>
            <a:r>
              <a:rPr lang="pt-BR" dirty="0"/>
              <a:t>https://www.footprintnetwork.org/2018/06/13/earth-overshoot-day-2018-is-august-1-the-earliest-date-since-ecological-overshoot-started-in-the-early-1970s/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464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 o seu estilo de vida?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/>
          </a:bodyPr>
          <a:lstStyle/>
          <a:p>
            <a:r>
              <a:rPr lang="pt-BR" dirty="0"/>
              <a:t>Você troca de aparelho eletrônico a cada modelo novo que surge? Ou espera o seu quebrar para comprar outro? </a:t>
            </a:r>
          </a:p>
          <a:p>
            <a:r>
              <a:rPr lang="pt-BR" dirty="0"/>
              <a:t>Você usa carro para tudo? Você viaja muito de avião? Ou você usa mais outro meio de transporte (bicicleta, ônibus)?</a:t>
            </a:r>
          </a:p>
          <a:p>
            <a:r>
              <a:rPr lang="pt-BR" dirty="0"/>
              <a:t>Você usa alimentos produzidos perto de casa ou muito produto industrializado? Você come carne, peixe ou frango todo dia? Ou você consome mais legumes e vegetais frescos?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8038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http://waterfootprint.org/en/water-footprint/what-is-water-footprint/</a:t>
            </a:r>
          </a:p>
          <a:p>
            <a:r>
              <a:rPr lang="en-US" dirty="0"/>
              <a:t>https://www.ecycle.com</a:t>
            </a:r>
          </a:p>
          <a:p>
            <a:r>
              <a:rPr lang="en-US" dirty="0"/>
              <a:t>http://www.pegadahidrica.org/?page=files/home.br/1254-pegada-hidrica</a:t>
            </a:r>
          </a:p>
          <a:p>
            <a:r>
              <a:rPr lang="en-US" dirty="0"/>
              <a:t>https://mundoeducacao.bol.uol.com.br/biologia/pegada-hidrica.htm</a:t>
            </a:r>
          </a:p>
          <a:p>
            <a:r>
              <a:rPr lang="en-US" dirty="0"/>
              <a:t>http://www.dca.ufcg.edu.br/phb/phb02.html</a:t>
            </a:r>
          </a:p>
          <a:p>
            <a:r>
              <a:rPr lang="en-US" dirty="0"/>
              <a:t>http://envolverde.cartacapital.com.br/voce-sabe-o-que-e-pegada-hidrica/</a:t>
            </a:r>
          </a:p>
          <a:p>
            <a:r>
              <a:rPr lang="en-US" dirty="0"/>
              <a:t>http://especiais.g1.globo.com/economia/crise-da-agua/pegada-hidrica-dos-produtos/</a:t>
            </a:r>
          </a:p>
          <a:p>
            <a:r>
              <a:rPr lang="en-US" dirty="0"/>
              <a:t>https://www.teraambiental.com.br/blog-da-tera-ambiental/pegada-hidrica-indicador-incentiva-o-consumo-responsavel-da-agua</a:t>
            </a:r>
          </a:p>
          <a:p>
            <a:r>
              <a:rPr lang="en-US" dirty="0"/>
              <a:t>https://alunosonline.uol.com.br/biologia/pegada-hidrica.html</a:t>
            </a:r>
          </a:p>
          <a:p>
            <a:r>
              <a:rPr lang="en-US" dirty="0"/>
              <a:t>http://www.bio3consultoria.com.br/o-que-e-pegada-hidrica/</a:t>
            </a:r>
          </a:p>
          <a:p>
            <a:r>
              <a:rPr lang="en-US" dirty="0"/>
              <a:t>http://www.rinabrasil.com.br/nossos-servi%C3%A7os/certifica%C3%A7%C3%A3o/de-produtos/meio-ambiente/pegada-d%C2%B4%C3%A1gua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04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/>
          </a:bodyPr>
          <a:lstStyle/>
          <a:p>
            <a:r>
              <a:rPr lang="pt-BR" dirty="0"/>
              <a:t>https://florestas.pt/saiba-mais/o-que-e-a-biocapacidade/</a:t>
            </a:r>
          </a:p>
          <a:p>
            <a:r>
              <a:rPr lang="pt-BR" dirty="0"/>
              <a:t>https://www.youtube.com/watch?v=SKqyB3pwbjE</a:t>
            </a:r>
          </a:p>
          <a:p>
            <a:r>
              <a:rPr lang="pt-BR" dirty="0"/>
              <a:t>https://ademi-ba.com.br/Site/Noticia/descubra-a-quantidade-de-agua-usada-na-fabricacao-de-10-produtos-do-seu-dia-a-dia</a:t>
            </a:r>
          </a:p>
          <a:p>
            <a:r>
              <a:rPr lang="pt-BR" dirty="0"/>
              <a:t>https://www.iberdrola.com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73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Pontos básicos de consumo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Alimentação</a:t>
            </a:r>
          </a:p>
          <a:p>
            <a:r>
              <a:rPr lang="pt-BR" dirty="0"/>
              <a:t>Vestuário</a:t>
            </a:r>
          </a:p>
          <a:p>
            <a:r>
              <a:rPr lang="pt-BR" dirty="0"/>
              <a:t>Lâmpadas Econômicas</a:t>
            </a:r>
          </a:p>
          <a:p>
            <a:r>
              <a:rPr lang="pt-BR" dirty="0"/>
              <a:t>Eletrônicos</a:t>
            </a:r>
          </a:p>
          <a:p>
            <a:r>
              <a:rPr lang="pt-BR" dirty="0"/>
              <a:t>Eletrodomésticos</a:t>
            </a:r>
          </a:p>
          <a:p>
            <a:r>
              <a:rPr lang="pt-BR" dirty="0"/>
              <a:t>Reciclagem do Lixo</a:t>
            </a:r>
          </a:p>
          <a:p>
            <a:r>
              <a:rPr lang="pt-BR" dirty="0"/>
              <a:t>Reciclagem do papel</a:t>
            </a:r>
          </a:p>
          <a:p>
            <a:r>
              <a:rPr lang="pt-BR" dirty="0"/>
              <a:t>Veículos</a:t>
            </a:r>
          </a:p>
          <a:p>
            <a:r>
              <a:rPr lang="pt-BR" dirty="0"/>
              <a:t>Viagens de Avião</a:t>
            </a:r>
          </a:p>
          <a:p>
            <a:r>
              <a:rPr lang="pt-BR" dirty="0"/>
              <a:t>Tempo de Banho</a:t>
            </a:r>
          </a:p>
          <a:p>
            <a:r>
              <a:rPr lang="pt-BR" dirty="0"/>
              <a:t>Uso de energia (luzes acesas)</a:t>
            </a:r>
          </a:p>
          <a:p>
            <a:r>
              <a:rPr lang="pt-BR" dirty="0"/>
              <a:t>Separação de lixo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266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Decisões que tomamos no nosso dia a dia (nosso estilo de vida) geram impactos sobre o planeta.</a:t>
            </a:r>
          </a:p>
          <a:p>
            <a:endParaRPr lang="pt-BR" dirty="0"/>
          </a:p>
          <a:p>
            <a:r>
              <a:rPr lang="pt-BR" dirty="0"/>
              <a:t>E o planeta consegue absorver esses impactos?</a:t>
            </a:r>
            <a:br>
              <a:rPr lang="pt-BR" dirty="0"/>
            </a:br>
            <a:r>
              <a:rPr lang="pt-BR" dirty="0"/>
              <a:t>Qual a biocapacidade do planeta?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679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Biocapacidade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/>
          </a:bodyPr>
          <a:lstStyle/>
          <a:p>
            <a:r>
              <a:rPr lang="pt-BR" dirty="0"/>
              <a:t>Capacidade que uma área tem de produzir recursos renováveis e de absorver e/ou filtrar resíduos produzidos, considerando as práticas de gestão e extração existentes no momento. </a:t>
            </a:r>
          </a:p>
          <a:p>
            <a:endParaRPr lang="pt-BR" dirty="0"/>
          </a:p>
          <a:p>
            <a:r>
              <a:rPr lang="pt-BR" dirty="0"/>
              <a:t>Na natureza nada se cria tudo se transforma.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005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O consumo humano está dentro da </a:t>
            </a:r>
            <a:r>
              <a:rPr lang="pt-BR" dirty="0" err="1"/>
              <a:t>biocapacidade</a:t>
            </a:r>
            <a:r>
              <a:rPr lang="pt-BR" dirty="0"/>
              <a:t> do Planeta?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Sabendo de tudo isso é possível calcular o impacto do consumo de uma pessoa, cidade, região, país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942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/>
          </a:bodyPr>
          <a:lstStyle/>
          <a:p>
            <a:r>
              <a:rPr lang="pt-BR" dirty="0"/>
              <a:t>Tem o padrão de Hectare Global (</a:t>
            </a:r>
            <a:r>
              <a:rPr lang="pt-BR" dirty="0" err="1"/>
              <a:t>gha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Medidos de acordo com o consumo</a:t>
            </a:r>
          </a:p>
          <a:p>
            <a:r>
              <a:rPr lang="pt-BR" dirty="0"/>
              <a:t>Assim podemos medir, comparar e administrar o uso dos recursos naturais através da economia</a:t>
            </a:r>
          </a:p>
          <a:p>
            <a:r>
              <a:rPr lang="pt-BR" dirty="0"/>
              <a:t>São calculados diversos aspectos econômicos e ambientais:</a:t>
            </a:r>
          </a:p>
          <a:p>
            <a:pPr lvl="1"/>
            <a:r>
              <a:rPr lang="pt-BR" dirty="0"/>
              <a:t>Área arável para produção de alimento</a:t>
            </a:r>
          </a:p>
          <a:p>
            <a:pPr lvl="1"/>
            <a:r>
              <a:rPr lang="pt-BR" dirty="0"/>
              <a:t>Área usada para pastagem</a:t>
            </a:r>
          </a:p>
          <a:p>
            <a:pPr lvl="1"/>
            <a:r>
              <a:rPr lang="pt-BR" dirty="0"/>
              <a:t>Á usada para urbanização</a:t>
            </a:r>
          </a:p>
        </p:txBody>
      </p:sp>
    </p:spTree>
    <p:extLst>
      <p:ext uri="{BB962C8B-B14F-4D97-AF65-F5344CB8AC3E}">
        <p14:creationId xmlns:p14="http://schemas.microsoft.com/office/powerpoint/2010/main" val="704329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 que ela Mede?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Quantidade de recursos naturais biológicos (grão, vegetais, carne, peixes, energia renovável, madeira...) que utilizamos para manter nosso estilo de vida</a:t>
            </a:r>
          </a:p>
          <a:p>
            <a:r>
              <a:rPr lang="pt-BR" dirty="0"/>
              <a:t>Nos diz se esse consumo esta dentro dos limites do planeta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1574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496</TotalTime>
  <Words>1567</Words>
  <Application>Microsoft Office PowerPoint</Application>
  <PresentationFormat>Apresentação na tela (4:3)</PresentationFormat>
  <Paragraphs>158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4" baseType="lpstr">
      <vt:lpstr>Arial</vt:lpstr>
      <vt:lpstr>Calibri</vt:lpstr>
      <vt:lpstr>Tema do Office</vt:lpstr>
      <vt:lpstr>Pegada Ecológica e Hídrica</vt:lpstr>
      <vt:lpstr>Pegada Ecológica - Histórico</vt:lpstr>
      <vt:lpstr>Qual o seu estilo de vida?</vt:lpstr>
      <vt:lpstr>Pontos básicos de consumo</vt:lpstr>
      <vt:lpstr>Apresentação do PowerPoint</vt:lpstr>
      <vt:lpstr>Biocapacidade</vt:lpstr>
      <vt:lpstr>Apresentação do PowerPoint</vt:lpstr>
      <vt:lpstr>Cálculo </vt:lpstr>
      <vt:lpstr>O que ela Mede?</vt:lpstr>
      <vt:lpstr>Pegada Global</vt:lpstr>
      <vt:lpstr>Pegada Brasileira</vt:lpstr>
      <vt:lpstr>Pegada de São Paulo (2012)</vt:lpstr>
      <vt:lpstr>Família das Pegadas</vt:lpstr>
      <vt:lpstr>Pegada Hídrica</vt:lpstr>
      <vt:lpstr>Apresentação do PowerPoint</vt:lpstr>
      <vt:lpstr>Pegada hídrica - propósito</vt:lpstr>
      <vt:lpstr>Tipos de pegada Hídrica</vt:lpstr>
      <vt:lpstr>Água virtual</vt:lpstr>
      <vt:lpstr>Exemplo</vt:lpstr>
      <vt:lpstr>Apresentação do PowerPoint</vt:lpstr>
      <vt:lpstr>Apresentação do PowerPoint</vt:lpstr>
      <vt:lpstr>PEGADA HÍDRICA INDIVIDUAL</vt:lpstr>
      <vt:lpstr>Curiosidades</vt:lpstr>
      <vt:lpstr>Apresentação do PowerPoint</vt:lpstr>
      <vt:lpstr>Como reduzir essa pegada? </vt:lpstr>
      <vt:lpstr>Apresentação do PowerPoint</vt:lpstr>
      <vt:lpstr>Sua Pegada Ecológica </vt:lpstr>
      <vt:lpstr>Sua pegada hídrica</vt:lpstr>
      <vt:lpstr>Referências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Pegada Ecológica e Hídrica</dc:title>
  <dc:creator>Cliente</dc:creator>
  <cp:lastModifiedBy>Clara Corbi</cp:lastModifiedBy>
  <cp:revision>30</cp:revision>
  <dcterms:created xsi:type="dcterms:W3CDTF">2021-05-17T12:54:00Z</dcterms:created>
  <dcterms:modified xsi:type="dcterms:W3CDTF">2023-10-23T13:12:37Z</dcterms:modified>
</cp:coreProperties>
</file>