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6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29"/>
  </p:notesMasterIdLst>
  <p:sldIdLst>
    <p:sldId id="311" r:id="rId2"/>
    <p:sldId id="315" r:id="rId3"/>
    <p:sldId id="368" r:id="rId4"/>
    <p:sldId id="316" r:id="rId5"/>
    <p:sldId id="319" r:id="rId6"/>
    <p:sldId id="323" r:id="rId7"/>
    <p:sldId id="344" r:id="rId8"/>
    <p:sldId id="353" r:id="rId9"/>
    <p:sldId id="361" r:id="rId10"/>
    <p:sldId id="360" r:id="rId11"/>
    <p:sldId id="355" r:id="rId12"/>
    <p:sldId id="356" r:id="rId13"/>
    <p:sldId id="357" r:id="rId14"/>
    <p:sldId id="358" r:id="rId15"/>
    <p:sldId id="359" r:id="rId16"/>
    <p:sldId id="372" r:id="rId17"/>
    <p:sldId id="370" r:id="rId18"/>
    <p:sldId id="373" r:id="rId19"/>
    <p:sldId id="371" r:id="rId20"/>
    <p:sldId id="362" r:id="rId21"/>
    <p:sldId id="349" r:id="rId22"/>
    <p:sldId id="352" r:id="rId23"/>
    <p:sldId id="351" r:id="rId24"/>
    <p:sldId id="363" r:id="rId25"/>
    <p:sldId id="364" r:id="rId26"/>
    <p:sldId id="342" r:id="rId27"/>
    <p:sldId id="346" r:id="rId28"/>
  </p:sldIdLst>
  <p:sldSz cx="9144000" cy="5143500" type="screen16x9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0" userDrawn="1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2A3"/>
    <a:srgbClr val="F28611"/>
    <a:srgbClr val="FFDE40"/>
    <a:srgbClr val="000000"/>
    <a:srgbClr val="BC2EA8"/>
    <a:srgbClr val="781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4434" autoAdjust="0"/>
  </p:normalViewPr>
  <p:slideViewPr>
    <p:cSldViewPr snapToGrid="0" showGuides="1">
      <p:cViewPr varScale="1">
        <p:scale>
          <a:sx n="87" d="100"/>
          <a:sy n="87" d="100"/>
        </p:scale>
        <p:origin x="672" y="78"/>
      </p:cViewPr>
      <p:guideLst>
        <p:guide orient="horz" pos="255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0881C-4DA0-C94E-8409-86A872E2C45D}" type="datetimeFigureOut">
              <a:rPr lang="pt-BR" smtClean="0"/>
              <a:t>02/06/2020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E1BD2-2612-044B-B912-8B4E4081AD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84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64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PROCEDIMENTO DE RETORNO</a:t>
            </a:r>
            <a:r>
              <a:rPr lang="pt-PT" baseline="0" dirty="0" smtClean="0"/>
              <a:t>  vs </a:t>
            </a:r>
            <a:r>
              <a:rPr lang="pt-PT" dirty="0" smtClean="0"/>
              <a:t>GESTÃO DE RETORNO</a:t>
            </a:r>
          </a:p>
          <a:p>
            <a:endParaRPr lang="pt-PT" dirty="0" smtClean="0"/>
          </a:p>
          <a:p>
            <a:r>
              <a:rPr lang="pt-PT" dirty="0" smtClean="0"/>
              <a:t>Muitos tipos de retornos que precisam ser gerenciados dentro desse processo, incluindo: Retornos de clientes, retornos de marketing, retornos de ativos, recalls de produtos, Retornos de danos, retornos de recuperação de material e retornos ambientais</a:t>
            </a:r>
          </a:p>
          <a:p>
            <a:r>
              <a:rPr lang="pt-PT" dirty="0" smtClean="0"/>
              <a:t>Corrigir</a:t>
            </a:r>
            <a:r>
              <a:rPr lang="pt-PT" baseline="0" dirty="0" smtClean="0"/>
              <a:t> problemas rapidamente</a:t>
            </a:r>
            <a:endParaRPr lang="pt-PT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417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98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Fora</a:t>
            </a:r>
            <a:r>
              <a:rPr lang="pt-BR" baseline="0" dirty="0" smtClean="0"/>
              <a:t> a concorrência e globalização, temos as catástrofes </a:t>
            </a:r>
            <a:r>
              <a:rPr lang="pt-BR" baseline="0" dirty="0" err="1" smtClean="0"/>
              <a:t>ambientais..imagina</a:t>
            </a:r>
            <a:r>
              <a:rPr lang="pt-BR" baseline="0" dirty="0" smtClean="0"/>
              <a:t> o seu fornecedor de alga ou arroz é deste país? </a:t>
            </a:r>
            <a:r>
              <a:rPr lang="pt-BR" baseline="0" dirty="0" err="1" smtClean="0"/>
              <a:t>Trump</a:t>
            </a:r>
            <a:r>
              <a:rPr lang="pt-BR" baseline="0" dirty="0" smtClean="0"/>
              <a:t> dumping que não entra mais aço nos EUA, guerra na síria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Cuidar da cadeia de retorno, sustentabilidade 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nestle</a:t>
            </a:r>
            <a:r>
              <a:rPr lang="pt-BR" baseline="0" dirty="0" smtClean="0"/>
              <a:t> sofreu, adidas usando </a:t>
            </a:r>
            <a:r>
              <a:rPr lang="pt-BR" baseline="0" dirty="0" err="1" smtClean="0"/>
              <a:t>mp</a:t>
            </a:r>
            <a:r>
              <a:rPr lang="pt-BR" baseline="0" dirty="0" smtClean="0"/>
              <a:t> que é lixo, o </a:t>
            </a:r>
            <a:r>
              <a:rPr lang="pt-BR" baseline="0" dirty="0" err="1" smtClean="0"/>
              <a:t>drone</a:t>
            </a:r>
            <a:r>
              <a:rPr lang="pt-BR" baseline="0" dirty="0" smtClean="0"/>
              <a:t> que </a:t>
            </a:r>
            <a:r>
              <a:rPr lang="pt-BR" baseline="0" dirty="0" err="1" smtClean="0"/>
              <a:t>fa</a:t>
            </a:r>
            <a:r>
              <a:rPr lang="pt-BR" baseline="0" dirty="0" smtClean="0"/>
              <a:t> entregas e a loja que não tem caixa...tudo isso impacta na GCS, porque impacta </a:t>
            </a:r>
            <a:r>
              <a:rPr lang="pt-BR" baseline="0" dirty="0" err="1" smtClean="0"/>
              <a:t>mp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preco</a:t>
            </a:r>
            <a:r>
              <a:rPr lang="pt-BR" baseline="0" dirty="0" smtClean="0"/>
              <a:t> das commodities, impacta gestão de </a:t>
            </a:r>
            <a:r>
              <a:rPr lang="pt-BR" baseline="0" dirty="0" err="1" smtClean="0"/>
              <a:t>embalgens</a:t>
            </a:r>
            <a:r>
              <a:rPr lang="pt-BR" baseline="0" dirty="0" smtClean="0"/>
              <a:t>, impacta qualidade de serviço, estoques, impacta formas de </a:t>
            </a:r>
            <a:r>
              <a:rPr lang="pt-BR" baseline="0" dirty="0" err="1" smtClean="0"/>
              <a:t>trnaporte</a:t>
            </a:r>
            <a:r>
              <a:rPr lang="pt-BR" baseline="0" dirty="0" smtClean="0"/>
              <a:t>....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86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607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F243-AD34-8B49-BEE6-D04E15AEB9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5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https://www.researchgate.net/profile/Douglas_Lambert2/publication/235288492_Supplier_Relationship_Management_as_a_Macro_Business_Process/links/5616c2ab08ae90469c611230/Supplier-Relationship-Management-as-a-Macro-Business-Process.pdf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F243-AD34-8B49-BEE6-D04E15AEB9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7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TEM SWOT,</a:t>
            </a:r>
            <a:r>
              <a:rPr lang="pt-BR" baseline="0" dirty="0" smtClean="0"/>
              <a:t> PORTER, PESTEL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258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Priorização, sair da subjetividade.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2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E1BD2-2612-044B-B912-8B4E4081ADF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8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Ex: aplicativo, cliente</a:t>
            </a:r>
            <a:r>
              <a:rPr lang="pt-PT" baseline="0" dirty="0" smtClean="0"/>
              <a:t> mais pao de açúcar. Ou exigindo parcerias, explo aula passada de inovação, não é qq forencedor.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86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10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Gerenciamento de relacionamento com clientes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33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00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73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Gerenciamento de fluxo de fabricação/de manufatura</a:t>
            </a:r>
          </a:p>
          <a:p>
            <a:endParaRPr lang="pt-BR" dirty="0" smtClean="0"/>
          </a:p>
          <a:p>
            <a:r>
              <a:rPr lang="pt-BR" dirty="0" smtClean="0"/>
              <a:t>Antes: Objetivo</a:t>
            </a:r>
            <a:r>
              <a:rPr lang="pt-BR" baseline="0" dirty="0" smtClean="0"/>
              <a:t> produzir maior variedade de produtos no menor tempo e menor custo</a:t>
            </a:r>
          </a:p>
          <a:p>
            <a:r>
              <a:rPr lang="pt-BR" baseline="0" dirty="0" smtClean="0"/>
              <a:t>Hoje: </a:t>
            </a:r>
            <a:r>
              <a:rPr lang="pt-PT" dirty="0" smtClean="0"/>
              <a:t>Avalia a flexibilidade atual e desejada de recursos estratégicos, como Como fábricas, fornecedores, canais de distribuição, TI e Recursos humanos.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96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DESENVOLVIMENTO E COMERCIALIZAÇÃO DE PRODUTOS.</a:t>
            </a:r>
          </a:p>
          <a:p>
            <a:endParaRPr lang="pt-PT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AFE2-1704-4091-A3B3-9CEF68029A0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47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4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5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0CDC58-2CB9-484F-8427-10D3B0FF9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8440" y="4923823"/>
            <a:ext cx="2057400" cy="154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8C2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8358FDE-E83C-DF47-AB2F-69269CC65B8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Espaço Reservado para Texto 11">
            <a:extLst>
              <a:ext uri="{FF2B5EF4-FFF2-40B4-BE49-F238E27FC236}">
                <a16:creationId xmlns:a16="http://schemas.microsoft.com/office/drawing/2014/main" id="{41D93AB5-A2C6-4D2C-9FF7-DDE93F46AC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809" y="291012"/>
            <a:ext cx="2196317" cy="1485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75">
                <a:solidFill>
                  <a:srgbClr val="8C2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3C026823-B45E-4740-A604-160B16C615D1}"/>
              </a:ext>
            </a:extLst>
          </p:cNvPr>
          <p:cNvCxnSpPr/>
          <p:nvPr userDrawn="1"/>
        </p:nvCxnSpPr>
        <p:spPr>
          <a:xfrm>
            <a:off x="587416" y="4875007"/>
            <a:ext cx="7969169" cy="0"/>
          </a:xfrm>
          <a:prstGeom prst="line">
            <a:avLst/>
          </a:prstGeom>
          <a:ln>
            <a:solidFill>
              <a:srgbClr val="8C2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id="{D0425F37-88F0-4097-ABA7-0E3A8B35E9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447" y="1569575"/>
            <a:ext cx="2558653" cy="721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FDB5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EDITAR TEXTO MESTRE</a:t>
            </a:r>
          </a:p>
        </p:txBody>
      </p:sp>
      <p:sp>
        <p:nvSpPr>
          <p:cNvPr id="16" name="Espaço Reservado para Texto 18">
            <a:extLst>
              <a:ext uri="{FF2B5EF4-FFF2-40B4-BE49-F238E27FC236}">
                <a16:creationId xmlns:a16="http://schemas.microsoft.com/office/drawing/2014/main" id="{3102BA3D-8C95-4000-9B6D-087E24D0B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52" y="2497829"/>
            <a:ext cx="2558653" cy="1846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211C486F-A886-4C74-8220-1D0340099F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90901" y="1569574"/>
            <a:ext cx="5166122" cy="2850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7" name="Espaço Reservado para Texto 18">
            <a:extLst>
              <a:ext uri="{FF2B5EF4-FFF2-40B4-BE49-F238E27FC236}">
                <a16:creationId xmlns:a16="http://schemas.microsoft.com/office/drawing/2014/main" id="{ED1D7740-B1F4-4224-856D-E17587BE1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8370" y="4497079"/>
            <a:ext cx="2558653" cy="19131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" i="1">
                <a:solidFill>
                  <a:srgbClr val="4E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545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9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8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0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6786-B4B8-F844-86A4-A0188D652C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8FDE-E83C-DF47-AB2F-69269CC65B8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8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1556786-B4B8-F844-86A4-A0188D652CC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/>
              <a:t>02/06/2020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8358FDE-E83C-DF47-AB2F-69269CC65B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9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nJMmt3e2aA&amp;feature=youtu.be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hyperlink" Target="https://www.youtube.com/watch?v=NrmMk1Myrxc" TargetMode="External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hyperlink" Target="https://www.nespresso.com/pt/pt/como-reciclar-capsulas-de-cafe" TargetMode="External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investidor.estadao.com.br/comportamento/atitudes-empresas-crise-coronaviru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oxfordcollegeofmarketing.com/2016/06/30/pestel-analysis/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m.sebrae.com.br/Sebrae/Portal%20Sebrae/Anexos/ME_Analise-Swot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RrG0-SA1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34841"/>
            <a:ext cx="91440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900" b="1" smtClean="0"/>
              <a:t>GESTÃO DA CADEIA DE SUPRIMENTOS E INTELIGÊNCIA COMPETITIVA</a:t>
            </a:r>
            <a:br>
              <a:rPr lang="pt-BR" sz="1900" b="1" smtClean="0"/>
            </a:br>
            <a:r>
              <a:rPr lang="pt-BR" sz="1900" b="1" smtClean="0"/>
              <a:t>(Supply Chain Management and Competitive Intelligence)</a:t>
            </a:r>
            <a:endParaRPr lang="pt-BR" sz="1900" dirty="0"/>
          </a:p>
        </p:txBody>
      </p:sp>
      <p:pic>
        <p:nvPicPr>
          <p:cNvPr id="3" name="Picture 2" descr="C:\Users\cs133741\Pictures\Banco Imagens\strateg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r="351"/>
          <a:stretch/>
        </p:blipFill>
        <p:spPr bwMode="auto">
          <a:xfrm>
            <a:off x="0" y="-72504"/>
            <a:ext cx="9144000" cy="693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5496" y="-19423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tx2"/>
                </a:solidFill>
              </a:rPr>
              <a:t>Mônica Georgino</a:t>
            </a:r>
          </a:p>
          <a:p>
            <a:pPr algn="r"/>
            <a:endParaRPr lang="pt-BR" sz="1600" dirty="0" smtClean="0">
              <a:solidFill>
                <a:schemeClr val="tx2"/>
              </a:solidFill>
            </a:endParaRPr>
          </a:p>
          <a:p>
            <a:pPr algn="r"/>
            <a:r>
              <a:rPr lang="pt-BR" sz="1600" dirty="0" smtClean="0">
                <a:solidFill>
                  <a:schemeClr val="tx2"/>
                </a:solidFill>
              </a:rPr>
              <a:t>Eng. Agrônoma (ESALQ)</a:t>
            </a:r>
          </a:p>
          <a:p>
            <a:pPr algn="r"/>
            <a:r>
              <a:rPr lang="pt-BR" sz="1600" dirty="0" smtClean="0">
                <a:solidFill>
                  <a:schemeClr val="tx2"/>
                </a:solidFill>
              </a:rPr>
              <a:t>Mestre Eng. Produção (UFSCAR)</a:t>
            </a:r>
          </a:p>
          <a:p>
            <a:pPr algn="r"/>
            <a:r>
              <a:rPr lang="pt-BR" sz="1600" dirty="0" smtClean="0">
                <a:solidFill>
                  <a:schemeClr val="tx2"/>
                </a:solidFill>
              </a:rPr>
              <a:t> Suprimentos (Grupo </a:t>
            </a:r>
            <a:r>
              <a:rPr lang="pt-BR" sz="1600" dirty="0" err="1" smtClean="0">
                <a:solidFill>
                  <a:schemeClr val="tx2"/>
                </a:solidFill>
              </a:rPr>
              <a:t>Cosan</a:t>
            </a:r>
            <a:r>
              <a:rPr lang="pt-BR" sz="1600" dirty="0" smtClean="0">
                <a:solidFill>
                  <a:schemeClr val="tx2"/>
                </a:solidFill>
              </a:rPr>
              <a:t>)</a:t>
            </a:r>
          </a:p>
          <a:p>
            <a:pPr algn="r"/>
            <a:r>
              <a:rPr lang="pt-BR" sz="1600" dirty="0" smtClean="0">
                <a:solidFill>
                  <a:schemeClr val="tx2"/>
                </a:solidFill>
              </a:rPr>
              <a:t>monicageorgino@gmail.com</a:t>
            </a:r>
          </a:p>
          <a:p>
            <a:pPr algn="r"/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05962" y="6492240"/>
            <a:ext cx="747712" cy="365760"/>
          </a:xfrm>
        </p:spPr>
        <p:txBody>
          <a:bodyPr/>
          <a:lstStyle/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5496" y="4053146"/>
            <a:ext cx="8279904" cy="633140"/>
          </a:xfrm>
          <a:prstGeom prst="rect">
            <a:avLst/>
          </a:prstGeom>
          <a:solidFill>
            <a:srgbClr val="FFC000"/>
          </a:solidFill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900" b="1" dirty="0" smtClean="0">
                <a:solidFill>
                  <a:schemeClr val="tx1"/>
                </a:solidFill>
              </a:rPr>
              <a:t>GESTÃO DA CADEIA DE SUPRIMENTOS</a:t>
            </a:r>
          </a:p>
          <a:p>
            <a:pPr algn="ctr"/>
            <a:r>
              <a:rPr lang="pt-BR" sz="1900" b="1" dirty="0" smtClean="0">
                <a:solidFill>
                  <a:schemeClr val="tx1"/>
                </a:solidFill>
              </a:rPr>
              <a:t> (</a:t>
            </a:r>
            <a:r>
              <a:rPr lang="pt-BR" sz="1900" b="1" i="1" dirty="0" err="1" smtClean="0">
                <a:solidFill>
                  <a:schemeClr val="tx1"/>
                </a:solidFill>
              </a:rPr>
              <a:t>Supply</a:t>
            </a:r>
            <a:r>
              <a:rPr lang="pt-BR" sz="1900" b="1" i="1" dirty="0" smtClean="0">
                <a:solidFill>
                  <a:schemeClr val="tx1"/>
                </a:solidFill>
              </a:rPr>
              <a:t> Chain Management)</a:t>
            </a:r>
            <a:endParaRPr lang="pt-BR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4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2156403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465386" y="4180743"/>
            <a:ext cx="6248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50" dirty="0" smtClean="0"/>
              <a:t>Previsão da demanda</a:t>
            </a:r>
          </a:p>
          <a:p>
            <a:r>
              <a:rPr lang="pt-PT" sz="1350" dirty="0" smtClean="0"/>
              <a:t>Intervir </a:t>
            </a:r>
            <a:r>
              <a:rPr lang="pt-PT" sz="1350" dirty="0"/>
              <a:t>pró-ativamente se detectarem um risco que possa interferir com </a:t>
            </a:r>
            <a:r>
              <a:rPr lang="pt-PT" sz="1350" dirty="0" smtClean="0"/>
              <a:t>os acordos que </a:t>
            </a:r>
            <a:r>
              <a:rPr lang="pt-PT" sz="1350" dirty="0"/>
              <a:t>foram </a:t>
            </a:r>
            <a:r>
              <a:rPr lang="pt-PT" sz="1350" dirty="0" smtClean="0"/>
              <a:t>pré estabelecidos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9557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2396544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559170" y="4180742"/>
            <a:ext cx="6253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Cadeia de Suprimentos: Empurrada (ex. Agro) x Puxada (ex. Linha branca)</a:t>
            </a:r>
            <a:endParaRPr lang="pt-PT" sz="1400" dirty="0"/>
          </a:p>
          <a:p>
            <a:r>
              <a:rPr lang="pt-PT" sz="1400" dirty="0"/>
              <a:t>Exigir de forma pró-ativa e executar o plano sem interrupções </a:t>
            </a:r>
          </a:p>
          <a:p>
            <a:r>
              <a:rPr lang="pt-PT" sz="1400" dirty="0" smtClean="0"/>
              <a:t>Sincronizar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440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2647296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465385" y="4180743"/>
            <a:ext cx="64068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50" dirty="0" smtClean="0"/>
              <a:t>Atender os pedidos e ordem de produção</a:t>
            </a:r>
          </a:p>
          <a:p>
            <a:r>
              <a:rPr lang="pt-PT" sz="1350" dirty="0" smtClean="0"/>
              <a:t>Determinar alocação de recursos (pessoas, insumos, plantas)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5263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2890948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465385" y="4147692"/>
            <a:ext cx="640682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50" dirty="0"/>
              <a:t>Reagir rapidamente aos riscos da </a:t>
            </a:r>
            <a:r>
              <a:rPr lang="pt-PT" sz="1350" dirty="0" smtClean="0"/>
              <a:t>Cadeia de Suprimentos </a:t>
            </a:r>
            <a:endParaRPr lang="pt-PT" sz="1350" dirty="0"/>
          </a:p>
          <a:p>
            <a:r>
              <a:rPr lang="pt-PT" sz="1400" dirty="0" smtClean="0"/>
              <a:t>Gerenciar o </a:t>
            </a:r>
            <a:r>
              <a:rPr lang="pt-PT" sz="1400" dirty="0"/>
              <a:t>fluxo de fabricação/de </a:t>
            </a:r>
            <a:r>
              <a:rPr lang="pt-PT" sz="1400" dirty="0" smtClean="0"/>
              <a:t>manufatura</a:t>
            </a:r>
            <a:endParaRPr lang="pt-PT" sz="1400" dirty="0"/>
          </a:p>
          <a:p>
            <a:r>
              <a:rPr lang="pt-PT" sz="1350" dirty="0" smtClean="0"/>
              <a:t>Gerir os estoques </a:t>
            </a:r>
          </a:p>
          <a:p>
            <a:r>
              <a:rPr lang="pt-PT" sz="1350" dirty="0" smtClean="0"/>
              <a:t>Gerir a logística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31247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3146539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465385" y="4180742"/>
            <a:ext cx="667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Desenvolver e comercializar produtos ou serviços (marketing)</a:t>
            </a:r>
          </a:p>
          <a:p>
            <a:r>
              <a:rPr lang="pt-PT" sz="1400" dirty="0" smtClean="0"/>
              <a:t>Inovação</a:t>
            </a:r>
          </a:p>
          <a:p>
            <a:r>
              <a:rPr lang="pt-PT" sz="1400" dirty="0" smtClean="0"/>
              <a:t>O </a:t>
            </a:r>
            <a:r>
              <a:rPr lang="pt-PT" sz="1400" dirty="0"/>
              <a:t>melhor fluxo de combinação </a:t>
            </a:r>
            <a:r>
              <a:rPr lang="pt-PT" sz="1400" dirty="0" smtClean="0"/>
              <a:t>produto ou serviço </a:t>
            </a:r>
            <a:r>
              <a:rPr lang="pt-PT" sz="1400" dirty="0"/>
              <a:t>x mercado</a:t>
            </a:r>
          </a:p>
          <a:p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0518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3400427"/>
            <a:ext cx="6561354" cy="274868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CaixaDeTexto 8"/>
          <p:cNvSpPr txBox="1"/>
          <p:nvPr/>
        </p:nvSpPr>
        <p:spPr>
          <a:xfrm>
            <a:off x="1552404" y="4180742"/>
            <a:ext cx="6300273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PT" sz="1400" dirty="0"/>
              <a:t>Corrigir problemas </a:t>
            </a:r>
            <a:r>
              <a:rPr lang="pt-PT" sz="1400" dirty="0" smtClean="0"/>
              <a:t>rapidamente:</a:t>
            </a:r>
            <a:endParaRPr lang="pt-PT" sz="1400" dirty="0"/>
          </a:p>
          <a:p>
            <a:r>
              <a:rPr lang="pt-PT" sz="1350" dirty="0" smtClean="0"/>
              <a:t>Retornos </a:t>
            </a:r>
            <a:r>
              <a:rPr lang="pt-PT" sz="1350" dirty="0"/>
              <a:t>de clientes</a:t>
            </a:r>
          </a:p>
          <a:p>
            <a:r>
              <a:rPr lang="pt-PT" sz="1350" dirty="0"/>
              <a:t>Retornos de </a:t>
            </a:r>
            <a:r>
              <a:rPr lang="pt-PT" sz="1350" dirty="0" smtClean="0"/>
              <a:t>marketing</a:t>
            </a:r>
          </a:p>
          <a:p>
            <a:endParaRPr lang="pt-PT" sz="1350" dirty="0"/>
          </a:p>
          <a:p>
            <a:r>
              <a:rPr lang="pt-PT" sz="1350" dirty="0"/>
              <a:t>Retornos de ativos</a:t>
            </a:r>
          </a:p>
          <a:p>
            <a:r>
              <a:rPr lang="pt-PT" sz="1350" dirty="0" smtClean="0"/>
              <a:t>Recalls </a:t>
            </a:r>
            <a:r>
              <a:rPr lang="pt-PT" sz="1350" dirty="0"/>
              <a:t>de produtos</a:t>
            </a:r>
          </a:p>
          <a:p>
            <a:r>
              <a:rPr lang="pt-PT" sz="1350" dirty="0"/>
              <a:t>Retornos ambientais</a:t>
            </a:r>
          </a:p>
        </p:txBody>
      </p:sp>
    </p:spTree>
    <p:extLst>
      <p:ext uri="{BB962C8B-B14F-4D97-AF65-F5344CB8AC3E}">
        <p14:creationId xmlns:p14="http://schemas.microsoft.com/office/powerpoint/2010/main" val="3810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QUADRO CONCEITUAL DA GCS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47" y="388430"/>
            <a:ext cx="7113506" cy="47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/>
          <p:cNvSpPr/>
          <p:nvPr/>
        </p:nvSpPr>
        <p:spPr>
          <a:xfrm>
            <a:off x="5149374" y="1542197"/>
            <a:ext cx="1105468" cy="409432"/>
          </a:xfrm>
          <a:prstGeom prst="ellipse">
            <a:avLst/>
          </a:prstGeom>
          <a:noFill/>
          <a:ln w="41275">
            <a:solidFill>
              <a:srgbClr val="F2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144179" y="938503"/>
            <a:ext cx="1105468" cy="409432"/>
          </a:xfrm>
          <a:prstGeom prst="ellipse">
            <a:avLst/>
          </a:prstGeom>
          <a:noFill/>
          <a:ln w="41275">
            <a:solidFill>
              <a:srgbClr val="F2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220872" y="1105469"/>
            <a:ext cx="1105468" cy="409432"/>
          </a:xfrm>
          <a:prstGeom prst="ellipse">
            <a:avLst/>
          </a:prstGeom>
          <a:noFill/>
          <a:ln w="41275">
            <a:solidFill>
              <a:srgbClr val="F2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9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847" y="523213"/>
            <a:ext cx="1915396" cy="150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4" y="-27383"/>
            <a:ext cx="912488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CATÁSTROFES AMBIENTAIS                                      TECNOLOGIAS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" y="499917"/>
            <a:ext cx="2253444" cy="14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Número de Slide 6"/>
          <p:cNvSpPr txBox="1">
            <a:spLocks/>
          </p:cNvSpPr>
          <p:nvPr/>
        </p:nvSpPr>
        <p:spPr>
          <a:xfrm>
            <a:off x="8405962" y="6492240"/>
            <a:ext cx="747712" cy="365760"/>
          </a:xfrm>
          <a:prstGeom prst="rect">
            <a:avLst/>
          </a:prstGeom>
        </p:spPr>
        <p:txBody>
          <a:bodyPr vert="horz" anchor="b"/>
          <a:lstStyle>
            <a:defPPr>
              <a:defRPr lang="pt-B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17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07" y="699135"/>
            <a:ext cx="2331596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r="24896" b="2942"/>
          <a:stretch/>
        </p:blipFill>
        <p:spPr bwMode="auto">
          <a:xfrm>
            <a:off x="4634308" y="583988"/>
            <a:ext cx="1991354" cy="13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572000" y="43569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800" dirty="0" err="1"/>
              <a:t>Amazon</a:t>
            </a:r>
            <a:r>
              <a:rPr lang="pt-BR" sz="800" dirty="0"/>
              <a:t> Go:</a:t>
            </a:r>
          </a:p>
          <a:p>
            <a:pPr algn="r"/>
            <a:r>
              <a:rPr lang="pt-BR" sz="800" dirty="0">
                <a:hlinkClick r:id="rId7"/>
              </a:rPr>
              <a:t>https://www.youtube.com/watch?v=NrmMk1Myrxc</a:t>
            </a:r>
            <a:endParaRPr lang="pt-BR" sz="800" dirty="0"/>
          </a:p>
          <a:p>
            <a:pPr algn="r"/>
            <a:r>
              <a:rPr lang="pt-BR" sz="800" dirty="0"/>
              <a:t>Mcdonalds:</a:t>
            </a:r>
          </a:p>
          <a:p>
            <a:pPr algn="r"/>
            <a:r>
              <a:rPr lang="pt-BR" sz="800" dirty="0">
                <a:hlinkClick r:id="rId8"/>
              </a:rPr>
              <a:t>https://</a:t>
            </a:r>
            <a:r>
              <a:rPr lang="pt-BR" sz="800" dirty="0" smtClean="0">
                <a:hlinkClick r:id="rId8"/>
              </a:rPr>
              <a:t>www.youtube.com/watch?v=9nJMmt3e2aA&amp;feature=youtu.be</a:t>
            </a:r>
            <a:endParaRPr lang="pt-BR" sz="800" dirty="0" smtClean="0"/>
          </a:p>
          <a:p>
            <a:pPr algn="r"/>
            <a:r>
              <a:rPr lang="pt-BR" sz="800" dirty="0" smtClean="0"/>
              <a:t>Nestlé</a:t>
            </a:r>
            <a:r>
              <a:rPr lang="pt-BR" sz="800" dirty="0"/>
              <a:t>:</a:t>
            </a:r>
          </a:p>
          <a:p>
            <a:pPr algn="r"/>
            <a:r>
              <a:rPr lang="pt-BR" sz="800" dirty="0">
                <a:hlinkClick r:id="rId9"/>
              </a:rPr>
              <a:t>https://www.nespresso.com/pt/pt/como-reciclar-capsulas-de-cafe</a:t>
            </a:r>
            <a:endParaRPr lang="pt-BR" sz="800" dirty="0"/>
          </a:p>
          <a:p>
            <a:pPr algn="r"/>
            <a:endParaRPr lang="pt-BR" sz="800" dirty="0"/>
          </a:p>
        </p:txBody>
      </p:sp>
      <p:sp>
        <p:nvSpPr>
          <p:cNvPr id="12" name="CaixaDeTexto 7"/>
          <p:cNvSpPr txBox="1"/>
          <p:nvPr/>
        </p:nvSpPr>
        <p:spPr>
          <a:xfrm>
            <a:off x="0" y="2316491"/>
            <a:ext cx="9153674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t-BR" dirty="0"/>
              <a:t>SUSTENTABILIDADE                                             POLÍTICOS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2272624" y="2873858"/>
            <a:ext cx="1908000" cy="1603548"/>
            <a:chOff x="3851920" y="188640"/>
            <a:chExt cx="4829175" cy="407898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76672"/>
              <a:ext cx="4829175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88640"/>
              <a:ext cx="350520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bject 5"/>
          <p:cNvSpPr/>
          <p:nvPr/>
        </p:nvSpPr>
        <p:spPr>
          <a:xfrm>
            <a:off x="71544" y="2985355"/>
            <a:ext cx="2112579" cy="13343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91" y="2843241"/>
            <a:ext cx="2088000" cy="15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reto 6"/>
          <p:cNvCxnSpPr/>
          <p:nvPr/>
        </p:nvCxnSpPr>
        <p:spPr>
          <a:xfrm>
            <a:off x="71544" y="2748070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cs133741\Pictures\Banco Imagens\brasil-greve-caminhoneiros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42" y="2879047"/>
            <a:ext cx="2161058" cy="144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73" y="576749"/>
            <a:ext cx="9144000" cy="42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RESILIÊNCIA GCS ou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SUPPLY CHAIN INTERRUPTION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81511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>
                <a:hlinkClick r:id="rId3"/>
              </a:rPr>
              <a:t>https://einvestidor.estadao.com.br/comportamento/atitudes-empresas-crise-coronavirus</a:t>
            </a:r>
            <a:r>
              <a:rPr lang="pt-BR" sz="600" dirty="0" smtClean="0">
                <a:hlinkClick r:id="rId3"/>
              </a:rPr>
              <a:t>/</a:t>
            </a:r>
            <a:endParaRPr lang="pt-BR" sz="600" dirty="0" smtClean="0"/>
          </a:p>
          <a:p>
            <a:r>
              <a:rPr lang="pt-BR" sz="600" dirty="0" smtClean="0"/>
              <a:t>Santos</a:t>
            </a:r>
            <a:r>
              <a:rPr lang="pt-BR" sz="600" dirty="0"/>
              <a:t>, Márcio Gonçalves dos ; ALCÂNTARA, ROSANE LÚCIA CHICARELLI . GESTÃO DE RISCOS DE RUPTURAS E ESTRATÉGIAS DE RESILIÊNCIA EM CADEIAS DE SUPRIMENTOS. In: Marcos William </a:t>
            </a:r>
            <a:r>
              <a:rPr lang="pt-BR" sz="600" dirty="0" err="1"/>
              <a:t>Kaspchak</a:t>
            </a:r>
            <a:r>
              <a:rPr lang="pt-BR" sz="600" dirty="0"/>
              <a:t> Machado. (Org.). Engenharia de Produção: </a:t>
            </a:r>
            <a:r>
              <a:rPr lang="pt-BR" sz="600" dirty="0" err="1"/>
              <a:t>What's</a:t>
            </a:r>
            <a:r>
              <a:rPr lang="pt-BR" sz="600" dirty="0"/>
              <a:t> </a:t>
            </a:r>
            <a:r>
              <a:rPr lang="pt-BR" sz="600" dirty="0" err="1"/>
              <a:t>Your</a:t>
            </a:r>
            <a:r>
              <a:rPr lang="pt-BR" sz="600" dirty="0"/>
              <a:t> </a:t>
            </a:r>
            <a:r>
              <a:rPr lang="pt-BR" sz="600" dirty="0" err="1"/>
              <a:t>Plan</a:t>
            </a:r>
            <a:r>
              <a:rPr lang="pt-BR" sz="600" dirty="0"/>
              <a:t>? 2. 1aed.: Atena Editora, 2019, v. , p. 358-372.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t="1978"/>
          <a:stretch/>
        </p:blipFill>
        <p:spPr>
          <a:xfrm>
            <a:off x="227320" y="682387"/>
            <a:ext cx="5086350" cy="22407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705368" y="827512"/>
            <a:ext cx="1412543" cy="182422"/>
          </a:xfrm>
          <a:prstGeom prst="rect">
            <a:avLst/>
          </a:prstGeom>
          <a:noFill/>
          <a:ln w="28575">
            <a:solidFill>
              <a:srgbClr val="F2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611862" y="1133911"/>
            <a:ext cx="1620000" cy="182422"/>
          </a:xfrm>
          <a:prstGeom prst="rect">
            <a:avLst/>
          </a:prstGeom>
          <a:noFill/>
          <a:ln w="28575">
            <a:solidFill>
              <a:srgbClr val="F2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720966" y="2056989"/>
            <a:ext cx="1080000" cy="182422"/>
          </a:xfrm>
          <a:prstGeom prst="rect">
            <a:avLst/>
          </a:prstGeom>
          <a:noFill/>
          <a:ln w="28575">
            <a:solidFill>
              <a:srgbClr val="F2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691476" y="2554308"/>
            <a:ext cx="540000" cy="151673"/>
          </a:xfrm>
          <a:prstGeom prst="rect">
            <a:avLst/>
          </a:prstGeom>
          <a:noFill/>
          <a:ln w="28575">
            <a:solidFill>
              <a:srgbClr val="F2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153670" y="2698160"/>
            <a:ext cx="540000" cy="151673"/>
          </a:xfrm>
          <a:prstGeom prst="rect">
            <a:avLst/>
          </a:prstGeom>
          <a:noFill/>
          <a:ln w="28575">
            <a:solidFill>
              <a:srgbClr val="F2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88702" y="504963"/>
            <a:ext cx="3655970" cy="4193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/>
              <a:t>As 5 atitudes das empresas </a:t>
            </a:r>
            <a:r>
              <a:rPr lang="pt-BR" sz="1600" b="1" dirty="0" err="1"/>
              <a:t>resilientes</a:t>
            </a:r>
            <a:r>
              <a:rPr lang="pt-BR" sz="1600" b="1" dirty="0"/>
              <a:t> para sair rápido da crise</a:t>
            </a:r>
          </a:p>
          <a:p>
            <a:r>
              <a:rPr lang="pt-BR" sz="1050" dirty="0" smtClean="0"/>
              <a:t>Plano de ação (alinhado com operação, finanças, marketing...)</a:t>
            </a:r>
          </a:p>
          <a:p>
            <a:endParaRPr lang="pt-BR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pt-BR" sz="1600" dirty="0" smtClean="0"/>
              <a:t>Destravar o balanço: eliminar despesas não essenciais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 smtClean="0"/>
              <a:t>Transformar-se rapidamente: redução de custos e aumento da produtividade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Ter uma mentalidade além da </a:t>
            </a:r>
            <a:r>
              <a:rPr lang="pt-BR" sz="1600" dirty="0" smtClean="0"/>
              <a:t>crise: </a:t>
            </a:r>
            <a:r>
              <a:rPr lang="pt-BR" sz="1600" dirty="0"/>
              <a:t>inovação e os investimentos </a:t>
            </a:r>
            <a:r>
              <a:rPr lang="pt-BR" sz="1600" dirty="0" smtClean="0"/>
              <a:t>LP. Definir Grupos de trabalho (multifuncional)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 smtClean="0"/>
              <a:t>M&amp;A (fusões e aquisições): concorrentes e </a:t>
            </a:r>
            <a:r>
              <a:rPr lang="pt-BR" sz="1600" dirty="0"/>
              <a:t>fornecedores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Adaptação do modelo operacional: </a:t>
            </a:r>
            <a:r>
              <a:rPr lang="pt-BR" sz="1600" dirty="0" smtClean="0"/>
              <a:t>agilidade e </a:t>
            </a:r>
            <a:r>
              <a:rPr lang="pt-BR" sz="1600" dirty="0"/>
              <a:t>melhorias de </a:t>
            </a:r>
            <a:r>
              <a:rPr lang="pt-BR" sz="1600" dirty="0" smtClean="0"/>
              <a:t>processo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2729" y="2944091"/>
            <a:ext cx="4628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rgbClr val="5E82A3"/>
                </a:solidFill>
              </a:rPr>
              <a:t>Discussões COVID:</a:t>
            </a:r>
          </a:p>
          <a:p>
            <a:r>
              <a:rPr lang="pt-BR" sz="1400" b="1" i="1" dirty="0" smtClean="0">
                <a:solidFill>
                  <a:srgbClr val="5E82A3"/>
                </a:solidFill>
              </a:rPr>
              <a:t>Revisão de escopo</a:t>
            </a:r>
          </a:p>
          <a:p>
            <a:r>
              <a:rPr lang="pt-BR" sz="1400" b="1" i="1" dirty="0" smtClean="0">
                <a:solidFill>
                  <a:srgbClr val="5E82A3"/>
                </a:solidFill>
              </a:rPr>
              <a:t>Custo de sobrevivência: fornecedores estratégicos</a:t>
            </a:r>
          </a:p>
          <a:p>
            <a:r>
              <a:rPr lang="pt-BR" sz="1400" b="1" i="1" dirty="0" smtClean="0">
                <a:solidFill>
                  <a:srgbClr val="5E82A3"/>
                </a:solidFill>
              </a:rPr>
              <a:t>Redução custo unitário/extensão prazo contrato</a:t>
            </a:r>
          </a:p>
          <a:p>
            <a:r>
              <a:rPr lang="pt-BR" sz="1400" b="1" i="1" dirty="0" smtClean="0">
                <a:solidFill>
                  <a:srgbClr val="5E82A3"/>
                </a:solidFill>
              </a:rPr>
              <a:t>Novo </a:t>
            </a:r>
            <a:r>
              <a:rPr lang="pt-BR" sz="1400" b="1" i="1" dirty="0" err="1" smtClean="0">
                <a:solidFill>
                  <a:srgbClr val="5E82A3"/>
                </a:solidFill>
              </a:rPr>
              <a:t>leadtime</a:t>
            </a:r>
            <a:r>
              <a:rPr lang="pt-BR" sz="1400" b="1" i="1" dirty="0" smtClean="0">
                <a:solidFill>
                  <a:srgbClr val="5E82A3"/>
                </a:solidFill>
              </a:rPr>
              <a:t>/mobilização</a:t>
            </a:r>
          </a:p>
          <a:p>
            <a:r>
              <a:rPr lang="pt-BR" sz="1400" b="1" i="1" dirty="0" smtClean="0">
                <a:solidFill>
                  <a:srgbClr val="5E82A3"/>
                </a:solidFill>
              </a:rPr>
              <a:t>Revisão estoque</a:t>
            </a:r>
          </a:p>
          <a:p>
            <a:r>
              <a:rPr lang="pt-BR" sz="1400" b="1" i="1" dirty="0" smtClean="0">
                <a:solidFill>
                  <a:srgbClr val="5E82A3"/>
                </a:solidFill>
              </a:rPr>
              <a:t>Análise de mercado</a:t>
            </a:r>
          </a:p>
          <a:p>
            <a:r>
              <a:rPr lang="pt-BR" sz="1400" b="1" i="1" dirty="0" smtClean="0">
                <a:solidFill>
                  <a:srgbClr val="5E82A3"/>
                </a:solidFill>
              </a:rPr>
              <a:t>Forte alinhamento (Finanças e Planejamento Estratégico)</a:t>
            </a:r>
            <a:endParaRPr lang="pt-BR" sz="1400" b="1" i="1" dirty="0">
              <a:solidFill>
                <a:srgbClr val="5E82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EFEITO CHICOTE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3" y="732110"/>
            <a:ext cx="2655743" cy="416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76" y="2039987"/>
            <a:ext cx="2738842" cy="20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59" y="2617342"/>
            <a:ext cx="2315834" cy="22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/>
          <p:nvPr/>
        </p:nvSpPr>
        <p:spPr>
          <a:xfrm>
            <a:off x="3966051" y="850125"/>
            <a:ext cx="2074925" cy="1410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Espaço Reservado para Número de Slide 6"/>
          <p:cNvSpPr txBox="1">
            <a:spLocks/>
          </p:cNvSpPr>
          <p:nvPr/>
        </p:nvSpPr>
        <p:spPr>
          <a:xfrm>
            <a:off x="8405962" y="6492240"/>
            <a:ext cx="747712" cy="36576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19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DEFINIÇÃO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5556" y="709702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dirty="0" smtClean="0"/>
              <a:t>“A Gestão da Cadeia de Suprimentos (GCS) é a integração dos principais processos de negócios chaves, através de fornecedores de produtos, serviços e informações que agregam valor para clientes e </a:t>
            </a:r>
            <a:r>
              <a:rPr lang="pt-PT" sz="3200" i="1" dirty="0" smtClean="0"/>
              <a:t>stakeholders</a:t>
            </a:r>
            <a:r>
              <a:rPr lang="pt-PT" sz="3200" dirty="0" smtClean="0"/>
              <a:t>”</a:t>
            </a:r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i="1" dirty="0" smtClean="0"/>
              <a:t>Global </a:t>
            </a:r>
            <a:r>
              <a:rPr lang="pt-BR" sz="2000" b="1" i="1" dirty="0" err="1" smtClean="0"/>
              <a:t>Supply</a:t>
            </a:r>
            <a:r>
              <a:rPr lang="pt-BR" sz="2000" b="1" i="1" dirty="0" smtClean="0"/>
              <a:t> Chain </a:t>
            </a:r>
            <a:r>
              <a:rPr lang="pt-BR" sz="2000" b="1" i="1" dirty="0" err="1" smtClean="0"/>
              <a:t>Forum</a:t>
            </a:r>
            <a:endParaRPr lang="pt-BR" sz="2000" b="1" i="1" dirty="0"/>
          </a:p>
        </p:txBody>
      </p:sp>
      <p:sp>
        <p:nvSpPr>
          <p:cNvPr id="6" name="Retângulo 5"/>
          <p:cNvSpPr/>
          <p:nvPr/>
        </p:nvSpPr>
        <p:spPr>
          <a:xfrm>
            <a:off x="4616" y="4885511"/>
            <a:ext cx="87858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+mj-lt"/>
              </a:rPr>
              <a:t>Lambert, D. M., &amp; Cooper, M. C. (2000). Issues in supply chain management. </a:t>
            </a:r>
            <a:r>
              <a:rPr lang="en-US" sz="1000" i="1" dirty="0">
                <a:latin typeface="+mj-lt"/>
              </a:rPr>
              <a:t>Industrial marketing management</a:t>
            </a:r>
            <a:r>
              <a:rPr lang="en-US" sz="1000" dirty="0">
                <a:latin typeface="+mj-lt"/>
              </a:rPr>
              <a:t>, </a:t>
            </a:r>
            <a:r>
              <a:rPr lang="en-US" sz="1000" i="1" dirty="0">
                <a:latin typeface="+mj-lt"/>
              </a:rPr>
              <a:t>29</a:t>
            </a:r>
            <a:r>
              <a:rPr lang="en-US" sz="1000" dirty="0">
                <a:latin typeface="+mj-lt"/>
              </a:rPr>
              <a:t>(1), 65-83.</a:t>
            </a:r>
            <a:endParaRPr lang="pt-BR" sz="1000" dirty="0">
              <a:latin typeface="+mj-lt"/>
            </a:endParaRPr>
          </a:p>
        </p:txBody>
      </p:sp>
      <p:sp>
        <p:nvSpPr>
          <p:cNvPr id="7" name="Espaço Reservado para Número de Slide 6"/>
          <p:cNvSpPr txBox="1">
            <a:spLocks/>
          </p:cNvSpPr>
          <p:nvPr/>
        </p:nvSpPr>
        <p:spPr>
          <a:xfrm>
            <a:off x="8405962" y="6492240"/>
            <a:ext cx="747712" cy="365760"/>
          </a:xfrm>
          <a:prstGeom prst="rect">
            <a:avLst/>
          </a:prstGeom>
        </p:spPr>
        <p:txBody>
          <a:bodyPr vert="horz" anchor="b"/>
          <a:lstStyle>
            <a:defPPr>
              <a:defRPr lang="pt-B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de cantos arredondados 29"/>
          <p:cNvSpPr/>
          <p:nvPr/>
        </p:nvSpPr>
        <p:spPr>
          <a:xfrm>
            <a:off x="266225" y="1205979"/>
            <a:ext cx="2702718" cy="1293933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0" name="AutoShape 2" descr="http://1.bp.blogspot.com/-jIY2xQt9G1E/UuqlFnT8ffI/AAAAAAABOkM/-6iveKdqSGk/s1600/wendys+logos+1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cxnSp>
        <p:nvCxnSpPr>
          <p:cNvPr id="2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PROCESSOS DA GCS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3791" y="1391281"/>
            <a:ext cx="2565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/>
              <a:t>FALTA DE </a:t>
            </a:r>
            <a:r>
              <a:rPr lang="pt-BR" dirty="0" smtClean="0"/>
              <a:t>COMUNICAÇÃO</a:t>
            </a:r>
          </a:p>
          <a:p>
            <a:pPr algn="ctr"/>
            <a:r>
              <a:rPr lang="pt-BR" dirty="0" smtClean="0"/>
              <a:t>E COORDENAÇÃO</a:t>
            </a:r>
          </a:p>
          <a:p>
            <a:pPr algn="ctr"/>
            <a:r>
              <a:rPr lang="pt-BR" dirty="0" smtClean="0"/>
              <a:t>ENTRE OS PROCESSOS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91559" y="955704"/>
            <a:ext cx="33248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Aumento dos custos de </a:t>
            </a:r>
            <a:r>
              <a:rPr lang="pt-BR" dirty="0" smtClean="0"/>
              <a:t>produção</a:t>
            </a: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Aumento dos custos de estoque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Aumento dos tempos de reposição (lead times)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Aumento dos custos de transporte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Diminui o nível de disponibilidade de produto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Piora o relacionamento entre os diversos elos da </a:t>
            </a:r>
            <a:r>
              <a:rPr lang="pt-BR" dirty="0" smtClean="0"/>
              <a:t>cadeia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/>
              <a:t>Risco à imagem </a:t>
            </a:r>
            <a:endParaRPr lang="pt-BR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6225955" y="1205979"/>
            <a:ext cx="2702718" cy="1293933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3" name="Retângulo 32"/>
          <p:cNvSpPr/>
          <p:nvPr/>
        </p:nvSpPr>
        <p:spPr>
          <a:xfrm>
            <a:off x="6271188" y="1391280"/>
            <a:ext cx="2702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IMPACTO NO DESEMPENHO FINANCEIRO DA EMPRESA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61" y="2961578"/>
            <a:ext cx="1311772" cy="13117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4" y="2904311"/>
            <a:ext cx="1405079" cy="14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8" grpId="0"/>
      <p:bldP spid="32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505912" y="0"/>
            <a:ext cx="8387237" cy="5157000"/>
            <a:chOff x="674548" y="0"/>
            <a:chExt cx="11182983" cy="6876000"/>
          </a:xfrm>
        </p:grpSpPr>
        <p:pic>
          <p:nvPicPr>
            <p:cNvPr id="52" name="Imagem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223" y="0"/>
              <a:ext cx="9451037" cy="6876000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674548" y="481263"/>
              <a:ext cx="1393425" cy="352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10464106" y="520277"/>
              <a:ext cx="1393425" cy="352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4" name="Retângulo 3"/>
          <p:cNvSpPr/>
          <p:nvPr/>
        </p:nvSpPr>
        <p:spPr>
          <a:xfrm>
            <a:off x="0" y="5953"/>
            <a:ext cx="9144000" cy="513754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810497" y="522556"/>
            <a:ext cx="0" cy="374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10498" y="4366167"/>
            <a:ext cx="6630346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"/>
          <p:cNvSpPr txBox="1"/>
          <p:nvPr/>
        </p:nvSpPr>
        <p:spPr>
          <a:xfrm>
            <a:off x="1128854" y="4490730"/>
            <a:ext cx="5933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(-)   </a:t>
            </a:r>
            <a:r>
              <a:rPr lang="en-US" sz="1500" b="1" dirty="0" err="1">
                <a:latin typeface="Tahoma" charset="0"/>
                <a:ea typeface="Tahoma" charset="0"/>
                <a:cs typeface="Tahoma" charset="0"/>
              </a:rPr>
              <a:t>Complexidade</a:t>
            </a:r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 do Mercado   (+)</a:t>
            </a:r>
            <a:endParaRPr lang="en-US" sz="15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 rot="16200000">
            <a:off x="-1368311" y="2335500"/>
            <a:ext cx="3748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(-)  </a:t>
            </a:r>
            <a:r>
              <a:rPr lang="en-US" sz="1500" b="1" dirty="0" err="1">
                <a:latin typeface="Tahoma" charset="0"/>
                <a:ea typeface="Tahoma" charset="0"/>
                <a:cs typeface="Tahoma" charset="0"/>
              </a:rPr>
              <a:t>Importância</a:t>
            </a:r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 da </a:t>
            </a:r>
            <a:r>
              <a:rPr lang="en-US" sz="1500" b="1" dirty="0" err="1">
                <a:latin typeface="Tahoma" charset="0"/>
                <a:ea typeface="Tahoma" charset="0"/>
                <a:cs typeface="Tahoma" charset="0"/>
              </a:rPr>
              <a:t>Compra</a:t>
            </a:r>
            <a:r>
              <a:rPr lang="en-US" sz="1500" b="1" dirty="0">
                <a:latin typeface="Tahoma" charset="0"/>
                <a:ea typeface="Tahoma" charset="0"/>
                <a:cs typeface="Tahoma" charset="0"/>
              </a:rPr>
              <a:t>  (+)</a:t>
            </a:r>
            <a:endParaRPr lang="en-US" sz="1500" dirty="0"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257829" y="334724"/>
            <a:ext cx="0" cy="3967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957008" y="2587897"/>
            <a:ext cx="6547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"/>
          <p:cNvSpPr txBox="1"/>
          <p:nvPr/>
        </p:nvSpPr>
        <p:spPr>
          <a:xfrm>
            <a:off x="1433909" y="622860"/>
            <a:ext cx="22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ALAVANCÁVEL</a:t>
            </a:r>
            <a:endParaRPr lang="en-US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4881240" y="2637440"/>
            <a:ext cx="248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GARGALO</a:t>
            </a:r>
            <a:endParaRPr lang="en-US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1433909" y="2637440"/>
            <a:ext cx="169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ROTINA</a:t>
            </a:r>
            <a:endParaRPr lang="en-US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881240" y="622860"/>
            <a:ext cx="401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ESTRATÉGICO</a:t>
            </a:r>
            <a:endParaRPr lang="en-US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0" name="AutoShape 2" descr="http://1.bp.blogspot.com/-jIY2xQt9G1E/UuqlFnT8ffI/AAAAAAABOkM/-6iveKdqSGk/s1600/wendys+logos+1.jpg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7" name="CaixaDeTexto 6"/>
          <p:cNvSpPr txBox="1"/>
          <p:nvPr/>
        </p:nvSpPr>
        <p:spPr>
          <a:xfrm>
            <a:off x="4881240" y="3212849"/>
            <a:ext cx="2202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Óleo de cozinha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33909" y="3212849"/>
            <a:ext cx="2202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Canudos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881240" y="1220217"/>
            <a:ext cx="3600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Hambúrguer de carne</a:t>
            </a:r>
          </a:p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Hambúrguer de frango</a:t>
            </a:r>
          </a:p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Molho da promoção</a:t>
            </a:r>
          </a:p>
          <a:p>
            <a:endParaRPr lang="pt-BR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433909" y="1220217"/>
            <a:ext cx="220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Copos </a:t>
            </a:r>
          </a:p>
          <a:p>
            <a:r>
              <a:rPr lang="pt-BR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Guardanapos</a:t>
            </a:r>
          </a:p>
          <a:p>
            <a:endParaRPr lang="pt-BR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321" y="4872077"/>
            <a:ext cx="684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LAMBERT (2012</a:t>
            </a:r>
            <a:r>
              <a:rPr lang="pt-BR" sz="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Kraljic</a:t>
            </a:r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P. (1983). Purchasing must become supply management. Harvard business review, 61(5), 109-117.</a:t>
            </a:r>
            <a:endParaRPr lang="pt-BR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MATRIZ ESTRATÉGICA DE COMPRAS (MATRIZ DE KRALJIC)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89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METODOLOGIAS – GESTÃO ESTRATÉGICA 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80856" y="4785262"/>
            <a:ext cx="6875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222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Porter, M. E. (1989). How competitive forces shape strategy. In </a:t>
            </a:r>
            <a:r>
              <a:rPr lang="en-US" sz="600" i="1" dirty="0">
                <a:solidFill>
                  <a:srgbClr val="2222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Readings in strategic management</a:t>
            </a:r>
            <a:r>
              <a:rPr lang="en-US" sz="600" dirty="0">
                <a:solidFill>
                  <a:srgbClr val="2222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 (pp. 133-143). Palgrave, London</a:t>
            </a:r>
            <a:r>
              <a:rPr lang="en-US" sz="600" dirty="0" smtClean="0">
                <a:solidFill>
                  <a:srgbClr val="22222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pt-BR" sz="600" dirty="0">
                <a:hlinkClick r:id="rId3"/>
              </a:rPr>
              <a:t>https://blog.oxfordcollegeofmarketing.com/2016/06/30/pestel-analysis</a:t>
            </a:r>
            <a:r>
              <a:rPr lang="pt-BR" sz="600" dirty="0" smtClean="0">
                <a:hlinkClick r:id="rId3"/>
              </a:rPr>
              <a:t>/</a:t>
            </a:r>
            <a:endParaRPr lang="pt-BR" sz="600" dirty="0" smtClean="0"/>
          </a:p>
          <a:p>
            <a:r>
              <a:rPr lang="pt-BR" sz="600" dirty="0">
                <a:hlinkClick r:id="rId4"/>
              </a:rPr>
              <a:t>https://m.sebrae.com.br/Sebrae/Portal%20Sebrae/Anexos/ME_Analise-Swot.PDF</a:t>
            </a:r>
            <a:endParaRPr lang="pt-BR" sz="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4727" y="778967"/>
            <a:ext cx="2808000" cy="954107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r>
              <a:rPr lang="pt-PT" altLang="pt-BR" sz="1400" b="1" dirty="0"/>
              <a:t>5 FORÇAS DE PORTER</a:t>
            </a:r>
          </a:p>
          <a:p>
            <a:r>
              <a:rPr lang="pt-BR" sz="1400" dirty="0" smtClean="0"/>
              <a:t>Analisar </a:t>
            </a:r>
            <a:r>
              <a:rPr lang="pt-BR" sz="1400" dirty="0"/>
              <a:t>o ambiente </a:t>
            </a:r>
            <a:r>
              <a:rPr lang="pt-BR" sz="1400" dirty="0" smtClean="0"/>
              <a:t>competitivo e definir  o </a:t>
            </a:r>
            <a:r>
              <a:rPr lang="pt-BR" sz="1400" dirty="0"/>
              <a:t>melhor posicionamento </a:t>
            </a:r>
            <a:r>
              <a:rPr lang="pt-BR" sz="1400" dirty="0" smtClean="0"/>
              <a:t>diante </a:t>
            </a:r>
            <a:r>
              <a:rPr lang="pt-BR" sz="1400" dirty="0"/>
              <a:t>dos </a:t>
            </a:r>
            <a:r>
              <a:rPr lang="pt-BR" sz="1400" dirty="0" smtClean="0"/>
              <a:t>concorrentes</a:t>
            </a:r>
            <a:endParaRPr lang="pt-PT" altLang="pt-BR" sz="1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226" y="1828649"/>
            <a:ext cx="3207526" cy="29462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406" y="1981019"/>
            <a:ext cx="2115774" cy="250459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308293" y="778967"/>
            <a:ext cx="280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SWOT</a:t>
            </a:r>
          </a:p>
          <a:p>
            <a:r>
              <a:rPr lang="pt-BR" sz="1400" dirty="0" smtClean="0"/>
              <a:t>Analisar </a:t>
            </a:r>
            <a:r>
              <a:rPr lang="pt-BR" sz="1400" dirty="0"/>
              <a:t>os pontos fortes e fracos, e as oportunidades e </a:t>
            </a:r>
            <a:r>
              <a:rPr lang="pt-BR" sz="1400" dirty="0" smtClean="0"/>
              <a:t>ameaças</a:t>
            </a:r>
            <a:endParaRPr lang="pt-BR" sz="14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301510" y="778967"/>
            <a:ext cx="280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sz="1400" b="1" dirty="0"/>
              <a:t>PESTEL</a:t>
            </a:r>
          </a:p>
          <a:p>
            <a:r>
              <a:rPr lang="pt-PT" altLang="pt-BR" sz="1400" dirty="0" smtClean="0"/>
              <a:t>Analisar as </a:t>
            </a:r>
            <a:r>
              <a:rPr lang="pt-PT" altLang="pt-BR" sz="1400" dirty="0"/>
              <a:t>forças macro (externas) enfrentadas por uma organização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89" y="1771766"/>
            <a:ext cx="3022837" cy="292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369361" y="1914753"/>
            <a:ext cx="3016753" cy="180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ESTRATÉGIA DE NEGOCIAÇÃO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TextBox 4"/>
          <p:cNvSpPr txBox="1"/>
          <p:nvPr/>
        </p:nvSpPr>
        <p:spPr>
          <a:xfrm>
            <a:off x="566403" y="2125769"/>
            <a:ext cx="2202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ALAVANCÁVEL</a:t>
            </a:r>
            <a:endParaRPr lang="en-US" sz="1100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2030218" y="3041359"/>
            <a:ext cx="2483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GARGALO</a:t>
            </a:r>
            <a:endParaRPr lang="en-US" sz="1100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595375" y="3041359"/>
            <a:ext cx="1694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ROTINA</a:t>
            </a:r>
            <a:endParaRPr lang="en-US" sz="1100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2106741" y="2137171"/>
            <a:ext cx="4018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rgbClr val="F68A33"/>
                </a:solidFill>
                <a:latin typeface="Tahoma" charset="0"/>
                <a:ea typeface="Tahoma" charset="0"/>
                <a:cs typeface="Tahoma" charset="0"/>
              </a:rPr>
              <a:t>ESTRATÉGICO</a:t>
            </a:r>
            <a:endParaRPr lang="en-US" sz="1100" dirty="0">
              <a:solidFill>
                <a:srgbClr val="F68A33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>
            <a:off x="1936655" y="1987756"/>
            <a:ext cx="11723" cy="1653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498413" y="2718687"/>
            <a:ext cx="2690264" cy="4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7"/>
          <p:cNvSpPr txBox="1"/>
          <p:nvPr/>
        </p:nvSpPr>
        <p:spPr>
          <a:xfrm>
            <a:off x="435407" y="1026681"/>
            <a:ext cx="3189621" cy="5847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MATRIZ ESTRATÉGICA DE COMPRAS </a:t>
            </a:r>
          </a:p>
          <a:p>
            <a:pPr algn="ctr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(MATRIZ DE KRALJIC)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9" name="CaixaDeTexto 7"/>
          <p:cNvSpPr txBox="1"/>
          <p:nvPr/>
        </p:nvSpPr>
        <p:spPr>
          <a:xfrm>
            <a:off x="4012867" y="1013125"/>
            <a:ext cx="2691545" cy="338554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GESTÃO ESTRATÉGICA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0" name="CaixaDeTexto 7"/>
          <p:cNvSpPr txBox="1"/>
          <p:nvPr/>
        </p:nvSpPr>
        <p:spPr>
          <a:xfrm>
            <a:off x="7401595" y="1611456"/>
            <a:ext cx="1549638" cy="2862322"/>
          </a:xfrm>
          <a:prstGeom prst="rect">
            <a:avLst/>
          </a:prstGeom>
          <a:noFill/>
          <a:ln w="19050">
            <a:solidFill>
              <a:srgbClr val="FFDE40"/>
            </a:solidFill>
            <a:prstDash val="sysDash"/>
          </a:ln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ESTRATÉGIA DE NEGOCIAÇÃO E PRIORIZAÇÃO</a:t>
            </a:r>
          </a:p>
          <a:p>
            <a:pPr algn="ctr"/>
            <a:endParaRPr lang="pt-BR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(MELHORES CUSTOS 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E/OU</a:t>
            </a:r>
          </a:p>
          <a:p>
            <a:pPr algn="ctr"/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EFICIÊNCIA)</a:t>
            </a:r>
            <a:endParaRPr lang="pt-BR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Cruz 42"/>
          <p:cNvSpPr/>
          <p:nvPr/>
        </p:nvSpPr>
        <p:spPr>
          <a:xfrm>
            <a:off x="3543142" y="2578789"/>
            <a:ext cx="413882" cy="406429"/>
          </a:xfrm>
          <a:prstGeom prst="plus">
            <a:avLst/>
          </a:prstGeom>
          <a:solidFill>
            <a:srgbClr val="FFDE40"/>
          </a:solidFill>
          <a:ln>
            <a:solidFill>
              <a:srgbClr val="FFD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a direita 43"/>
          <p:cNvSpPr/>
          <p:nvPr/>
        </p:nvSpPr>
        <p:spPr>
          <a:xfrm>
            <a:off x="6632022" y="2651198"/>
            <a:ext cx="621323" cy="390161"/>
          </a:xfrm>
          <a:prstGeom prst="rightArrow">
            <a:avLst/>
          </a:prstGeom>
          <a:solidFill>
            <a:srgbClr val="FFDE40"/>
          </a:solidFill>
          <a:ln>
            <a:solidFill>
              <a:srgbClr val="FFD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05" y="2017232"/>
            <a:ext cx="1665206" cy="152954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341" y="3163713"/>
            <a:ext cx="1355656" cy="16047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7" y="1597900"/>
            <a:ext cx="1326699" cy="12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PERFIL DE PROFISSIONAL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1158" y="1463492"/>
            <a:ext cx="8221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b="1" dirty="0" smtClean="0"/>
              <a:t>Analítico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N</a:t>
            </a:r>
            <a:r>
              <a:rPr lang="pt-BR" sz="2800" b="1" dirty="0" smtClean="0"/>
              <a:t>egociação</a:t>
            </a:r>
            <a:endParaRPr lang="pt-BR" sz="2800" b="1" dirty="0"/>
          </a:p>
          <a:p>
            <a:pPr marL="514350" indent="-514350">
              <a:buFont typeface="+mj-lt"/>
              <a:buAutoNum type="arabicPeriod"/>
            </a:pPr>
            <a:r>
              <a:rPr lang="pt-BR" sz="2800" b="1" dirty="0" smtClean="0"/>
              <a:t>Curioso e questionador</a:t>
            </a:r>
            <a:endParaRPr lang="pt-BR" sz="2800" b="1" dirty="0"/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Visão holística do processo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/>
              <a:t>Bom relacionamento </a:t>
            </a:r>
            <a:r>
              <a:rPr lang="pt-BR" sz="2800" b="1" dirty="0" smtClean="0"/>
              <a:t>interpessoal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 smtClean="0"/>
              <a:t>Ética e </a:t>
            </a:r>
            <a:r>
              <a:rPr lang="pt-BR" sz="2800" b="1" dirty="0" err="1" smtClean="0"/>
              <a:t>Compliance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084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EXERCÍCIO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4881890"/>
            <a:ext cx="809188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ea typeface="Calibri" panose="020F0502020204030204" pitchFamily="34" charset="0"/>
              </a:rPr>
              <a:t>SLACK, Nigel, et al. Administração da produção. São Paulo: Atlas, 2002.</a:t>
            </a:r>
            <a:endParaRPr lang="pt-BR" sz="800" dirty="0"/>
          </a:p>
        </p:txBody>
      </p:sp>
      <p:sp>
        <p:nvSpPr>
          <p:cNvPr id="3" name="Retângulo 2"/>
          <p:cNvSpPr/>
          <p:nvPr/>
        </p:nvSpPr>
        <p:spPr>
          <a:xfrm>
            <a:off x="264405" y="792564"/>
            <a:ext cx="88795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Quais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as principais ferramentas para a Gestão da Cadeia de Suprimentos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Detalhe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o método de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Buy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(Página 32 a 35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Detalhe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o método de compra baseado em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Kraljic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Pàgina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37 até 39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que é resiliência da Cadeia de Suprimentos ou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Chain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Interruption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? (Faça uma pesquisa bibliográfica digital a respeito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Dê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um exemplo de uma empresa/setor com resiliência em termos de cadeia de suprimentos durante o período da Pandemia da COVID-19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? Não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teremos aula gravada (ela foi postergada para dia 03/06). 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-20250"/>
            <a:ext cx="9144000" cy="518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aixaDeTexto 3"/>
          <p:cNvSpPr txBox="1"/>
          <p:nvPr/>
        </p:nvSpPr>
        <p:spPr>
          <a:xfrm>
            <a:off x="117221" y="2248585"/>
            <a:ext cx="8909558" cy="923330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F28611"/>
                </a:solidFill>
                <a:latin typeface="+mj-lt"/>
              </a:rPr>
              <a:t>DÚVIDAS E DISCUSSÕES</a:t>
            </a:r>
            <a:endParaRPr lang="pt-BR" sz="5400" b="1" dirty="0">
              <a:solidFill>
                <a:srgbClr val="F2861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0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-20250"/>
            <a:ext cx="9144000" cy="518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 txBox="1"/>
          <p:nvPr/>
        </p:nvSpPr>
        <p:spPr>
          <a:xfrm>
            <a:off x="395536" y="2404158"/>
            <a:ext cx="835292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  <a:buSzPct val="95000"/>
              <a:tabLst>
                <a:tab pos="131445" algn="l"/>
              </a:tabLst>
            </a:pPr>
            <a:r>
              <a:rPr lang="pt-BR" sz="2800" spc="-10" dirty="0" smtClean="0">
                <a:solidFill>
                  <a:schemeClr val="bg1"/>
                </a:solidFill>
                <a:latin typeface="+mj-lt"/>
                <a:cs typeface="Arial"/>
              </a:rPr>
              <a:t>Obrigada</a:t>
            </a:r>
            <a:endParaRPr sz="2800" dirty="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7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7028" y="-27383"/>
            <a:ext cx="10278057" cy="55248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</p:pic>
      <p:sp>
        <p:nvSpPr>
          <p:cNvPr id="9" name="Retângulo 8"/>
          <p:cNvSpPr/>
          <p:nvPr/>
        </p:nvSpPr>
        <p:spPr>
          <a:xfrm>
            <a:off x="-582930" y="-27383"/>
            <a:ext cx="10287000" cy="552521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115" y="4686821"/>
            <a:ext cx="47520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 smtClean="0">
                <a:latin typeface="+mj-lt"/>
              </a:rPr>
              <a:t>Lemonade</a:t>
            </a:r>
            <a:r>
              <a:rPr lang="pt-BR" sz="1100" dirty="0" smtClean="0">
                <a:latin typeface="+mj-lt"/>
              </a:rPr>
              <a:t>:</a:t>
            </a:r>
          </a:p>
          <a:p>
            <a:r>
              <a:rPr lang="pt-BR" sz="1100" dirty="0" smtClean="0">
                <a:latin typeface="+mj-lt"/>
                <a:hlinkClick r:id="rId3"/>
              </a:rPr>
              <a:t>https://www.youtube.com/watch?v=gBRrG0-SA1I</a:t>
            </a:r>
            <a:endParaRPr lang="pt-BR" sz="1100" dirty="0" smtClean="0">
              <a:latin typeface="+mj-lt"/>
            </a:endParaRPr>
          </a:p>
          <a:p>
            <a:endParaRPr lang="pt-BR" sz="1100" dirty="0">
              <a:latin typeface="+mj-lt"/>
            </a:endParaRPr>
          </a:p>
        </p:txBody>
      </p:sp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DEFINIÇÃO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Espaço Reservado para Número de Slide 6"/>
          <p:cNvSpPr txBox="1">
            <a:spLocks/>
          </p:cNvSpPr>
          <p:nvPr/>
        </p:nvSpPr>
        <p:spPr>
          <a:xfrm>
            <a:off x="8405962" y="6492240"/>
            <a:ext cx="747712" cy="365760"/>
          </a:xfrm>
          <a:prstGeom prst="rect">
            <a:avLst/>
          </a:prstGeom>
        </p:spPr>
        <p:txBody>
          <a:bodyPr vert="horz" anchor="b"/>
          <a:lstStyle>
            <a:defPPr>
              <a:defRPr lang="pt-BR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906656-59F6-4452-82C1-EB52EEE259E3}" type="slidenum">
              <a:rPr lang="pt-BR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pt-BR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630" y="842191"/>
            <a:ext cx="777674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Alto estoque de laranja</a:t>
            </a:r>
          </a:p>
          <a:p>
            <a:r>
              <a:rPr lang="pt-BR" sz="2800" dirty="0"/>
              <a:t>Transporte ineficiente</a:t>
            </a:r>
          </a:p>
          <a:p>
            <a:r>
              <a:rPr lang="pt-BR" sz="2800" dirty="0"/>
              <a:t>Busca de boas práticas/rever conceitos</a:t>
            </a:r>
          </a:p>
          <a:p>
            <a:r>
              <a:rPr lang="pt-BR" sz="2800" dirty="0"/>
              <a:t>Busca de capital (investidores/acionistas)</a:t>
            </a:r>
          </a:p>
          <a:p>
            <a:r>
              <a:rPr lang="pt-BR" sz="2800" dirty="0"/>
              <a:t>Negociação local e global da principal matéria prima</a:t>
            </a:r>
          </a:p>
          <a:p>
            <a:r>
              <a:rPr lang="pt-BR" sz="2800" dirty="0" smtClean="0"/>
              <a:t>Melhoria </a:t>
            </a:r>
            <a:r>
              <a:rPr lang="pt-BR" sz="2800" dirty="0"/>
              <a:t>do transporte</a:t>
            </a:r>
          </a:p>
          <a:p>
            <a:r>
              <a:rPr lang="pt-BR" sz="2800" dirty="0"/>
              <a:t>Aumento do portfólio conforme </a:t>
            </a:r>
            <a:r>
              <a:rPr lang="pt-BR" sz="2800" dirty="0" smtClean="0"/>
              <a:t>sazonalidade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1907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2" y="3388978"/>
            <a:ext cx="1714500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75" y="3308726"/>
            <a:ext cx="1340207" cy="126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3"/>
          <p:cNvSpPr txBox="1"/>
          <p:nvPr/>
        </p:nvSpPr>
        <p:spPr>
          <a:xfrm>
            <a:off x="3653053" y="1605369"/>
            <a:ext cx="1411365" cy="384080"/>
          </a:xfrm>
          <a:prstGeom prst="rect">
            <a:avLst/>
          </a:prstGeom>
          <a:noFill/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050" b="1" dirty="0">
              <a:solidFill>
                <a:schemeClr val="bg1">
                  <a:lumMod val="50000"/>
                </a:schemeClr>
              </a:solidFill>
              <a:cs typeface="Times New Roman"/>
            </a:endParaRPr>
          </a:p>
          <a:p>
            <a:pPr marL="146050">
              <a:lnSpc>
                <a:spcPct val="100000"/>
              </a:lnSpc>
            </a:pPr>
            <a:r>
              <a:rPr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Cooperativa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3169404" y="2277815"/>
            <a:ext cx="1566672" cy="670825"/>
          </a:xfrm>
          <a:prstGeom prst="rect">
            <a:avLst/>
          </a:prstGeom>
          <a:noFill/>
        </p:spPr>
        <p:txBody>
          <a:bodyPr vert="horz" wrap="square" lIns="0" tIns="17780" rIns="0" bIns="0" rtlCol="0">
            <a:spAutoFit/>
          </a:bodyPr>
          <a:lstStyle/>
          <a:p>
            <a:pPr marL="107950" marR="102870" indent="46990" algn="ctr">
              <a:lnSpc>
                <a:spcPct val="100600"/>
              </a:lnSpc>
              <a:spcBef>
                <a:spcPts val="140"/>
              </a:spcBef>
            </a:pPr>
            <a:r>
              <a:rPr sz="1400" b="1" spc="-20" dirty="0">
                <a:solidFill>
                  <a:schemeClr val="bg1">
                    <a:lumMod val="50000"/>
                  </a:schemeClr>
                </a:solidFill>
                <a:cs typeface="Arial"/>
              </a:rPr>
              <a:t>Distribuidor  </a:t>
            </a:r>
            <a:r>
              <a:rPr sz="1400" b="1" spc="-105" dirty="0">
                <a:solidFill>
                  <a:schemeClr val="bg1">
                    <a:lumMod val="50000"/>
                  </a:schemeClr>
                </a:solidFill>
                <a:cs typeface="Arial"/>
              </a:rPr>
              <a:t>es</a:t>
            </a:r>
            <a:r>
              <a:rPr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p</a:t>
            </a:r>
            <a:r>
              <a:rPr sz="1400" b="1" spc="-85" dirty="0">
                <a:solidFill>
                  <a:schemeClr val="bg1">
                    <a:lumMod val="50000"/>
                  </a:schemeClr>
                </a:solidFill>
                <a:cs typeface="Arial"/>
              </a:rPr>
              <a:t>e</a:t>
            </a:r>
            <a:r>
              <a:rPr sz="1400" b="1" spc="-60" dirty="0">
                <a:solidFill>
                  <a:schemeClr val="bg1">
                    <a:lumMod val="50000"/>
                  </a:schemeClr>
                </a:solidFill>
                <a:cs typeface="Arial"/>
              </a:rPr>
              <a:t>ci</a:t>
            </a:r>
            <a:r>
              <a:rPr sz="1400" b="1" spc="-11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sz="1400" b="1" spc="-15" dirty="0">
                <a:solidFill>
                  <a:schemeClr val="bg1">
                    <a:lumMod val="50000"/>
                  </a:schemeClr>
                </a:solidFill>
                <a:cs typeface="Arial"/>
              </a:rPr>
              <a:t>li</a:t>
            </a:r>
            <a:r>
              <a:rPr sz="1400" b="1" spc="-105" dirty="0">
                <a:solidFill>
                  <a:schemeClr val="bg1">
                    <a:lumMod val="50000"/>
                  </a:schemeClr>
                </a:solidFill>
                <a:cs typeface="Arial"/>
              </a:rPr>
              <a:t>z</a:t>
            </a:r>
            <a:r>
              <a:rPr sz="1400" b="1" spc="-11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sz="1400" b="1" spc="-30" dirty="0">
                <a:solidFill>
                  <a:schemeClr val="bg1">
                    <a:lumMod val="50000"/>
                  </a:schemeClr>
                </a:solidFill>
                <a:cs typeface="Arial"/>
              </a:rPr>
              <a:t>do  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cs typeface="Arial"/>
              </a:rPr>
              <a:t>frutos</a:t>
            </a:r>
            <a:r>
              <a:rPr sz="1400" b="1" spc="-13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1400" b="1" spc="-40" dirty="0">
                <a:solidFill>
                  <a:schemeClr val="bg1">
                    <a:lumMod val="50000"/>
                  </a:schemeClr>
                </a:solidFill>
                <a:cs typeface="Arial"/>
              </a:rPr>
              <a:t>mar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6839744" y="3180866"/>
            <a:ext cx="2304256" cy="559769"/>
          </a:xfrm>
          <a:prstGeom prst="rect">
            <a:avLst/>
          </a:prstGeom>
          <a:noFill/>
        </p:spPr>
        <p:txBody>
          <a:bodyPr vert="horz" wrap="square" lIns="0" tIns="188595" rIns="0" bIns="0" rtlCol="0">
            <a:spAutoFit/>
          </a:bodyPr>
          <a:lstStyle>
            <a:defPPr>
              <a:defRPr lang="pt-BR"/>
            </a:defPPr>
            <a:lvl1pPr marL="307975">
              <a:lnSpc>
                <a:spcPct val="100000"/>
              </a:lnSpc>
              <a:spcBef>
                <a:spcPts val="1485"/>
              </a:spcBef>
              <a:defRPr sz="2400" b="1" spc="-11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dirty="0">
                <a:solidFill>
                  <a:srgbClr val="FFC000"/>
                </a:solidFill>
              </a:rPr>
              <a:t>Consumidores</a:t>
            </a:r>
          </a:p>
        </p:txBody>
      </p:sp>
      <p:sp>
        <p:nvSpPr>
          <p:cNvPr id="5" name="object 8"/>
          <p:cNvSpPr/>
          <p:nvPr/>
        </p:nvSpPr>
        <p:spPr>
          <a:xfrm>
            <a:off x="6938444" y="2731956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/>
          <p:nvPr/>
        </p:nvSpPr>
        <p:spPr>
          <a:xfrm>
            <a:off x="4603058" y="2632543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/>
          <p:cNvSpPr/>
          <p:nvPr/>
        </p:nvSpPr>
        <p:spPr>
          <a:xfrm>
            <a:off x="2959845" y="2477207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 txBox="1"/>
          <p:nvPr/>
        </p:nvSpPr>
        <p:spPr>
          <a:xfrm>
            <a:off x="1252097" y="2857736"/>
            <a:ext cx="1057910" cy="375103"/>
          </a:xfrm>
          <a:prstGeom prst="rect">
            <a:avLst/>
          </a:prstGeom>
          <a:noFill/>
        </p:spPr>
        <p:txBody>
          <a:bodyPr vert="horz" wrap="square" lIns="0" tIns="15811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245"/>
              </a:spcBef>
            </a:pPr>
            <a:r>
              <a:rPr sz="1400" b="1" spc="-80" dirty="0">
                <a:solidFill>
                  <a:schemeClr val="bg1">
                    <a:lumMod val="50000"/>
                  </a:schemeClr>
                </a:solidFill>
                <a:cs typeface="Arial"/>
              </a:rPr>
              <a:t>Pescador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9" name="object 15"/>
          <p:cNvSpPr txBox="1"/>
          <p:nvPr/>
        </p:nvSpPr>
        <p:spPr>
          <a:xfrm>
            <a:off x="3675407" y="3660769"/>
            <a:ext cx="1366656" cy="492571"/>
          </a:xfrm>
          <a:prstGeom prst="rect">
            <a:avLst/>
          </a:prstGeom>
          <a:noFill/>
        </p:spPr>
        <p:txBody>
          <a:bodyPr vert="horz" wrap="square" lIns="0" tIns="48260" rIns="0" bIns="0" rtlCol="0">
            <a:spAutoFit/>
          </a:bodyPr>
          <a:lstStyle/>
          <a:p>
            <a:pPr marL="100330" marR="100965" indent="46990" algn="ctr">
              <a:lnSpc>
                <a:spcPct val="102899"/>
              </a:lnSpc>
              <a:spcBef>
                <a:spcPts val="380"/>
              </a:spcBef>
            </a:pPr>
            <a:r>
              <a:rPr sz="1400" b="1" spc="-25" dirty="0">
                <a:solidFill>
                  <a:schemeClr val="bg1">
                    <a:lumMod val="50000"/>
                  </a:schemeClr>
                </a:solidFill>
                <a:cs typeface="Arial"/>
              </a:rPr>
              <a:t>Distribuidor  </a:t>
            </a:r>
            <a:r>
              <a:rPr sz="1400" b="1" spc="-105" dirty="0">
                <a:solidFill>
                  <a:schemeClr val="bg1">
                    <a:lumMod val="50000"/>
                  </a:schemeClr>
                </a:solidFill>
                <a:cs typeface="Arial"/>
              </a:rPr>
              <a:t>es</a:t>
            </a:r>
            <a:r>
              <a:rPr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p</a:t>
            </a:r>
            <a:r>
              <a:rPr sz="1400" b="1" spc="-85" dirty="0">
                <a:solidFill>
                  <a:schemeClr val="bg1">
                    <a:lumMod val="50000"/>
                  </a:schemeClr>
                </a:solidFill>
                <a:cs typeface="Arial"/>
              </a:rPr>
              <a:t>e</a:t>
            </a:r>
            <a:r>
              <a:rPr sz="1400" b="1" spc="-60" dirty="0">
                <a:solidFill>
                  <a:schemeClr val="bg1">
                    <a:lumMod val="50000"/>
                  </a:schemeClr>
                </a:solidFill>
                <a:cs typeface="Arial"/>
              </a:rPr>
              <a:t>ci</a:t>
            </a:r>
            <a:r>
              <a:rPr sz="1400" b="1" spc="-11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sz="1400" b="1" spc="-15" dirty="0">
                <a:solidFill>
                  <a:schemeClr val="bg1">
                    <a:lumMod val="50000"/>
                  </a:schemeClr>
                </a:solidFill>
                <a:cs typeface="Arial"/>
              </a:rPr>
              <a:t>li</a:t>
            </a:r>
            <a:r>
              <a:rPr sz="1400" b="1" spc="-105" dirty="0">
                <a:solidFill>
                  <a:schemeClr val="bg1">
                    <a:lumMod val="50000"/>
                  </a:schemeClr>
                </a:solidFill>
                <a:cs typeface="Arial"/>
              </a:rPr>
              <a:t>z</a:t>
            </a:r>
            <a:r>
              <a:rPr sz="1400" b="1" spc="-11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sz="1400" b="1" spc="-35" dirty="0">
                <a:solidFill>
                  <a:schemeClr val="bg1">
                    <a:lumMod val="50000"/>
                  </a:schemeClr>
                </a:solidFill>
                <a:cs typeface="Arial"/>
              </a:rPr>
              <a:t>do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2162037" y="4651422"/>
            <a:ext cx="1301037" cy="216085"/>
          </a:xfrm>
          <a:prstGeom prst="rect">
            <a:avLst/>
          </a:prstGeom>
          <a:noFill/>
        </p:spPr>
        <p:txBody>
          <a:bodyPr vert="horz" wrap="square" lIns="0" tIns="635" rIns="0" bIns="0" rtlCol="0">
            <a:spAutoFit/>
          </a:bodyPr>
          <a:lstStyle/>
          <a:p>
            <a:pPr marL="93980">
              <a:lnSpc>
                <a:spcPct val="100000"/>
              </a:lnSpc>
            </a:pPr>
            <a:r>
              <a:rPr sz="1400" b="1" spc="-10" dirty="0" err="1" smtClean="0">
                <a:solidFill>
                  <a:schemeClr val="bg1">
                    <a:lumMod val="50000"/>
                  </a:schemeClr>
                </a:solidFill>
                <a:cs typeface="Arial"/>
              </a:rPr>
              <a:t>Importador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1" name="object 17"/>
          <p:cNvSpPr txBox="1"/>
          <p:nvPr/>
        </p:nvSpPr>
        <p:spPr>
          <a:xfrm>
            <a:off x="-45882" y="4651422"/>
            <a:ext cx="1826934" cy="270652"/>
          </a:xfrm>
          <a:prstGeom prst="rect">
            <a:avLst/>
          </a:prstGeom>
          <a:noFill/>
        </p:spPr>
        <p:txBody>
          <a:bodyPr vert="horz" wrap="square" lIns="0" tIns="48260" rIns="0" bIns="0" rtlCol="0">
            <a:spAutoFit/>
          </a:bodyPr>
          <a:lstStyle/>
          <a:p>
            <a:pPr marL="256540" marR="196850" indent="-66675">
              <a:lnSpc>
                <a:spcPct val="102899"/>
              </a:lnSpc>
              <a:spcBef>
                <a:spcPts val="380"/>
              </a:spcBef>
            </a:pPr>
            <a:r>
              <a:rPr sz="1400" b="1" spc="-190" dirty="0">
                <a:solidFill>
                  <a:schemeClr val="bg1">
                    <a:lumMod val="50000"/>
                  </a:schemeClr>
                </a:solidFill>
                <a:cs typeface="Arial"/>
              </a:rPr>
              <a:t>P</a:t>
            </a:r>
            <a:r>
              <a:rPr sz="1400" b="1" spc="55" dirty="0">
                <a:solidFill>
                  <a:schemeClr val="bg1">
                    <a:lumMod val="50000"/>
                  </a:schemeClr>
                </a:solidFill>
                <a:cs typeface="Arial"/>
              </a:rPr>
              <a:t>r</a:t>
            </a:r>
            <a:r>
              <a:rPr sz="140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odu</a:t>
            </a:r>
            <a:r>
              <a:rPr sz="1400" b="1" spc="-25" dirty="0">
                <a:solidFill>
                  <a:schemeClr val="bg1">
                    <a:lumMod val="50000"/>
                  </a:schemeClr>
                </a:solidFill>
                <a:cs typeface="Arial"/>
              </a:rPr>
              <a:t>t</a:t>
            </a:r>
            <a:r>
              <a:rPr sz="140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or  </a:t>
            </a:r>
            <a:r>
              <a:rPr sz="1400" b="1" spc="-55" dirty="0">
                <a:solidFill>
                  <a:schemeClr val="bg1">
                    <a:lumMod val="50000"/>
                  </a:schemeClr>
                </a:solidFill>
                <a:cs typeface="Arial"/>
              </a:rPr>
              <a:t>de</a:t>
            </a:r>
            <a:r>
              <a:rPr sz="1400" b="1" spc="-15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lang="pt-BR" sz="1400" b="1" spc="-155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1400" b="1" spc="-2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Nori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2" name="object 18"/>
          <p:cNvSpPr/>
          <p:nvPr/>
        </p:nvSpPr>
        <p:spPr>
          <a:xfrm>
            <a:off x="3600024" y="3858808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1840818" y="3883483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5"/>
          <p:cNvSpPr txBox="1"/>
          <p:nvPr/>
        </p:nvSpPr>
        <p:spPr>
          <a:xfrm>
            <a:off x="1876266" y="1613705"/>
            <a:ext cx="1229351" cy="375744"/>
          </a:xfrm>
          <a:prstGeom prst="rect">
            <a:avLst/>
          </a:prstGeom>
          <a:noFill/>
        </p:spPr>
        <p:txBody>
          <a:bodyPr vert="horz" wrap="square" lIns="0" tIns="15875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250"/>
              </a:spcBef>
            </a:pPr>
            <a:r>
              <a:rPr sz="1400" b="1" spc="-30" dirty="0">
                <a:solidFill>
                  <a:schemeClr val="bg1">
                    <a:lumMod val="50000"/>
                  </a:schemeClr>
                </a:solidFill>
                <a:cs typeface="Arial"/>
              </a:rPr>
              <a:t>Agricultor</a:t>
            </a:r>
            <a:endParaRPr sz="14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5" name="object 26"/>
          <p:cNvSpPr/>
          <p:nvPr/>
        </p:nvSpPr>
        <p:spPr>
          <a:xfrm>
            <a:off x="3390465" y="1797409"/>
            <a:ext cx="209559" cy="152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7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EXEMPLO DE CADEIA DE SUPRIMENTOS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68" y="589788"/>
            <a:ext cx="1181736" cy="102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45" y="519128"/>
            <a:ext cx="1701087" cy="11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02" y="2150821"/>
            <a:ext cx="1567140" cy="8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61" y="2335527"/>
            <a:ext cx="1944216" cy="11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bject 9"/>
          <p:cNvSpPr/>
          <p:nvPr/>
        </p:nvSpPr>
        <p:spPr>
          <a:xfrm rot="2284614">
            <a:off x="4906246" y="1888516"/>
            <a:ext cx="635806" cy="268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9"/>
          <p:cNvSpPr/>
          <p:nvPr/>
        </p:nvSpPr>
        <p:spPr>
          <a:xfrm rot="19879196">
            <a:off x="4975042" y="3631251"/>
            <a:ext cx="635806" cy="268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22" y="1937217"/>
            <a:ext cx="1771650" cy="13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594000" y="553309"/>
            <a:ext cx="7956000" cy="425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aixaDeTexto 7"/>
          <p:cNvSpPr txBox="1"/>
          <p:nvPr/>
        </p:nvSpPr>
        <p:spPr>
          <a:xfrm>
            <a:off x="19114" y="-27383"/>
            <a:ext cx="9124886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CADEIA DE SUPRIMENTOS ATUAL: GLOBALIZAÇÃO E CONCORRÊNCIA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4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MODO LINEAR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2" descr="C:\Users\cs133741\Pictures\Banco Imagens\PLANE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0" y="811810"/>
            <a:ext cx="1417638" cy="14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7"/>
          <p:cNvSpPr txBox="1"/>
          <p:nvPr/>
        </p:nvSpPr>
        <p:spPr>
          <a:xfrm>
            <a:off x="117221" y="2357321"/>
            <a:ext cx="8909558" cy="646331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PLANEJAMENTO         AQUISIÇÃO               EXECUTA                 ENTREGA                   </a:t>
            </a:r>
            <a:r>
              <a:rPr lang="pt-BR" b="1" dirty="0" smtClean="0">
                <a:solidFill>
                  <a:srgbClr val="FFC000"/>
                </a:solidFill>
              </a:rPr>
              <a:t>RETORNA</a:t>
            </a:r>
            <a:endParaRPr lang="pt-BR" b="1" dirty="0">
              <a:solidFill>
                <a:srgbClr val="FFC000"/>
              </a:solidFill>
            </a:endParaRPr>
          </a:p>
          <a:p>
            <a:endParaRPr lang="pt-BR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" name="Picture 3" descr="C:\Users\cs133741\Pictures\Banco Imagens\ENTREGÁV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58" y="811810"/>
            <a:ext cx="1631996" cy="16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s133741\Pictures\Banco Imagens\procure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00" y="811810"/>
            <a:ext cx="1453322" cy="14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cs133741\Pictures\Banco Imagens\120061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4" y="811810"/>
            <a:ext cx="1607172" cy="16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cs133741\Pictures\Banco Imagens\RETORN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7" y="811810"/>
            <a:ext cx="1589008" cy="15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33" y="2369283"/>
            <a:ext cx="5626514" cy="28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6"/>
          <p:cNvCxnSpPr/>
          <p:nvPr/>
        </p:nvCxnSpPr>
        <p:spPr>
          <a:xfrm>
            <a:off x="-80856" y="435728"/>
            <a:ext cx="9125528" cy="0"/>
          </a:xfrm>
          <a:prstGeom prst="line">
            <a:avLst/>
          </a:prstGeom>
          <a:ln w="38100">
            <a:solidFill>
              <a:srgbClr val="FFDE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7"/>
          <p:cNvSpPr txBox="1"/>
          <p:nvPr/>
        </p:nvSpPr>
        <p:spPr>
          <a:xfrm>
            <a:off x="19115" y="-27383"/>
            <a:ext cx="8909558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DE4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QUADRO CONCEITUAL DA GCS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47" y="388430"/>
            <a:ext cx="7113506" cy="47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24" y="1082594"/>
            <a:ext cx="1181699" cy="68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83" y="1003982"/>
            <a:ext cx="915919" cy="71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12" y="1005046"/>
            <a:ext cx="737734" cy="6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5" y="979173"/>
            <a:ext cx="1089967" cy="76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2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1643972"/>
            <a:ext cx="6561354" cy="302060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540178" y="4180742"/>
            <a:ext cx="5657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Produtos e serviços personalizados</a:t>
            </a:r>
            <a:endParaRPr lang="pt-PT" sz="1400" dirty="0"/>
          </a:p>
          <a:p>
            <a:r>
              <a:rPr lang="pt-PT" sz="1400" dirty="0"/>
              <a:t>Alcançar o desempenho </a:t>
            </a:r>
            <a:r>
              <a:rPr lang="pt-PT" sz="1400" dirty="0" smtClean="0"/>
              <a:t>financeiro</a:t>
            </a:r>
          </a:p>
          <a:p>
            <a:r>
              <a:rPr lang="pt-PT" sz="1400" dirty="0" smtClean="0"/>
              <a:t>Ex.: App Clientemais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504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1465385" y="4180743"/>
            <a:ext cx="6346975" cy="821278"/>
          </a:xfrm>
          <a:prstGeom prst="roundRect">
            <a:avLst/>
          </a:prstGeom>
          <a:solidFill>
            <a:srgbClr val="FFC000">
              <a:alpha val="3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 bwMode="auto">
          <a:xfrm>
            <a:off x="1197000" y="-5241"/>
            <a:ext cx="6750000" cy="418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143000" y="-5241"/>
            <a:ext cx="6858000" cy="4185983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/>
          <p:cNvSpPr/>
          <p:nvPr/>
        </p:nvSpPr>
        <p:spPr>
          <a:xfrm>
            <a:off x="1291323" y="1910862"/>
            <a:ext cx="6561354" cy="282846"/>
          </a:xfrm>
          <a:prstGeom prst="rect">
            <a:avLst/>
          </a:prstGeom>
          <a:noFill/>
          <a:ln w="508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aixaDeTexto 5"/>
          <p:cNvSpPr txBox="1"/>
          <p:nvPr/>
        </p:nvSpPr>
        <p:spPr>
          <a:xfrm>
            <a:off x="1540178" y="4180742"/>
            <a:ext cx="627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Mapear o mercado: processo de homologação robusto (mão de obra escrava, financeiro)</a:t>
            </a:r>
          </a:p>
          <a:p>
            <a:r>
              <a:rPr lang="pt-PT" sz="1200" dirty="0" smtClean="0"/>
              <a:t>Parceria </a:t>
            </a:r>
            <a:r>
              <a:rPr lang="pt-PT" sz="1200" dirty="0"/>
              <a:t>estratégica</a:t>
            </a:r>
          </a:p>
          <a:p>
            <a:r>
              <a:rPr lang="pt-PT" sz="1200" dirty="0" smtClean="0"/>
              <a:t>Colaboração</a:t>
            </a:r>
          </a:p>
          <a:p>
            <a:r>
              <a:rPr lang="pt-PT" sz="1200" dirty="0" smtClean="0"/>
              <a:t>Fazer ou comprar (make or buy). Ex. Treinamento SENAC, frota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94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9333</TotalTime>
  <Words>1108</Words>
  <Application>Microsoft Office PowerPoint</Application>
  <PresentationFormat>Apresentação na tela (16:9)</PresentationFormat>
  <Paragraphs>200</Paragraphs>
  <Slides>27</Slides>
  <Notes>17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5_Office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JMD Comunicação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Jaci</dc:creator>
  <cp:lastModifiedBy>Margarete Boteon</cp:lastModifiedBy>
  <cp:revision>194</cp:revision>
  <dcterms:created xsi:type="dcterms:W3CDTF">2016-09-13T17:50:37Z</dcterms:created>
  <dcterms:modified xsi:type="dcterms:W3CDTF">2020-06-02T21:25:52Z</dcterms:modified>
</cp:coreProperties>
</file>