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3"/>
  </p:notesMasterIdLst>
  <p:sldIdLst>
    <p:sldId id="279" r:id="rId2"/>
    <p:sldId id="277" r:id="rId3"/>
    <p:sldId id="303" r:id="rId4"/>
    <p:sldId id="310" r:id="rId5"/>
    <p:sldId id="288" r:id="rId6"/>
    <p:sldId id="289" r:id="rId7"/>
    <p:sldId id="287" r:id="rId8"/>
    <p:sldId id="290" r:id="rId9"/>
    <p:sldId id="292" r:id="rId10"/>
    <p:sldId id="257" r:id="rId11"/>
    <p:sldId id="258" r:id="rId12"/>
    <p:sldId id="313" r:id="rId13"/>
    <p:sldId id="306" r:id="rId14"/>
    <p:sldId id="311" r:id="rId15"/>
    <p:sldId id="308" r:id="rId16"/>
    <p:sldId id="309" r:id="rId17"/>
    <p:sldId id="297" r:id="rId18"/>
    <p:sldId id="298" r:id="rId19"/>
    <p:sldId id="301" r:id="rId20"/>
    <p:sldId id="300" r:id="rId21"/>
    <p:sldId id="305" r:id="rId2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A900"/>
    <a:srgbClr val="FC1ED7"/>
    <a:srgbClr val="1D12F0"/>
    <a:srgbClr val="09C804"/>
    <a:srgbClr val="00CC00"/>
    <a:srgbClr val="F31801"/>
    <a:srgbClr val="F6C40C"/>
    <a:srgbClr val="D9D8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91" autoAdjust="0"/>
    <p:restoredTop sz="90929"/>
  </p:normalViewPr>
  <p:slideViewPr>
    <p:cSldViewPr>
      <p:cViewPr>
        <p:scale>
          <a:sx n="81" d="100"/>
          <a:sy n="81" d="100"/>
        </p:scale>
        <p:origin x="-1212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11AF329-51F4-4136-8EF3-CBB7A02F97F6}" type="datetimeFigureOut">
              <a:rPr lang="pt-BR"/>
              <a:pPr>
                <a:defRPr/>
              </a:pPr>
              <a:t>09/09/2020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D8931C8-D600-4968-982C-2F0B2FFBFC6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31317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41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41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DBF9C-D2ED-4332-90A4-9594E296D76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8DCC1-3726-451E-9351-EBAC9396465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E53C3-A5F2-46E7-B290-C62E2B6B2C0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268D9-AA88-4935-90BE-0D3068FFCDE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482AC-1A2B-4FC3-8021-CAE8C743048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3874C-6F8E-440E-9FF2-243E90B739C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5A616-F569-4580-AC79-9CF49A4F17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6F7B9-2C69-47E5-A03F-4BCDC700BC6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9542E-63D3-4B55-8A64-8784D732C92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3CBD3-38F4-4EA1-B769-806677B37CA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EE4AA-6011-4368-9E37-C99CEC2CC79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0B09A-5629-48C8-9CBE-EDDD1CD9AD6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2056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2063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30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  <p:grpSp>
            <p:nvGrpSpPr>
              <p:cNvPr id="2064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31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</p:grpSp>
        <p:sp>
          <p:nvSpPr>
            <p:cNvPr id="31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1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grpSp>
          <p:nvGrpSpPr>
            <p:cNvPr id="2059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31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31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31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2051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2052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31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138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1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9271380-2D0E-47CF-ACC2-633CE2F1595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2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upload.wikimedia.org/wikipedia/commons/8/8d/BSC.pn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8xKCXorc0b8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UAS024pwHR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Word_97_-_2003_Document1.doc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tângulo de cantos arredondados 5"/>
          <p:cNvSpPr>
            <a:spLocks noChangeArrowheads="1"/>
          </p:cNvSpPr>
          <p:nvPr/>
        </p:nvSpPr>
        <p:spPr bwMode="auto">
          <a:xfrm>
            <a:off x="1187450" y="2205038"/>
            <a:ext cx="6840538" cy="309562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5123" name="CaixaDeTexto 6"/>
          <p:cNvSpPr txBox="1">
            <a:spLocks noChangeArrowheads="1"/>
          </p:cNvSpPr>
          <p:nvPr/>
        </p:nvSpPr>
        <p:spPr bwMode="auto">
          <a:xfrm>
            <a:off x="2339975" y="2708275"/>
            <a:ext cx="4319588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BR" b="1">
                <a:latin typeface="Comic Sans MS" pitchFamily="66" charset="0"/>
              </a:rPr>
              <a:t>Conceitos e Instrumentos de </a:t>
            </a:r>
          </a:p>
          <a:p>
            <a:pPr algn="ctr">
              <a:lnSpc>
                <a:spcPct val="200000"/>
              </a:lnSpc>
            </a:pPr>
            <a:r>
              <a:rPr lang="pt-BR" b="1">
                <a:latin typeface="Comic Sans MS" pitchFamily="66" charset="0"/>
              </a:rPr>
              <a:t>PLANEJAMENTO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79425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ESPORTE</a:t>
            </a:r>
            <a:endParaRPr lang="en-GB" sz="1200" dirty="0">
              <a:cs typeface="Times New Roman" pitchFamily="18" charset="0"/>
            </a:endParaRPr>
          </a:p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Professora responsável: </a:t>
            </a:r>
            <a:r>
              <a:rPr lang="pt-BR" sz="1200" b="1" dirty="0" smtClean="0">
                <a:latin typeface="Comic Sans MS" pitchFamily="66" charset="0"/>
                <a:cs typeface="Times New Roman" pitchFamily="18" charset="0"/>
              </a:rPr>
              <a:t>Dr. Ary José Rocco Jr</a:t>
            </a:r>
            <a:endParaRPr lang="en-GB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b="1" smtClean="0"/>
              <a:t>Plano de Trabalho</a:t>
            </a:r>
            <a:br>
              <a:rPr lang="pt-BR" sz="3600" b="1" smtClean="0"/>
            </a:br>
            <a:endParaRPr lang="pt-BR" sz="3600" b="1" smtClean="0"/>
          </a:p>
        </p:txBody>
      </p:sp>
      <p:sp>
        <p:nvSpPr>
          <p:cNvPr id="11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1628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pt-BR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pt-BR" sz="2800" b="1" dirty="0" smtClean="0"/>
              <a:t>É</a:t>
            </a:r>
            <a:r>
              <a:rPr lang="pt-BR" sz="2800" dirty="0" smtClean="0"/>
              <a:t> </a:t>
            </a:r>
            <a:r>
              <a:rPr lang="pt-BR" sz="2800" b="1" dirty="0" smtClean="0"/>
              <a:t>um documento que apresenta a formulação de um plano para produtos e/ou serviços.</a:t>
            </a:r>
            <a:br>
              <a:rPr lang="pt-BR" sz="2800" b="1" dirty="0" smtClean="0"/>
            </a:br>
            <a:r>
              <a:rPr lang="pt-BR" sz="2800" b="1" dirty="0" smtClean="0"/>
              <a:t>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pt-BR" sz="2800" b="1" dirty="0" smtClean="0"/>
              <a:t>O plano de trabalho estabelece os objetivos de uma empresa e sugere ações para atingi-los</a:t>
            </a:r>
            <a:r>
              <a:rPr lang="pt-BR" sz="1400" b="1" dirty="0" smtClean="0"/>
              <a:t> </a:t>
            </a:r>
            <a:r>
              <a:rPr lang="pt-BR" sz="2800" b="1" dirty="0" smtClean="0"/>
              <a:t>.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400800" y="9906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600"/>
              <a:t>Tambucci, 2004</a:t>
            </a:r>
          </a:p>
        </p:txBody>
      </p:sp>
      <p:sp>
        <p:nvSpPr>
          <p:cNvPr id="11269" name="Retângulo 4"/>
          <p:cNvSpPr>
            <a:spLocks noChangeArrowheads="1"/>
          </p:cNvSpPr>
          <p:nvPr/>
        </p:nvSpPr>
        <p:spPr bwMode="auto">
          <a:xfrm>
            <a:off x="3132138" y="1052513"/>
            <a:ext cx="2841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4000" b="1">
                <a:solidFill>
                  <a:srgbClr val="09C804"/>
                </a:solidFill>
              </a:rPr>
              <a:t>Finalidade</a:t>
            </a:r>
            <a:endParaRPr lang="pt-BR" sz="4000">
              <a:solidFill>
                <a:srgbClr val="09C804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403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</a:t>
            </a:r>
            <a:r>
              <a:rPr lang="pt-BR" sz="1200" b="1" dirty="0" smtClean="0">
                <a:latin typeface="Comic Sans MS" pitchFamily="66" charset="0"/>
                <a:cs typeface="Times New Roman" pitchFamily="18" charset="0"/>
              </a:rPr>
              <a:t>ESPORTE</a:t>
            </a:r>
            <a:endParaRPr lang="en-GB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6324600" cy="685800"/>
          </a:xfrm>
        </p:spPr>
        <p:txBody>
          <a:bodyPr/>
          <a:lstStyle/>
          <a:p>
            <a:pPr algn="r" eaLnBrk="1" hangingPunct="1"/>
            <a:r>
              <a:rPr lang="pt-BR" sz="2800" smtClean="0"/>
              <a:t>ELEMENTOS DO PLANO </a:t>
            </a:r>
            <a:br>
              <a:rPr lang="pt-BR" sz="2800" smtClean="0"/>
            </a:br>
            <a:r>
              <a:rPr lang="pt-BR" sz="1400" smtClean="0"/>
              <a:t>Souci, 2002</a:t>
            </a:r>
          </a:p>
        </p:txBody>
      </p:sp>
      <p:graphicFrame>
        <p:nvGraphicFramePr>
          <p:cNvPr id="5279" name="Group 159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893698160"/>
              </p:ext>
            </p:extLst>
          </p:nvPr>
        </p:nvGraphicFramePr>
        <p:xfrm>
          <a:off x="287524" y="1156447"/>
          <a:ext cx="8568952" cy="5598368"/>
        </p:xfrm>
        <a:graphic>
          <a:graphicData uri="http://schemas.openxmlformats.org/drawingml/2006/table">
            <a:tbl>
              <a:tblPr/>
              <a:tblGrid>
                <a:gridCol w="1596380"/>
                <a:gridCol w="4995122"/>
                <a:gridCol w="1977450"/>
              </a:tblGrid>
              <a:tr h="6682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D12F0"/>
                          </a:solidFill>
                          <a:effectLst/>
                          <a:latin typeface="Tahoma" pitchFamily="34" charset="0"/>
                        </a:rPr>
                        <a:t>PERGUNTA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D12F0"/>
                          </a:solidFill>
                          <a:effectLst/>
                          <a:latin typeface="Tahoma" pitchFamily="34" charset="0"/>
                        </a:rPr>
                        <a:t>ELEMENTOS DO PLANO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D12F0"/>
                          </a:solidFill>
                          <a:effectLst/>
                          <a:latin typeface="Tahoma" pitchFamily="34" charset="0"/>
                        </a:rPr>
                        <a:t>TIPO DE PLANO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</a:tr>
              <a:tr h="626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Por quê?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</a:rPr>
                        <a:t>Missão, Metas (múltiplas), Objetivos (variados)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EA900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</a:rPr>
                        <a:t>ESTRATÉGICO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</a:tr>
              <a:tr h="6682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O que?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EA900"/>
                          </a:solidFill>
                          <a:effectLst/>
                          <a:latin typeface="Tahoma" pitchFamily="34" charset="0"/>
                        </a:rPr>
                        <a:t>Tarefas e responsabilidades, Programa de atividades, Projetos principais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EA900"/>
                          </a:solidFill>
                          <a:effectLst/>
                          <a:latin typeface="Tahoma" pitchFamily="34" charset="0"/>
                        </a:rPr>
                        <a:t>ESTRUTURAL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</a:tr>
              <a:tr h="6682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Quem?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EA900"/>
                          </a:solidFill>
                          <a:effectLst/>
                          <a:latin typeface="Tahoma" pitchFamily="34" charset="0"/>
                        </a:rPr>
                        <a:t>Recursos humanos, Capacidade das pessoas, Organograma (relação de autoridade)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EA900"/>
                          </a:solidFill>
                          <a:effectLst/>
                          <a:latin typeface="Tahoma" pitchFamily="34" charset="0"/>
                        </a:rPr>
                        <a:t>ESTRUTURAL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</a:tr>
              <a:tr h="890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Como?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ahoma" pitchFamily="34" charset="0"/>
                        </a:rPr>
                        <a:t>Métodos de trabalho, Motivação do pessoal, Normas e avaliação, Políticas e procedimentos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ahoma" pitchFamily="34" charset="0"/>
                        </a:rPr>
                        <a:t>OPERACIONAL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</a:tr>
              <a:tr h="7249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Quanto?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ahoma" pitchFamily="34" charset="0"/>
                        </a:rPr>
                        <a:t>Recursos financeiros,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ahoma" pitchFamily="34" charset="0"/>
                        </a:rPr>
                        <a:t>Pressupostos (receitas e despesas)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ahoma" pitchFamily="34" charset="0"/>
                        </a:rPr>
                        <a:t>OPERACIONAL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</a:tr>
              <a:tr h="626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Onde?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ahoma" pitchFamily="34" charset="0"/>
                        </a:rPr>
                        <a:t>Recursos materiais, Instalações e equipamentos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ahoma" pitchFamily="34" charset="0"/>
                        </a:rPr>
                        <a:t>OPERACIONAL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</a:tr>
              <a:tr h="7249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Quando?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ahoma" pitchFamily="34" charset="0"/>
                        </a:rPr>
                        <a:t>Recursos temporais, Prazos, horários,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ahoma" pitchFamily="34" charset="0"/>
                        </a:rPr>
                        <a:t>Prioridades a curto, médio e longo prazo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ahoma" pitchFamily="34" charset="0"/>
                        </a:rPr>
                        <a:t>OPERACIONAL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</a:tr>
            </a:tbl>
          </a:graphicData>
        </a:graphic>
      </p:graphicFrame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403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</a:t>
            </a:r>
            <a:r>
              <a:rPr lang="pt-BR" sz="1200" b="1" dirty="0" smtClean="0">
                <a:latin typeface="Comic Sans MS" pitchFamily="66" charset="0"/>
                <a:cs typeface="Times New Roman" pitchFamily="18" charset="0"/>
              </a:rPr>
              <a:t>ESPORTE</a:t>
            </a:r>
            <a:endParaRPr lang="en-GB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6324600" cy="685800"/>
          </a:xfrm>
        </p:spPr>
        <p:txBody>
          <a:bodyPr/>
          <a:lstStyle/>
          <a:p>
            <a:pPr algn="r" eaLnBrk="1" hangingPunct="1"/>
            <a:r>
              <a:rPr lang="pt-BR" sz="2800" smtClean="0"/>
              <a:t>ELEMENTOS DO PLANO </a:t>
            </a:r>
            <a:br>
              <a:rPr lang="pt-BR" sz="2800" smtClean="0"/>
            </a:br>
            <a:r>
              <a:rPr lang="pt-BR" sz="1400" smtClean="0"/>
              <a:t>Souci, 2002</a:t>
            </a:r>
          </a:p>
        </p:txBody>
      </p:sp>
      <p:graphicFrame>
        <p:nvGraphicFramePr>
          <p:cNvPr id="5279" name="Group 159"/>
          <p:cNvGraphicFramePr>
            <a:graphicFrameLocks noGrp="1"/>
          </p:cNvGraphicFramePr>
          <p:nvPr>
            <p:ph type="tbl" idx="1"/>
          </p:nvPr>
        </p:nvGraphicFramePr>
        <p:xfrm>
          <a:off x="539750" y="1412875"/>
          <a:ext cx="8284840" cy="5173664"/>
        </p:xfrm>
        <a:graphic>
          <a:graphicData uri="http://schemas.openxmlformats.org/drawingml/2006/table">
            <a:tbl>
              <a:tblPr/>
              <a:tblGrid>
                <a:gridCol w="1543450"/>
                <a:gridCol w="4829504"/>
                <a:gridCol w="1911886"/>
              </a:tblGrid>
              <a:tr h="617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C804"/>
                          </a:solidFill>
                          <a:effectLst/>
                          <a:latin typeface="Tahoma" pitchFamily="34" charset="0"/>
                        </a:rPr>
                        <a:t>PERGUNTA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C804"/>
                          </a:solidFill>
                          <a:effectLst/>
                          <a:latin typeface="Tahoma" pitchFamily="34" charset="0"/>
                        </a:rPr>
                        <a:t>ELEMENTOS DO PLANO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C804"/>
                          </a:solidFill>
                          <a:effectLst/>
                          <a:latin typeface="Tahoma" pitchFamily="34" charset="0"/>
                        </a:rPr>
                        <a:t>TIPO DE PLANO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Por quê?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31801"/>
                          </a:solidFill>
                          <a:effectLst/>
                          <a:latin typeface="Tahoma" pitchFamily="34" charset="0"/>
                        </a:rPr>
                        <a:t>Missão, Metas (múltiplas), Objetivos (variados)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EA900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ahoma" pitchFamily="34" charset="0"/>
                        </a:rPr>
                        <a:t>ESTRATÉGICO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O que?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31801"/>
                          </a:solidFill>
                          <a:effectLst/>
                          <a:latin typeface="Tahoma" pitchFamily="34" charset="0"/>
                        </a:rPr>
                        <a:t>Tarefas e responsabilidades, Programa de atividades, Projetos principais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EA900"/>
                          </a:solidFill>
                          <a:effectLst/>
                          <a:latin typeface="Tahoma" pitchFamily="34" charset="0"/>
                        </a:rPr>
                        <a:t>ESTRUTURAL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Quem?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31801"/>
                          </a:solidFill>
                          <a:effectLst/>
                          <a:latin typeface="Tahoma" pitchFamily="34" charset="0"/>
                        </a:rPr>
                        <a:t>Recursos humanos, Capacidade das pessoas, Organograma (relação de autoridade)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EA900"/>
                          </a:solidFill>
                          <a:effectLst/>
                          <a:latin typeface="Tahoma" pitchFamily="34" charset="0"/>
                        </a:rPr>
                        <a:t>ESTRUTURAL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Como?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31801"/>
                          </a:solidFill>
                          <a:effectLst/>
                          <a:latin typeface="Tahoma" pitchFamily="34" charset="0"/>
                        </a:rPr>
                        <a:t>Métodos de trabalho, Motivação do pessoal, Normas e avaliação, Políticas e procedimentos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</a:rPr>
                        <a:t>OPERACIONAL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</a:tr>
              <a:tr h="669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Quanto?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31801"/>
                          </a:solidFill>
                          <a:effectLst/>
                          <a:latin typeface="Tahoma" pitchFamily="34" charset="0"/>
                        </a:rPr>
                        <a:t>Recursos financeiros,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31801"/>
                          </a:solidFill>
                          <a:effectLst/>
                          <a:latin typeface="Tahoma" pitchFamily="34" charset="0"/>
                        </a:rPr>
                        <a:t>Pressupostos (receitas e despesas)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</a:rPr>
                        <a:t>OPERACIONAL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Onde?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31801"/>
                          </a:solidFill>
                          <a:effectLst/>
                          <a:latin typeface="Tahoma" pitchFamily="34" charset="0"/>
                        </a:rPr>
                        <a:t>Recursos materiais, Instalações e equipamentos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</a:rPr>
                        <a:t>OPERACIONAL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</a:tr>
              <a:tr h="669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Quando?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31801"/>
                          </a:solidFill>
                          <a:effectLst/>
                          <a:latin typeface="Tahoma" pitchFamily="34" charset="0"/>
                        </a:rPr>
                        <a:t>Recursos temporais, Prazos, horários,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31801"/>
                          </a:solidFill>
                          <a:effectLst/>
                          <a:latin typeface="Tahoma" pitchFamily="34" charset="0"/>
                        </a:rPr>
                        <a:t>Prioridades a curto, médio e longo prazo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</a:rPr>
                        <a:t>OPERACIONAL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</a:tr>
            </a:tbl>
          </a:graphicData>
        </a:graphic>
      </p:graphicFrame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403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</a:t>
            </a:r>
            <a:r>
              <a:rPr lang="pt-BR" sz="1200" b="1" dirty="0" smtClean="0">
                <a:latin typeface="Comic Sans MS" pitchFamily="66" charset="0"/>
                <a:cs typeface="Times New Roman" pitchFamily="18" charset="0"/>
              </a:rPr>
              <a:t>ESPORTE</a:t>
            </a:r>
            <a:endParaRPr lang="en-GB" sz="1200" dirty="0"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23728" y="2117110"/>
            <a:ext cx="6712903" cy="44012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BR" altLang="pt-BR" sz="20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itchFamily="18" charset="0"/>
              </a:rPr>
              <a:t>P</a:t>
            </a:r>
            <a:r>
              <a:rPr kumimoji="0" lang="pt-BR" altLang="pt-BR" sz="2000" i="0" u="none" strike="noStrike" cap="none" normalizeH="0" dirty="0" smtClean="0">
                <a:ln>
                  <a:noFill/>
                </a:ln>
                <a:solidFill>
                  <a:schemeClr val="bg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itchFamily="18" charset="0"/>
              </a:rPr>
              <a:t>reparando o Trabalho</a:t>
            </a:r>
          </a:p>
          <a:p>
            <a:pPr marL="354013" lvl="0" indent="-354013" eaLnBrk="0" hangingPunct="0">
              <a:buFontTx/>
              <a:buChar char="•"/>
            </a:pPr>
            <a:r>
              <a:rPr kumimoji="0" lang="pt-BR" altLang="pt-BR" sz="20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itchFamily="18" charset="0"/>
              </a:rPr>
              <a:t>Escolher uma organização </a:t>
            </a:r>
            <a:r>
              <a:rPr lang="pt-BR" sz="2000" b="1" dirty="0" smtClean="0">
                <a:solidFill>
                  <a:schemeClr val="bg2"/>
                </a:solidFill>
                <a:latin typeface="Calibri" panose="020F0502020204030204" pitchFamily="34" charset="0"/>
              </a:rPr>
              <a:t>ESPORTIVA </a:t>
            </a:r>
            <a:r>
              <a:rPr kumimoji="0" lang="pt-BR" altLang="pt-BR" sz="20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itchFamily="18" charset="0"/>
              </a:rPr>
              <a:t>para o trabalho de visita/entrevista</a:t>
            </a:r>
          </a:p>
          <a:p>
            <a:pPr marL="354013" lvl="0" indent="-354013" eaLnBrk="0" hangingPunct="0">
              <a:buFontTx/>
              <a:buChar char="•"/>
            </a:pPr>
            <a:endParaRPr kumimoji="0" lang="pt-BR" altLang="pt-BR" sz="20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354013" indent="-354013" eaLnBrk="0" hangingPunct="0">
              <a:buFontTx/>
              <a:buChar char="•"/>
            </a:pPr>
            <a:r>
              <a:rPr lang="pt-BR" altLang="pt-BR" sz="2000" b="1" dirty="0">
                <a:solidFill>
                  <a:schemeClr val="bg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itchFamily="18" charset="0"/>
              </a:rPr>
              <a:t>Levantar dados </a:t>
            </a:r>
            <a:r>
              <a:rPr lang="pt-BR" altLang="pt-BR" sz="2000" b="1" dirty="0" smtClean="0">
                <a:solidFill>
                  <a:schemeClr val="bg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itchFamily="18" charset="0"/>
              </a:rPr>
              <a:t>sobre </a:t>
            </a:r>
            <a:r>
              <a:rPr lang="pt-BR" altLang="pt-BR" sz="2000" b="1" dirty="0">
                <a:solidFill>
                  <a:schemeClr val="bg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itchFamily="18" charset="0"/>
              </a:rPr>
              <a:t>a Organização na WEB</a:t>
            </a:r>
          </a:p>
          <a:p>
            <a:pPr marL="354013" lvl="0" indent="-354013" eaLnBrk="0" hangingPunct="0">
              <a:buFontTx/>
              <a:buChar char="•"/>
            </a:pPr>
            <a:endParaRPr kumimoji="0" lang="pt-BR" altLang="pt-BR" sz="20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358775" marR="0" lvl="0" indent="-358775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altLang="pt-BR" sz="20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itchFamily="18" charset="0"/>
              </a:rPr>
              <a:t>Discutir e listar pontos – o que queremos conhecer/saber?</a:t>
            </a:r>
            <a:br>
              <a:rPr kumimoji="0" lang="pt-BR" altLang="pt-BR" sz="20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itchFamily="18" charset="0"/>
              </a:rPr>
            </a:br>
            <a:endParaRPr kumimoji="0" lang="pt-BR" altLang="pt-BR" sz="20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Calibri" panose="020F0502020204030204" pitchFamily="34" charset="0"/>
            </a:endParaRPr>
          </a:p>
          <a:p>
            <a:pPr marL="358775" marR="0" lvl="0" indent="-358775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altLang="pt-BR" sz="20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Definir funções no grupo – Ex.: Coordenação Geral do</a:t>
            </a:r>
            <a:r>
              <a:rPr kumimoji="0" lang="pt-BR" altLang="pt-BR" sz="2000" b="1" i="0" u="none" strike="noStrike" cap="none" normalizeH="0" dirty="0" smtClean="0">
                <a:ln>
                  <a:noFill/>
                </a:ln>
                <a:solidFill>
                  <a:schemeClr val="bg2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Trabalho</a:t>
            </a:r>
            <a:r>
              <a:rPr kumimoji="0" lang="pt-BR" altLang="pt-BR" sz="20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Responsável(</a:t>
            </a:r>
            <a:r>
              <a:rPr kumimoji="0" lang="pt-BR" altLang="pt-BR" sz="2000" b="1" i="0" u="none" strike="noStrike" cap="none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is</a:t>
            </a:r>
            <a:r>
              <a:rPr kumimoji="0" lang="pt-BR" altLang="pt-BR" sz="20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pelo Contato/Agendamento, Roteiro Entrevista, Pesquisa na literatura, Elaboração Relatório Final, Elaboração da Apresentação.</a:t>
            </a:r>
          </a:p>
          <a:p>
            <a:pPr marL="358775" marR="0" lvl="0" indent="-358775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t-BR" altLang="pt-BR" sz="20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58775" marR="0" lvl="0" indent="-358775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pt-BR" altLang="pt-BR" sz="2000" b="1" dirty="0" smtClean="0">
                <a:solidFill>
                  <a:schemeClr val="bg2"/>
                </a:solidFill>
                <a:latin typeface="Calibri" pitchFamily="34" charset="0"/>
                <a:cs typeface="Times New Roman" pitchFamily="18" charset="0"/>
              </a:rPr>
              <a:t>Elaborar cronograma de trabalho</a:t>
            </a:r>
            <a:endParaRPr kumimoji="0" lang="pt-BR" altLang="pt-BR" sz="20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Calibri" panose="020F0502020204030204" pitchFamily="34" charset="0"/>
            </a:endParaRPr>
          </a:p>
        </p:txBody>
      </p:sp>
      <p:cxnSp>
        <p:nvCxnSpPr>
          <p:cNvPr id="3" name="Conector de seta reta 2"/>
          <p:cNvCxnSpPr/>
          <p:nvPr/>
        </p:nvCxnSpPr>
        <p:spPr bwMode="auto">
          <a:xfrm>
            <a:off x="1547664" y="3645024"/>
            <a:ext cx="720080" cy="100811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3180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Conector de seta reta 7"/>
          <p:cNvCxnSpPr/>
          <p:nvPr/>
        </p:nvCxnSpPr>
        <p:spPr bwMode="auto">
          <a:xfrm>
            <a:off x="1515090" y="4317712"/>
            <a:ext cx="608638" cy="186333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3180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Conector de seta reta 9"/>
          <p:cNvCxnSpPr/>
          <p:nvPr/>
        </p:nvCxnSpPr>
        <p:spPr bwMode="auto">
          <a:xfrm flipV="1">
            <a:off x="1547664" y="2804624"/>
            <a:ext cx="720080" cy="276151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3180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Retângulo 8"/>
          <p:cNvSpPr/>
          <p:nvPr/>
        </p:nvSpPr>
        <p:spPr>
          <a:xfrm>
            <a:off x="2699792" y="1529242"/>
            <a:ext cx="5958408" cy="36933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pt-BR" sz="1800" b="1" dirty="0">
                <a:solidFill>
                  <a:schemeClr val="bg2"/>
                </a:solidFill>
                <a:latin typeface="Calibri" panose="020F0502020204030204" pitchFamily="34" charset="0"/>
              </a:rPr>
              <a:t>VISITA/ENTREVISTA </a:t>
            </a:r>
            <a:r>
              <a:rPr lang="pt-BR" sz="1800" b="1" dirty="0" smtClean="0">
                <a:solidFill>
                  <a:schemeClr val="bg2"/>
                </a:solidFill>
                <a:latin typeface="Calibri" panose="020F0502020204030204" pitchFamily="34" charset="0"/>
              </a:rPr>
              <a:t>ORGANIZAÇÃO         </a:t>
            </a:r>
            <a:r>
              <a:rPr lang="pt-BR" sz="1800" b="1" smtClean="0">
                <a:solidFill>
                  <a:schemeClr val="bg2"/>
                </a:solidFill>
                <a:latin typeface="Calibri" panose="020F0502020204030204" pitchFamily="34" charset="0"/>
              </a:rPr>
              <a:t>OUTUBRO </a:t>
            </a:r>
            <a:r>
              <a:rPr lang="pt-BR" sz="1800" b="1" smtClean="0">
                <a:solidFill>
                  <a:schemeClr val="bg2"/>
                </a:solidFill>
                <a:latin typeface="Calibri" panose="020F0502020204030204" pitchFamily="34" charset="0"/>
              </a:rPr>
              <a:t>2020</a:t>
            </a:r>
            <a:endParaRPr lang="pt-BR" sz="1800" dirty="0">
              <a:solidFill>
                <a:schemeClr val="bg2"/>
              </a:solidFill>
            </a:endParaRPr>
          </a:p>
        </p:txBody>
      </p:sp>
      <p:cxnSp>
        <p:nvCxnSpPr>
          <p:cNvPr id="13" name="Conector de seta reta 12"/>
          <p:cNvCxnSpPr/>
          <p:nvPr/>
        </p:nvCxnSpPr>
        <p:spPr bwMode="auto">
          <a:xfrm flipV="1">
            <a:off x="1580238" y="1915708"/>
            <a:ext cx="2191662" cy="102184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3180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Conector de seta reta 14"/>
          <p:cNvCxnSpPr/>
          <p:nvPr/>
        </p:nvCxnSpPr>
        <p:spPr bwMode="auto">
          <a:xfrm flipV="1">
            <a:off x="1691680" y="3717032"/>
            <a:ext cx="608638" cy="191198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3180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Conector de seta reta 18"/>
          <p:cNvCxnSpPr/>
          <p:nvPr/>
        </p:nvCxnSpPr>
        <p:spPr bwMode="auto">
          <a:xfrm flipV="1">
            <a:off x="1731114" y="1847235"/>
            <a:ext cx="5203086" cy="451539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3180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Conector de seta reta 20"/>
          <p:cNvCxnSpPr/>
          <p:nvPr/>
        </p:nvCxnSpPr>
        <p:spPr bwMode="auto">
          <a:xfrm>
            <a:off x="1515090" y="4317712"/>
            <a:ext cx="785228" cy="70752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3180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Conector de seta reta 13"/>
          <p:cNvCxnSpPr/>
          <p:nvPr/>
        </p:nvCxnSpPr>
        <p:spPr bwMode="auto">
          <a:xfrm>
            <a:off x="1580238" y="5025234"/>
            <a:ext cx="2703730" cy="60378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3180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993850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0050" y="-50517"/>
            <a:ext cx="7772400" cy="1143000"/>
          </a:xfrm>
        </p:spPr>
        <p:txBody>
          <a:bodyPr/>
          <a:lstStyle/>
          <a:p>
            <a:r>
              <a:rPr lang="pt-BR" dirty="0" smtClean="0"/>
              <a:t>OBJETIVO</a:t>
            </a:r>
            <a:endParaRPr lang="pt-BR" dirty="0"/>
          </a:p>
        </p:txBody>
      </p:sp>
      <p:pic>
        <p:nvPicPr>
          <p:cNvPr id="3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881" y="1604343"/>
            <a:ext cx="1742919" cy="1464052"/>
          </a:xfrm>
          <a:prstGeom prst="rect">
            <a:avLst/>
          </a:prstGeom>
          <a:solidFill>
            <a:srgbClr val="F6FCFF"/>
          </a:solidFill>
        </p:spPr>
      </p:pic>
      <p:sp>
        <p:nvSpPr>
          <p:cNvPr id="4" name="Retângulo 3"/>
          <p:cNvSpPr/>
          <p:nvPr/>
        </p:nvSpPr>
        <p:spPr>
          <a:xfrm>
            <a:off x="2771800" y="1764864"/>
            <a:ext cx="6048672" cy="1200329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just"/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Missão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Objetivo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: </a:t>
            </a:r>
          </a:p>
          <a:p>
            <a:pPr algn="just"/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Organizar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o Campeonato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adulto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masculino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de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basquete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6" name="Retângulo 5"/>
          <p:cNvSpPr/>
          <p:nvPr/>
        </p:nvSpPr>
        <p:spPr>
          <a:xfrm>
            <a:off x="4296092" y="3543399"/>
            <a:ext cx="4524380" cy="461665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bg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Promover o esporte dentro da USP</a:t>
            </a:r>
            <a:endParaRPr lang="pt-BR" dirty="0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000921" y="4586246"/>
            <a:ext cx="2299797" cy="461665"/>
          </a:xfrm>
          <a:prstGeom prst="rect">
            <a:avLst/>
          </a:prstGeom>
          <a:solidFill>
            <a:srgbClr val="7030A0"/>
          </a:solidFill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CORE academias</a:t>
            </a:r>
            <a:endParaRPr lang="pt-BR" dirty="0">
              <a:solidFill>
                <a:srgbClr val="FFC000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5292080" y="4401581"/>
            <a:ext cx="3744416" cy="830997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Levar atividades oferecidas em clubes aos condomínios</a:t>
            </a:r>
            <a:endParaRPr lang="pt-BR" dirty="0">
              <a:solidFill>
                <a:srgbClr val="FFC000"/>
              </a:solidFill>
            </a:endParaRPr>
          </a:p>
        </p:txBody>
      </p:sp>
      <p:pic>
        <p:nvPicPr>
          <p:cNvPr id="9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54246"/>
            <a:ext cx="1446160" cy="1556068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1390220" y="5569310"/>
            <a:ext cx="6972230" cy="1200329"/>
          </a:xfrm>
          <a:prstGeom prst="rect">
            <a:avLst/>
          </a:prstGeom>
          <a:solidFill>
            <a:srgbClr val="DEA900"/>
          </a:solidFill>
        </p:spPr>
        <p:txBody>
          <a:bodyPr wrap="square">
            <a:spAutoFit/>
          </a:bodyPr>
          <a:lstStyle/>
          <a:p>
            <a:r>
              <a:rPr lang="pt-BR" dirty="0">
                <a:latin typeface="Calibri" panose="020F0502020204030204" pitchFamily="34" charset="0"/>
              </a:rPr>
              <a:t>Administrar, dirigir, controlar, difundir e incentivar a prática da modalidade, não só no âmbito competitivo, mas também no não competitivo.</a:t>
            </a:r>
          </a:p>
        </p:txBody>
      </p:sp>
      <p:pic>
        <p:nvPicPr>
          <p:cNvPr id="11" name="Picture 5" descr="LAAUS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3768" y="3453755"/>
            <a:ext cx="4140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117339"/>
              </p:ext>
            </p:extLst>
          </p:nvPr>
        </p:nvGraphicFramePr>
        <p:xfrm>
          <a:off x="3526962" y="332656"/>
          <a:ext cx="5293510" cy="822960"/>
        </p:xfrm>
        <a:graphic>
          <a:graphicData uri="http://schemas.openxmlformats.org/drawingml/2006/table">
            <a:tbl>
              <a:tblPr/>
              <a:tblGrid>
                <a:gridCol w="986171"/>
                <a:gridCol w="2441201"/>
                <a:gridCol w="1866138"/>
              </a:tblGrid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POR QUÊ?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31801"/>
                          </a:solidFill>
                          <a:effectLst/>
                          <a:latin typeface="Tahoma" pitchFamily="34" charset="0"/>
                        </a:rPr>
                        <a:t>Missão, Metas (múltiplas), Objetivos (variados)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EA900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D12F0"/>
                          </a:solidFill>
                          <a:effectLst/>
                          <a:latin typeface="Tahoma" pitchFamily="34" charset="0"/>
                        </a:rPr>
                        <a:t>ESTRATÉGICO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</a:tr>
            </a:tbl>
          </a:graphicData>
        </a:graphic>
      </p:graphicFrame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403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</a:t>
            </a:r>
            <a:r>
              <a:rPr lang="pt-BR" sz="1200" b="1" dirty="0" smtClean="0">
                <a:latin typeface="Comic Sans MS" pitchFamily="66" charset="0"/>
                <a:cs typeface="Times New Roman" pitchFamily="18" charset="0"/>
              </a:rPr>
              <a:t>ESPORTE</a:t>
            </a:r>
            <a:endParaRPr lang="en-GB" sz="12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41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76672"/>
            <a:ext cx="7772400" cy="627063"/>
          </a:xfrm>
        </p:spPr>
        <p:txBody>
          <a:bodyPr/>
          <a:lstStyle/>
          <a:p>
            <a:pPr eaLnBrk="1" hangingPunct="1"/>
            <a:r>
              <a:rPr lang="pt-BR" sz="3600" dirty="0" smtClean="0">
                <a:solidFill>
                  <a:srgbClr val="FFC000"/>
                </a:solidFill>
                <a:latin typeface="Tahoma" pitchFamily="34" charset="0"/>
              </a:rPr>
              <a:t>OBJETIVOS GERAIS - </a:t>
            </a:r>
            <a:r>
              <a:rPr lang="pt-BR" sz="2400" dirty="0" smtClean="0">
                <a:solidFill>
                  <a:srgbClr val="FFC000"/>
                </a:solidFill>
                <a:latin typeface="Tahoma" pitchFamily="34" charset="0"/>
              </a:rPr>
              <a:t>médio prazo – 3 ou 4</a:t>
            </a:r>
          </a:p>
        </p:txBody>
      </p:sp>
      <p:grpSp>
        <p:nvGrpSpPr>
          <p:cNvPr id="4" name="Grupo 3"/>
          <p:cNvGrpSpPr/>
          <p:nvPr/>
        </p:nvGrpSpPr>
        <p:grpSpPr>
          <a:xfrm>
            <a:off x="615612" y="1701207"/>
            <a:ext cx="8297695" cy="4679720"/>
            <a:chOff x="615612" y="1701207"/>
            <a:chExt cx="8297695" cy="4679720"/>
          </a:xfrm>
        </p:grpSpPr>
        <p:sp>
          <p:nvSpPr>
            <p:cNvPr id="5" name="Forma livre 4"/>
            <p:cNvSpPr/>
            <p:nvPr/>
          </p:nvSpPr>
          <p:spPr>
            <a:xfrm>
              <a:off x="615612" y="1701207"/>
              <a:ext cx="2042379" cy="641057"/>
            </a:xfrm>
            <a:custGeom>
              <a:avLst/>
              <a:gdLst>
                <a:gd name="connsiteX0" fmla="*/ 0 w 2042379"/>
                <a:gd name="connsiteY0" fmla="*/ 106845 h 641057"/>
                <a:gd name="connsiteX1" fmla="*/ 106845 w 2042379"/>
                <a:gd name="connsiteY1" fmla="*/ 0 h 641057"/>
                <a:gd name="connsiteX2" fmla="*/ 1935534 w 2042379"/>
                <a:gd name="connsiteY2" fmla="*/ 0 h 641057"/>
                <a:gd name="connsiteX3" fmla="*/ 2042379 w 2042379"/>
                <a:gd name="connsiteY3" fmla="*/ 106845 h 641057"/>
                <a:gd name="connsiteX4" fmla="*/ 2042379 w 2042379"/>
                <a:gd name="connsiteY4" fmla="*/ 534212 h 641057"/>
                <a:gd name="connsiteX5" fmla="*/ 1935534 w 2042379"/>
                <a:gd name="connsiteY5" fmla="*/ 641057 h 641057"/>
                <a:gd name="connsiteX6" fmla="*/ 106845 w 2042379"/>
                <a:gd name="connsiteY6" fmla="*/ 641057 h 641057"/>
                <a:gd name="connsiteX7" fmla="*/ 0 w 2042379"/>
                <a:gd name="connsiteY7" fmla="*/ 534212 h 641057"/>
                <a:gd name="connsiteX8" fmla="*/ 0 w 2042379"/>
                <a:gd name="connsiteY8" fmla="*/ 106845 h 641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42379" h="641057">
                  <a:moveTo>
                    <a:pt x="0" y="106845"/>
                  </a:moveTo>
                  <a:cubicBezTo>
                    <a:pt x="0" y="47836"/>
                    <a:pt x="47836" y="0"/>
                    <a:pt x="106845" y="0"/>
                  </a:cubicBezTo>
                  <a:lnTo>
                    <a:pt x="1935534" y="0"/>
                  </a:lnTo>
                  <a:cubicBezTo>
                    <a:pt x="1994543" y="0"/>
                    <a:pt x="2042379" y="47836"/>
                    <a:pt x="2042379" y="106845"/>
                  </a:cubicBezTo>
                  <a:lnTo>
                    <a:pt x="2042379" y="534212"/>
                  </a:lnTo>
                  <a:cubicBezTo>
                    <a:pt x="2042379" y="593221"/>
                    <a:pt x="1994543" y="641057"/>
                    <a:pt x="1935534" y="641057"/>
                  </a:cubicBezTo>
                  <a:lnTo>
                    <a:pt x="106845" y="641057"/>
                  </a:lnTo>
                  <a:cubicBezTo>
                    <a:pt x="47836" y="641057"/>
                    <a:pt x="0" y="593221"/>
                    <a:pt x="0" y="534212"/>
                  </a:cubicBezTo>
                  <a:lnTo>
                    <a:pt x="0" y="106845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874" tIns="65584" rIns="99874" bIns="65584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800" b="1" kern="1200" dirty="0" smtClean="0">
                  <a:solidFill>
                    <a:schemeClr val="accent5">
                      <a:lumMod val="25000"/>
                    </a:schemeClr>
                  </a:solidFill>
                  <a:latin typeface="Arial Black" pitchFamily="34" charset="0"/>
                </a:rPr>
                <a:t>OBJETIVOS</a:t>
              </a:r>
              <a:endParaRPr lang="pt-BR" sz="1800" b="1" kern="1200" dirty="0">
                <a:solidFill>
                  <a:schemeClr val="accent5">
                    <a:lumMod val="25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8" name="Forma livre 7"/>
            <p:cNvSpPr/>
            <p:nvPr/>
          </p:nvSpPr>
          <p:spPr>
            <a:xfrm>
              <a:off x="615612" y="2374318"/>
              <a:ext cx="3545167" cy="641057"/>
            </a:xfrm>
            <a:custGeom>
              <a:avLst/>
              <a:gdLst>
                <a:gd name="connsiteX0" fmla="*/ 0 w 3545167"/>
                <a:gd name="connsiteY0" fmla="*/ 106845 h 641057"/>
                <a:gd name="connsiteX1" fmla="*/ 106845 w 3545167"/>
                <a:gd name="connsiteY1" fmla="*/ 0 h 641057"/>
                <a:gd name="connsiteX2" fmla="*/ 3438322 w 3545167"/>
                <a:gd name="connsiteY2" fmla="*/ 0 h 641057"/>
                <a:gd name="connsiteX3" fmla="*/ 3545167 w 3545167"/>
                <a:gd name="connsiteY3" fmla="*/ 106845 h 641057"/>
                <a:gd name="connsiteX4" fmla="*/ 3545167 w 3545167"/>
                <a:gd name="connsiteY4" fmla="*/ 534212 h 641057"/>
                <a:gd name="connsiteX5" fmla="*/ 3438322 w 3545167"/>
                <a:gd name="connsiteY5" fmla="*/ 641057 h 641057"/>
                <a:gd name="connsiteX6" fmla="*/ 106845 w 3545167"/>
                <a:gd name="connsiteY6" fmla="*/ 641057 h 641057"/>
                <a:gd name="connsiteX7" fmla="*/ 0 w 3545167"/>
                <a:gd name="connsiteY7" fmla="*/ 534212 h 641057"/>
                <a:gd name="connsiteX8" fmla="*/ 0 w 3545167"/>
                <a:gd name="connsiteY8" fmla="*/ 106845 h 641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45167" h="641057">
                  <a:moveTo>
                    <a:pt x="0" y="106845"/>
                  </a:moveTo>
                  <a:cubicBezTo>
                    <a:pt x="0" y="47836"/>
                    <a:pt x="47836" y="0"/>
                    <a:pt x="106845" y="0"/>
                  </a:cubicBezTo>
                  <a:lnTo>
                    <a:pt x="3438322" y="0"/>
                  </a:lnTo>
                  <a:cubicBezTo>
                    <a:pt x="3497331" y="0"/>
                    <a:pt x="3545167" y="47836"/>
                    <a:pt x="3545167" y="106845"/>
                  </a:cubicBezTo>
                  <a:lnTo>
                    <a:pt x="3545167" y="534212"/>
                  </a:lnTo>
                  <a:cubicBezTo>
                    <a:pt x="3545167" y="593221"/>
                    <a:pt x="3497331" y="641057"/>
                    <a:pt x="3438322" y="641057"/>
                  </a:cubicBezTo>
                  <a:lnTo>
                    <a:pt x="106845" y="641057"/>
                  </a:lnTo>
                  <a:cubicBezTo>
                    <a:pt x="47836" y="641057"/>
                    <a:pt x="0" y="593221"/>
                    <a:pt x="0" y="534212"/>
                  </a:cubicBezTo>
                  <a:lnTo>
                    <a:pt x="0" y="106845"/>
                  </a:lnTo>
                  <a:close/>
                </a:path>
              </a:pathLst>
            </a:custGeom>
            <a:solidFill>
              <a:srgbClr val="00B0F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2400000"/>
                <a:satOff val="-2862"/>
                <a:lumOff val="-2909"/>
                <a:alphaOff val="0"/>
              </a:schemeClr>
            </a:fillRef>
            <a:effectRef idx="3">
              <a:schemeClr val="accent5">
                <a:hueOff val="-2400000"/>
                <a:satOff val="-2862"/>
                <a:lumOff val="-290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874" tIns="65584" rIns="99874" bIns="65584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800" b="1" kern="1200" dirty="0" smtClean="0">
                  <a:solidFill>
                    <a:schemeClr val="accent5">
                      <a:lumMod val="25000"/>
                    </a:schemeClr>
                  </a:solidFill>
                  <a:latin typeface="Arial Black" pitchFamily="34" charset="0"/>
                </a:rPr>
                <a:t>Mensuráveis - indicadores</a:t>
              </a:r>
              <a:endParaRPr lang="pt-BR" sz="1800" b="1" kern="1200" dirty="0">
                <a:solidFill>
                  <a:schemeClr val="accent5">
                    <a:lumMod val="25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9" name="Forma livre 8"/>
            <p:cNvSpPr/>
            <p:nvPr/>
          </p:nvSpPr>
          <p:spPr>
            <a:xfrm>
              <a:off x="615612" y="3047428"/>
              <a:ext cx="3895815" cy="641057"/>
            </a:xfrm>
            <a:custGeom>
              <a:avLst/>
              <a:gdLst>
                <a:gd name="connsiteX0" fmla="*/ 0 w 3895815"/>
                <a:gd name="connsiteY0" fmla="*/ 106845 h 641057"/>
                <a:gd name="connsiteX1" fmla="*/ 106845 w 3895815"/>
                <a:gd name="connsiteY1" fmla="*/ 0 h 641057"/>
                <a:gd name="connsiteX2" fmla="*/ 3788970 w 3895815"/>
                <a:gd name="connsiteY2" fmla="*/ 0 h 641057"/>
                <a:gd name="connsiteX3" fmla="*/ 3895815 w 3895815"/>
                <a:gd name="connsiteY3" fmla="*/ 106845 h 641057"/>
                <a:gd name="connsiteX4" fmla="*/ 3895815 w 3895815"/>
                <a:gd name="connsiteY4" fmla="*/ 534212 h 641057"/>
                <a:gd name="connsiteX5" fmla="*/ 3788970 w 3895815"/>
                <a:gd name="connsiteY5" fmla="*/ 641057 h 641057"/>
                <a:gd name="connsiteX6" fmla="*/ 106845 w 3895815"/>
                <a:gd name="connsiteY6" fmla="*/ 641057 h 641057"/>
                <a:gd name="connsiteX7" fmla="*/ 0 w 3895815"/>
                <a:gd name="connsiteY7" fmla="*/ 534212 h 641057"/>
                <a:gd name="connsiteX8" fmla="*/ 0 w 3895815"/>
                <a:gd name="connsiteY8" fmla="*/ 106845 h 641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95815" h="641057">
                  <a:moveTo>
                    <a:pt x="0" y="106845"/>
                  </a:moveTo>
                  <a:cubicBezTo>
                    <a:pt x="0" y="47836"/>
                    <a:pt x="47836" y="0"/>
                    <a:pt x="106845" y="0"/>
                  </a:cubicBezTo>
                  <a:lnTo>
                    <a:pt x="3788970" y="0"/>
                  </a:lnTo>
                  <a:cubicBezTo>
                    <a:pt x="3847979" y="0"/>
                    <a:pt x="3895815" y="47836"/>
                    <a:pt x="3895815" y="106845"/>
                  </a:cubicBezTo>
                  <a:lnTo>
                    <a:pt x="3895815" y="534212"/>
                  </a:lnTo>
                  <a:cubicBezTo>
                    <a:pt x="3895815" y="593221"/>
                    <a:pt x="3847979" y="641057"/>
                    <a:pt x="3788970" y="641057"/>
                  </a:cubicBezTo>
                  <a:lnTo>
                    <a:pt x="106845" y="641057"/>
                  </a:lnTo>
                  <a:cubicBezTo>
                    <a:pt x="47836" y="641057"/>
                    <a:pt x="0" y="593221"/>
                    <a:pt x="0" y="534212"/>
                  </a:cubicBezTo>
                  <a:lnTo>
                    <a:pt x="0" y="106845"/>
                  </a:lnTo>
                  <a:close/>
                </a:path>
              </a:pathLst>
            </a:custGeom>
            <a:solidFill>
              <a:srgbClr val="FFC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4800000"/>
                <a:satOff val="-5724"/>
                <a:lumOff val="-5817"/>
                <a:alphaOff val="0"/>
              </a:schemeClr>
            </a:fillRef>
            <a:effectRef idx="3">
              <a:schemeClr val="accent5">
                <a:hueOff val="-4800000"/>
                <a:satOff val="-5724"/>
                <a:lumOff val="-581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874" tIns="65584" rIns="99874" bIns="65584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800" b="1" kern="1200" dirty="0" smtClean="0">
                  <a:solidFill>
                    <a:schemeClr val="accent5">
                      <a:lumMod val="25000"/>
                    </a:schemeClr>
                  </a:solidFill>
                  <a:latin typeface="Arial Black" pitchFamily="34" charset="0"/>
                </a:rPr>
                <a:t>Propósitos a médio prazo</a:t>
              </a:r>
              <a:endParaRPr lang="pt-BR" sz="1800" b="1" kern="1200" dirty="0">
                <a:solidFill>
                  <a:schemeClr val="accent5">
                    <a:lumMod val="25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10" name="Forma livre 9"/>
            <p:cNvSpPr/>
            <p:nvPr/>
          </p:nvSpPr>
          <p:spPr>
            <a:xfrm>
              <a:off x="615612" y="3720539"/>
              <a:ext cx="4183850" cy="641057"/>
            </a:xfrm>
            <a:custGeom>
              <a:avLst/>
              <a:gdLst>
                <a:gd name="connsiteX0" fmla="*/ 0 w 4183850"/>
                <a:gd name="connsiteY0" fmla="*/ 106845 h 641057"/>
                <a:gd name="connsiteX1" fmla="*/ 106845 w 4183850"/>
                <a:gd name="connsiteY1" fmla="*/ 0 h 641057"/>
                <a:gd name="connsiteX2" fmla="*/ 4077005 w 4183850"/>
                <a:gd name="connsiteY2" fmla="*/ 0 h 641057"/>
                <a:gd name="connsiteX3" fmla="*/ 4183850 w 4183850"/>
                <a:gd name="connsiteY3" fmla="*/ 106845 h 641057"/>
                <a:gd name="connsiteX4" fmla="*/ 4183850 w 4183850"/>
                <a:gd name="connsiteY4" fmla="*/ 534212 h 641057"/>
                <a:gd name="connsiteX5" fmla="*/ 4077005 w 4183850"/>
                <a:gd name="connsiteY5" fmla="*/ 641057 h 641057"/>
                <a:gd name="connsiteX6" fmla="*/ 106845 w 4183850"/>
                <a:gd name="connsiteY6" fmla="*/ 641057 h 641057"/>
                <a:gd name="connsiteX7" fmla="*/ 0 w 4183850"/>
                <a:gd name="connsiteY7" fmla="*/ 534212 h 641057"/>
                <a:gd name="connsiteX8" fmla="*/ 0 w 4183850"/>
                <a:gd name="connsiteY8" fmla="*/ 106845 h 641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83850" h="641057">
                  <a:moveTo>
                    <a:pt x="0" y="106845"/>
                  </a:moveTo>
                  <a:cubicBezTo>
                    <a:pt x="0" y="47836"/>
                    <a:pt x="47836" y="0"/>
                    <a:pt x="106845" y="0"/>
                  </a:cubicBezTo>
                  <a:lnTo>
                    <a:pt x="4077005" y="0"/>
                  </a:lnTo>
                  <a:cubicBezTo>
                    <a:pt x="4136014" y="0"/>
                    <a:pt x="4183850" y="47836"/>
                    <a:pt x="4183850" y="106845"/>
                  </a:cubicBezTo>
                  <a:lnTo>
                    <a:pt x="4183850" y="534212"/>
                  </a:lnTo>
                  <a:cubicBezTo>
                    <a:pt x="4183850" y="593221"/>
                    <a:pt x="4136014" y="641057"/>
                    <a:pt x="4077005" y="641057"/>
                  </a:cubicBezTo>
                  <a:lnTo>
                    <a:pt x="106845" y="641057"/>
                  </a:lnTo>
                  <a:cubicBezTo>
                    <a:pt x="47836" y="641057"/>
                    <a:pt x="0" y="593221"/>
                    <a:pt x="0" y="534212"/>
                  </a:cubicBezTo>
                  <a:lnTo>
                    <a:pt x="0" y="106845"/>
                  </a:lnTo>
                  <a:close/>
                </a:path>
              </a:pathLst>
            </a:custGeom>
            <a:solidFill>
              <a:srgbClr val="09C80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7200000"/>
                <a:satOff val="-8585"/>
                <a:lumOff val="-8726"/>
                <a:alphaOff val="0"/>
              </a:schemeClr>
            </a:fillRef>
            <a:effectRef idx="3">
              <a:schemeClr val="accent5">
                <a:hueOff val="-7200000"/>
                <a:satOff val="-8585"/>
                <a:lumOff val="-872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874" tIns="65584" rIns="99874" bIns="65584" numCol="1" spcCol="1270" anchor="ctr" anchorCtr="0">
              <a:noAutofit/>
            </a:bodyPr>
            <a:lstStyle/>
            <a:p>
              <a:pPr lvl="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800" b="1" kern="1200" dirty="0" smtClean="0">
                  <a:solidFill>
                    <a:schemeClr val="accent5">
                      <a:lumMod val="25000"/>
                    </a:schemeClr>
                  </a:solidFill>
                  <a:latin typeface="Arial Black" pitchFamily="34" charset="0"/>
                </a:rPr>
                <a:t>      Factíveis e realistas</a:t>
              </a:r>
              <a:endParaRPr lang="pt-BR" sz="1800" b="1" kern="1200" dirty="0">
                <a:solidFill>
                  <a:schemeClr val="accent5">
                    <a:lumMod val="25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11" name="Forma livre 10"/>
            <p:cNvSpPr/>
            <p:nvPr/>
          </p:nvSpPr>
          <p:spPr>
            <a:xfrm>
              <a:off x="615612" y="4393649"/>
              <a:ext cx="4962439" cy="641057"/>
            </a:xfrm>
            <a:custGeom>
              <a:avLst/>
              <a:gdLst>
                <a:gd name="connsiteX0" fmla="*/ 0 w 4962439"/>
                <a:gd name="connsiteY0" fmla="*/ 106845 h 641057"/>
                <a:gd name="connsiteX1" fmla="*/ 106845 w 4962439"/>
                <a:gd name="connsiteY1" fmla="*/ 0 h 641057"/>
                <a:gd name="connsiteX2" fmla="*/ 4855594 w 4962439"/>
                <a:gd name="connsiteY2" fmla="*/ 0 h 641057"/>
                <a:gd name="connsiteX3" fmla="*/ 4962439 w 4962439"/>
                <a:gd name="connsiteY3" fmla="*/ 106845 h 641057"/>
                <a:gd name="connsiteX4" fmla="*/ 4962439 w 4962439"/>
                <a:gd name="connsiteY4" fmla="*/ 534212 h 641057"/>
                <a:gd name="connsiteX5" fmla="*/ 4855594 w 4962439"/>
                <a:gd name="connsiteY5" fmla="*/ 641057 h 641057"/>
                <a:gd name="connsiteX6" fmla="*/ 106845 w 4962439"/>
                <a:gd name="connsiteY6" fmla="*/ 641057 h 641057"/>
                <a:gd name="connsiteX7" fmla="*/ 0 w 4962439"/>
                <a:gd name="connsiteY7" fmla="*/ 534212 h 641057"/>
                <a:gd name="connsiteX8" fmla="*/ 0 w 4962439"/>
                <a:gd name="connsiteY8" fmla="*/ 106845 h 641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62439" h="641057">
                  <a:moveTo>
                    <a:pt x="0" y="106845"/>
                  </a:moveTo>
                  <a:cubicBezTo>
                    <a:pt x="0" y="47836"/>
                    <a:pt x="47836" y="0"/>
                    <a:pt x="106845" y="0"/>
                  </a:cubicBezTo>
                  <a:lnTo>
                    <a:pt x="4855594" y="0"/>
                  </a:lnTo>
                  <a:cubicBezTo>
                    <a:pt x="4914603" y="0"/>
                    <a:pt x="4962439" y="47836"/>
                    <a:pt x="4962439" y="106845"/>
                  </a:cubicBezTo>
                  <a:lnTo>
                    <a:pt x="4962439" y="534212"/>
                  </a:lnTo>
                  <a:cubicBezTo>
                    <a:pt x="4962439" y="593221"/>
                    <a:pt x="4914603" y="641057"/>
                    <a:pt x="4855594" y="641057"/>
                  </a:cubicBezTo>
                  <a:lnTo>
                    <a:pt x="106845" y="641057"/>
                  </a:lnTo>
                  <a:cubicBezTo>
                    <a:pt x="47836" y="641057"/>
                    <a:pt x="0" y="593221"/>
                    <a:pt x="0" y="534212"/>
                  </a:cubicBezTo>
                  <a:lnTo>
                    <a:pt x="0" y="106845"/>
                  </a:lnTo>
                  <a:close/>
                </a:path>
              </a:pathLst>
            </a:custGeom>
            <a:solidFill>
              <a:srgbClr val="0070C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9600000"/>
                <a:satOff val="-11447"/>
                <a:lumOff val="-11634"/>
                <a:alphaOff val="0"/>
              </a:schemeClr>
            </a:fillRef>
            <a:effectRef idx="3">
              <a:schemeClr val="accent5">
                <a:hueOff val="-9600000"/>
                <a:satOff val="-11447"/>
                <a:lumOff val="-1163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874" tIns="65584" rIns="99874" bIns="65584" numCol="1" spcCol="1270" anchor="ctr" anchorCtr="0">
              <a:noAutofit/>
            </a:bodyPr>
            <a:lstStyle/>
            <a:p>
              <a:pPr lvl="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800" b="1" kern="1200" dirty="0" smtClean="0">
                  <a:solidFill>
                    <a:schemeClr val="accent5">
                      <a:lumMod val="25000"/>
                    </a:schemeClr>
                  </a:solidFill>
                  <a:latin typeface="Arial Black" pitchFamily="34" charset="0"/>
                </a:rPr>
                <a:t>        Claros e compreensíveis</a:t>
              </a:r>
              <a:endParaRPr lang="pt-BR" sz="1800" b="1" kern="1200" dirty="0">
                <a:solidFill>
                  <a:schemeClr val="accent5">
                    <a:lumMod val="25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12" name="Forma livre 11"/>
            <p:cNvSpPr/>
            <p:nvPr/>
          </p:nvSpPr>
          <p:spPr>
            <a:xfrm>
              <a:off x="615612" y="5066760"/>
              <a:ext cx="7247943" cy="641057"/>
            </a:xfrm>
            <a:custGeom>
              <a:avLst/>
              <a:gdLst>
                <a:gd name="connsiteX0" fmla="*/ 0 w 7247943"/>
                <a:gd name="connsiteY0" fmla="*/ 106845 h 641057"/>
                <a:gd name="connsiteX1" fmla="*/ 106845 w 7247943"/>
                <a:gd name="connsiteY1" fmla="*/ 0 h 641057"/>
                <a:gd name="connsiteX2" fmla="*/ 7141098 w 7247943"/>
                <a:gd name="connsiteY2" fmla="*/ 0 h 641057"/>
                <a:gd name="connsiteX3" fmla="*/ 7247943 w 7247943"/>
                <a:gd name="connsiteY3" fmla="*/ 106845 h 641057"/>
                <a:gd name="connsiteX4" fmla="*/ 7247943 w 7247943"/>
                <a:gd name="connsiteY4" fmla="*/ 534212 h 641057"/>
                <a:gd name="connsiteX5" fmla="*/ 7141098 w 7247943"/>
                <a:gd name="connsiteY5" fmla="*/ 641057 h 641057"/>
                <a:gd name="connsiteX6" fmla="*/ 106845 w 7247943"/>
                <a:gd name="connsiteY6" fmla="*/ 641057 h 641057"/>
                <a:gd name="connsiteX7" fmla="*/ 0 w 7247943"/>
                <a:gd name="connsiteY7" fmla="*/ 534212 h 641057"/>
                <a:gd name="connsiteX8" fmla="*/ 0 w 7247943"/>
                <a:gd name="connsiteY8" fmla="*/ 106845 h 641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47943" h="641057">
                  <a:moveTo>
                    <a:pt x="0" y="106845"/>
                  </a:moveTo>
                  <a:cubicBezTo>
                    <a:pt x="0" y="47836"/>
                    <a:pt x="47836" y="0"/>
                    <a:pt x="106845" y="0"/>
                  </a:cubicBezTo>
                  <a:lnTo>
                    <a:pt x="7141098" y="0"/>
                  </a:lnTo>
                  <a:cubicBezTo>
                    <a:pt x="7200107" y="0"/>
                    <a:pt x="7247943" y="47836"/>
                    <a:pt x="7247943" y="106845"/>
                  </a:cubicBezTo>
                  <a:lnTo>
                    <a:pt x="7247943" y="534212"/>
                  </a:lnTo>
                  <a:cubicBezTo>
                    <a:pt x="7247943" y="593221"/>
                    <a:pt x="7200107" y="641057"/>
                    <a:pt x="7141098" y="641057"/>
                  </a:cubicBezTo>
                  <a:lnTo>
                    <a:pt x="106845" y="641057"/>
                  </a:lnTo>
                  <a:cubicBezTo>
                    <a:pt x="47836" y="641057"/>
                    <a:pt x="0" y="593221"/>
                    <a:pt x="0" y="534212"/>
                  </a:cubicBezTo>
                  <a:lnTo>
                    <a:pt x="0" y="106845"/>
                  </a:lnTo>
                  <a:close/>
                </a:path>
              </a:pathLst>
            </a:custGeom>
            <a:solidFill>
              <a:srgbClr val="FFFF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12000000"/>
                <a:satOff val="-14309"/>
                <a:lumOff val="-14542"/>
                <a:alphaOff val="0"/>
              </a:schemeClr>
            </a:fillRef>
            <a:effectRef idx="3">
              <a:schemeClr val="accent5">
                <a:hueOff val="-12000000"/>
                <a:satOff val="-14309"/>
                <a:lumOff val="-1454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874" tIns="65584" rIns="99874" bIns="65584" numCol="1" spcCol="1270" anchor="ctr" anchorCtr="0">
              <a:noAutofit/>
            </a:bodyPr>
            <a:lstStyle/>
            <a:p>
              <a:pPr lvl="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800" b="1" kern="1200" dirty="0" smtClean="0">
                  <a:solidFill>
                    <a:schemeClr val="accent5">
                      <a:lumMod val="25000"/>
                    </a:schemeClr>
                  </a:solidFill>
                  <a:latin typeface="Arial Black" pitchFamily="34" charset="0"/>
                </a:rPr>
                <a:t>           Motivadores</a:t>
              </a:r>
              <a:endParaRPr lang="pt-BR" sz="1800" b="1" kern="1200" dirty="0">
                <a:solidFill>
                  <a:schemeClr val="accent5">
                    <a:lumMod val="25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13" name="Forma livre 12"/>
            <p:cNvSpPr/>
            <p:nvPr/>
          </p:nvSpPr>
          <p:spPr>
            <a:xfrm>
              <a:off x="615612" y="5739870"/>
              <a:ext cx="8297695" cy="641057"/>
            </a:xfrm>
            <a:custGeom>
              <a:avLst/>
              <a:gdLst>
                <a:gd name="connsiteX0" fmla="*/ 0 w 8297695"/>
                <a:gd name="connsiteY0" fmla="*/ 106845 h 641057"/>
                <a:gd name="connsiteX1" fmla="*/ 106845 w 8297695"/>
                <a:gd name="connsiteY1" fmla="*/ 0 h 641057"/>
                <a:gd name="connsiteX2" fmla="*/ 8190850 w 8297695"/>
                <a:gd name="connsiteY2" fmla="*/ 0 h 641057"/>
                <a:gd name="connsiteX3" fmla="*/ 8297695 w 8297695"/>
                <a:gd name="connsiteY3" fmla="*/ 106845 h 641057"/>
                <a:gd name="connsiteX4" fmla="*/ 8297695 w 8297695"/>
                <a:gd name="connsiteY4" fmla="*/ 534212 h 641057"/>
                <a:gd name="connsiteX5" fmla="*/ 8190850 w 8297695"/>
                <a:gd name="connsiteY5" fmla="*/ 641057 h 641057"/>
                <a:gd name="connsiteX6" fmla="*/ 106845 w 8297695"/>
                <a:gd name="connsiteY6" fmla="*/ 641057 h 641057"/>
                <a:gd name="connsiteX7" fmla="*/ 0 w 8297695"/>
                <a:gd name="connsiteY7" fmla="*/ 534212 h 641057"/>
                <a:gd name="connsiteX8" fmla="*/ 0 w 8297695"/>
                <a:gd name="connsiteY8" fmla="*/ 106845 h 641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97695" h="641057">
                  <a:moveTo>
                    <a:pt x="0" y="106845"/>
                  </a:moveTo>
                  <a:cubicBezTo>
                    <a:pt x="0" y="47836"/>
                    <a:pt x="47836" y="0"/>
                    <a:pt x="106845" y="0"/>
                  </a:cubicBezTo>
                  <a:lnTo>
                    <a:pt x="8190850" y="0"/>
                  </a:lnTo>
                  <a:cubicBezTo>
                    <a:pt x="8249859" y="0"/>
                    <a:pt x="8297695" y="47836"/>
                    <a:pt x="8297695" y="106845"/>
                  </a:cubicBezTo>
                  <a:lnTo>
                    <a:pt x="8297695" y="534212"/>
                  </a:lnTo>
                  <a:cubicBezTo>
                    <a:pt x="8297695" y="593221"/>
                    <a:pt x="8249859" y="641057"/>
                    <a:pt x="8190850" y="641057"/>
                  </a:cubicBezTo>
                  <a:lnTo>
                    <a:pt x="106845" y="641057"/>
                  </a:lnTo>
                  <a:cubicBezTo>
                    <a:pt x="47836" y="641057"/>
                    <a:pt x="0" y="593221"/>
                    <a:pt x="0" y="534212"/>
                  </a:cubicBezTo>
                  <a:lnTo>
                    <a:pt x="0" y="106845"/>
                  </a:lnTo>
                  <a:close/>
                </a:path>
              </a:pathLst>
            </a:custGeom>
            <a:solidFill>
              <a:srgbClr val="C00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14400000"/>
                <a:satOff val="-17171"/>
                <a:lumOff val="-17451"/>
                <a:alphaOff val="0"/>
              </a:schemeClr>
            </a:fillRef>
            <a:effectRef idx="3">
              <a:schemeClr val="accent5">
                <a:hueOff val="-14400000"/>
                <a:satOff val="-17171"/>
                <a:lumOff val="-1745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874" tIns="65584" rIns="99874" bIns="65584" numCol="1" spcCol="1270" anchor="ctr" anchorCtr="0">
              <a:noAutofit/>
            </a:bodyPr>
            <a:lstStyle/>
            <a:p>
              <a:pPr lvl="0" algn="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800" b="1" kern="1200" dirty="0" smtClean="0">
                  <a:solidFill>
                    <a:schemeClr val="accent5">
                      <a:lumMod val="25000"/>
                    </a:schemeClr>
                  </a:solidFill>
                  <a:latin typeface="Arial Black" pitchFamily="34" charset="0"/>
                </a:rPr>
                <a:t>Assumidos e aceitos por todos os níveis da organização</a:t>
              </a:r>
              <a:endParaRPr lang="pt-BR" sz="1800" b="1" kern="1200" dirty="0">
                <a:solidFill>
                  <a:schemeClr val="accent5">
                    <a:lumMod val="25000"/>
                  </a:schemeClr>
                </a:solidFill>
                <a:latin typeface="Arial Black" pitchFamily="34" charset="0"/>
              </a:endParaRPr>
            </a:p>
          </p:txBody>
        </p:sp>
      </p:grp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403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</a:t>
            </a:r>
            <a:r>
              <a:rPr lang="pt-BR" sz="1200" b="1" dirty="0" smtClean="0">
                <a:latin typeface="Comic Sans MS" pitchFamily="66" charset="0"/>
                <a:cs typeface="Times New Roman" pitchFamily="18" charset="0"/>
              </a:rPr>
              <a:t>ESPORTE</a:t>
            </a:r>
            <a:endParaRPr lang="en-GB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50517"/>
            <a:ext cx="8362450" cy="1143000"/>
          </a:xfrm>
        </p:spPr>
        <p:txBody>
          <a:bodyPr/>
          <a:lstStyle/>
          <a:p>
            <a:r>
              <a:rPr lang="pt-BR" dirty="0" smtClean="0"/>
              <a:t>PLANEJAMENTO</a:t>
            </a:r>
            <a:endParaRPr lang="pt-BR" dirty="0"/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403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</a:t>
            </a:r>
            <a:r>
              <a:rPr lang="pt-BR" sz="1200" b="1" dirty="0" smtClean="0">
                <a:latin typeface="Comic Sans MS" pitchFamily="66" charset="0"/>
                <a:cs typeface="Times New Roman" pitchFamily="18" charset="0"/>
              </a:rPr>
              <a:t>ESPORTE</a:t>
            </a:r>
            <a:endParaRPr lang="en-GB" sz="1200" dirty="0">
              <a:cs typeface="Times New Roman" pitchFamily="18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694654"/>
              </p:ext>
            </p:extLst>
          </p:nvPr>
        </p:nvGraphicFramePr>
        <p:xfrm>
          <a:off x="4296092" y="260648"/>
          <a:ext cx="4847908" cy="1310640"/>
        </p:xfrm>
        <a:graphic>
          <a:graphicData uri="http://schemas.openxmlformats.org/drawingml/2006/table">
            <a:tbl>
              <a:tblPr/>
              <a:tblGrid>
                <a:gridCol w="995988"/>
                <a:gridCol w="2160240"/>
                <a:gridCol w="1691680"/>
              </a:tblGrid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O QUE?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31801"/>
                          </a:solidFill>
                          <a:effectLst/>
                          <a:latin typeface="Tahoma" pitchFamily="34" charset="0"/>
                        </a:rPr>
                        <a:t>Tarefas e responsabilidades, Programa de atividades, Projetos principais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EA900"/>
                          </a:solidFill>
                          <a:effectLst/>
                          <a:latin typeface="Tahoma" pitchFamily="34" charset="0"/>
                        </a:rPr>
                        <a:t>ESTRUTURAL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1988614" y="1991998"/>
            <a:ext cx="7155386" cy="1938992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pt-BR" sz="20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Nossas </a:t>
            </a:r>
            <a:r>
              <a:rPr lang="pt-BR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metas são basicamente anuais, temos uma reunião de planejamento no fim de cada semestre, nela discutimos os projetos que serão tocados no ano e executados. </a:t>
            </a:r>
            <a:r>
              <a:rPr lang="pt-BR" sz="20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 </a:t>
            </a:r>
            <a:r>
              <a:rPr lang="pt-BR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objetivos de curto e longo prazo são definidos e discutidos nas reuniões </a:t>
            </a:r>
            <a:r>
              <a:rPr lang="pt-BR" sz="20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gerais </a:t>
            </a:r>
            <a:r>
              <a:rPr lang="pt-BR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semanais com a participação de todos. Além de reuniões esporádicas de cada projeto, quando necessário. </a:t>
            </a:r>
            <a:endParaRPr lang="pt-BR" sz="2000" b="1" dirty="0">
              <a:latin typeface="Calibri" panose="020F050202020403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2638329"/>
            <a:ext cx="2023311" cy="461665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EEFUSP Junior 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1907704" y="4303455"/>
            <a:ext cx="7228039" cy="2554545"/>
          </a:xfrm>
          <a:prstGeom prst="rect">
            <a:avLst/>
          </a:prstGeom>
          <a:solidFill>
            <a:srgbClr val="DEA900"/>
          </a:solidFill>
        </p:spPr>
        <p:txBody>
          <a:bodyPr wrap="square">
            <a:spAutoFit/>
          </a:bodyPr>
          <a:lstStyle/>
          <a:p>
            <a:pPr indent="449580">
              <a:spcAft>
                <a:spcPts val="0"/>
              </a:spcAft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odo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planejamento deve ser feito em longo prazo por causa da burocracia de obtenção de recursos. Ele começa no primeiro ano da gestão do prefeito e é colocado em pratica nos quatro anos subsequentes, entrando no primeiro ano do mandato seguinte. O gabinete da prefeitura, neste primeiro ano de planejamento, estabelece metas e disponibiliza o orçamento. Cabe à secretaria então, planejar e executar projetos que 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atinjam essas metas.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0" y="4645840"/>
            <a:ext cx="1907704" cy="1477328"/>
          </a:xfrm>
          <a:prstGeom prst="rect">
            <a:avLst/>
          </a:prstGeom>
          <a:solidFill>
            <a:srgbClr val="DEA900"/>
          </a:solidFill>
        </p:spPr>
        <p:txBody>
          <a:bodyPr wrap="square">
            <a:spAutoFit/>
          </a:bodyPr>
          <a:lstStyle/>
          <a:p>
            <a:r>
              <a:rPr lang="pt-BR" sz="1800" b="1" dirty="0">
                <a:latin typeface="Arial" panose="020B0604020202020204" pitchFamily="34" charset="0"/>
                <a:ea typeface="Calibri" panose="020F0502020204030204" pitchFamily="34" charset="0"/>
              </a:rPr>
              <a:t>Coordenadoria de Gestão das Políticas e Programas de Esporte e Lazer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125533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50517"/>
            <a:ext cx="8362450" cy="1143000"/>
          </a:xfrm>
        </p:spPr>
        <p:txBody>
          <a:bodyPr/>
          <a:lstStyle/>
          <a:p>
            <a:r>
              <a:rPr lang="pt-BR" dirty="0" smtClean="0"/>
              <a:t>PLANEJAMENTO</a:t>
            </a:r>
            <a:endParaRPr lang="pt-BR" dirty="0"/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403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</a:t>
            </a:r>
            <a:r>
              <a:rPr lang="pt-BR" sz="1200" b="1" dirty="0" smtClean="0">
                <a:latin typeface="Comic Sans MS" pitchFamily="66" charset="0"/>
                <a:cs typeface="Times New Roman" pitchFamily="18" charset="0"/>
              </a:rPr>
              <a:t>ESPORTE</a:t>
            </a:r>
            <a:endParaRPr lang="en-GB" sz="1200" dirty="0">
              <a:cs typeface="Times New Roman" pitchFamily="18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2965531" y="2568319"/>
            <a:ext cx="6070965" cy="707886"/>
          </a:xfrm>
          <a:prstGeom prst="rect">
            <a:avLst/>
          </a:prstGeom>
          <a:solidFill>
            <a:srgbClr val="F31801"/>
          </a:solidFill>
        </p:spPr>
        <p:txBody>
          <a:bodyPr wrap="square">
            <a:spAutoFit/>
          </a:bodyPr>
          <a:lstStyle/>
          <a:p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através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</a:rPr>
              <a:t>do Ciclo Olímpico e a programação é feita a cada ciclo. </a:t>
            </a:r>
            <a:endParaRPr lang="pt-BR" sz="2000" dirty="0"/>
          </a:p>
        </p:txBody>
      </p:sp>
      <p:sp>
        <p:nvSpPr>
          <p:cNvPr id="16" name="Retângulo 15"/>
          <p:cNvSpPr/>
          <p:nvPr/>
        </p:nvSpPr>
        <p:spPr>
          <a:xfrm>
            <a:off x="691787" y="2325207"/>
            <a:ext cx="2273744" cy="1200329"/>
          </a:xfrm>
          <a:prstGeom prst="rect">
            <a:avLst/>
          </a:prstGeom>
          <a:solidFill>
            <a:srgbClr val="F31801"/>
          </a:solidFill>
        </p:spPr>
        <p:txBody>
          <a:bodyPr wrap="square">
            <a:spAutoFit/>
          </a:bodyPr>
          <a:lstStyle/>
          <a:p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</a:rPr>
              <a:t>Federação Paulista de Ciclismo </a:t>
            </a:r>
            <a:endParaRPr lang="pt-BR" dirty="0"/>
          </a:p>
        </p:txBody>
      </p:sp>
      <p:sp>
        <p:nvSpPr>
          <p:cNvPr id="17" name="Retângulo 16"/>
          <p:cNvSpPr/>
          <p:nvPr/>
        </p:nvSpPr>
        <p:spPr>
          <a:xfrm>
            <a:off x="2748319" y="4273236"/>
            <a:ext cx="6395682" cy="1938992"/>
          </a:xfrm>
          <a:prstGeom prst="rect">
            <a:avLst/>
          </a:prstGeom>
          <a:solidFill>
            <a:srgbClr val="09C804"/>
          </a:solidFill>
        </p:spPr>
        <p:txBody>
          <a:bodyPr wrap="square">
            <a:spAutoFit/>
          </a:bodyPr>
          <a:lstStyle/>
          <a:p>
            <a:pPr indent="449580" algn="just">
              <a:spcAft>
                <a:spcPts val="800"/>
              </a:spcAft>
            </a:pP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planejamento é feito a médio-prazo. A empresa ainda não realiza planejamento a longo-prazo devido ao fato da mesma ter apenas dois anos desde sua criação.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planejamento inicial foi montado visando os próximos dois anos. Consiste basicamente em estratégias de divulgação da empresa e de foco de serviços.</a:t>
            </a:r>
            <a:endParaRPr lang="pt-BR" sz="2000" dirty="0"/>
          </a:p>
        </p:txBody>
      </p:sp>
      <p:sp>
        <p:nvSpPr>
          <p:cNvPr id="18" name="Retângulo 17"/>
          <p:cNvSpPr/>
          <p:nvPr/>
        </p:nvSpPr>
        <p:spPr>
          <a:xfrm>
            <a:off x="725008" y="4550234"/>
            <a:ext cx="2023311" cy="1200329"/>
          </a:xfrm>
          <a:prstGeom prst="rect">
            <a:avLst/>
          </a:prstGeom>
          <a:solidFill>
            <a:srgbClr val="09C804"/>
          </a:solidFill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B4B Treinamentos Virtuais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919648"/>
              </p:ext>
            </p:extLst>
          </p:nvPr>
        </p:nvGraphicFramePr>
        <p:xfrm>
          <a:off x="4296092" y="260648"/>
          <a:ext cx="4847908" cy="1310640"/>
        </p:xfrm>
        <a:graphic>
          <a:graphicData uri="http://schemas.openxmlformats.org/drawingml/2006/table">
            <a:tbl>
              <a:tblPr/>
              <a:tblGrid>
                <a:gridCol w="995988"/>
                <a:gridCol w="2160240"/>
                <a:gridCol w="1691680"/>
              </a:tblGrid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O QUE?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31801"/>
                          </a:solidFill>
                          <a:effectLst/>
                          <a:latin typeface="Tahoma" pitchFamily="34" charset="0"/>
                        </a:rPr>
                        <a:t>Tarefas e responsabilidades, Programa de atividades, Projetos principais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EA900"/>
                          </a:solidFill>
                          <a:effectLst/>
                          <a:latin typeface="Tahoma" pitchFamily="34" charset="0"/>
                        </a:rPr>
                        <a:t>ESTRUTURAL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38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tângulo 3"/>
          <p:cNvSpPr>
            <a:spLocks noChangeArrowheads="1"/>
          </p:cNvSpPr>
          <p:nvPr/>
        </p:nvSpPr>
        <p:spPr bwMode="auto">
          <a:xfrm>
            <a:off x="0" y="908050"/>
            <a:ext cx="5651500" cy="4524315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PT" b="1" dirty="0">
                <a:cs typeface="Arial" charset="0"/>
              </a:rPr>
              <a:t>O Balanced Scorecard materializa a visão e a estratégia da empresa por meio de um </a:t>
            </a:r>
            <a:r>
              <a:rPr lang="pt-PT" b="1" dirty="0">
                <a:solidFill>
                  <a:srgbClr val="FFFF00"/>
                </a:solidFill>
                <a:cs typeface="Arial" charset="0"/>
              </a:rPr>
              <a:t>mapa com objetivos e indicadores de desempenho</a:t>
            </a:r>
            <a:r>
              <a:rPr lang="pt-PT" b="1" dirty="0">
                <a:cs typeface="Arial" charset="0"/>
              </a:rPr>
              <a:t>, organizados segundo quatro perspectivas diferentes: </a:t>
            </a:r>
          </a:p>
          <a:p>
            <a:pPr algn="just"/>
            <a:endParaRPr lang="pt-PT" b="1" dirty="0">
              <a:cs typeface="Arial" charset="0"/>
            </a:endParaRPr>
          </a:p>
          <a:p>
            <a:pPr algn="just">
              <a:buFont typeface="Arial" charset="0"/>
              <a:buChar char="•"/>
            </a:pPr>
            <a:r>
              <a:rPr lang="pt-PT" b="1" dirty="0">
                <a:cs typeface="Arial" charset="0"/>
              </a:rPr>
              <a:t> Financeira; </a:t>
            </a:r>
          </a:p>
          <a:p>
            <a:pPr algn="just">
              <a:buFont typeface="Arial" charset="0"/>
              <a:buChar char="•"/>
            </a:pPr>
            <a:r>
              <a:rPr lang="pt-PT" b="1" dirty="0">
                <a:cs typeface="Arial" charset="0"/>
              </a:rPr>
              <a:t> </a:t>
            </a:r>
            <a:r>
              <a:rPr lang="pt-PT" b="1" dirty="0" smtClean="0">
                <a:cs typeface="Arial" charset="0"/>
              </a:rPr>
              <a:t>Clientes; </a:t>
            </a:r>
            <a:endParaRPr lang="pt-PT" b="1" dirty="0">
              <a:cs typeface="Arial" charset="0"/>
            </a:endParaRPr>
          </a:p>
          <a:p>
            <a:pPr algn="just">
              <a:buFont typeface="Arial" charset="0"/>
              <a:buChar char="•"/>
            </a:pPr>
            <a:r>
              <a:rPr lang="pt-PT" b="1" dirty="0">
                <a:cs typeface="Arial" charset="0"/>
              </a:rPr>
              <a:t> Processos </a:t>
            </a:r>
            <a:r>
              <a:rPr lang="pt-PT" b="1" dirty="0" smtClean="0">
                <a:cs typeface="Arial" charset="0"/>
              </a:rPr>
              <a:t>internos; </a:t>
            </a:r>
            <a:endParaRPr lang="pt-PT" b="1" dirty="0"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pt-PT" b="1" dirty="0">
                <a:cs typeface="Arial" charset="0"/>
              </a:rPr>
              <a:t> Aprendizagem </a:t>
            </a:r>
            <a:endParaRPr lang="pt-PT" b="1" dirty="0" smtClean="0">
              <a:cs typeface="Arial" charset="0"/>
            </a:endParaRPr>
          </a:p>
          <a:p>
            <a:r>
              <a:rPr lang="pt-PT" b="1" dirty="0">
                <a:cs typeface="Arial" charset="0"/>
              </a:rPr>
              <a:t> </a:t>
            </a:r>
            <a:r>
              <a:rPr lang="pt-PT" b="1" dirty="0" smtClean="0">
                <a:cs typeface="Arial" charset="0"/>
              </a:rPr>
              <a:t> e </a:t>
            </a:r>
            <a:r>
              <a:rPr lang="pt-PT" b="1" dirty="0">
                <a:cs typeface="Arial" charset="0"/>
              </a:rPr>
              <a:t>Crescimento. 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15999"/>
            <a:ext cx="7772400" cy="620713"/>
          </a:xfrm>
        </p:spPr>
        <p:txBody>
          <a:bodyPr/>
          <a:lstStyle/>
          <a:p>
            <a:pPr algn="ctr" eaLnBrk="1" hangingPunct="1"/>
            <a:r>
              <a:rPr lang="pt-PT" sz="3200" b="1" dirty="0" smtClean="0">
                <a:solidFill>
                  <a:srgbClr val="FFC000"/>
                </a:solidFill>
                <a:cs typeface="Arial" charset="0"/>
              </a:rPr>
              <a:t>Balanced Scorecard (BSC)</a:t>
            </a:r>
          </a:p>
        </p:txBody>
      </p:sp>
      <p:sp>
        <p:nvSpPr>
          <p:cNvPr id="18436" name="CaixaDeTexto 4"/>
          <p:cNvSpPr txBox="1">
            <a:spLocks noChangeArrowheads="1"/>
          </p:cNvSpPr>
          <p:nvPr/>
        </p:nvSpPr>
        <p:spPr bwMode="auto">
          <a:xfrm>
            <a:off x="3995936" y="3645024"/>
            <a:ext cx="5148064" cy="338554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PT" b="1" dirty="0">
                <a:solidFill>
                  <a:schemeClr val="bg2"/>
                </a:solidFill>
                <a:cs typeface="Arial" charset="0"/>
              </a:rPr>
              <a:t>Estes indicadores devem ser interligados para comunicar um pequeno número de temas estratégicos, como:</a:t>
            </a:r>
          </a:p>
          <a:p>
            <a:pPr algn="r"/>
            <a:endParaRPr lang="pt-PT" sz="1400" b="1" dirty="0">
              <a:solidFill>
                <a:schemeClr val="bg2"/>
              </a:solidFill>
              <a:cs typeface="Arial" charset="0"/>
            </a:endParaRPr>
          </a:p>
          <a:p>
            <a:pPr algn="r">
              <a:buFont typeface="Arial" charset="0"/>
              <a:buChar char="•"/>
            </a:pPr>
            <a:r>
              <a:rPr lang="pt-PT" b="1" dirty="0">
                <a:solidFill>
                  <a:schemeClr val="bg2"/>
                </a:solidFill>
                <a:cs typeface="Arial" charset="0"/>
              </a:rPr>
              <a:t> Crescimento da empresa, </a:t>
            </a:r>
          </a:p>
          <a:p>
            <a:pPr algn="r">
              <a:buFont typeface="Arial" charset="0"/>
              <a:buChar char="•"/>
            </a:pPr>
            <a:r>
              <a:rPr lang="pt-PT" b="1" dirty="0">
                <a:solidFill>
                  <a:schemeClr val="bg2"/>
                </a:solidFill>
                <a:cs typeface="Arial" charset="0"/>
              </a:rPr>
              <a:t> Redução de riscos</a:t>
            </a:r>
          </a:p>
          <a:p>
            <a:pPr algn="r">
              <a:buFont typeface="Arial" charset="0"/>
              <a:buChar char="•"/>
            </a:pPr>
            <a:r>
              <a:rPr lang="pt-PT" b="1" dirty="0">
                <a:solidFill>
                  <a:schemeClr val="bg2"/>
                </a:solidFill>
                <a:cs typeface="Arial" charset="0"/>
              </a:rPr>
              <a:t> Aumento da produtividade.</a:t>
            </a:r>
          </a:p>
          <a:p>
            <a:pPr algn="r"/>
            <a:r>
              <a:rPr lang="pt-PT" sz="800" b="1" dirty="0">
                <a:solidFill>
                  <a:schemeClr val="bg2"/>
                </a:solidFill>
                <a:cs typeface="Arial" charset="0"/>
              </a:rPr>
              <a:t/>
            </a:r>
            <a:br>
              <a:rPr lang="pt-PT" sz="800" b="1" dirty="0">
                <a:solidFill>
                  <a:schemeClr val="bg2"/>
                </a:solidFill>
                <a:cs typeface="Arial" charset="0"/>
              </a:rPr>
            </a:br>
            <a:r>
              <a:rPr lang="pt-PT" b="1" dirty="0">
                <a:solidFill>
                  <a:schemeClr val="bg2"/>
                </a:solidFill>
                <a:cs typeface="Arial" charset="0"/>
              </a:rPr>
              <a:t>                     </a:t>
            </a:r>
            <a:r>
              <a:rPr lang="pt-PT" sz="1000" b="1" dirty="0">
                <a:solidFill>
                  <a:schemeClr val="bg2"/>
                </a:solidFill>
                <a:cs typeface="Arial" charset="0"/>
              </a:rPr>
              <a:t>Kaplan &amp; Norton, 1997</a:t>
            </a:r>
            <a:endParaRPr lang="pt-BR" sz="1000" b="1" dirty="0">
              <a:solidFill>
                <a:schemeClr val="bg2"/>
              </a:solidFill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403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</a:t>
            </a:r>
            <a:r>
              <a:rPr lang="pt-BR" sz="1200" b="1" dirty="0" smtClean="0">
                <a:latin typeface="Comic Sans MS" pitchFamily="66" charset="0"/>
                <a:cs typeface="Times New Roman" pitchFamily="18" charset="0"/>
              </a:rPr>
              <a:t>ESPORTE</a:t>
            </a:r>
            <a:endParaRPr lang="en-GB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Ficheiro:BSC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827058"/>
            <a:ext cx="8065839" cy="60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CaixaDeTexto 42"/>
          <p:cNvSpPr txBox="1">
            <a:spLocks noChangeArrowheads="1"/>
          </p:cNvSpPr>
          <p:nvPr/>
        </p:nvSpPr>
        <p:spPr bwMode="auto">
          <a:xfrm>
            <a:off x="1908175" y="302741"/>
            <a:ext cx="5327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 dirty="0"/>
              <a:t>As Quatro perspectivas do BSC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403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</a:t>
            </a:r>
            <a:r>
              <a:rPr lang="pt-BR" sz="1200" b="1" dirty="0" smtClean="0">
                <a:latin typeface="Comic Sans MS" pitchFamily="66" charset="0"/>
                <a:cs typeface="Times New Roman" pitchFamily="18" charset="0"/>
              </a:rPr>
              <a:t>ESPORTE</a:t>
            </a:r>
            <a:endParaRPr lang="en-GB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tângulo 3"/>
          <p:cNvSpPr>
            <a:spLocks noChangeArrowheads="1"/>
          </p:cNvSpPr>
          <p:nvPr/>
        </p:nvSpPr>
        <p:spPr bwMode="auto">
          <a:xfrm>
            <a:off x="0" y="722932"/>
            <a:ext cx="2484438" cy="403187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b="1" dirty="0">
                <a:solidFill>
                  <a:schemeClr val="bg2"/>
                </a:solidFill>
              </a:rPr>
              <a:t>O foi criado na década de </a:t>
            </a:r>
            <a:r>
              <a:rPr lang="pt-BR" sz="1600" b="1" dirty="0" smtClean="0">
                <a:solidFill>
                  <a:schemeClr val="bg2"/>
                </a:solidFill>
              </a:rPr>
              <a:t>1920 </a:t>
            </a:r>
            <a:r>
              <a:rPr lang="pt-BR" sz="1600" b="1" dirty="0">
                <a:solidFill>
                  <a:schemeClr val="bg2"/>
                </a:solidFill>
              </a:rPr>
              <a:t>por Walter A. </a:t>
            </a:r>
            <a:r>
              <a:rPr lang="pt-BR" sz="1600" b="1" dirty="0" err="1">
                <a:solidFill>
                  <a:schemeClr val="bg2"/>
                </a:solidFill>
              </a:rPr>
              <a:t>Shewart</a:t>
            </a:r>
            <a:r>
              <a:rPr lang="pt-BR" sz="1600" b="1" dirty="0">
                <a:solidFill>
                  <a:schemeClr val="bg2"/>
                </a:solidFill>
              </a:rPr>
              <a:t>, </a:t>
            </a:r>
          </a:p>
          <a:p>
            <a:r>
              <a:rPr lang="pt-BR" sz="1600" b="1" dirty="0">
                <a:solidFill>
                  <a:schemeClr val="bg2"/>
                </a:solidFill>
              </a:rPr>
              <a:t>mas foi William Edward Deming, o “guru do gerenciamento da qualidade”, quem disseminou seu uso no mundo todo (por isso, a partir da década de 50, o ciclo PDCA passou a ser conhecido </a:t>
            </a:r>
            <a:endParaRPr lang="pt-BR" sz="1600" b="1" dirty="0" smtClean="0">
              <a:solidFill>
                <a:schemeClr val="bg2"/>
              </a:solidFill>
            </a:endParaRPr>
          </a:p>
          <a:p>
            <a:r>
              <a:rPr lang="pt-BR" sz="1600" b="1" dirty="0" smtClean="0">
                <a:solidFill>
                  <a:schemeClr val="bg2"/>
                </a:solidFill>
              </a:rPr>
              <a:t>como </a:t>
            </a:r>
            <a:r>
              <a:rPr lang="pt-BR" sz="1600" b="1" dirty="0">
                <a:solidFill>
                  <a:schemeClr val="bg2"/>
                </a:solidFill>
              </a:rPr>
              <a:t>“Ciclo Deming”).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2688" y="240387"/>
            <a:ext cx="6691312" cy="66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4" descr="http://www.empresasedinheiro.com/wp-content/uploads/2011/07/pdca_ferramenta-administrativ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72938" y="4388906"/>
            <a:ext cx="2933700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tângulo 4"/>
          <p:cNvSpPr>
            <a:spLocks noChangeArrowheads="1"/>
          </p:cNvSpPr>
          <p:nvPr/>
        </p:nvSpPr>
        <p:spPr bwMode="auto">
          <a:xfrm>
            <a:off x="684213" y="302741"/>
            <a:ext cx="1033462" cy="4619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solidFill>
                  <a:schemeClr val="bg2"/>
                </a:solidFill>
              </a:rPr>
              <a:t>PDCA</a:t>
            </a:r>
            <a:endParaRPr lang="pt-BR" b="1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403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</a:t>
            </a:r>
            <a:r>
              <a:rPr lang="pt-BR" sz="1200" b="1" dirty="0" smtClean="0">
                <a:latin typeface="Comic Sans MS" pitchFamily="66" charset="0"/>
                <a:cs typeface="Times New Roman" pitchFamily="18" charset="0"/>
              </a:rPr>
              <a:t>ESPORTE</a:t>
            </a:r>
            <a:endParaRPr lang="en-GB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tângulo de cantos arredondados 2"/>
          <p:cNvSpPr>
            <a:spLocks noChangeArrowheads="1"/>
          </p:cNvSpPr>
          <p:nvPr/>
        </p:nvSpPr>
        <p:spPr bwMode="auto">
          <a:xfrm>
            <a:off x="0" y="1"/>
            <a:ext cx="9144000" cy="90872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51520" y="0"/>
            <a:ext cx="8642350" cy="806375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600" b="1" dirty="0">
                <a:latin typeface="+mn-lt"/>
                <a:cs typeface="Times New Roman" pitchFamily="18" charset="0"/>
              </a:rPr>
              <a:t>DIMENSÕES ECONÔMICAS E ADMINISTRATIVAS </a:t>
            </a:r>
            <a:br>
              <a:rPr lang="pt-BR" sz="1600" b="1" dirty="0">
                <a:latin typeface="+mn-lt"/>
                <a:cs typeface="Times New Roman" pitchFamily="18" charset="0"/>
              </a:rPr>
            </a:br>
            <a:r>
              <a:rPr lang="pt-BR" sz="1600" b="1" dirty="0">
                <a:latin typeface="+mn-lt"/>
                <a:cs typeface="Times New Roman" pitchFamily="18" charset="0"/>
              </a:rPr>
              <a:t>DA EDUCAÇÃO FÍSICA E DO ESPORTE</a:t>
            </a:r>
            <a:endParaRPr lang="en-GB" sz="1600" dirty="0">
              <a:latin typeface="+mn-lt"/>
              <a:cs typeface="Times New Roman" pitchFamily="18" charset="0"/>
            </a:endParaRPr>
          </a:p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600" b="1" dirty="0">
                <a:latin typeface="+mn-lt"/>
                <a:cs typeface="Times New Roman" pitchFamily="18" charset="0"/>
              </a:rPr>
              <a:t>Professora responsável: </a:t>
            </a:r>
            <a:r>
              <a:rPr lang="pt-BR" sz="1600" b="1" dirty="0" smtClean="0">
                <a:latin typeface="+mn-lt"/>
                <a:cs typeface="Times New Roman" pitchFamily="18" charset="0"/>
              </a:rPr>
              <a:t>Dr. Ary José Rocco Jr</a:t>
            </a:r>
            <a:endParaRPr lang="en-GB" sz="1600" dirty="0">
              <a:latin typeface="+mn-lt"/>
              <a:cs typeface="Times New Roman" pitchFamily="18" charset="0"/>
            </a:endParaRPr>
          </a:p>
        </p:txBody>
      </p:sp>
      <p:grpSp>
        <p:nvGrpSpPr>
          <p:cNvPr id="4100" name="Group 29"/>
          <p:cNvGrpSpPr>
            <a:grpSpLocks/>
          </p:cNvGrpSpPr>
          <p:nvPr/>
        </p:nvGrpSpPr>
        <p:grpSpPr bwMode="auto">
          <a:xfrm>
            <a:off x="304800" y="1882229"/>
            <a:ext cx="8515350" cy="4283075"/>
            <a:chOff x="192" y="720"/>
            <a:chExt cx="5568" cy="2698"/>
          </a:xfrm>
        </p:grpSpPr>
        <p:sp>
          <p:nvSpPr>
            <p:cNvPr id="4101" name="Text Box 5"/>
            <p:cNvSpPr txBox="1">
              <a:spLocks noChangeArrowheads="1"/>
            </p:cNvSpPr>
            <p:nvPr/>
          </p:nvSpPr>
          <p:spPr bwMode="auto">
            <a:xfrm>
              <a:off x="2112" y="2448"/>
              <a:ext cx="1968" cy="25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 b="1" dirty="0"/>
                <a:t>Tomada de decisões</a:t>
              </a:r>
            </a:p>
          </p:txBody>
        </p:sp>
        <p:sp>
          <p:nvSpPr>
            <p:cNvPr id="4102" name="Text Box 6"/>
            <p:cNvSpPr txBox="1">
              <a:spLocks noChangeArrowheads="1"/>
            </p:cNvSpPr>
            <p:nvPr/>
          </p:nvSpPr>
          <p:spPr bwMode="auto">
            <a:xfrm>
              <a:off x="204" y="1584"/>
              <a:ext cx="1507" cy="25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 b="1" dirty="0" smtClean="0">
                  <a:solidFill>
                    <a:schemeClr val="tx2">
                      <a:lumMod val="75000"/>
                    </a:schemeClr>
                  </a:solidFill>
                </a:rPr>
                <a:t>PLANEJAMENTO</a:t>
              </a:r>
              <a:endParaRPr lang="pt-BR" sz="20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4103" name="Text Box 7"/>
            <p:cNvSpPr txBox="1">
              <a:spLocks noChangeArrowheads="1"/>
            </p:cNvSpPr>
            <p:nvPr/>
          </p:nvSpPr>
          <p:spPr bwMode="auto">
            <a:xfrm>
              <a:off x="4656" y="1632"/>
              <a:ext cx="1104" cy="4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pt-BR" sz="2000" b="1" dirty="0"/>
                <a:t>Direção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pt-BR" sz="2000" b="1" dirty="0"/>
                <a:t>(liderança)</a:t>
              </a:r>
            </a:p>
          </p:txBody>
        </p:sp>
        <p:sp>
          <p:nvSpPr>
            <p:cNvPr id="4104" name="Text Box 8"/>
            <p:cNvSpPr txBox="1">
              <a:spLocks noChangeArrowheads="1"/>
            </p:cNvSpPr>
            <p:nvPr/>
          </p:nvSpPr>
          <p:spPr bwMode="auto">
            <a:xfrm>
              <a:off x="2448" y="1824"/>
              <a:ext cx="1296" cy="25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 b="1" dirty="0"/>
                <a:t>Comunicação</a:t>
              </a:r>
            </a:p>
          </p:txBody>
        </p:sp>
        <p:sp>
          <p:nvSpPr>
            <p:cNvPr id="4105" name="Text Box 9"/>
            <p:cNvSpPr txBox="1">
              <a:spLocks noChangeArrowheads="1"/>
            </p:cNvSpPr>
            <p:nvPr/>
          </p:nvSpPr>
          <p:spPr bwMode="auto">
            <a:xfrm>
              <a:off x="251" y="2081"/>
              <a:ext cx="1200" cy="25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 b="1" dirty="0"/>
                <a:t>Organização</a:t>
              </a:r>
            </a:p>
          </p:txBody>
        </p:sp>
        <p:sp>
          <p:nvSpPr>
            <p:cNvPr id="4106" name="Text Box 10"/>
            <p:cNvSpPr txBox="1">
              <a:spLocks noChangeArrowheads="1"/>
            </p:cNvSpPr>
            <p:nvPr/>
          </p:nvSpPr>
          <p:spPr bwMode="auto">
            <a:xfrm>
              <a:off x="192" y="2592"/>
              <a:ext cx="1200" cy="44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 b="1" dirty="0"/>
                <a:t>Seleção e contratação</a:t>
              </a:r>
            </a:p>
          </p:txBody>
        </p:sp>
        <p:sp>
          <p:nvSpPr>
            <p:cNvPr id="4107" name="Text Box 11"/>
            <p:cNvSpPr txBox="1">
              <a:spLocks noChangeArrowheads="1"/>
            </p:cNvSpPr>
            <p:nvPr/>
          </p:nvSpPr>
          <p:spPr bwMode="auto">
            <a:xfrm>
              <a:off x="2592" y="720"/>
              <a:ext cx="1056" cy="25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 b="1" dirty="0"/>
                <a:t>Gestão</a:t>
              </a:r>
            </a:p>
          </p:txBody>
        </p:sp>
        <p:sp>
          <p:nvSpPr>
            <p:cNvPr id="4108" name="Text Box 12"/>
            <p:cNvSpPr txBox="1">
              <a:spLocks noChangeArrowheads="1"/>
            </p:cNvSpPr>
            <p:nvPr/>
          </p:nvSpPr>
          <p:spPr bwMode="auto">
            <a:xfrm>
              <a:off x="2544" y="3168"/>
              <a:ext cx="1104" cy="25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 b="1" dirty="0"/>
                <a:t>Avaliação</a:t>
              </a:r>
            </a:p>
          </p:txBody>
        </p:sp>
        <p:sp>
          <p:nvSpPr>
            <p:cNvPr id="4109" name="Text Box 13"/>
            <p:cNvSpPr txBox="1">
              <a:spLocks noChangeArrowheads="1"/>
            </p:cNvSpPr>
            <p:nvPr/>
          </p:nvSpPr>
          <p:spPr bwMode="auto">
            <a:xfrm>
              <a:off x="4656" y="2640"/>
              <a:ext cx="1104" cy="25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 b="1" dirty="0"/>
                <a:t>Motivação</a:t>
              </a:r>
            </a:p>
          </p:txBody>
        </p:sp>
        <p:sp>
          <p:nvSpPr>
            <p:cNvPr id="4110" name="Line 14"/>
            <p:cNvSpPr>
              <a:spLocks noChangeShapeType="1"/>
            </p:cNvSpPr>
            <p:nvPr/>
          </p:nvSpPr>
          <p:spPr bwMode="auto">
            <a:xfrm>
              <a:off x="1664" y="1718"/>
              <a:ext cx="706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111" name="Line 15"/>
            <p:cNvSpPr>
              <a:spLocks noChangeShapeType="1"/>
            </p:cNvSpPr>
            <p:nvPr/>
          </p:nvSpPr>
          <p:spPr bwMode="auto">
            <a:xfrm flipV="1">
              <a:off x="1428" y="2036"/>
              <a:ext cx="942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112" name="Line 16"/>
            <p:cNvSpPr>
              <a:spLocks noChangeShapeType="1"/>
            </p:cNvSpPr>
            <p:nvPr/>
          </p:nvSpPr>
          <p:spPr bwMode="auto">
            <a:xfrm flipH="1">
              <a:off x="3783" y="1809"/>
              <a:ext cx="847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113" name="Line 17"/>
            <p:cNvSpPr>
              <a:spLocks noChangeShapeType="1"/>
            </p:cNvSpPr>
            <p:nvPr/>
          </p:nvSpPr>
          <p:spPr bwMode="auto">
            <a:xfrm flipH="1" flipV="1">
              <a:off x="3830" y="2036"/>
              <a:ext cx="800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114" name="Line 18"/>
            <p:cNvSpPr>
              <a:spLocks noChangeShapeType="1"/>
            </p:cNvSpPr>
            <p:nvPr/>
          </p:nvSpPr>
          <p:spPr bwMode="auto">
            <a:xfrm>
              <a:off x="3120" y="9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115" name="Line 19"/>
            <p:cNvSpPr>
              <a:spLocks noChangeShapeType="1"/>
            </p:cNvSpPr>
            <p:nvPr/>
          </p:nvSpPr>
          <p:spPr bwMode="auto">
            <a:xfrm>
              <a:off x="816" y="1152"/>
              <a:ext cx="43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116" name="Line 20"/>
            <p:cNvSpPr>
              <a:spLocks noChangeShapeType="1"/>
            </p:cNvSpPr>
            <p:nvPr/>
          </p:nvSpPr>
          <p:spPr bwMode="auto">
            <a:xfrm>
              <a:off x="816" y="115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117" name="Line 21"/>
            <p:cNvSpPr>
              <a:spLocks noChangeShapeType="1"/>
            </p:cNvSpPr>
            <p:nvPr/>
          </p:nvSpPr>
          <p:spPr bwMode="auto">
            <a:xfrm>
              <a:off x="5184" y="115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118" name="Line 22"/>
            <p:cNvSpPr>
              <a:spLocks noChangeShapeType="1"/>
            </p:cNvSpPr>
            <p:nvPr/>
          </p:nvSpPr>
          <p:spPr bwMode="auto">
            <a:xfrm flipH="1">
              <a:off x="768" y="3312"/>
              <a:ext cx="1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119" name="Line 23"/>
            <p:cNvSpPr>
              <a:spLocks noChangeShapeType="1"/>
            </p:cNvSpPr>
            <p:nvPr/>
          </p:nvSpPr>
          <p:spPr bwMode="auto">
            <a:xfrm>
              <a:off x="3648" y="3312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120" name="Line 24"/>
            <p:cNvSpPr>
              <a:spLocks noChangeShapeType="1"/>
            </p:cNvSpPr>
            <p:nvPr/>
          </p:nvSpPr>
          <p:spPr bwMode="auto">
            <a:xfrm flipV="1">
              <a:off x="768" y="302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121" name="Line 25"/>
            <p:cNvSpPr>
              <a:spLocks noChangeShapeType="1"/>
            </p:cNvSpPr>
            <p:nvPr/>
          </p:nvSpPr>
          <p:spPr bwMode="auto">
            <a:xfrm flipV="1">
              <a:off x="5184" y="302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122" name="Line 26"/>
            <p:cNvSpPr>
              <a:spLocks noChangeShapeType="1"/>
            </p:cNvSpPr>
            <p:nvPr/>
          </p:nvSpPr>
          <p:spPr bwMode="auto">
            <a:xfrm flipV="1">
              <a:off x="3072" y="2736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pt-BR"/>
            </a:p>
          </p:txBody>
        </p:sp>
      </p:grpSp>
      <p:sp>
        <p:nvSpPr>
          <p:cNvPr id="27" name="CaixaDeTexto 26"/>
          <p:cNvSpPr txBox="1"/>
          <p:nvPr/>
        </p:nvSpPr>
        <p:spPr>
          <a:xfrm>
            <a:off x="7668344" y="6597352"/>
            <a:ext cx="1475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 err="1" smtClean="0"/>
              <a:t>Celma</a:t>
            </a:r>
            <a:endParaRPr lang="pt-B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7772400" cy="603250"/>
          </a:xfrm>
        </p:spPr>
        <p:txBody>
          <a:bodyPr/>
          <a:lstStyle/>
          <a:p>
            <a:pPr algn="ctr" eaLnBrk="1" hangingPunct="1"/>
            <a:r>
              <a:rPr lang="pt-PT" sz="3200" b="1" smtClean="0">
                <a:solidFill>
                  <a:schemeClr val="tx1"/>
                </a:solidFill>
              </a:rPr>
              <a:t>Business Intelligence (BI)</a:t>
            </a:r>
          </a:p>
        </p:txBody>
      </p:sp>
      <p:sp>
        <p:nvSpPr>
          <p:cNvPr id="2048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204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20485" name="CaixaDeTexto 18"/>
          <p:cNvSpPr txBox="1">
            <a:spLocks noChangeArrowheads="1"/>
          </p:cNvSpPr>
          <p:nvPr/>
        </p:nvSpPr>
        <p:spPr bwMode="auto">
          <a:xfrm>
            <a:off x="395288" y="908050"/>
            <a:ext cx="8458200" cy="19399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000">
                <a:solidFill>
                  <a:srgbClr val="FFC000"/>
                </a:solidFill>
              </a:rPr>
              <a:t>É um conjunto de ferramentas para definir estratégias de competitividade nos negócios de uma empresa. </a:t>
            </a:r>
          </a:p>
          <a:p>
            <a:pPr algn="just"/>
            <a:r>
              <a:rPr lang="pt-BR" sz="2000">
                <a:solidFill>
                  <a:srgbClr val="FFC000"/>
                </a:solidFill>
              </a:rPr>
              <a:t>O objetivo maior das técnicas de BI é a definição das regras e técnicas para a formatação adequada de dados, visando transformá-los em depósitos estruturados de informações, que servirão para tomada de decisão.  </a:t>
            </a:r>
          </a:p>
        </p:txBody>
      </p:sp>
      <p:pic>
        <p:nvPicPr>
          <p:cNvPr id="204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5413" y="2859088"/>
            <a:ext cx="4427537" cy="399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403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</a:t>
            </a:r>
            <a:r>
              <a:rPr lang="pt-BR" sz="1200" b="1" dirty="0" smtClean="0">
                <a:latin typeface="Comic Sans MS" pitchFamily="66" charset="0"/>
                <a:cs typeface="Times New Roman" pitchFamily="18" charset="0"/>
              </a:rPr>
              <a:t>ESPORTE</a:t>
            </a:r>
            <a:endParaRPr lang="en-GB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403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</a:t>
            </a:r>
            <a:r>
              <a:rPr lang="pt-BR" sz="1200" b="1" dirty="0" smtClean="0">
                <a:latin typeface="Comic Sans MS" pitchFamily="66" charset="0"/>
                <a:cs typeface="Times New Roman" pitchFamily="18" charset="0"/>
              </a:rPr>
              <a:t>ESPORTE</a:t>
            </a:r>
            <a:endParaRPr lang="en-GB" sz="1200" dirty="0">
              <a:cs typeface="Times New Roman" pitchFamily="18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685501" y="3158502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 smtClean="0">
                <a:hlinkClick r:id="rId2"/>
              </a:rPr>
              <a:t>Planejamento futebol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538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1556792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200000"/>
              </a:lnSpc>
              <a:tabLst>
                <a:tab pos="2519363" algn="l"/>
                <a:tab pos="3527425" algn="l"/>
                <a:tab pos="4537075" algn="l"/>
                <a:tab pos="5545138" algn="l"/>
                <a:tab pos="6553200" algn="l"/>
              </a:tabLst>
            </a:pPr>
            <a:r>
              <a:rPr lang="pt-BR" b="1" dirty="0">
                <a:latin typeface="Arial" pitchFamily="34" charset="0"/>
                <a:cs typeface="Times New Roman" pitchFamily="18" charset="0"/>
              </a:rPr>
              <a:t>PLANEJAMENTO</a:t>
            </a:r>
          </a:p>
          <a:p>
            <a:pPr lvl="0" eaLnBrk="0" hangingPunct="0">
              <a:lnSpc>
                <a:spcPct val="200000"/>
              </a:lnSpc>
              <a:tabLst>
                <a:tab pos="2519363" algn="l"/>
                <a:tab pos="3527425" algn="l"/>
                <a:tab pos="4537075" algn="l"/>
                <a:tab pos="5545138" algn="l"/>
                <a:tab pos="6553200" algn="l"/>
              </a:tabLst>
            </a:pPr>
            <a:r>
              <a:rPr lang="pt-BR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Qual é a missão e/ou objetivos da organização?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lvl="0" eaLnBrk="0" hangingPunct="0">
              <a:lnSpc>
                <a:spcPct val="200000"/>
              </a:lnSpc>
              <a:tabLst>
                <a:tab pos="2519363" algn="l"/>
                <a:tab pos="3527425" algn="l"/>
                <a:tab pos="4537075" algn="l"/>
                <a:tab pos="5545138" algn="l"/>
                <a:tab pos="6553200" algn="l"/>
              </a:tabLst>
            </a:pPr>
            <a:r>
              <a:rPr lang="pt-BR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Como é feito o planejamento ? Objetivos, metas, programas, ações – curto, médio e longo prazo.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lvl="0" eaLnBrk="0" hangingPunct="0">
              <a:lnSpc>
                <a:spcPct val="200000"/>
              </a:lnSpc>
              <a:tabLst>
                <a:tab pos="2519363" algn="l"/>
                <a:tab pos="3527425" algn="l"/>
                <a:tab pos="4537075" algn="l"/>
                <a:tab pos="5545138" algn="l"/>
                <a:tab pos="6553200" algn="l"/>
              </a:tabLst>
            </a:pPr>
            <a:r>
              <a:rPr lang="pt-BR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Quais são os recursos orçamentários e como eles são distribuídos/destinados para os setores ?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403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</a:t>
            </a:r>
            <a:r>
              <a:rPr lang="pt-BR" sz="1200" b="1" dirty="0" smtClean="0">
                <a:latin typeface="Comic Sans MS" pitchFamily="66" charset="0"/>
                <a:cs typeface="Times New Roman" pitchFamily="18" charset="0"/>
              </a:rPr>
              <a:t>ESPORTE</a:t>
            </a:r>
            <a:endParaRPr lang="en-GB" sz="12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43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Dados do Usuário\Documents\Imagem (2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8184742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403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</a:t>
            </a:r>
            <a:r>
              <a:rPr lang="pt-BR" sz="1200" b="1" dirty="0" smtClean="0">
                <a:latin typeface="Comic Sans MS" pitchFamily="66" charset="0"/>
                <a:cs typeface="Times New Roman" pitchFamily="18" charset="0"/>
              </a:rPr>
              <a:t>ESPORTE</a:t>
            </a:r>
            <a:endParaRPr lang="en-GB" sz="1200" dirty="0">
              <a:cs typeface="Times New Roman" pitchFamily="18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084168" y="6257573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Dornelas (2011)</a:t>
            </a:r>
            <a:endParaRPr lang="pt-BR" dirty="0"/>
          </a:p>
        </p:txBody>
      </p:sp>
      <p:sp>
        <p:nvSpPr>
          <p:cNvPr id="4" name="Elipse 3"/>
          <p:cNvSpPr/>
          <p:nvPr/>
        </p:nvSpPr>
        <p:spPr bwMode="auto">
          <a:xfrm>
            <a:off x="827584" y="1844824"/>
            <a:ext cx="7200800" cy="1080120"/>
          </a:xfrm>
          <a:prstGeom prst="ellipse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35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 txBox="1">
            <a:spLocks noChangeArrowheads="1"/>
          </p:cNvSpPr>
          <p:nvPr/>
        </p:nvSpPr>
        <p:spPr bwMode="auto">
          <a:xfrm>
            <a:off x="-381000" y="1219200"/>
            <a:ext cx="861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t-BR" sz="2000" b="1" dirty="0">
              <a:cs typeface="Arial" charset="0"/>
            </a:endParaRPr>
          </a:p>
          <a:p>
            <a:pPr algn="ctr"/>
            <a:r>
              <a:rPr lang="pt-BR" sz="2000" b="1" dirty="0">
                <a:cs typeface="Arial" charset="0"/>
              </a:rPr>
              <a:t>A</a:t>
            </a:r>
            <a:r>
              <a:rPr lang="pt-BR" sz="2000" dirty="0">
                <a:cs typeface="Arial" charset="0"/>
              </a:rPr>
              <a:t>) </a:t>
            </a:r>
            <a:r>
              <a:rPr lang="pt-BR" sz="2000" b="1" dirty="0">
                <a:cs typeface="Arial" charset="0"/>
              </a:rPr>
              <a:t>Planejar é </a:t>
            </a:r>
            <a:r>
              <a:rPr lang="pt-BR" sz="2000" b="1" dirty="0">
                <a:solidFill>
                  <a:srgbClr val="00CC00"/>
                </a:solidFill>
                <a:cs typeface="Arial" charset="0"/>
              </a:rPr>
              <a:t>antecipar decisões</a:t>
            </a:r>
            <a:r>
              <a:rPr lang="pt-BR" sz="2000" b="1" dirty="0">
                <a:cs typeface="Arial" charset="0"/>
              </a:rPr>
              <a:t>: </a:t>
            </a:r>
            <a:br>
              <a:rPr lang="pt-BR" sz="2000" b="1" dirty="0">
                <a:cs typeface="Arial" charset="0"/>
              </a:rPr>
            </a:br>
            <a:r>
              <a:rPr lang="pt-BR" sz="2000" dirty="0">
                <a:cs typeface="Arial" charset="0"/>
              </a:rPr>
              <a:t/>
            </a:r>
            <a:br>
              <a:rPr lang="pt-BR" sz="2000" dirty="0">
                <a:cs typeface="Arial" charset="0"/>
              </a:rPr>
            </a:br>
            <a:endParaRPr lang="pt-BR" sz="2000" dirty="0">
              <a:cs typeface="Arial" charset="0"/>
            </a:endParaRPr>
          </a:p>
        </p:txBody>
      </p:sp>
      <p:sp>
        <p:nvSpPr>
          <p:cNvPr id="8195" name="Rectangle 3"/>
          <p:cNvSpPr txBox="1">
            <a:spLocks noChangeArrowheads="1"/>
          </p:cNvSpPr>
          <p:nvPr/>
        </p:nvSpPr>
        <p:spPr bwMode="auto">
          <a:xfrm>
            <a:off x="609600" y="2133600"/>
            <a:ext cx="7994848" cy="1799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2" indent="977900" algn="just">
              <a:spcBef>
                <a:spcPct val="20000"/>
              </a:spcBef>
            </a:pPr>
            <a:r>
              <a:rPr lang="pt-BR" dirty="0">
                <a:cs typeface="Arial" charset="0"/>
              </a:rPr>
              <a:t>É um processo de decisão sobre o quê e como fazer, antes de agir. Não significa tomar decisões que deveriam ser tomadas no futuro, mas sim, decidir hoje sobre assuntos que se repercutirão no futuro.</a:t>
            </a:r>
          </a:p>
          <a:p>
            <a:pPr marL="342900" indent="-342900" algn="just">
              <a:spcBef>
                <a:spcPct val="20000"/>
              </a:spcBef>
              <a:buClr>
                <a:schemeClr val="folHlink"/>
              </a:buClr>
              <a:buFontTx/>
              <a:buChar char="•"/>
            </a:pPr>
            <a:endParaRPr lang="pt-BR" dirty="0">
              <a:cs typeface="Arial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-381000" y="4322835"/>
            <a:ext cx="8915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 algn="just" eaLnBrk="0" hangingPunct="0"/>
            <a:r>
              <a:rPr lang="pt-BR" sz="2000" b="1" dirty="0">
                <a:cs typeface="Arial" charset="0"/>
              </a:rPr>
              <a:t>	</a:t>
            </a:r>
            <a:r>
              <a:rPr lang="pt-BR" sz="2000" b="1" dirty="0">
                <a:solidFill>
                  <a:srgbClr val="FFC000"/>
                </a:solidFill>
                <a:cs typeface="Arial" charset="0"/>
              </a:rPr>
              <a:t>B) Planejar é um </a:t>
            </a:r>
            <a:r>
              <a:rPr lang="pt-BR" sz="2000" b="1" dirty="0">
                <a:solidFill>
                  <a:srgbClr val="00CC00"/>
                </a:solidFill>
                <a:cs typeface="Arial" charset="0"/>
              </a:rPr>
              <a:t>Sistema  de Decisões:</a:t>
            </a:r>
          </a:p>
          <a:p>
            <a:pPr eaLnBrk="0" hangingPunct="0">
              <a:spcBef>
                <a:spcPct val="50000"/>
              </a:spcBef>
            </a:pPr>
            <a:endParaRPr lang="pt-BR" dirty="0">
              <a:solidFill>
                <a:srgbClr val="09C804"/>
              </a:solidFill>
              <a:cs typeface="Arial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2427288" y="381000"/>
            <a:ext cx="1916112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3200" b="1" dirty="0">
                <a:solidFill>
                  <a:srgbClr val="F6C40C"/>
                </a:solidFill>
                <a:latin typeface="Arial" pitchFamily="34" charset="0"/>
                <a:ea typeface="+mj-ea"/>
                <a:cs typeface="Arial" pitchFamily="34" charset="0"/>
              </a:rPr>
              <a:t>Natureza</a:t>
            </a:r>
            <a:endParaRPr lang="pt-BR" dirty="0">
              <a:solidFill>
                <a:srgbClr val="F6C40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8" name="Retângulo 14"/>
          <p:cNvSpPr>
            <a:spLocks noChangeArrowheads="1"/>
          </p:cNvSpPr>
          <p:nvPr/>
        </p:nvSpPr>
        <p:spPr bwMode="auto">
          <a:xfrm>
            <a:off x="607440" y="4944388"/>
            <a:ext cx="8229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2" indent="914400" algn="just" eaLnBrk="0" hangingPunct="0"/>
            <a:r>
              <a:rPr lang="pt-BR" dirty="0">
                <a:solidFill>
                  <a:srgbClr val="FFC000"/>
                </a:solidFill>
                <a:cs typeface="Arial" charset="0"/>
              </a:rPr>
              <a:t>Quando o futuro que desejamos envolve um conjunto de decisões interdependentes forma-se um sistema, onde o efeito de cada decisão no resultado desejado depende de, pelo menos, outra decisão.</a:t>
            </a:r>
          </a:p>
        </p:txBody>
      </p:sp>
      <p:sp>
        <p:nvSpPr>
          <p:cNvPr id="7" name="Botão de ação: Filme 4">
            <a:hlinkClick r:id="rId2" action="ppaction://program" highlightClick="1"/>
          </p:cNvPr>
          <p:cNvSpPr>
            <a:spLocks noChangeArrowheads="1"/>
          </p:cNvSpPr>
          <p:nvPr/>
        </p:nvSpPr>
        <p:spPr bwMode="auto">
          <a:xfrm>
            <a:off x="6732588" y="404813"/>
            <a:ext cx="863600" cy="476250"/>
          </a:xfrm>
          <a:prstGeom prst="actionButtonMovi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8" name="Retângulo 3"/>
          <p:cNvSpPr>
            <a:spLocks noChangeArrowheads="1"/>
          </p:cNvSpPr>
          <p:nvPr/>
        </p:nvSpPr>
        <p:spPr bwMode="auto">
          <a:xfrm>
            <a:off x="6516688" y="836613"/>
            <a:ext cx="1354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dirty="0">
                <a:hlinkClick r:id="rId2"/>
              </a:rPr>
              <a:t>SEBRAE </a:t>
            </a:r>
            <a:endParaRPr lang="pt-BR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403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</a:t>
            </a:r>
            <a:r>
              <a:rPr lang="pt-BR" sz="1200" b="1" dirty="0" smtClean="0">
                <a:latin typeface="Comic Sans MS" pitchFamily="66" charset="0"/>
                <a:cs typeface="Times New Roman" pitchFamily="18" charset="0"/>
              </a:rPr>
              <a:t>ESPORTE</a:t>
            </a:r>
            <a:endParaRPr lang="en-GB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1258888" y="404813"/>
            <a:ext cx="6705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3200" b="1"/>
              <a:t>Planejamento</a:t>
            </a:r>
          </a:p>
        </p:txBody>
      </p:sp>
      <p:sp>
        <p:nvSpPr>
          <p:cNvPr id="9219" name="CaixaDeTexto 3"/>
          <p:cNvSpPr txBox="1">
            <a:spLocks noChangeArrowheads="1"/>
          </p:cNvSpPr>
          <p:nvPr/>
        </p:nvSpPr>
        <p:spPr bwMode="auto">
          <a:xfrm>
            <a:off x="1763713" y="1557338"/>
            <a:ext cx="6070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PLANEJAR É DECIDIR  ANTECIPADAMENTE</a:t>
            </a:r>
          </a:p>
        </p:txBody>
      </p:sp>
      <p:sp>
        <p:nvSpPr>
          <p:cNvPr id="5" name="Retângulo 4"/>
          <p:cNvSpPr/>
          <p:nvPr/>
        </p:nvSpPr>
        <p:spPr>
          <a:xfrm>
            <a:off x="827584" y="2204864"/>
            <a:ext cx="3024336" cy="1800200"/>
          </a:xfrm>
          <a:prstGeom prst="rect">
            <a:avLst/>
          </a:prstGeom>
          <a:solidFill>
            <a:schemeClr val="tx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rgbClr val="00B050"/>
                </a:solidFill>
              </a:rPr>
              <a:t>O quê </a:t>
            </a:r>
          </a:p>
          <a:p>
            <a:pPr>
              <a:defRPr/>
            </a:pPr>
            <a:r>
              <a:rPr lang="pt-BR" b="1" dirty="0">
                <a:solidFill>
                  <a:srgbClr val="00B050"/>
                </a:solidFill>
              </a:rPr>
              <a:t>De que maneira</a:t>
            </a:r>
          </a:p>
          <a:p>
            <a:pPr algn="ctr">
              <a:defRPr/>
            </a:pPr>
            <a:r>
              <a:rPr lang="pt-BR" b="1" dirty="0">
                <a:solidFill>
                  <a:srgbClr val="00B050"/>
                </a:solidFill>
              </a:rPr>
              <a:t>Quando</a:t>
            </a:r>
          </a:p>
          <a:p>
            <a:pPr algn="ctr">
              <a:defRPr/>
            </a:pPr>
            <a:r>
              <a:rPr lang="pt-BR" b="1" dirty="0">
                <a:solidFill>
                  <a:srgbClr val="00B050"/>
                </a:solidFill>
              </a:rPr>
              <a:t>Como</a:t>
            </a:r>
          </a:p>
        </p:txBody>
      </p:sp>
      <p:sp>
        <p:nvSpPr>
          <p:cNvPr id="6" name="Retângulo 5"/>
          <p:cNvSpPr/>
          <p:nvPr/>
        </p:nvSpPr>
        <p:spPr>
          <a:xfrm>
            <a:off x="5715000" y="2362200"/>
            <a:ext cx="2133600" cy="1295400"/>
          </a:xfrm>
          <a:prstGeom prst="rect">
            <a:avLst/>
          </a:prstGeom>
          <a:solidFill>
            <a:schemeClr val="tx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rgbClr val="FF0000"/>
                </a:solidFill>
              </a:rPr>
              <a:t>FAZER</a:t>
            </a:r>
          </a:p>
        </p:txBody>
      </p:sp>
      <p:sp>
        <p:nvSpPr>
          <p:cNvPr id="7" name="Seta para a direita 6"/>
          <p:cNvSpPr/>
          <p:nvPr/>
        </p:nvSpPr>
        <p:spPr>
          <a:xfrm>
            <a:off x="4191000" y="2743200"/>
            <a:ext cx="1066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9227" name="CaixaDeTexto 7"/>
          <p:cNvSpPr txBox="1">
            <a:spLocks noChangeArrowheads="1"/>
          </p:cNvSpPr>
          <p:nvPr/>
        </p:nvSpPr>
        <p:spPr bwMode="auto">
          <a:xfrm>
            <a:off x="423863" y="4221163"/>
            <a:ext cx="83629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dirty="0" smtClean="0"/>
              <a:t>PLANEJAMENTO  - DEVE </a:t>
            </a:r>
            <a:r>
              <a:rPr lang="pt-BR" dirty="0"/>
              <a:t>IDENTIFICAR </a:t>
            </a:r>
            <a:r>
              <a:rPr lang="pt-BR" dirty="0" smtClean="0"/>
              <a:t>ANTECIPADAMENTE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755576" y="4800600"/>
            <a:ext cx="2688153" cy="762000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rgbClr val="7030A0"/>
                </a:solidFill>
              </a:rPr>
              <a:t>Os custos</a:t>
            </a:r>
          </a:p>
          <a:p>
            <a:pPr algn="ctr">
              <a:defRPr/>
            </a:pPr>
            <a:r>
              <a:rPr lang="pt-BR" b="1" dirty="0">
                <a:solidFill>
                  <a:srgbClr val="7030A0"/>
                </a:solidFill>
              </a:rPr>
              <a:t>Os benefícios</a:t>
            </a:r>
          </a:p>
        </p:txBody>
      </p:sp>
      <p:sp>
        <p:nvSpPr>
          <p:cNvPr id="10" name="Retângulo 9"/>
          <p:cNvSpPr/>
          <p:nvPr/>
        </p:nvSpPr>
        <p:spPr>
          <a:xfrm>
            <a:off x="755576" y="5791200"/>
            <a:ext cx="2688153" cy="762000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rgbClr val="FC1ED7"/>
                </a:solidFill>
              </a:rPr>
              <a:t>Os recursos</a:t>
            </a:r>
          </a:p>
          <a:p>
            <a:pPr algn="ctr">
              <a:defRPr/>
            </a:pPr>
            <a:r>
              <a:rPr lang="pt-BR" b="1" dirty="0">
                <a:solidFill>
                  <a:srgbClr val="FC1ED7"/>
                </a:solidFill>
              </a:rPr>
              <a:t>necessários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5805928" y="5791200"/>
            <a:ext cx="2870527" cy="762000"/>
          </a:xfrm>
          <a:prstGeom prst="rect">
            <a:avLst/>
          </a:prstGeom>
          <a:solidFill>
            <a:srgbClr val="09C804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rgbClr val="002060"/>
                </a:solidFill>
              </a:rPr>
              <a:t>PARA FAZER O QUE SE DESEJA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5805928" y="4800600"/>
            <a:ext cx="2438479" cy="762000"/>
          </a:xfrm>
          <a:prstGeom prst="rect">
            <a:avLst/>
          </a:prstGeom>
          <a:solidFill>
            <a:srgbClr val="09C804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rgbClr val="002060"/>
                </a:solidFill>
              </a:rPr>
              <a:t>DO QUE VAI SER FEITO</a:t>
            </a:r>
          </a:p>
        </p:txBody>
      </p:sp>
      <p:sp>
        <p:nvSpPr>
          <p:cNvPr id="13" name="Seta para a direita 12"/>
          <p:cNvSpPr/>
          <p:nvPr/>
        </p:nvSpPr>
        <p:spPr>
          <a:xfrm>
            <a:off x="3976688" y="4953000"/>
            <a:ext cx="1066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4" name="Seta para a direita 13"/>
          <p:cNvSpPr/>
          <p:nvPr/>
        </p:nvSpPr>
        <p:spPr>
          <a:xfrm>
            <a:off x="3976688" y="5943600"/>
            <a:ext cx="1066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403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</a:t>
            </a:r>
            <a:r>
              <a:rPr lang="pt-BR" sz="1200" b="1" dirty="0" smtClean="0">
                <a:latin typeface="Comic Sans MS" pitchFamily="66" charset="0"/>
                <a:cs typeface="Times New Roman" pitchFamily="18" charset="0"/>
              </a:rPr>
              <a:t>ESPORTE</a:t>
            </a:r>
            <a:endParaRPr lang="en-GB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upo 8"/>
          <p:cNvGrpSpPr>
            <a:grpSpLocks/>
          </p:cNvGrpSpPr>
          <p:nvPr/>
        </p:nvGrpSpPr>
        <p:grpSpPr bwMode="auto">
          <a:xfrm>
            <a:off x="0" y="1196975"/>
            <a:ext cx="9838574" cy="5577562"/>
            <a:chOff x="698748" y="1687076"/>
            <a:chExt cx="9434342" cy="4478880"/>
          </a:xfrm>
        </p:grpSpPr>
        <p:sp>
          <p:nvSpPr>
            <p:cNvPr id="8" name="Retângulo 7"/>
            <p:cNvSpPr/>
            <p:nvPr/>
          </p:nvSpPr>
          <p:spPr>
            <a:xfrm>
              <a:off x="698748" y="1687076"/>
              <a:ext cx="8424935" cy="42565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pt-BR" sz="18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9700" name="CaixaDeTexto 5"/>
            <p:cNvSpPr txBox="1">
              <a:spLocks noChangeArrowheads="1"/>
            </p:cNvSpPr>
            <p:nvPr/>
          </p:nvSpPr>
          <p:spPr bwMode="auto">
            <a:xfrm>
              <a:off x="799590" y="1865547"/>
              <a:ext cx="4363654" cy="43004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pt-BR" sz="1800" b="1" dirty="0">
                  <a:solidFill>
                    <a:srgbClr val="00B050"/>
                  </a:solidFill>
                </a:rPr>
                <a:t>Quem planeja sabe:</a:t>
              </a:r>
            </a:p>
            <a:p>
              <a:pPr>
                <a:defRPr/>
              </a:pPr>
              <a:endParaRPr lang="pt-BR" sz="1800" b="1" dirty="0">
                <a:solidFill>
                  <a:schemeClr val="bg1">
                    <a:lumMod val="50000"/>
                  </a:schemeClr>
                </a:solidFill>
              </a:endParaRPr>
            </a:p>
            <a:p>
              <a:pPr>
                <a:buFont typeface="Arial" charset="0"/>
                <a:buChar char="•"/>
                <a:defRPr/>
              </a:pPr>
              <a:r>
                <a:rPr lang="pt-BR" sz="1800" b="1" dirty="0">
                  <a:solidFill>
                    <a:schemeClr val="bg1">
                      <a:lumMod val="50000"/>
                    </a:schemeClr>
                  </a:solidFill>
                </a:rPr>
                <a:t> Avaliar as perspectivas a curto, </a:t>
              </a:r>
              <a:br>
                <a:rPr lang="pt-BR" sz="1800" b="1" dirty="0">
                  <a:solidFill>
                    <a:schemeClr val="bg1">
                      <a:lumMod val="50000"/>
                    </a:schemeClr>
                  </a:solidFill>
                </a:rPr>
              </a:br>
              <a:r>
                <a:rPr lang="pt-BR" sz="1800" b="1" dirty="0">
                  <a:solidFill>
                    <a:schemeClr val="bg1">
                      <a:lumMod val="50000"/>
                    </a:schemeClr>
                  </a:solidFill>
                </a:rPr>
                <a:t>  médio e a longo prazo;</a:t>
              </a:r>
              <a:br>
                <a:rPr lang="pt-BR" sz="1800" b="1" dirty="0">
                  <a:solidFill>
                    <a:schemeClr val="bg1">
                      <a:lumMod val="50000"/>
                    </a:schemeClr>
                  </a:solidFill>
                </a:rPr>
              </a:br>
              <a:endParaRPr lang="pt-BR" sz="1800" b="1" dirty="0">
                <a:solidFill>
                  <a:schemeClr val="bg1">
                    <a:lumMod val="50000"/>
                  </a:schemeClr>
                </a:solidFill>
              </a:endParaRPr>
            </a:p>
            <a:p>
              <a:pPr>
                <a:buFont typeface="Arial" charset="0"/>
                <a:buChar char="•"/>
                <a:defRPr/>
              </a:pPr>
              <a:r>
                <a:rPr lang="pt-BR" sz="1800" b="1" dirty="0">
                  <a:solidFill>
                    <a:schemeClr val="bg1">
                      <a:lumMod val="50000"/>
                    </a:schemeClr>
                  </a:solidFill>
                </a:rPr>
                <a:t> Entender o que ocorre no mercado</a:t>
              </a:r>
              <a:br>
                <a:rPr lang="pt-BR" sz="1800" b="1" dirty="0">
                  <a:solidFill>
                    <a:schemeClr val="bg1">
                      <a:lumMod val="50000"/>
                    </a:schemeClr>
                  </a:solidFill>
                </a:rPr>
              </a:br>
              <a:endParaRPr lang="pt-BR" sz="1800" b="1" dirty="0">
                <a:solidFill>
                  <a:schemeClr val="bg1">
                    <a:lumMod val="50000"/>
                  </a:schemeClr>
                </a:solidFill>
              </a:endParaRPr>
            </a:p>
            <a:p>
              <a:pPr>
                <a:buFont typeface="Arial" charset="0"/>
                <a:buChar char="•"/>
                <a:defRPr/>
              </a:pPr>
              <a:r>
                <a:rPr lang="pt-BR" sz="1800" b="1" dirty="0">
                  <a:solidFill>
                    <a:schemeClr val="bg1">
                      <a:lumMod val="50000"/>
                    </a:schemeClr>
                  </a:solidFill>
                </a:rPr>
                <a:t> Desenvolver diferenciais sobre os</a:t>
              </a:r>
              <a:br>
                <a:rPr lang="pt-BR" sz="1800" b="1" dirty="0">
                  <a:solidFill>
                    <a:schemeClr val="bg1">
                      <a:lumMod val="50000"/>
                    </a:schemeClr>
                  </a:solidFill>
                </a:rPr>
              </a:br>
              <a:r>
                <a:rPr lang="pt-BR" sz="1800" b="1" dirty="0">
                  <a:solidFill>
                    <a:schemeClr val="bg1">
                      <a:lumMod val="50000"/>
                    </a:schemeClr>
                  </a:solidFill>
                </a:rPr>
                <a:t>   concorrentes</a:t>
              </a:r>
              <a:br>
                <a:rPr lang="pt-BR" sz="1800" b="1" dirty="0">
                  <a:solidFill>
                    <a:schemeClr val="bg1">
                      <a:lumMod val="50000"/>
                    </a:schemeClr>
                  </a:solidFill>
                </a:rPr>
              </a:br>
              <a:endParaRPr lang="pt-BR" sz="1800" b="1" dirty="0">
                <a:solidFill>
                  <a:schemeClr val="bg1">
                    <a:lumMod val="50000"/>
                  </a:schemeClr>
                </a:solidFill>
              </a:endParaRPr>
            </a:p>
            <a:p>
              <a:pPr>
                <a:buFont typeface="Arial" charset="0"/>
                <a:buChar char="•"/>
                <a:defRPr/>
              </a:pPr>
              <a:r>
                <a:rPr lang="pt-BR" sz="1800" b="1" dirty="0">
                  <a:solidFill>
                    <a:schemeClr val="bg1">
                      <a:lumMod val="50000"/>
                    </a:schemeClr>
                  </a:solidFill>
                </a:rPr>
                <a:t> Antecipar as situações desfavoráveis</a:t>
              </a:r>
              <a:br>
                <a:rPr lang="pt-BR" sz="1800" b="1" dirty="0">
                  <a:solidFill>
                    <a:schemeClr val="bg1">
                      <a:lumMod val="50000"/>
                    </a:schemeClr>
                  </a:solidFill>
                </a:rPr>
              </a:br>
              <a:r>
                <a:rPr lang="pt-BR" sz="1800" b="1" dirty="0">
                  <a:solidFill>
                    <a:schemeClr val="bg1">
                      <a:lumMod val="50000"/>
                    </a:schemeClr>
                  </a:solidFill>
                </a:rPr>
                <a:t>  do mercado</a:t>
              </a:r>
              <a:br>
                <a:rPr lang="pt-BR" sz="1800" b="1" dirty="0">
                  <a:solidFill>
                    <a:schemeClr val="bg1">
                      <a:lumMod val="50000"/>
                    </a:schemeClr>
                  </a:solidFill>
                </a:rPr>
              </a:br>
              <a:endParaRPr lang="pt-BR" sz="1800" b="1" dirty="0">
                <a:solidFill>
                  <a:schemeClr val="bg1">
                    <a:lumMod val="50000"/>
                  </a:schemeClr>
                </a:solidFill>
              </a:endParaRPr>
            </a:p>
            <a:p>
              <a:pPr>
                <a:buFont typeface="Arial" charset="0"/>
                <a:buChar char="•"/>
                <a:defRPr/>
              </a:pPr>
              <a:r>
                <a:rPr lang="pt-BR" sz="1800" b="1" dirty="0">
                  <a:solidFill>
                    <a:schemeClr val="bg1">
                      <a:lumMod val="50000"/>
                    </a:schemeClr>
                  </a:solidFill>
                </a:rPr>
                <a:t> Criar participação e espaço no</a:t>
              </a:r>
              <a:br>
                <a:rPr lang="pt-BR" sz="1800" b="1" dirty="0">
                  <a:solidFill>
                    <a:schemeClr val="bg1">
                      <a:lumMod val="50000"/>
                    </a:schemeClr>
                  </a:solidFill>
                </a:rPr>
              </a:br>
              <a:r>
                <a:rPr lang="pt-BR" sz="1800" b="1" dirty="0">
                  <a:solidFill>
                    <a:schemeClr val="bg1">
                      <a:lumMod val="50000"/>
                    </a:schemeClr>
                  </a:solidFill>
                </a:rPr>
                <a:t>  mercado</a:t>
              </a:r>
              <a:br>
                <a:rPr lang="pt-BR" sz="1800" b="1" dirty="0">
                  <a:solidFill>
                    <a:schemeClr val="bg1">
                      <a:lumMod val="50000"/>
                    </a:schemeClr>
                  </a:solidFill>
                </a:rPr>
              </a:br>
              <a:endParaRPr lang="pt-BR" sz="1800" b="1" dirty="0">
                <a:solidFill>
                  <a:schemeClr val="bg1">
                    <a:lumMod val="50000"/>
                  </a:schemeClr>
                </a:solidFill>
              </a:endParaRPr>
            </a:p>
            <a:p>
              <a:pPr>
                <a:buFont typeface="Arial" charset="0"/>
                <a:buChar char="•"/>
                <a:defRPr/>
              </a:pPr>
              <a:r>
                <a:rPr lang="pt-BR" sz="1800" b="1" dirty="0">
                  <a:solidFill>
                    <a:schemeClr val="bg1">
                      <a:lumMod val="50000"/>
                    </a:schemeClr>
                  </a:solidFill>
                </a:rPr>
                <a:t> Desenvolver produtos e serviços</a:t>
              </a:r>
              <a:br>
                <a:rPr lang="pt-BR" sz="1800" b="1" dirty="0">
                  <a:solidFill>
                    <a:schemeClr val="bg1">
                      <a:lumMod val="50000"/>
                    </a:schemeClr>
                  </a:solidFill>
                </a:rPr>
              </a:br>
              <a:r>
                <a:rPr lang="pt-BR" sz="1800" b="1" dirty="0">
                  <a:solidFill>
                    <a:schemeClr val="bg1">
                      <a:lumMod val="50000"/>
                    </a:schemeClr>
                  </a:solidFill>
                </a:rPr>
                <a:t>  adequados ao mercado</a:t>
              </a:r>
            </a:p>
          </p:txBody>
        </p:sp>
        <p:sp>
          <p:nvSpPr>
            <p:cNvPr id="29701" name="CaixaDeTexto 6"/>
            <p:cNvSpPr txBox="1">
              <a:spLocks noChangeArrowheads="1"/>
            </p:cNvSpPr>
            <p:nvPr/>
          </p:nvSpPr>
          <p:spPr bwMode="auto">
            <a:xfrm>
              <a:off x="5243343" y="1976015"/>
              <a:ext cx="4889747" cy="2966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pt-BR" sz="1800" b="1" dirty="0">
                  <a:solidFill>
                    <a:srgbClr val="C00000"/>
                  </a:solidFill>
                </a:rPr>
                <a:t>Quem não planeja acaba por:</a:t>
              </a:r>
            </a:p>
            <a:p>
              <a:pPr>
                <a:defRPr/>
              </a:pPr>
              <a:endParaRPr lang="pt-BR" sz="1800" b="1" dirty="0">
                <a:solidFill>
                  <a:schemeClr val="bg1">
                    <a:lumMod val="50000"/>
                  </a:schemeClr>
                </a:solidFill>
              </a:endParaRPr>
            </a:p>
            <a:p>
              <a:pPr>
                <a:buFont typeface="Arial" charset="0"/>
                <a:buChar char="•"/>
                <a:defRPr/>
              </a:pPr>
              <a:r>
                <a:rPr lang="pt-BR" sz="1800" b="1" dirty="0">
                  <a:solidFill>
                    <a:schemeClr val="bg1">
                      <a:lumMod val="50000"/>
                    </a:schemeClr>
                  </a:solidFill>
                </a:rPr>
                <a:t> Ser surpreendido por alterações</a:t>
              </a:r>
              <a:br>
                <a:rPr lang="pt-BR" sz="1800" b="1" dirty="0">
                  <a:solidFill>
                    <a:schemeClr val="bg1">
                      <a:lumMod val="50000"/>
                    </a:schemeClr>
                  </a:solidFill>
                </a:rPr>
              </a:br>
              <a:r>
                <a:rPr lang="pt-BR" sz="1800" b="1" dirty="0">
                  <a:solidFill>
                    <a:schemeClr val="bg1">
                      <a:lumMod val="50000"/>
                    </a:schemeClr>
                  </a:solidFill>
                </a:rPr>
                <a:t>  no mercado</a:t>
              </a:r>
              <a:br>
                <a:rPr lang="pt-BR" sz="1800" b="1" dirty="0">
                  <a:solidFill>
                    <a:schemeClr val="bg1">
                      <a:lumMod val="50000"/>
                    </a:schemeClr>
                  </a:solidFill>
                </a:rPr>
              </a:br>
              <a:endParaRPr lang="pt-BR" sz="1800" b="1" dirty="0">
                <a:solidFill>
                  <a:schemeClr val="bg1">
                    <a:lumMod val="50000"/>
                  </a:schemeClr>
                </a:solidFill>
              </a:endParaRPr>
            </a:p>
            <a:p>
              <a:pPr>
                <a:buFont typeface="Arial" charset="0"/>
                <a:buChar char="•"/>
                <a:defRPr/>
              </a:pPr>
              <a:r>
                <a:rPr lang="pt-BR" sz="1800" b="1" dirty="0" smtClean="0">
                  <a:solidFill>
                    <a:schemeClr val="bg1">
                      <a:lumMod val="50000"/>
                    </a:schemeClr>
                  </a:solidFill>
                </a:rPr>
                <a:t> Precisar </a:t>
              </a:r>
              <a:r>
                <a:rPr lang="pt-BR" sz="1800" b="1" dirty="0">
                  <a:solidFill>
                    <a:schemeClr val="bg1">
                      <a:lumMod val="50000"/>
                    </a:schemeClr>
                  </a:solidFill>
                </a:rPr>
                <a:t>reprogramar-se</a:t>
              </a:r>
              <a:br>
                <a:rPr lang="pt-BR" sz="1800" b="1" dirty="0">
                  <a:solidFill>
                    <a:schemeClr val="bg1">
                      <a:lumMod val="50000"/>
                    </a:schemeClr>
                  </a:solidFill>
                </a:rPr>
              </a:br>
              <a:endParaRPr lang="pt-BR" sz="1800" b="1" dirty="0">
                <a:solidFill>
                  <a:schemeClr val="bg1">
                    <a:lumMod val="50000"/>
                  </a:schemeClr>
                </a:solidFill>
              </a:endParaRPr>
            </a:p>
            <a:p>
              <a:pPr>
                <a:buFont typeface="Arial" charset="0"/>
                <a:buChar char="•"/>
                <a:defRPr/>
              </a:pPr>
              <a:r>
                <a:rPr lang="pt-BR" sz="1800" b="1" dirty="0">
                  <a:solidFill>
                    <a:schemeClr val="bg1">
                      <a:lumMod val="50000"/>
                    </a:schemeClr>
                  </a:solidFill>
                </a:rPr>
                <a:t> Depender do dia-a-dia</a:t>
              </a:r>
              <a:br>
                <a:rPr lang="pt-BR" sz="1800" b="1" dirty="0">
                  <a:solidFill>
                    <a:schemeClr val="bg1">
                      <a:lumMod val="50000"/>
                    </a:schemeClr>
                  </a:solidFill>
                </a:rPr>
              </a:br>
              <a:endParaRPr lang="pt-BR" sz="1800" b="1" dirty="0">
                <a:solidFill>
                  <a:schemeClr val="bg1">
                    <a:lumMod val="50000"/>
                  </a:schemeClr>
                </a:solidFill>
              </a:endParaRPr>
            </a:p>
            <a:p>
              <a:pPr>
                <a:buFont typeface="Arial" charset="0"/>
                <a:buChar char="•"/>
                <a:defRPr/>
              </a:pPr>
              <a:r>
                <a:rPr lang="pt-BR" sz="1800" b="1" dirty="0">
                  <a:solidFill>
                    <a:schemeClr val="bg1">
                      <a:lumMod val="50000"/>
                    </a:schemeClr>
                  </a:solidFill>
                </a:rPr>
                <a:t> Depender das iniciativas da</a:t>
              </a:r>
              <a:br>
                <a:rPr lang="pt-BR" sz="1800" b="1" dirty="0">
                  <a:solidFill>
                    <a:schemeClr val="bg1">
                      <a:lumMod val="50000"/>
                    </a:schemeClr>
                  </a:solidFill>
                </a:rPr>
              </a:br>
              <a:r>
                <a:rPr lang="pt-BR" sz="1800" b="1" dirty="0">
                  <a:solidFill>
                    <a:schemeClr val="bg1">
                      <a:lumMod val="50000"/>
                    </a:schemeClr>
                  </a:solidFill>
                </a:rPr>
                <a:t>  concorrência</a:t>
              </a:r>
              <a:br>
                <a:rPr lang="pt-BR" sz="1800" b="1" dirty="0">
                  <a:solidFill>
                    <a:schemeClr val="bg1">
                      <a:lumMod val="50000"/>
                    </a:schemeClr>
                  </a:solidFill>
                </a:rPr>
              </a:br>
              <a:endParaRPr lang="pt-BR" sz="1800" b="1" dirty="0">
                <a:solidFill>
                  <a:schemeClr val="bg1">
                    <a:lumMod val="50000"/>
                  </a:schemeClr>
                </a:solidFill>
              </a:endParaRPr>
            </a:p>
            <a:p>
              <a:pPr>
                <a:buFont typeface="Arial" charset="0"/>
                <a:buChar char="•"/>
                <a:defRPr/>
              </a:pPr>
              <a:r>
                <a:rPr lang="pt-BR" sz="1800" b="1" dirty="0">
                  <a:solidFill>
                    <a:schemeClr val="bg1">
                      <a:lumMod val="50000"/>
                    </a:schemeClr>
                  </a:solidFill>
                </a:rPr>
                <a:t> Estar à mercê da conjuntura </a:t>
              </a:r>
            </a:p>
          </p:txBody>
        </p:sp>
        <p:cxnSp>
          <p:nvCxnSpPr>
            <p:cNvPr id="12" name="Conector reto 11"/>
            <p:cNvCxnSpPr/>
            <p:nvPr/>
          </p:nvCxnSpPr>
          <p:spPr>
            <a:xfrm rot="16200000" flipH="1">
              <a:off x="3246250" y="3924177"/>
              <a:ext cx="4037261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Conector reto 13"/>
            <p:cNvCxnSpPr/>
            <p:nvPr/>
          </p:nvCxnSpPr>
          <p:spPr>
            <a:xfrm>
              <a:off x="914400" y="2316822"/>
              <a:ext cx="7943850" cy="127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Retângulo 9"/>
          <p:cNvSpPr/>
          <p:nvPr/>
        </p:nvSpPr>
        <p:spPr>
          <a:xfrm>
            <a:off x="2427288" y="381000"/>
            <a:ext cx="193675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3200" b="1" dirty="0">
                <a:latin typeface="Arial" pitchFamily="34" charset="0"/>
                <a:ea typeface="+mj-ea"/>
                <a:cs typeface="Arial" pitchFamily="34" charset="0"/>
              </a:rPr>
              <a:t>Conceito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403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</a:t>
            </a:r>
            <a:r>
              <a:rPr lang="pt-BR" sz="1200" b="1" dirty="0" smtClean="0">
                <a:latin typeface="Comic Sans MS" pitchFamily="66" charset="0"/>
                <a:cs typeface="Times New Roman" pitchFamily="18" charset="0"/>
              </a:rPr>
              <a:t>ESPORTE</a:t>
            </a:r>
            <a:endParaRPr lang="en-GB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658475"/>
              </p:ext>
            </p:extLst>
          </p:nvPr>
        </p:nvGraphicFramePr>
        <p:xfrm>
          <a:off x="0" y="1628800"/>
          <a:ext cx="9324528" cy="5897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Document" r:id="rId4" imgW="5613324" imgH="3550108" progId="Word.Document.8">
                  <p:embed/>
                </p:oleObj>
              </mc:Choice>
              <mc:Fallback>
                <p:oleObj name="Document" r:id="rId4" imgW="5613324" imgH="355010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628800"/>
                        <a:ext cx="9324528" cy="58970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990600" y="533400"/>
            <a:ext cx="6705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3200" b="1" dirty="0"/>
              <a:t>Níveis de </a:t>
            </a:r>
            <a:r>
              <a:rPr lang="pt-BR" sz="3200" b="1" dirty="0" smtClean="0"/>
              <a:t>Planejamento</a:t>
            </a:r>
            <a:endParaRPr lang="pt-BR" sz="3200" b="1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403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</a:t>
            </a:r>
            <a:r>
              <a:rPr lang="pt-BR" sz="1200" b="1" dirty="0" smtClean="0">
                <a:latin typeface="Comic Sans MS" pitchFamily="66" charset="0"/>
                <a:cs typeface="Times New Roman" pitchFamily="18" charset="0"/>
              </a:rPr>
              <a:t>ESPORTE</a:t>
            </a:r>
            <a:endParaRPr lang="en-GB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9"/>
          <p:cNvSpPr txBox="1">
            <a:spLocks noChangeArrowheads="1"/>
          </p:cNvSpPr>
          <p:nvPr/>
        </p:nvSpPr>
        <p:spPr bwMode="auto">
          <a:xfrm>
            <a:off x="152400" y="469900"/>
            <a:ext cx="70866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pt-BR" sz="3200" b="1"/>
              <a:t>Características do Planejamento</a:t>
            </a:r>
          </a:p>
          <a:p>
            <a:pPr eaLnBrk="0" hangingPunct="0"/>
            <a:endParaRPr lang="pt-BR" sz="3200"/>
          </a:p>
          <a:p>
            <a:pPr eaLnBrk="0" hangingPunct="0">
              <a:spcBef>
                <a:spcPct val="50000"/>
              </a:spcBef>
            </a:pPr>
            <a:endParaRPr lang="pt-BR" sz="3200">
              <a:latin typeface="Times New Roman" pitchFamily="18" charset="0"/>
            </a:endParaRPr>
          </a:p>
        </p:txBody>
      </p:sp>
      <p:graphicFrame>
        <p:nvGraphicFramePr>
          <p:cNvPr id="37923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021423"/>
              </p:ext>
            </p:extLst>
          </p:nvPr>
        </p:nvGraphicFramePr>
        <p:xfrm>
          <a:off x="-10344" y="1174597"/>
          <a:ext cx="9144000" cy="5678249"/>
        </p:xfrm>
        <a:graphic>
          <a:graphicData uri="http://schemas.openxmlformats.org/drawingml/2006/table">
            <a:tbl>
              <a:tblPr/>
              <a:tblGrid>
                <a:gridCol w="1947334"/>
                <a:gridCol w="1980847"/>
                <a:gridCol w="1964973"/>
                <a:gridCol w="1472846"/>
                <a:gridCol w="1778000"/>
              </a:tblGrid>
              <a:tr h="6475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NÍVEL DE PLANEJAMENTO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TIPOS DE PLANEJAMENTO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ABRANGÊNCIA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EXTENSÃO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GRAU DE INCERTEZA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4654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D12F0"/>
                          </a:solidFill>
                          <a:effectLst/>
                          <a:latin typeface="Arial" charset="0"/>
                        </a:rPr>
                        <a:t>INSTITUCIONAL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Estratégico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 empresa como uma totalidade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Longo Prazo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Elevado em face das coações e contingências que não pode prever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C"/>
                    </a:solidFill>
                  </a:tcPr>
                </a:tc>
              </a:tr>
              <a:tr h="2010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D12F0"/>
                          </a:solidFill>
                          <a:effectLst/>
                          <a:latin typeface="Arial" charset="0"/>
                        </a:rPr>
                        <a:t>INTERMEDIÁRIO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Tático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Uma área específica da empresa (departamento)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Médio Prazo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C1ED7"/>
                          </a:solidFill>
                          <a:effectLst/>
                          <a:latin typeface="Arial" charset="0"/>
                        </a:rPr>
                        <a:t>Limitação das variáveis envolvidas para reduzir a incerteza e permitir a programação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6"/>
                    </a:solidFill>
                  </a:tcPr>
                </a:tc>
              </a:tr>
              <a:tr h="14654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D12F0"/>
                          </a:solidFill>
                          <a:effectLst/>
                          <a:latin typeface="Arial" charset="0"/>
                        </a:rPr>
                        <a:t>OPERACIONAL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Operacional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Uma tarefa ou operação específica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Curto Prazo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Reduzido, graças à programação e à racionalização de todas as atividades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C"/>
                    </a:solidFill>
                  </a:tcPr>
                </a:tc>
              </a:tr>
            </a:tbl>
          </a:graphicData>
        </a:graphic>
      </p:graphicFrame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403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</a:t>
            </a:r>
            <a:r>
              <a:rPr lang="pt-BR" sz="1200" b="1" dirty="0" smtClean="0">
                <a:latin typeface="Comic Sans MS" pitchFamily="66" charset="0"/>
                <a:cs typeface="Times New Roman" pitchFamily="18" charset="0"/>
              </a:rPr>
              <a:t>ESPORTE</a:t>
            </a:r>
            <a:endParaRPr lang="en-GB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o grafico">
  <a:themeElements>
    <a:clrScheme name="Plano grafico 1">
      <a:dk1>
        <a:srgbClr val="000000"/>
      </a:dk1>
      <a:lt1>
        <a:srgbClr val="FFFFFF"/>
      </a:lt1>
      <a:dk2>
        <a:srgbClr val="40458C"/>
      </a:dk2>
      <a:lt2>
        <a:srgbClr val="FFFFCC"/>
      </a:lt2>
      <a:accent1>
        <a:srgbClr val="8D8DB3"/>
      </a:accent1>
      <a:accent2>
        <a:srgbClr val="B2B2B2"/>
      </a:accent2>
      <a:accent3>
        <a:srgbClr val="AFB0C5"/>
      </a:accent3>
      <a:accent4>
        <a:srgbClr val="DADADA"/>
      </a:accent4>
      <a:accent5>
        <a:srgbClr val="C5C5D6"/>
      </a:accent5>
      <a:accent6>
        <a:srgbClr val="A1A1A1"/>
      </a:accent6>
      <a:hlink>
        <a:srgbClr val="6F89F7"/>
      </a:hlink>
      <a:folHlink>
        <a:srgbClr val="4F56AD"/>
      </a:folHlink>
    </a:clrScheme>
    <a:fontScheme name="Plano graf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lano grafico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apresentação\Plano grafico.pot</Template>
  <TotalTime>1048</TotalTime>
  <Words>1341</Words>
  <Application>Microsoft Office PowerPoint</Application>
  <PresentationFormat>Apresentação na tela (4:3)</PresentationFormat>
  <Paragraphs>227</Paragraphs>
  <Slides>21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3" baseType="lpstr">
      <vt:lpstr>Plano grafico</vt:lpstr>
      <vt:lpstr>Document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Plano de Trabalho </vt:lpstr>
      <vt:lpstr>ELEMENTOS DO PLANO  Souci, 2002</vt:lpstr>
      <vt:lpstr>ELEMENTOS DO PLANO  Souci, 2002</vt:lpstr>
      <vt:lpstr>OBJETIVO</vt:lpstr>
      <vt:lpstr>OBJETIVOS GERAIS - médio prazo – 3 ou 4</vt:lpstr>
      <vt:lpstr>PLANEJAMENTO</vt:lpstr>
      <vt:lpstr>PLANEJAMENTO</vt:lpstr>
      <vt:lpstr>Balanced Scorecard (BSC)</vt:lpstr>
      <vt:lpstr>Apresentação do PowerPoint</vt:lpstr>
      <vt:lpstr>Apresentação do PowerPoint</vt:lpstr>
      <vt:lpstr>Business Intelligence (BI)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PLANEJAMENTO</dc:title>
  <dc:creator>flaviabastos</dc:creator>
  <cp:lastModifiedBy>USP</cp:lastModifiedBy>
  <cp:revision>54</cp:revision>
  <dcterms:created xsi:type="dcterms:W3CDTF">2006-07-15T13:56:49Z</dcterms:created>
  <dcterms:modified xsi:type="dcterms:W3CDTF">2020-09-10T01:13:24Z</dcterms:modified>
</cp:coreProperties>
</file>