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5"/>
  </p:handoutMasterIdLst>
  <p:sldIdLst>
    <p:sldId id="256" r:id="rId2"/>
    <p:sldId id="257" r:id="rId3"/>
    <p:sldId id="275" r:id="rId4"/>
    <p:sldId id="266" r:id="rId5"/>
    <p:sldId id="268" r:id="rId6"/>
    <p:sldId id="263" r:id="rId7"/>
    <p:sldId id="258" r:id="rId8"/>
    <p:sldId id="259" r:id="rId9"/>
    <p:sldId id="276" r:id="rId10"/>
    <p:sldId id="267" r:id="rId11"/>
    <p:sldId id="273" r:id="rId12"/>
    <p:sldId id="260" r:id="rId13"/>
    <p:sldId id="262" r:id="rId14"/>
    <p:sldId id="261" r:id="rId15"/>
    <p:sldId id="271" r:id="rId16"/>
    <p:sldId id="272" r:id="rId17"/>
    <p:sldId id="270" r:id="rId18"/>
    <p:sldId id="264" r:id="rId19"/>
    <p:sldId id="265" r:id="rId20"/>
    <p:sldId id="277" r:id="rId21"/>
    <p:sldId id="278" r:id="rId22"/>
    <p:sldId id="279" r:id="rId23"/>
    <p:sldId id="26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2473" autoAdjust="0"/>
  </p:normalViewPr>
  <p:slideViewPr>
    <p:cSldViewPr snapToGrid="0">
      <p:cViewPr varScale="1">
        <p:scale>
          <a:sx n="62" d="100"/>
          <a:sy n="62" d="100"/>
        </p:scale>
        <p:origin x="-96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58564-8057-4A7A-B81E-56B1156E43A3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771D-C0B2-4EB1-99A0-EA25D85AA4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23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med">
    <p:wipe dir="r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eatingdisorders.org/get-facts-eating-disorders" TargetMode="External"/><Relationship Id="rId2" Type="http://schemas.openxmlformats.org/officeDocument/2006/relationships/hyperlink" Target="https://www.ndsu.edu/fileadmin/counseling/Eating_Disorder_Statistic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bran.org.br/para-publico/ortorexia-nervosa/" TargetMode="External"/><Relationship Id="rId5" Type="http://schemas.openxmlformats.org/officeDocument/2006/relationships/hyperlink" Target="http://www.scielo.br/scielo.php?script=sci_arttext&amp;pid=S1516-44462000000600008" TargetMode="External"/><Relationship Id="rId4" Type="http://schemas.openxmlformats.org/officeDocument/2006/relationships/hyperlink" Target="http://abp.org.br/portal/clippingsis/exibClipping/?clipping=371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BqS-Nk6QZ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18197" y="1690827"/>
            <a:ext cx="7559899" cy="1515533"/>
          </a:xfrm>
        </p:spPr>
        <p:txBody>
          <a:bodyPr/>
          <a:lstStyle/>
          <a:p>
            <a:r>
              <a:rPr lang="pt-BR" sz="6000" dirty="0" smtClean="0"/>
              <a:t>Transtornos Alimentares</a:t>
            </a:r>
            <a:endParaRPr lang="pt-BR" sz="6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Disciplina: Nutrição e Atenção à Saúde</a:t>
            </a:r>
          </a:p>
          <a:p>
            <a:endParaRPr lang="pt-BR" dirty="0" smtClean="0"/>
          </a:p>
          <a:p>
            <a:r>
              <a:rPr lang="pt-BR" dirty="0" smtClean="0"/>
              <a:t>Grupo: Camila Levy, Lara Novaes, Bianca Onita, Pedro Ribeiro, Leticia Klein e Daniela Fernandes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132490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Anorexia  Nervosa (AN)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556932"/>
            <a:ext cx="7225144" cy="3318936"/>
          </a:xfrm>
        </p:spPr>
        <p:txBody>
          <a:bodyPr/>
          <a:lstStyle/>
          <a:p>
            <a:r>
              <a:rPr lang="pt-BR" dirty="0" smtClean="0"/>
              <a:t>Prevalência: 0,5 a 3% das mulheres</a:t>
            </a:r>
          </a:p>
          <a:p>
            <a:r>
              <a:rPr lang="pt-BR" dirty="0" smtClean="0"/>
              <a:t>Alta taxa de mortalidade (aproximadamente 20%, maior taxa entre as doenças psíquicas) </a:t>
            </a:r>
          </a:p>
          <a:p>
            <a:r>
              <a:rPr lang="pt-BR" dirty="0" smtClean="0"/>
              <a:t>Desnutrição (anemia, alterações endócrinas, osteoporose, alterações hidroeletrolíticas, entre outros)</a:t>
            </a:r>
          </a:p>
          <a:p>
            <a:r>
              <a:rPr lang="pt-BR" dirty="0" smtClean="0"/>
              <a:t>Associação com quadros psiquiátricos </a:t>
            </a:r>
          </a:p>
          <a:p>
            <a:pPr lvl="5">
              <a:buNone/>
            </a:pPr>
            <a:r>
              <a:rPr lang="pt-BR" dirty="0" smtClean="0"/>
              <a:t> </a:t>
            </a:r>
          </a:p>
        </p:txBody>
      </p:sp>
      <p:pic>
        <p:nvPicPr>
          <p:cNvPr id="4" name="Picture 2" descr="https://fbcdn-sphotos-g-a.akamaihd.net/hphotos-ak-xfa1/v/t1.0-9/13227074_878892465556021_2367650324244716592_n.jpg?oh=4c6510da5db5d177945cbf688ab1a9f2&amp;oe=57E63251&amp;__gda__=1470047847_f33b7a2c5e172df256057b81e57162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45" y="2937857"/>
            <a:ext cx="3090545" cy="220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Bulimia Nervosa (BN)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Início do ciclo: desejo de emagrecer</a:t>
            </a:r>
          </a:p>
          <a:p>
            <a:r>
              <a:rPr lang="pt-BR" dirty="0" smtClean="0"/>
              <a:t>Compulsão alimentar </a:t>
            </a:r>
          </a:p>
          <a:p>
            <a:r>
              <a:rPr lang="pt-BR" dirty="0" smtClean="0"/>
              <a:t>Métodos compensatórios: vômito (90%), laxativos, diuréticos, hormônios, jejum e exercício</a:t>
            </a:r>
          </a:p>
          <a:p>
            <a:r>
              <a:rPr lang="pt-BR" dirty="0" smtClean="0"/>
              <a:t>Peso dentro do limiar de normalidade – 70%</a:t>
            </a:r>
          </a:p>
          <a:p>
            <a:r>
              <a:rPr lang="pt-BR" dirty="0" smtClean="0"/>
              <a:t>Diagnóstico – 2 episódios por semana no mínimo por 3 meses</a:t>
            </a:r>
          </a:p>
          <a:p>
            <a:r>
              <a:rPr lang="pt-BR" dirty="0" smtClean="0"/>
              <a:t>Sinais da bulimia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Bulimia Nervosa (BN)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556932"/>
            <a:ext cx="7266708" cy="3318936"/>
          </a:xfrm>
        </p:spPr>
        <p:txBody>
          <a:bodyPr/>
          <a:lstStyle/>
          <a:p>
            <a:r>
              <a:rPr lang="pt-BR" dirty="0" smtClean="0"/>
              <a:t>Complicações clínicas</a:t>
            </a:r>
          </a:p>
          <a:p>
            <a:r>
              <a:rPr lang="pt-BR" dirty="0" smtClean="0"/>
              <a:t>Equipe multiprofissional</a:t>
            </a:r>
          </a:p>
          <a:p>
            <a:r>
              <a:rPr lang="pt-BR" dirty="0" smtClean="0"/>
              <a:t>Mulheres jovens e adolescentes – 1,1 a 4,2% desse grupo</a:t>
            </a:r>
          </a:p>
          <a:p>
            <a:r>
              <a:rPr lang="pt-BR" dirty="0" smtClean="0"/>
              <a:t>Rara antes dos 12 anos</a:t>
            </a:r>
          </a:p>
          <a:p>
            <a:r>
              <a:rPr lang="pt-BR" dirty="0" smtClean="0"/>
              <a:t>46 a 89% com transtornos depressivos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Picture 2" descr="https://fbcdn-sphotos-g-a.akamaihd.net/hphotos-ak-xlf1/v/t1.0-9/13263873_878892565556011_2548943132189171757_n.jpg?oh=2335ac4a59c3dc0e997fcec21a711c5f&amp;oe=57C9B2E3&amp;__gda__=1469952156_c2638fefaf73f502ff7e4a4bac6581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7" r="10707"/>
          <a:stretch/>
        </p:blipFill>
        <p:spPr bwMode="auto">
          <a:xfrm>
            <a:off x="8562109" y="2889297"/>
            <a:ext cx="2697481" cy="265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365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Transtorno Alimentar Não Especificado (TANE)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1737977"/>
          </a:xfrm>
        </p:spPr>
        <p:txBody>
          <a:bodyPr/>
          <a:lstStyle/>
          <a:p>
            <a:r>
              <a:rPr lang="pt-BR" dirty="0" smtClean="0"/>
              <a:t>Não preenchem totalmente os critérios de AN e BN </a:t>
            </a:r>
          </a:p>
          <a:p>
            <a:r>
              <a:rPr lang="pt-BR" dirty="0" smtClean="0"/>
              <a:t>Aproximadamente 50% evoluem para quadros completos</a:t>
            </a:r>
          </a:p>
          <a:p>
            <a:r>
              <a:rPr lang="pt-BR" dirty="0" smtClean="0"/>
              <a:t>Diagnósticos 5 vezes mais frequentes que as síndromes completas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49" y="4020486"/>
            <a:ext cx="7337715" cy="22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080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Transtorno de Compulsão Alimentar Periódica (TCAP)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Sem medo de ganhar peso</a:t>
            </a:r>
          </a:p>
          <a:p>
            <a:r>
              <a:rPr lang="pt-BR" dirty="0" smtClean="0"/>
              <a:t>Maioria obesa</a:t>
            </a:r>
          </a:p>
          <a:p>
            <a:r>
              <a:rPr lang="pt-BR" dirty="0" smtClean="0"/>
              <a:t>Obesos com TCAP: mais precoce, maior gravidade, pior resposta ao tratamento</a:t>
            </a:r>
          </a:p>
          <a:p>
            <a:r>
              <a:rPr lang="pt-BR" dirty="0" smtClean="0"/>
              <a:t>Tratamento psicoterápico, dieta e medicamentos</a:t>
            </a:r>
          </a:p>
          <a:p>
            <a:r>
              <a:rPr lang="pt-BR" dirty="0" smtClean="0"/>
              <a:t>2% população geral</a:t>
            </a:r>
          </a:p>
          <a:p>
            <a:r>
              <a:rPr lang="pt-BR" dirty="0" smtClean="0"/>
              <a:t>30% adolescentes obesas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29265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Ortorexia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Obsessão por alimentação saudável</a:t>
            </a:r>
          </a:p>
          <a:p>
            <a:r>
              <a:rPr lang="pt-BR" dirty="0" smtClean="0"/>
              <a:t>Alimentação baseada em fontes não confiáveis</a:t>
            </a:r>
          </a:p>
          <a:p>
            <a:r>
              <a:rPr lang="pt-BR" dirty="0" smtClean="0"/>
              <a:t>Modifica relações interpessoais</a:t>
            </a:r>
          </a:p>
          <a:p>
            <a:r>
              <a:rPr lang="pt-BR" dirty="0" smtClean="0"/>
              <a:t>Deficiência de nutrientes</a:t>
            </a:r>
          </a:p>
          <a:p>
            <a:r>
              <a:rPr lang="pt-BR" dirty="0" smtClean="0"/>
              <a:t>Não procura ajuda</a:t>
            </a:r>
          </a:p>
          <a:p>
            <a:r>
              <a:rPr lang="pt-BR" dirty="0" smtClean="0"/>
              <a:t>Não reconhecido no manual de psiquiatria (30 estudos)</a:t>
            </a:r>
          </a:p>
          <a:p>
            <a:endParaRPr lang="pt-BR" dirty="0"/>
          </a:p>
        </p:txBody>
      </p:sp>
      <p:grpSp>
        <p:nvGrpSpPr>
          <p:cNvPr id="7" name="Grupo 6"/>
          <p:cNvGrpSpPr/>
          <p:nvPr/>
        </p:nvGrpSpPr>
        <p:grpSpPr>
          <a:xfrm>
            <a:off x="6365293" y="3407696"/>
            <a:ext cx="4881566" cy="1648622"/>
            <a:chOff x="6365293" y="3407696"/>
            <a:chExt cx="4881566" cy="1648622"/>
          </a:xfrm>
        </p:grpSpPr>
        <p:pic>
          <p:nvPicPr>
            <p:cNvPr id="5" name="Picture 2" descr="http://abran.org.br/wp/wp-content/uploads/2016/01/Ortorexia_569x2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5" t="60806"/>
            <a:stretch/>
          </p:blipFill>
          <p:spPr bwMode="auto">
            <a:xfrm>
              <a:off x="6365293" y="4309663"/>
              <a:ext cx="4781549" cy="746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abran.org.br/wp/wp-content/uploads/2016/01/Ortorexia_569x2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9" b="56479"/>
            <a:stretch/>
          </p:blipFill>
          <p:spPr bwMode="auto">
            <a:xfrm rot="10800000">
              <a:off x="6365293" y="3407696"/>
              <a:ext cx="4881566" cy="829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Permarexia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2" y="3208095"/>
            <a:ext cx="4897581" cy="3318936"/>
          </a:xfrm>
        </p:spPr>
        <p:txBody>
          <a:bodyPr/>
          <a:lstStyle/>
          <a:p>
            <a:r>
              <a:rPr lang="en-US" dirty="0" err="1" smtClean="0"/>
              <a:t>Não</a:t>
            </a:r>
            <a:r>
              <a:rPr lang="en-US" dirty="0" smtClean="0"/>
              <a:t> é reconhecido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doença</a:t>
            </a:r>
            <a:endParaRPr lang="en-US" dirty="0" smtClean="0"/>
          </a:p>
          <a:p>
            <a:r>
              <a:rPr lang="en-US" dirty="0" smtClean="0"/>
              <a:t>Preocupação com peso</a:t>
            </a:r>
          </a:p>
          <a:p>
            <a:r>
              <a:rPr lang="en-US" dirty="0" err="1" smtClean="0"/>
              <a:t>Dietas</a:t>
            </a:r>
            <a:r>
              <a:rPr lang="en-US" dirty="0" smtClean="0"/>
              <a:t> </a:t>
            </a:r>
            <a:r>
              <a:rPr lang="en-US" dirty="0" err="1" smtClean="0"/>
              <a:t>milagrosas</a:t>
            </a:r>
            <a:endParaRPr lang="en-US" dirty="0" smtClean="0"/>
          </a:p>
          <a:p>
            <a:r>
              <a:rPr lang="en-US" dirty="0" err="1" smtClean="0"/>
              <a:t>Possibilidade</a:t>
            </a:r>
            <a:r>
              <a:rPr lang="en-US" dirty="0" smtClean="0"/>
              <a:t> de </a:t>
            </a:r>
            <a:r>
              <a:rPr lang="en-US" dirty="0" err="1" smtClean="0"/>
              <a:t>outros</a:t>
            </a:r>
            <a:r>
              <a:rPr lang="en-US" dirty="0" smtClean="0"/>
              <a:t> </a:t>
            </a:r>
            <a:r>
              <a:rPr lang="en-US" dirty="0" err="1" smtClean="0"/>
              <a:t>transtonos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18" y="2747035"/>
            <a:ext cx="4592780" cy="3111608"/>
          </a:xfrm>
          <a:prstGeom prst="rect">
            <a:avLst/>
          </a:prstGeom>
        </p:spPr>
      </p:pic>
      <p:pic>
        <p:nvPicPr>
          <p:cNvPr id="5" name="Picture 2" descr="https://fbcdn-sphotos-b-a.akamaihd.net/hphotos-ak-xfp1/v/t1.0-9/13221620_1134520473235702_2681479782840418153_n.jpg?oh=8b919258490a8bd4e33dfedf31c51c0a&amp;oe=579CA1F3&amp;__gda__=1469780387_df9e0174ee5e57cf94efbf0bdc6f15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2498412"/>
            <a:ext cx="3631278" cy="362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Síndrome da Pica ou </a:t>
            </a:r>
            <a:r>
              <a:rPr lang="pt-BR" dirty="0" err="1" smtClean="0"/>
              <a:t>Alotriofagia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38213" y="2599794"/>
            <a:ext cx="7388369" cy="3842570"/>
          </a:xfrm>
        </p:spPr>
        <p:txBody>
          <a:bodyPr>
            <a:normAutofit/>
          </a:bodyPr>
          <a:lstStyle/>
          <a:p>
            <a:r>
              <a:rPr lang="pt-BR" dirty="0" smtClean="0"/>
              <a:t>Ingestão de substancias não digeríveis e que não tenham valor nutritivo para o organismo.</a:t>
            </a:r>
          </a:p>
          <a:p>
            <a:r>
              <a:rPr lang="pt-BR" dirty="0" smtClean="0"/>
              <a:t>Ocorre geralmente em crianças pré-escolares</a:t>
            </a:r>
          </a:p>
          <a:p>
            <a:r>
              <a:rPr lang="pt-BR" dirty="0" smtClean="0"/>
              <a:t>Relatos do antigo Egito </a:t>
            </a:r>
          </a:p>
          <a:p>
            <a:r>
              <a:rPr lang="pt-BR" dirty="0" smtClean="0"/>
              <a:t>Pode levar a complicações como ulceras, obstruções gastrointestinais, rompimento do trato digestivo e hemorragia digestiva.</a:t>
            </a:r>
          </a:p>
          <a:p>
            <a:r>
              <a:rPr lang="pt-BR" dirty="0" smtClean="0"/>
              <a:t>Tratamento psicoterápico</a:t>
            </a:r>
            <a:endParaRPr lang="pt-BR" dirty="0"/>
          </a:p>
        </p:txBody>
      </p:sp>
      <p:pic>
        <p:nvPicPr>
          <p:cNvPr id="31746" name="Picture 2" descr="http://k43.kn3.net/taringa/7/2/5/7/6/6/4/demi_ivan/6C2.jpg?79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0695" y="2643189"/>
            <a:ext cx="3033442" cy="33432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http://ig-wp-colunistas.s3.amazonaws.com/cip/wp-content/uploads/2007/03/obesidade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7" y="2457449"/>
            <a:ext cx="2490788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a97738_48 (1)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6"/>
          <a:stretch/>
        </p:blipFill>
        <p:spPr bwMode="auto">
          <a:xfrm>
            <a:off x="5056227" y="2457449"/>
            <a:ext cx="2716848" cy="3800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Campanhas e Propagandas</a:t>
            </a:r>
            <a:endParaRPr lang="pt-BR" dirty="0"/>
          </a:p>
        </p:txBody>
      </p:sp>
      <p:pic>
        <p:nvPicPr>
          <p:cNvPr id="4" name="Imagem 3" descr="http://www.sedentario.org/wp-content/uploads/2014/03/20140321glace_24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6" y="2457449"/>
            <a:ext cx="2490788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https://mir-s3-cdn-cf.behance.net/project_modules/disp/4b66e78394355.560bc85960c58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28" y="2457449"/>
            <a:ext cx="2716848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http://files1.coloribus.com/files/adsarchive/part_305/3059605/file/campaign-against-bulimia-by-ines-small-9726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66" y="2457449"/>
            <a:ext cx="2564765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teenvoicesmagazine.files.wordpress.com/2011/04/neda-final-print-sp_toilet-hi-res-2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2" y="2457449"/>
            <a:ext cx="298779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2173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Foco da Área da Saúde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5236" y="2582332"/>
            <a:ext cx="9871362" cy="3658798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O Grupo de Estudos em Nutrição e Transtornos Alimentares (GENTA)</a:t>
            </a:r>
          </a:p>
          <a:p>
            <a:r>
              <a:rPr lang="pt-BR" dirty="0"/>
              <a:t>Grupo de Apoio e Tratamento dos Distúrbios Alimentares (GATDA)</a:t>
            </a:r>
          </a:p>
          <a:p>
            <a:r>
              <a:rPr lang="pt-BR" dirty="0"/>
              <a:t>Orientação nutricional e alimentar em escolas </a:t>
            </a:r>
          </a:p>
          <a:p>
            <a:r>
              <a:rPr lang="pt-BR" dirty="0"/>
              <a:t>Programa de atenção aos transtornos alimentares (PROATA) – Unifesp</a:t>
            </a:r>
          </a:p>
          <a:p>
            <a:r>
              <a:rPr lang="pt-BR" dirty="0"/>
              <a:t>Grupo de obesidade e transtornos alimentares (GOTA) - Instituto Estadual de Diabetes e Endocrinologia Luiz </a:t>
            </a:r>
            <a:r>
              <a:rPr lang="pt-BR" dirty="0" err="1"/>
              <a:t>Capriglione</a:t>
            </a:r>
            <a:endParaRPr lang="pt-BR" dirty="0"/>
          </a:p>
          <a:p>
            <a:r>
              <a:rPr lang="pt-BR" dirty="0"/>
              <a:t>Ambulatório de Bulimia e Transtornos Alimentares do Hospital das Clínicas (</a:t>
            </a:r>
            <a:r>
              <a:rPr lang="pt-BR" dirty="0" err="1"/>
              <a:t>Ambulim</a:t>
            </a:r>
            <a:r>
              <a:rPr lang="pt-BR" dirty="0"/>
              <a:t>) – USP </a:t>
            </a:r>
          </a:p>
          <a:p>
            <a:r>
              <a:rPr lang="pt-BR" dirty="0"/>
              <a:t> Grupo de estudos e assistência em transtornos alimentares (GEATA)</a:t>
            </a:r>
          </a:p>
          <a:p>
            <a:r>
              <a:rPr lang="pt-BR" dirty="0"/>
              <a:t>Política de Combate aos Transtornos Alimentares pelo Sistema Municipal de Saúde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389" y="1359464"/>
            <a:ext cx="1648690" cy="214940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54" y="982132"/>
            <a:ext cx="2187720" cy="118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349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 smtClean="0"/>
              <a:t>Conceito</a:t>
            </a: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2" y="3000277"/>
            <a:ext cx="9912926" cy="3318936"/>
          </a:xfrm>
        </p:spPr>
        <p:txBody>
          <a:bodyPr/>
          <a:lstStyle/>
          <a:p>
            <a:r>
              <a:rPr lang="pt-BR" dirty="0" smtClean="0"/>
              <a:t>Perturbações no comportamento alimentar;</a:t>
            </a:r>
          </a:p>
          <a:p>
            <a:r>
              <a:rPr lang="pt-BR" dirty="0" smtClean="0"/>
              <a:t>Podem levar à obesidade, emagrecimento extremo e outros problemas físicos;</a:t>
            </a:r>
          </a:p>
          <a:p>
            <a:r>
              <a:rPr lang="pt-BR" dirty="0" smtClean="0"/>
              <a:t>Podem ser desenvolvidos em diferentes fases da vida;</a:t>
            </a:r>
          </a:p>
          <a:p>
            <a:r>
              <a:rPr lang="pt-BR" dirty="0" smtClean="0"/>
              <a:t>Forte ligação com a cultura;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37183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Grupo de Estudos em Nutrição e Transtornos Alimentares (GENTA)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23926" y="2571220"/>
            <a:ext cx="9601196" cy="3318936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“[....] grupo formado por nutricionistas e profissional de educação física com experiência em tratamento, pesquisa e prevenção de transtornos alimentares, obesidade, imagem corporal e comportamento alimentar.”</a:t>
            </a:r>
          </a:p>
          <a:p>
            <a:r>
              <a:rPr lang="pt-BR" dirty="0" smtClean="0"/>
              <a:t>Assessoria nutricional</a:t>
            </a:r>
          </a:p>
          <a:p>
            <a:r>
              <a:rPr lang="pt-BR" dirty="0" smtClean="0"/>
              <a:t>Atendimento nutricional, individual e particular</a:t>
            </a:r>
          </a:p>
          <a:p>
            <a:r>
              <a:rPr lang="pt-BR" dirty="0" smtClean="0"/>
              <a:t> Cursos de atualização, aperfeiçoamento e capacitação </a:t>
            </a:r>
          </a:p>
          <a:p>
            <a:r>
              <a:rPr lang="pt-BR" dirty="0" smtClean="0"/>
              <a:t>SE DÊ CONTA - semana de conscientização </a:t>
            </a:r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874" t="11694" r="61800" b="76209"/>
          <a:stretch>
            <a:fillRect/>
          </a:stretch>
        </p:blipFill>
        <p:spPr bwMode="auto">
          <a:xfrm>
            <a:off x="6877818" y="5413118"/>
            <a:ext cx="4336025" cy="88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31853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Papel do Nutricionista no Tratamento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38260" y="2607685"/>
            <a:ext cx="95583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 conduta em sintonia com a equipe multiprofissional e em um contexto de respeito e compreensão ao paciente.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Este é responsável pela avaliação nutricional e pelas possíveis mudanças de hábitos alimentares que é necessário tentar introduzir junto ao paciente.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peso deve ser aferido a cada consulta para verificar o estado da recuperação.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É importante esclarecer ao paciente, junto ao tratamento psicológico, a importância da alimentação saudável para si mesmo.</a:t>
            </a:r>
          </a:p>
        </p:txBody>
      </p:sp>
    </p:spTree>
    <p:extLst>
      <p:ext uri="{BB962C8B-B14F-4D97-AF65-F5344CB8AC3E}">
        <p14:creationId xmlns:p14="http://schemas.microsoft.com/office/powerpoint/2010/main" val="310860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Papel do Nutricionista no Tratamento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1295402" y="2575832"/>
            <a:ext cx="96011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resistência faz parte do tratamento, é necessário respeitar os limites do paciente, sempre prezando pelo equilíbrio.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capacidade física é um componente a ser considerado, pois em pacientes mais debilitados a alimentação pode causar desconforto ou dores no trato gastrointestinal.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Suplementos alimentares devem ser indicados em casos de insucesso no tratamento convencional.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terapia nutricional deve ser mantida por maior período, visto que em alguns casos é um importante fator em caso de recaída do paciente.</a:t>
            </a:r>
          </a:p>
        </p:txBody>
      </p:sp>
    </p:spTree>
    <p:extLst>
      <p:ext uri="{BB962C8B-B14F-4D97-AF65-F5344CB8AC3E}">
        <p14:creationId xmlns:p14="http://schemas.microsoft.com/office/powerpoint/2010/main" val="7537768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hlinkClick r:id="rId2"/>
              </a:rPr>
              <a:t>https://www.ndsu.edu/fileadmin/counseling/Eating_Disorder_Statistics.pdf</a:t>
            </a:r>
            <a:endParaRPr lang="pt-BR" dirty="0" smtClean="0"/>
          </a:p>
          <a:p>
            <a:r>
              <a:rPr lang="pt-BR" dirty="0" smtClean="0">
                <a:hlinkClick r:id="rId3"/>
              </a:rPr>
              <a:t>https://www.nationaleatingdisorders.org/get-facts-eating-disorders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http://abp.org.br/portal/clippingsis/exibClipping/?clipping=3716</a:t>
            </a:r>
            <a:r>
              <a:rPr lang="pt-BR" dirty="0" smtClean="0"/>
              <a:t> </a:t>
            </a:r>
          </a:p>
          <a:p>
            <a:r>
              <a:rPr lang="pt-BR" dirty="0" smtClean="0">
                <a:hlinkClick r:id="rId5"/>
              </a:rPr>
              <a:t>http://</a:t>
            </a:r>
            <a:r>
              <a:rPr lang="pt-BR" dirty="0" smtClean="0">
                <a:hlinkClick r:id="rId5"/>
              </a:rPr>
              <a:t>www.scielo.br/scielo.php?script=sci_arttext&amp;pid=S1516-44462000000600008</a:t>
            </a:r>
            <a:r>
              <a:rPr lang="pt-BR" dirty="0" smtClean="0"/>
              <a:t>  </a:t>
            </a:r>
            <a:endParaRPr lang="pt-BR" dirty="0" smtClean="0"/>
          </a:p>
          <a:p>
            <a:r>
              <a:rPr lang="en-US" dirty="0" smtClean="0">
                <a:hlinkClick r:id="rId6"/>
              </a:rPr>
              <a:t>http://abran.org.br/para-publico/ortorexia-nervosa/</a:t>
            </a:r>
            <a:r>
              <a:rPr lang="en-US" dirty="0" smtClean="0"/>
              <a:t> </a:t>
            </a:r>
            <a:endParaRPr lang="pt-BR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69816" y="1870364"/>
            <a:ext cx="57357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São caracterizados por uma perturbação persistente na alimentação ou no comportamento relacionado à alimentação que resulta no consumo ou na absorção alterada de alimentos e que compromete significativamente a saúde física ou o funcionamento psicossocial. (DSM – V)</a:t>
            </a:r>
          </a:p>
          <a:p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736" y="1585201"/>
            <a:ext cx="3986646" cy="39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628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Influências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Mídia</a:t>
            </a:r>
          </a:p>
          <a:p>
            <a:r>
              <a:rPr lang="pt-BR" dirty="0" smtClean="0"/>
              <a:t>Fatores socioculturais</a:t>
            </a:r>
          </a:p>
          <a:p>
            <a:r>
              <a:rPr lang="pt-BR" dirty="0" smtClean="0"/>
              <a:t>Aspectos biológicos</a:t>
            </a:r>
          </a:p>
          <a:p>
            <a:r>
              <a:rPr lang="pt-BR" dirty="0" smtClean="0"/>
              <a:t>Aspectos psicológicos </a:t>
            </a:r>
          </a:p>
          <a:p>
            <a:r>
              <a:rPr lang="pt-BR" dirty="0" smtClean="0"/>
              <a:t>Aspectos familiares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672" y="2454911"/>
            <a:ext cx="3304309" cy="35229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969" y="2454911"/>
            <a:ext cx="3001624" cy="385404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403" y="2531352"/>
            <a:ext cx="3842374" cy="370116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145" y="2531352"/>
            <a:ext cx="5576452" cy="3717635"/>
          </a:xfrm>
          <a:prstGeom prst="rect">
            <a:avLst/>
          </a:prstGeom>
        </p:spPr>
      </p:pic>
      <p:pic>
        <p:nvPicPr>
          <p:cNvPr id="8" name="Picture 2" descr="http://cdn1.mundodastribos.com/452548-A-compuls%C3%A3o-alimentar-faz-parte-da-realidade-de-muitos-brasileiros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45" y="2629531"/>
            <a:ext cx="6098466" cy="341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gibanet.com/wp-content/uploads/2012/02/Nossa-mes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70" y="2656679"/>
            <a:ext cx="5496013" cy="35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Influências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9578" t="44643" r="21088" b="46429"/>
          <a:stretch>
            <a:fillRect/>
          </a:stretch>
        </p:blipFill>
        <p:spPr bwMode="auto">
          <a:xfrm>
            <a:off x="1280576" y="2084342"/>
            <a:ext cx="9953890" cy="78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9656" t="26757" r="21266" b="64063"/>
          <a:stretch>
            <a:fillRect/>
          </a:stretch>
        </p:blipFill>
        <p:spPr bwMode="auto">
          <a:xfrm>
            <a:off x="1314450" y="2957511"/>
            <a:ext cx="9986962" cy="757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9656" t="50391" r="20827" b="37695"/>
          <a:stretch>
            <a:fillRect/>
          </a:stretch>
        </p:blipFill>
        <p:spPr bwMode="auto">
          <a:xfrm>
            <a:off x="1314450" y="3800475"/>
            <a:ext cx="9972675" cy="871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9839" t="27148" r="21083" b="62305"/>
          <a:stretch>
            <a:fillRect/>
          </a:stretch>
        </p:blipFill>
        <p:spPr bwMode="auto">
          <a:xfrm>
            <a:off x="1300163" y="4814886"/>
            <a:ext cx="10001250" cy="77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9949" t="11914" r="20644" b="81836"/>
          <a:stretch>
            <a:fillRect/>
          </a:stretch>
        </p:blipFill>
        <p:spPr bwMode="auto">
          <a:xfrm>
            <a:off x="1257300" y="5715000"/>
            <a:ext cx="9972675" cy="628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Dados Gerais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i="1" dirty="0" smtClean="0"/>
              <a:t>“Segundo estudo Academia Americana de Pediatria, as internações de menores de 12 anos com distúrbios alimentares cresceram 119% nos Estados Unidos, entre 1999 e 2006”</a:t>
            </a:r>
          </a:p>
          <a:p>
            <a:endParaRPr lang="pt-BR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7562" t="50977" r="13799" b="21875"/>
          <a:stretch>
            <a:fillRect/>
          </a:stretch>
        </p:blipFill>
        <p:spPr bwMode="auto">
          <a:xfrm>
            <a:off x="1514476" y="3829050"/>
            <a:ext cx="9372600" cy="235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62374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Principais transtornos envolvidos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1" y="2515369"/>
            <a:ext cx="9601196" cy="3318936"/>
          </a:xfrm>
        </p:spPr>
        <p:txBody>
          <a:bodyPr/>
          <a:lstStyle/>
          <a:p>
            <a:r>
              <a:rPr lang="pt-BR" dirty="0" smtClean="0"/>
              <a:t>Anorexia Nervosa (AN)</a:t>
            </a:r>
          </a:p>
          <a:p>
            <a:r>
              <a:rPr lang="pt-BR" dirty="0" smtClean="0"/>
              <a:t>Bulimia Nervosa (BN)</a:t>
            </a:r>
          </a:p>
          <a:p>
            <a:r>
              <a:rPr lang="pt-BR" dirty="0" smtClean="0"/>
              <a:t>Transtorno alimentar não especificado (TANE)</a:t>
            </a:r>
          </a:p>
          <a:p>
            <a:r>
              <a:rPr lang="pt-BR" dirty="0" smtClean="0"/>
              <a:t>Transtorno de compulsão alimentar periódica </a:t>
            </a:r>
          </a:p>
          <a:p>
            <a:r>
              <a:rPr lang="pt-BR" dirty="0" smtClean="0"/>
              <a:t>Síndrome de Pica ou </a:t>
            </a:r>
            <a:r>
              <a:rPr lang="pt-BR" dirty="0" err="1" smtClean="0"/>
              <a:t>Alotriofagia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71" y="2841616"/>
            <a:ext cx="4710546" cy="266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652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Anorexia Nervosa (AN)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2" y="2556932"/>
            <a:ext cx="5327468" cy="3318936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Perda de peso voluntária</a:t>
            </a:r>
          </a:p>
          <a:p>
            <a:r>
              <a:rPr lang="pt-BR" dirty="0" smtClean="0"/>
              <a:t>Desejo exagerado de emagrecer </a:t>
            </a:r>
          </a:p>
          <a:p>
            <a:r>
              <a:rPr lang="pt-BR" dirty="0" smtClean="0"/>
              <a:t>Restrição alimentar e prática de exercícios físicos</a:t>
            </a:r>
          </a:p>
          <a:p>
            <a:r>
              <a:rPr lang="pt-BR" dirty="0" smtClean="0"/>
              <a:t>Medo de engordar</a:t>
            </a:r>
          </a:p>
          <a:p>
            <a:r>
              <a:rPr lang="pt-BR" dirty="0" smtClean="0"/>
              <a:t>Distorção da imagem corporal</a:t>
            </a:r>
          </a:p>
          <a:p>
            <a:r>
              <a:rPr lang="pt-BR" dirty="0" smtClean="0"/>
              <a:t>Isolamento social</a:t>
            </a:r>
          </a:p>
        </p:txBody>
      </p:sp>
      <p:pic>
        <p:nvPicPr>
          <p:cNvPr id="7170" name="Picture 2" descr="http://fashionatto.literatortura.com/wp-content/uploads/2013/10/anorex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2870" y="2917125"/>
            <a:ext cx="4232364" cy="2598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77501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BqS-Nk6QZ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78181" y="1136072"/>
            <a:ext cx="8132619" cy="45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50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467</TotalTime>
  <Words>814</Words>
  <Application>Microsoft Office PowerPoint</Application>
  <PresentationFormat>Personalizar</PresentationFormat>
  <Paragraphs>115</Paragraphs>
  <Slides>23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Orgânico</vt:lpstr>
      <vt:lpstr>Transtornos Alimentares</vt:lpstr>
      <vt:lpstr>Conceito</vt:lpstr>
      <vt:lpstr>Apresentação do PowerPoint</vt:lpstr>
      <vt:lpstr>Influências</vt:lpstr>
      <vt:lpstr>Influências </vt:lpstr>
      <vt:lpstr>Dados Gerais</vt:lpstr>
      <vt:lpstr>Principais transtornos envolvidos</vt:lpstr>
      <vt:lpstr>Anorexia Nervosa (AN)</vt:lpstr>
      <vt:lpstr>Apresentação do PowerPoint</vt:lpstr>
      <vt:lpstr>Anorexia  Nervosa (AN)</vt:lpstr>
      <vt:lpstr>Bulimia Nervosa (BN)</vt:lpstr>
      <vt:lpstr>Bulimia Nervosa (BN)</vt:lpstr>
      <vt:lpstr>Transtorno Alimentar Não Especificado (TANE)</vt:lpstr>
      <vt:lpstr>Transtorno de Compulsão Alimentar Periódica (TCAP)</vt:lpstr>
      <vt:lpstr>Ortorexia</vt:lpstr>
      <vt:lpstr>Permarexia</vt:lpstr>
      <vt:lpstr>Síndrome da Pica ou Alotriofagia</vt:lpstr>
      <vt:lpstr>Campanhas e Propagandas</vt:lpstr>
      <vt:lpstr>Foco da Área da Saúde</vt:lpstr>
      <vt:lpstr>O Grupo de Estudos em Nutrição e Transtornos Alimentares (GENTA) </vt:lpstr>
      <vt:lpstr>Papel do Nutricionista no Tratamento </vt:lpstr>
      <vt:lpstr>Papel do Nutricionista no Tratamento </vt:lpstr>
      <vt:lpstr>Referências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Transtornos Alimentares</dc:title>
  <dc:creator>Bianca Mitie Onita</dc:creator>
  <cp:lastModifiedBy>usuario</cp:lastModifiedBy>
  <cp:revision>47</cp:revision>
  <dcterms:created xsi:type="dcterms:W3CDTF">2016-05-06T00:12:30Z</dcterms:created>
  <dcterms:modified xsi:type="dcterms:W3CDTF">2016-06-03T18:03:35Z</dcterms:modified>
</cp:coreProperties>
</file>