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53" r:id="rId3"/>
    <p:sldId id="354" r:id="rId4"/>
    <p:sldId id="355" r:id="rId5"/>
    <p:sldId id="346" r:id="rId6"/>
    <p:sldId id="356" r:id="rId7"/>
    <p:sldId id="358" r:id="rId8"/>
    <p:sldId id="347" r:id="rId9"/>
    <p:sldId id="359" r:id="rId10"/>
    <p:sldId id="360" r:id="rId11"/>
    <p:sldId id="361" r:id="rId12"/>
    <p:sldId id="368" r:id="rId13"/>
    <p:sldId id="348" r:id="rId14"/>
    <p:sldId id="362" r:id="rId15"/>
    <p:sldId id="367" r:id="rId16"/>
    <p:sldId id="366" r:id="rId17"/>
    <p:sldId id="349" r:id="rId18"/>
    <p:sldId id="363" r:id="rId19"/>
    <p:sldId id="364" r:id="rId20"/>
    <p:sldId id="369" r:id="rId21"/>
    <p:sldId id="351" r:id="rId2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CEF7E58-5B4D-4D71-8D0F-29C5FFD5B0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D9AB817-8082-40DD-812F-9B1DF69322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AB667FB4-EA8E-4306-9B6F-1D9F8CC0E544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ED2063F-8506-45F6-A9E5-F2197DE327B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27CC0B86-A769-4813-B42E-2973C993D7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FCF37A88-DA67-4285-82A4-E28B0333CC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AE33634F-D524-43DE-96F1-242D66565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 panose="02020502060401020303" pitchFamily="18" charset="0"/>
              </a:defRPr>
            </a:lvl1pPr>
          </a:lstStyle>
          <a:p>
            <a:pPr>
              <a:defRPr/>
            </a:pPr>
            <a:fld id="{639295AE-49AF-4352-9518-0191C8FD6DF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>
            <a:extLst>
              <a:ext uri="{FF2B5EF4-FFF2-40B4-BE49-F238E27FC236}">
                <a16:creationId xmlns:a16="http://schemas.microsoft.com/office/drawing/2014/main" id="{D045AB6A-DE98-489E-B5BA-9921323C5F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2 Marcador de notas">
            <a:extLst>
              <a:ext uri="{FF2B5EF4-FFF2-40B4-BE49-F238E27FC236}">
                <a16:creationId xmlns:a16="http://schemas.microsoft.com/office/drawing/2014/main" id="{86EDFBA4-BB2F-4A7D-A1DD-1B2A2F1DE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  <p:sp>
        <p:nvSpPr>
          <p:cNvPr id="25604" name="3 Marcador de número de diapositiva">
            <a:extLst>
              <a:ext uri="{FF2B5EF4-FFF2-40B4-BE49-F238E27FC236}">
                <a16:creationId xmlns:a16="http://schemas.microsoft.com/office/drawing/2014/main" id="{B45E0594-DE52-4AB1-B46B-2874C52A4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B5A3EB-0379-4F48-9765-905C32EA8278}" type="slidenum">
              <a:rPr lang="es-ES" altLang="es-E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s-ES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1">
            <a:extLst>
              <a:ext uri="{FF2B5EF4-FFF2-40B4-BE49-F238E27FC236}">
                <a16:creationId xmlns:a16="http://schemas.microsoft.com/office/drawing/2014/main" id="{35B3E36E-16B6-4762-AD2E-580E5372A42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12">
            <a:extLst>
              <a:ext uri="{FF2B5EF4-FFF2-40B4-BE49-F238E27FC236}">
                <a16:creationId xmlns:a16="http://schemas.microsoft.com/office/drawing/2014/main" id="{0C75E1D7-E343-44F7-9A29-F7EDEB5D7BF0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>
            <a:extLst>
              <a:ext uri="{FF2B5EF4-FFF2-40B4-BE49-F238E27FC236}">
                <a16:creationId xmlns:a16="http://schemas.microsoft.com/office/drawing/2014/main" id="{36AFE3FE-5D45-4D69-A770-132830004E1D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3E16AFF0-8898-477C-8F9E-6D1F7F2D7B19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10">
            <a:extLst>
              <a:ext uri="{FF2B5EF4-FFF2-40B4-BE49-F238E27FC236}">
                <a16:creationId xmlns:a16="http://schemas.microsoft.com/office/drawing/2014/main" id="{7DFDF026-C61B-4B4E-8813-B4E6FE856563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>
            <a:extLst>
              <a:ext uri="{FF2B5EF4-FFF2-40B4-BE49-F238E27FC236}">
                <a16:creationId xmlns:a16="http://schemas.microsoft.com/office/drawing/2014/main" id="{D4B6109C-F968-469E-953F-EDA4B112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34FCD-DA21-4F66-B757-500CB05FE112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12" name="Espaço Reservado para Rodapé 16">
            <a:extLst>
              <a:ext uri="{FF2B5EF4-FFF2-40B4-BE49-F238E27FC236}">
                <a16:creationId xmlns:a16="http://schemas.microsoft.com/office/drawing/2014/main" id="{D7D7309E-5459-40BD-902F-881CD938D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>
            <a:extLst>
              <a:ext uri="{FF2B5EF4-FFF2-40B4-BE49-F238E27FC236}">
                <a16:creationId xmlns:a16="http://schemas.microsoft.com/office/drawing/2014/main" id="{F2ED92C6-906B-4F61-BEA2-3FE8CE51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4D22-548F-4B74-AECF-3FC86A25B7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86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4E4720C2-B282-475D-A180-262537A6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AF68-DF50-43D5-A303-8EBD162A167A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B2FAF0A2-393F-4DBF-8604-4874E5FBF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6ACB2AEC-6C7B-40FE-9B48-BADFFA9B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39E1B-A07C-4CB8-AB77-ABFA6D89EC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320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914400" y="274638"/>
            <a:ext cx="7772400" cy="574516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id="{4DABDAEF-A9E6-44D8-8DD3-587FB206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8157C-0143-44EB-92D8-5FE4D29CAEB7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3C110F20-9FED-4833-BCDA-8097134E3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id="{4052B6E0-7DA2-4ED7-8BC9-6374D3F7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2524F-FF5D-48BB-BE2E-123AFC61D1E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115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6AC7E659-5965-4C40-A75F-B4EEBBBA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FBDC-3365-48F2-9B63-4D4B2559AE3F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4D9205A3-F15D-459B-AFEE-386F0C48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226D8719-6DB3-417D-A510-6A20DEC8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EE9D-5001-45A7-9E96-CFD82B503D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714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>
            <a:extLst>
              <a:ext uri="{FF2B5EF4-FFF2-40B4-BE49-F238E27FC236}">
                <a16:creationId xmlns:a16="http://schemas.microsoft.com/office/drawing/2014/main" id="{CFFDEB2A-0100-40CF-AE97-0CF3B9CDF8D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9">
            <a:extLst>
              <a:ext uri="{FF2B5EF4-FFF2-40B4-BE49-F238E27FC236}">
                <a16:creationId xmlns:a16="http://schemas.microsoft.com/office/drawing/2014/main" id="{C86D44A6-2DA8-470E-A901-75C9A9B572F5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>
            <a:extLst>
              <a:ext uri="{FF2B5EF4-FFF2-40B4-BE49-F238E27FC236}">
                <a16:creationId xmlns:a16="http://schemas.microsoft.com/office/drawing/2014/main" id="{A7C17F5A-BCFE-4190-B3F5-55C9D39ED88A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7">
            <a:extLst>
              <a:ext uri="{FF2B5EF4-FFF2-40B4-BE49-F238E27FC236}">
                <a16:creationId xmlns:a16="http://schemas.microsoft.com/office/drawing/2014/main" id="{85605CA4-B697-467E-BB4F-A6D5E061906A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8">
            <a:extLst>
              <a:ext uri="{FF2B5EF4-FFF2-40B4-BE49-F238E27FC236}">
                <a16:creationId xmlns:a16="http://schemas.microsoft.com/office/drawing/2014/main" id="{1D61F3A0-305B-4A18-9FFB-DB2560B49932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Data 3">
            <a:extLst>
              <a:ext uri="{FF2B5EF4-FFF2-40B4-BE49-F238E27FC236}">
                <a16:creationId xmlns:a16="http://schemas.microsoft.com/office/drawing/2014/main" id="{72FE8E3E-4CD6-4532-ADB9-47669007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39C72-273B-4F69-9F8B-24D2784428D2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C50F8412-69D5-4B29-BBC1-F1195CFE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>
            <a:extLst>
              <a:ext uri="{FF2B5EF4-FFF2-40B4-BE49-F238E27FC236}">
                <a16:creationId xmlns:a16="http://schemas.microsoft.com/office/drawing/2014/main" id="{34C6E8E1-DB8B-4D44-AAA8-53CBB9EB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93841-B022-4BE2-8D88-53C62BAE21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5030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8679DE81-2E3B-4DC2-95EB-B7F33DF2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DA04-4DAB-4C8B-AF48-9F997FBED219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DB4D1063-DC74-4FA8-AA1C-4604DB8A3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8F2058C0-98EC-474A-AC92-F41F5B65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04AC-86AD-4846-BC3A-F3B490F8DB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033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13">
            <a:extLst>
              <a:ext uri="{FF2B5EF4-FFF2-40B4-BE49-F238E27FC236}">
                <a16:creationId xmlns:a16="http://schemas.microsoft.com/office/drawing/2014/main" id="{B1FB1372-6048-48E1-98AD-ED37BD85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BFCD3-FFC8-4DB3-A715-6A71F1AE7B33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8" name="Espaço Reservado para Rodapé 2">
            <a:extLst>
              <a:ext uri="{FF2B5EF4-FFF2-40B4-BE49-F238E27FC236}">
                <a16:creationId xmlns:a16="http://schemas.microsoft.com/office/drawing/2014/main" id="{BA71EDF4-F479-41AF-BE55-8F95DD39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>
            <a:extLst>
              <a:ext uri="{FF2B5EF4-FFF2-40B4-BE49-F238E27FC236}">
                <a16:creationId xmlns:a16="http://schemas.microsoft.com/office/drawing/2014/main" id="{45E18113-E413-4A2E-B81A-5FD6DF29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F255-FD2A-4149-9D1B-BCCC2475392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717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id="{5B7729FB-DD64-4AC1-8A6A-0D9493D4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A2FF3-8A3E-44CD-92B9-F0C0BA67A76E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9C63347D-F461-455B-AD6D-43EF21135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id="{6E44AB95-08D2-4B04-9C16-4DC79521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4744-D5DD-4732-B0D3-70F25621ECB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485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id="{CD20CBED-AE95-4C65-970D-1B5C516B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DBA09-917F-4DD8-9587-226D8F63213F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379049-12CA-4367-8C5A-4481C842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id="{3DFD5D1A-ED46-4794-8A80-1F2D4462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DBE1-D6FB-4729-B3D9-8D9C137118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463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762045C4-D76F-4373-9057-9EDE5883E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7AD16-F478-4CAD-AE57-32CF9FD6747C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90804125-F59F-44A7-B861-B5365E05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A6DAB5DD-22BF-4B0F-BC9B-CB7F32EB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982B-8B04-4D24-A53D-081FC83EF61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988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D92435B0-0DEB-4F99-B56A-564D2508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F5614-B1B6-4478-A693-C4DDAB972094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238F6EE8-9810-4E03-A1C2-C5C12E43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5B80C668-3845-478C-930A-B9497110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7B991-9C83-4F4A-9218-B603ADFF36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991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7AD64861-071A-42A4-B9F6-8A79415C659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tângulo de cantos arredondados 7">
            <a:extLst>
              <a:ext uri="{FF2B5EF4-FFF2-40B4-BE49-F238E27FC236}">
                <a16:creationId xmlns:a16="http://schemas.microsoft.com/office/drawing/2014/main" id="{AF53FCAD-4745-43E9-AF85-10FA799B43ED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ço Reservado para Título 21">
            <a:extLst>
              <a:ext uri="{FF2B5EF4-FFF2-40B4-BE49-F238E27FC236}">
                <a16:creationId xmlns:a16="http://schemas.microsoft.com/office/drawing/2014/main" id="{5C68D546-30E8-4EC4-B71D-18E0D7C6D8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9" name="Espaço Reservado para Texto 12">
            <a:extLst>
              <a:ext uri="{FF2B5EF4-FFF2-40B4-BE49-F238E27FC236}">
                <a16:creationId xmlns:a16="http://schemas.microsoft.com/office/drawing/2014/main" id="{EADA5553-E55A-4130-BD9F-15C0EE8667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5EE2FB8D-595E-4BEA-9137-F10F0AD09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F116264-1DDD-45B0-ADBF-382625EBFA51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51468BB-97FB-4D29-AF0E-484F296D5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74A122D4-8800-4247-9D5E-CF5585FC3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96D1DAE8-1C8C-4EAC-9B8B-BECB367E743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5" r:id="rId2"/>
    <p:sldLayoutId id="214748372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Ficheiro:Warren_G_Harding_portrait_as_senator_June_1920.jpg" TargetMode="External"/><Relationship Id="rId2" Type="http://schemas.openxmlformats.org/officeDocument/2006/relationships/image" Target="data:image/png;base64,iVBORw0KGgoAAAANSUhEUgAAABUAAAAVCAMAAACeyVWkAAAAGXRFWHRTb2Z0d2FyZQBBZG9iZSBJbWFnZVJlYWR5ccllPAAAA2BpVFh0WE1MOmNvbS5hZG9iZS54bXAAAAAAADw/eHBhY2tldCBiZWdpbj0i77u/IiBpZD0iVzVNME1wQ2VoaUh6cmVTek5UY3prYzlkIj8+IDx4OnhtcG1ldGEgeG1sbnM6eD0iYWRvYmU6bnM6bWV0YS8iIHg6eG1wdGs9IkFkb2JlIFhNUCBDb3JlIDUuMC1jMDYwIDYxLjEzNDc3NywgMjAxMC8wMi8xMi0xNzozMjowMCAgICAgICAgIj4gPHJkZjpSREYgeG1sbnM6cmRmPSJodHRwOi8vd3d3LnczLm9yZy8xOTk5LzAyLzIyLXJkZi1zeW50YXgtbnMjIj4gPHJkZjpEZXNjcmlwdGlvbiByZGY6YWJvdXQ9IiIgeG1sbnM6eG1wTU09Imh0dHA6Ly9ucy5hZG9iZS5jb20veGFwLzEuMC9tbS8iIHhtbG5zOnN0UmVmPSJodHRwOi8vbnMuYWRvYmUuY29tL3hhcC8xLjAvc1R5cGUvUmVzb3VyY2VSZWYjIiB4bWxuczp4bXA9Imh0dHA6Ly9ucy5hZG9iZS5jb20veGFwLzEuMC8iIHhtcE1NOk9yaWdpbmFsRG9jdW1lbnRJRD0idXVpZDo2NDBEQjMwMkMxMDJFMDExQUY5MkUyODUwQzJDMzcxQSIgeG1wTU06RG9jdW1lbnRJRD0ieG1wLmRpZDpGQTI1QUMwNzI2N0YxMUUwOUQ0NUE2OUYyNzhCMzM0RiIgeG1wTU06SW5zdGFuY2VJRD0ieG1wLmlpZDpGQTI1QUMwNjI2N0YxMUUwOUQ0NUE2OUYyNzhCMzM0RiIgeG1wOkNyZWF0b3JUb29sPSJBZG9iZSBQaG90b3Nob3AgQ1M1IE1hY2ludG9zaCI+IDx4bXBNTTpEZXJpdmVkRnJvbSBzdFJlZjppbnN0YW5jZUlEPSJ4bXAuaWlkOkY3N0YxMTc0MDcyMDY4MTE5N0E1Q0M0QTAwNTU2NzBFIiBzdFJlZjpkb2N1bWVudElEPSJ1dWlkOjY0MERCMzAyQzEwMkUwMTFBRjkyRTI4NTBDMkMzNzFBIi8+IDwvcmRmOkRlc2NyaXB0aW9uPiA8L3JkZjpSREY+IDwveDp4bXBtZXRhPiA8P3hwYWNrZXQgZW5kPSJyIj8+L4hSdgAAAFFQTFRFMWKyNWW2MmKzOGi5xtTsxdPrw9HpxNLqxNPqwtHow9LpPGy9OWm6MmOzNma3M2O0PG29Omq7N2e4NGS1PW6+MWGyOmu7N2i4O2u8NGW1PW2+JyTWRAAAAEpJREFUeNp0yMUBgEAAwLACJ7j7/oOyQMkz7CLwir+dRaATgVtEThFZRKQXkUrUXKJmFZlRZAqReUTLJhKTSAwiUYqEaThE8wkwAJ43GiKKAspPAAAAAElFTkSuQmC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t.wikipedia.org/wiki/Ficheiro:Calvin_Coolidge_photo_portrait_head_and_shoulders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ítulo 2">
            <a:extLst>
              <a:ext uri="{FF2B5EF4-FFF2-40B4-BE49-F238E27FC236}">
                <a16:creationId xmlns:a16="http://schemas.microsoft.com/office/drawing/2014/main" id="{B8811D30-56F9-4ECC-BB56-312FF3C2A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5775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altLang="pt-BR"/>
          </a:p>
          <a:p>
            <a:pPr eaLnBrk="1" hangingPunct="1">
              <a:lnSpc>
                <a:spcPct val="90000"/>
              </a:lnSpc>
            </a:pPr>
            <a:r>
              <a:rPr lang="pt-BR" altLang="pt-BR" sz="3200"/>
              <a:t>Amaury Gremaud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200"/>
              <a:t>HEG II 1</a:t>
            </a:r>
            <a:r>
              <a:rPr lang="pt-BR" altLang="pt-BR" sz="3200" baseline="30000"/>
              <a:t>º</a:t>
            </a:r>
            <a:r>
              <a:rPr lang="pt-BR" altLang="pt-BR" sz="3200"/>
              <a:t> semestre 2019</a:t>
            </a:r>
          </a:p>
        </p:txBody>
      </p:sp>
      <p:sp>
        <p:nvSpPr>
          <p:cNvPr id="5123" name="Título 1">
            <a:extLst>
              <a:ext uri="{FF2B5EF4-FFF2-40B4-BE49-F238E27FC236}">
                <a16:creationId xmlns:a16="http://schemas.microsoft.com/office/drawing/2014/main" id="{AB2E5F5C-37A0-4080-B234-BDEBC634D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1628775"/>
            <a:ext cx="8964612" cy="1295400"/>
          </a:xfrm>
        </p:spPr>
        <p:txBody>
          <a:bodyPr/>
          <a:lstStyle/>
          <a:p>
            <a:pPr eaLnBrk="1" hangingPunct="1"/>
            <a:r>
              <a:rPr lang="pt-BR" altLang="pt-BR" sz="3600"/>
              <a:t>Aula 18: Os EUA na Primeira Guerra Mundial e na década de 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953248FD-9F3B-41BE-928F-DCA055BA9191}"/>
              </a:ext>
            </a:extLst>
          </p:cNvPr>
          <p:cNvGraphicFramePr>
            <a:graphicFrameLocks noChangeAspect="1"/>
          </p:cNvGraphicFramePr>
          <p:nvPr>
            <p:ph/>
          </p:nvPr>
        </p:nvGraphicFramePr>
        <p:xfrm>
          <a:off x="250825" y="0"/>
          <a:ext cx="8893175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Gráfico" r:id="rId3" imgW="8524923" imgH="5743575" progId="MSGraph.Chart.8">
                  <p:embed followColorScheme="full"/>
                </p:oleObj>
              </mc:Choice>
              <mc:Fallback>
                <p:oleObj name="Gráfico" r:id="rId3" imgW="8524923" imgH="574357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0"/>
                        <a:ext cx="8893175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346EC2A-2D1A-44E2-A2D5-6F7AF1D414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274638"/>
            <a:ext cx="9036050" cy="706437"/>
          </a:xfrm>
        </p:spPr>
        <p:txBody>
          <a:bodyPr bIns="45720" anchor="ctr"/>
          <a:lstStyle/>
          <a:p>
            <a:pPr eaLnBrk="1" hangingPunct="1"/>
            <a:r>
              <a:rPr lang="pt-BR" altLang="pt-BR"/>
              <a:t>EUA e o imediato pos guerra: crise de 21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835671A-AA9B-47F3-98C8-AACE895002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052513"/>
            <a:ext cx="8640763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/>
              <a:t>Existe um Boom no pós guerra (19-20)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/>
              <a:t>Principalmente um boom de preços,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/>
              <a:t>Reação do governo (1920) forte política de austeridade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/>
              <a:t>Redução dos gastos públicos e desmobilização abrupta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/>
              <a:t>Fim do efeito multiplicador dos gastos públicos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/>
              <a:t>Elevação das taxas de juros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/>
              <a:t>de 4 para 7% em 6 meses (variação forte e rápida) – recuperação de recursos e medo de enfraquecimento do dólar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/>
              <a:t>Consequência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/>
              <a:t>Estouram  bolhas especulativas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/>
              <a:t>Recessão e deflação (1921)</a:t>
            </a:r>
          </a:p>
          <a:p>
            <a:pPr lvl="3" eaLnBrk="1" hangingPunct="1">
              <a:lnSpc>
                <a:spcPct val="80000"/>
              </a:lnSpc>
            </a:pPr>
            <a:endParaRPr lang="pt-BR" altLang="pt-BR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E245E78-0C62-424C-9422-231A064492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274638"/>
            <a:ext cx="9036050" cy="706437"/>
          </a:xfrm>
        </p:spPr>
        <p:txBody>
          <a:bodyPr bIns="45720" anchor="ctr"/>
          <a:lstStyle/>
          <a:p>
            <a:pPr eaLnBrk="1" hangingPunct="1"/>
            <a:r>
              <a:rPr lang="pt-BR" altLang="pt-BR"/>
              <a:t>EUA e o imediato pos guerra: crise de 21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E2D088D-96F9-4E3B-8320-E3BC4271F5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052513"/>
            <a:ext cx="8640763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/>
              <a:t>Política de austeridade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/>
              <a:t>Redução dos gastos públicos e desmobilização abrupta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/>
              <a:t>Elevação das taxas de juros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/>
              <a:t>Consequência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/>
              <a:t>Recessão e deflação (1921)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200"/>
              <a:t>Rápida Tormenta 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800"/>
              <a:t>Recessão relativamente forte (para os EUA na época) e curta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Crise em V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Deflação importante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800"/>
              <a:t>Comparação com 30 - 33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/>
              <a:t>Como recessão foi curta existe a percepção que politica ortodoxa foi uma solução positiva para a crise </a:t>
            </a:r>
            <a:endParaRPr lang="pt-BR" altLang="pt-BR" sz="1800"/>
          </a:p>
          <a:p>
            <a:pPr lvl="3" eaLnBrk="1" hangingPunct="1">
              <a:lnSpc>
                <a:spcPct val="80000"/>
              </a:lnSpc>
            </a:pPr>
            <a:r>
              <a:rPr lang="pt-BR" altLang="pt-BR"/>
              <a:t>Ortodoxia – Politica monetária apertada na crise, sem socorro de liquidez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/>
              <a:t>Não afeta de modo importante o sistema financeiro – não pânico financeiro; 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/>
              <a:t>Mas neste período a alavancagem ainda é pequena</a:t>
            </a:r>
          </a:p>
          <a:p>
            <a:pPr lvl="2" eaLnBrk="1" hangingPunct="1">
              <a:lnSpc>
                <a:spcPct val="80000"/>
              </a:lnSpc>
            </a:pPr>
            <a:endParaRPr lang="pt-BR" altLang="pt-BR"/>
          </a:p>
          <a:p>
            <a:pPr lvl="3" eaLnBrk="1" hangingPunct="1">
              <a:lnSpc>
                <a:spcPct val="80000"/>
              </a:lnSpc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077EC22D-730F-4FDA-AECC-059B4B5E8B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404813"/>
            <a:ext cx="5724525" cy="61198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3100"/>
              <a:t>Reação Forte a Guerra e aos seus problemas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/>
              <a:t>A ascensão republicana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800"/>
              <a:t>Interno: “Desintervenção” forte e rápida – Liberalismo (?)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/>
              <a:t>Diminuição de gastos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/>
              <a:t>diminuição de tributos,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/>
              <a:t>especialmente sobre propriedade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/>
              <a:t>consagração dos impostos sobre renda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/>
              <a:t>Reação aos inimigos internos: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/>
              <a:t>álcool, afro-americanos, “comunistas”, sindicatos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800"/>
              <a:t> Externo: isolacionismo extremado </a:t>
            </a:r>
          </a:p>
          <a:p>
            <a:pPr lvl="3" eaLnBrk="1" hangingPunct="1">
              <a:lnSpc>
                <a:spcPct val="90000"/>
              </a:lnSpc>
            </a:pPr>
            <a:endParaRPr lang="pt-BR" altLang="pt-BR" sz="240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pt-BR" altLang="pt-BR" sz="3100"/>
          </a:p>
        </p:txBody>
      </p:sp>
      <p:sp>
        <p:nvSpPr>
          <p:cNvPr id="17411" name="Text Box 6">
            <a:extLst>
              <a:ext uri="{FF2B5EF4-FFF2-40B4-BE49-F238E27FC236}">
                <a16:creationId xmlns:a16="http://schemas.microsoft.com/office/drawing/2014/main" id="{F7C0ED76-E498-486F-B6F6-0EC47D591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357563"/>
            <a:ext cx="2305050" cy="14462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600" b="1">
                <a:solidFill>
                  <a:schemeClr val="bg1"/>
                </a:solidFill>
              </a:rPr>
              <a:t>Warren Harding: 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1600" b="1">
                <a:solidFill>
                  <a:schemeClr val="bg1"/>
                </a:solidFill>
              </a:rPr>
              <a:t>“menos governo nos negócios e mais negócios no governo”</a:t>
            </a:r>
          </a:p>
        </p:txBody>
      </p:sp>
      <p:pic>
        <p:nvPicPr>
          <p:cNvPr id="17412" name="Picture 8" descr="225px-Warren_G_Harding_portrait_as_senator_June_1920">
            <a:hlinkClick r:id="rId3" tooltip="Info/Político"/>
            <a:extLst>
              <a:ext uri="{FF2B5EF4-FFF2-40B4-BE49-F238E27FC236}">
                <a16:creationId xmlns:a16="http://schemas.microsoft.com/office/drawing/2014/main" id="{4FD1C28E-7450-4AD1-BA04-4BB2A6CB5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76250"/>
            <a:ext cx="22669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269EC3E-7553-4A67-9783-E1A2452D5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4638"/>
            <a:ext cx="8820150" cy="1143000"/>
          </a:xfrm>
        </p:spPr>
        <p:txBody>
          <a:bodyPr/>
          <a:lstStyle/>
          <a:p>
            <a:pPr algn="ctr"/>
            <a:r>
              <a:rPr lang="pt-BR" altLang="pt-BR" sz="3600"/>
              <a:t>Papel externo dos EUA no inicio 		</a:t>
            </a:r>
            <a:br>
              <a:rPr lang="pt-BR" altLang="pt-BR" sz="3600"/>
            </a:br>
            <a:r>
              <a:rPr lang="pt-BR" altLang="pt-BR" sz="3600"/>
              <a:t>da década de 20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2683679-D02E-4CC1-AEFD-2FE57CDC9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447800"/>
            <a:ext cx="8435975" cy="5005388"/>
          </a:xfrm>
        </p:spPr>
        <p:txBody>
          <a:bodyPr/>
          <a:lstStyle/>
          <a:p>
            <a:pPr lvl="1" eaLnBrk="1" hangingPunct="1"/>
            <a:r>
              <a:rPr lang="pt-BR" altLang="pt-BR" sz="2000"/>
              <a:t>Externo: isolacionismo </a:t>
            </a:r>
          </a:p>
          <a:p>
            <a:pPr lvl="2" eaLnBrk="1" hangingPunct="1"/>
            <a:r>
              <a:rPr lang="pt-BR" altLang="pt-BR" sz="1800"/>
              <a:t>Guerra (e recuperação) são problemas europeus, </a:t>
            </a:r>
          </a:p>
          <a:p>
            <a:pPr lvl="2" eaLnBrk="1" hangingPunct="1"/>
            <a:r>
              <a:rPr lang="pt-BR" altLang="pt-BR" sz="1800"/>
              <a:t>EUA nada tem a ver com isto</a:t>
            </a:r>
          </a:p>
          <a:p>
            <a:pPr lvl="3" eaLnBrk="1" hangingPunct="1"/>
            <a:r>
              <a:rPr lang="pt-BR" altLang="pt-BR" sz="1800"/>
              <a:t>Recusa inicial de participar na Liga das Nações </a:t>
            </a:r>
          </a:p>
          <a:p>
            <a:pPr lvl="3" eaLnBrk="1" hangingPunct="1"/>
            <a:r>
              <a:rPr lang="pt-BR" altLang="pt-BR" sz="1800"/>
              <a:t>Desautorização dos acordos de Wilson em Versalhes</a:t>
            </a:r>
          </a:p>
          <a:p>
            <a:pPr lvl="3" eaLnBrk="1" hangingPunct="1"/>
            <a:r>
              <a:rPr lang="pt-BR" altLang="pt-BR" sz="1800"/>
              <a:t>Proibição de atuação governamental internacional (FED etc.)</a:t>
            </a:r>
          </a:p>
          <a:p>
            <a:pPr lvl="1" eaLnBrk="1" hangingPunct="1"/>
            <a:r>
              <a:rPr lang="pt-BR" altLang="pt-BR" sz="2000"/>
              <a:t>Pedido inicial aos EUA de assumir um papel de financiador internacional </a:t>
            </a:r>
          </a:p>
          <a:p>
            <a:pPr lvl="2" eaLnBrk="1" hangingPunct="1"/>
            <a:r>
              <a:rPr lang="pt-BR" altLang="pt-BR" sz="1800"/>
              <a:t>Inicialmente recusado</a:t>
            </a:r>
          </a:p>
          <a:p>
            <a:pPr lvl="2" eaLnBrk="1" hangingPunct="1"/>
            <a:r>
              <a:rPr lang="pt-BR" altLang="pt-BR" sz="1800"/>
              <a:t>Demora mais acaba acontecendo – depois de 24 </a:t>
            </a:r>
          </a:p>
          <a:p>
            <a:pPr lvl="3" eaLnBrk="1" hangingPunct="1"/>
            <a:r>
              <a:rPr lang="pt-BR" altLang="pt-BR" sz="1800"/>
              <a:t>Porém recursos são privados, </a:t>
            </a:r>
          </a:p>
          <a:p>
            <a:pPr lvl="4" eaLnBrk="1" hangingPunct="1"/>
            <a:r>
              <a:rPr lang="pt-BR" altLang="pt-BR" sz="1800"/>
              <a:t>Plano Dewes - exemplo</a:t>
            </a:r>
          </a:p>
          <a:p>
            <a:pPr lvl="3" eaLnBrk="1" hangingPunct="1"/>
            <a:r>
              <a:rPr lang="pt-BR" altLang="pt-BR" sz="1800"/>
              <a:t>EUA financiam Alemanha, também forte na América latina</a:t>
            </a:r>
          </a:p>
          <a:p>
            <a:pPr lvl="1" eaLnBrk="1" hangingPunct="1"/>
            <a:r>
              <a:rPr lang="pt-BR" altLang="pt-BR" sz="2000"/>
              <a:t>O lado que falta porém é a abertura econômica</a:t>
            </a:r>
          </a:p>
          <a:p>
            <a:pPr lvl="2" eaLnBrk="1" hangingPunct="1"/>
            <a:r>
              <a:rPr lang="pt-BR" altLang="pt-BR" sz="1800"/>
              <a:t>EUA se mantém fortemente protecionista </a:t>
            </a:r>
          </a:p>
          <a:p>
            <a:endParaRPr lang="pt-BR" altLang="pt-BR"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7E818DB-4A88-42E1-818E-C635893CC1A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18487" cy="1268413"/>
          </a:xfrm>
        </p:spPr>
        <p:txBody>
          <a:bodyPr bIns="45720" anchor="ctr"/>
          <a:lstStyle/>
          <a:p>
            <a:pPr eaLnBrk="1" hangingPunct="1"/>
            <a:r>
              <a:rPr lang="pt-BR" altLang="pt-BR" sz="3600"/>
              <a:t>A euforia americana: </a:t>
            </a:r>
            <a:br>
              <a:rPr lang="pt-BR" altLang="pt-BR" sz="3600"/>
            </a:br>
            <a:r>
              <a:rPr lang="pt-BR" altLang="pt-BR" sz="3600"/>
              <a:t>“The age of business”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3D6E017-635A-4590-8BDC-D768970FEC1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12875"/>
            <a:ext cx="8497887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sz="2200" dirty="0"/>
              <a:t>Depois de 22 retomada do crescimento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sz="2000" dirty="0"/>
              <a:t>Anos gloriosos nos EUA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1800" dirty="0"/>
              <a:t>PIB aumenta 50% em 8 anos,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1800" dirty="0"/>
              <a:t>Produção industrial 90%,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1800" dirty="0"/>
              <a:t>Taxa de desemprego fica entre 3 e 5% (1921- 11%)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pt-BR" altLang="pt-BR" sz="2200" dirty="0"/>
          </a:p>
        </p:txBody>
      </p:sp>
      <p:pic>
        <p:nvPicPr>
          <p:cNvPr id="19460" name="Picture 4" descr="200px-Calvin_Coolidge_photo_portrait_head_and_shoulders">
            <a:hlinkClick r:id="rId2" tooltip="Info/Político"/>
            <a:extLst>
              <a:ext uri="{FF2B5EF4-FFF2-40B4-BE49-F238E27FC236}">
                <a16:creationId xmlns:a16="http://schemas.microsoft.com/office/drawing/2014/main" id="{53728F1A-C46E-4762-B272-0C482C893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50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5">
            <a:extLst>
              <a:ext uri="{FF2B5EF4-FFF2-40B4-BE49-F238E27FC236}">
                <a16:creationId xmlns:a16="http://schemas.microsoft.com/office/drawing/2014/main" id="{1ED0B91B-FD52-488B-87A1-A2498A0A2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2781300"/>
            <a:ext cx="21955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400"/>
              <a:t>Calvin Coolidge, sucede a Warren Harding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Espaço Reservado para Conteúdo 6">
            <a:extLst>
              <a:ext uri="{FF2B5EF4-FFF2-40B4-BE49-F238E27FC236}">
                <a16:creationId xmlns:a16="http://schemas.microsoft.com/office/drawing/2014/main" id="{9416BD49-EA19-4A47-9A4D-3FD0BA585F94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88950" y="354013"/>
          <a:ext cx="8248650" cy="607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Gráfico" r:id="rId3" imgW="8254699" imgH="6084335" progId="Excel.Chart.8">
                  <p:embed/>
                </p:oleObj>
              </mc:Choice>
              <mc:Fallback>
                <p:oleObj name="Gráfico" r:id="rId3" imgW="8254699" imgH="6084335" progId="Excel.Chart.8">
                  <p:embed/>
                  <p:pic>
                    <p:nvPicPr>
                      <p:cNvPr id="0" name="Espaço Reservado para Conteúdo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54013"/>
                        <a:ext cx="8248650" cy="607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6978D2DC-8804-4E79-ABAC-B6AC503F0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125538"/>
            <a:ext cx="2665413" cy="646112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b="1">
                <a:solidFill>
                  <a:srgbClr val="00B050"/>
                </a:solidFill>
              </a:rPr>
              <a:t>Anos dourados – american way of life</a:t>
            </a: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1DA7E3C0-413D-46F1-91F7-FDD1E8510BE2}"/>
              </a:ext>
            </a:extLst>
          </p:cNvPr>
          <p:cNvCxnSpPr/>
          <p:nvPr/>
        </p:nvCxnSpPr>
        <p:spPr>
          <a:xfrm flipV="1">
            <a:off x="1835150" y="1557338"/>
            <a:ext cx="2449513" cy="1150937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3420F3E-21C2-4983-A89B-E9D5A799638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18487" cy="1268413"/>
          </a:xfrm>
        </p:spPr>
        <p:txBody>
          <a:bodyPr bIns="45720" anchor="ctr"/>
          <a:lstStyle/>
          <a:p>
            <a:pPr eaLnBrk="1" hangingPunct="1"/>
            <a:r>
              <a:rPr lang="pt-BR" altLang="pt-BR" sz="3600"/>
              <a:t>A euforia americana: </a:t>
            </a:r>
            <a:br>
              <a:rPr lang="pt-BR" altLang="pt-BR" sz="3600"/>
            </a:br>
            <a:r>
              <a:rPr lang="pt-BR" altLang="pt-BR" sz="3600"/>
              <a:t>“The age of business”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C3B739F-C3D7-4B07-ABE5-C5CDF49037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-107950" y="1412875"/>
            <a:ext cx="8964613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/>
              <a:t>Depois de 1922 retomada do crescimento sustentado por (debate)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/>
              <a:t>Liberais: diminuição da presença dos Estado, efeito positivo da queda dos impostos, controle da dívida , diminuição da sindicalização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/>
              <a:t>Crédito – redução das taxas de juros depois de 22 e elasticidade do sistema bancário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/>
              <a:t>Ampliação crédito ao consumidor (bens de consumo duráveis – </a:t>
            </a:r>
            <a:r>
              <a:rPr lang="pt-BR" altLang="pt-BR" sz="2400" i="1"/>
              <a:t>american way of life: Buy now, pay later)</a:t>
            </a:r>
          </a:p>
          <a:p>
            <a:pPr lvl="4" eaLnBrk="1" hangingPunct="1">
              <a:lnSpc>
                <a:spcPct val="90000"/>
              </a:lnSpc>
            </a:pPr>
            <a:r>
              <a:rPr lang="pt-BR" altLang="pt-BR" sz="2400"/>
              <a:t>Aumento dos consumidores de automóveis 25% para 60%</a:t>
            </a:r>
          </a:p>
          <a:p>
            <a:pPr lvl="4" eaLnBrk="1" hangingPunct="1">
              <a:lnSpc>
                <a:spcPct val="90000"/>
              </a:lnSpc>
            </a:pPr>
            <a:r>
              <a:rPr lang="pt-BR" altLang="pt-BR" sz="2400"/>
              <a:t>Mudança nos padrões de consumo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/>
              <a:t>crédito para investimento e no exterior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/>
              <a:t>Teia de investimentos inter-relacionados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/>
              <a:t>Construção civil (residências e infraestrutura: estradas e energia), automóveis e BCD, petróleo, metal mecânica </a:t>
            </a:r>
          </a:p>
          <a:p>
            <a:pPr eaLnBrk="1" hangingPunct="1">
              <a:lnSpc>
                <a:spcPct val="90000"/>
              </a:lnSpc>
            </a:pPr>
            <a:endParaRPr lang="pt-BR" altLang="pt-BR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1">
            <a:extLst>
              <a:ext uri="{FF2B5EF4-FFF2-40B4-BE49-F238E27FC236}">
                <a16:creationId xmlns:a16="http://schemas.microsoft.com/office/drawing/2014/main" id="{6C2841C8-7E53-4E43-8FDA-C2B12D766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196975"/>
            <a:ext cx="5945187" cy="463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38C9DF77-FC64-41B6-9F6B-8AC4D1488017}"/>
              </a:ext>
            </a:extLst>
          </p:cNvPr>
          <p:cNvSpPr/>
          <p:nvPr/>
        </p:nvSpPr>
        <p:spPr>
          <a:xfrm>
            <a:off x="3989388" y="1557338"/>
            <a:ext cx="936625" cy="2159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2532" name="Título 6">
            <a:extLst>
              <a:ext uri="{FF2B5EF4-FFF2-40B4-BE49-F238E27FC236}">
                <a16:creationId xmlns:a16="http://schemas.microsoft.com/office/drawing/2014/main" id="{480FA324-6E42-40CD-89EE-A64AE04D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413750" cy="706437"/>
          </a:xfrm>
        </p:spPr>
        <p:txBody>
          <a:bodyPr/>
          <a:lstStyle/>
          <a:p>
            <a:r>
              <a:rPr lang="pt-BR" altLang="pt-BR"/>
              <a:t>O “american way of life” e a inclusão</a:t>
            </a:r>
          </a:p>
        </p:txBody>
      </p:sp>
      <p:sp>
        <p:nvSpPr>
          <p:cNvPr id="22533" name="Espaço Reservado para Texto 7">
            <a:extLst>
              <a:ext uri="{FF2B5EF4-FFF2-40B4-BE49-F238E27FC236}">
                <a16:creationId xmlns:a16="http://schemas.microsoft.com/office/drawing/2014/main" id="{DFC7A2B1-C4B7-4D38-83D7-C19C1ED731C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273685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/>
              <a:t>Nem todos os setores da sociedade americana incluídos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Setores industriais fora da expansão: carvão, ferrovias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agricultura: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preços não se recuperam depois da deflação de 21,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Dificuldade mais de ¼ da população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“Pobreza negra”</a:t>
            </a:r>
          </a:p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519031A-68BB-419D-B7DA-B4E8D3A9AB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bIns="45720" anchor="ctr"/>
          <a:lstStyle/>
          <a:p>
            <a:pPr eaLnBrk="1" hangingPunct="1"/>
            <a:r>
              <a:rPr lang="pt-BR" altLang="pt-BR"/>
              <a:t>A euforia e seus problemas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A8A7E42-916E-4E09-BD11-C8DF4F22477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713788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/>
              <a:t>Euforia – contamina ativos – reais e financeiros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800"/>
              <a:t>Bolhas: imobiliária (Florida)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800"/>
              <a:t>Valorização das ações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/>
              <a:t>lucros enormes no processo e existência de crédito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/>
              <a:t>Efeito riqueza – cria circulo viciosos (virtuoso ?)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/>
              <a:t>perspectiva que isto não tem limites: não percepção de risco e afastamento dos fundamentos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800"/>
              <a:t>Grande numero de bancos comerciais: dificuldade do FED em regular ou supervisionar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/>
              <a:t>Não alcance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/>
              <a:t>Não dispõe de instrumentos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/>
              <a:t>1928 especulação continua mesmo com aumento dos juros e maior cautela dos bancos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pt-BR" altLang="pt-B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55C7AB-A41E-4690-8E82-6F2DDF8B1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</p:spPr>
        <p:txBody>
          <a:bodyPr/>
          <a:lstStyle/>
          <a:p>
            <a:pPr algn="ctr"/>
            <a:r>
              <a:rPr lang="pt-BR" altLang="pt-BR" sz="3600"/>
              <a:t>EUA: antes da Primeira Guerra Mundial (1913) já é grande (maior ?) potencia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16FF30E-BC6D-4127-BBF3-920FEA2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650" y="1916113"/>
            <a:ext cx="7772400" cy="4572000"/>
          </a:xfrm>
        </p:spPr>
        <p:txBody>
          <a:bodyPr/>
          <a:lstStyle/>
          <a:p>
            <a:r>
              <a:rPr lang="pt-BR" altLang="pt-BR"/>
              <a:t>População: </a:t>
            </a:r>
          </a:p>
          <a:p>
            <a:pPr lvl="1"/>
            <a:r>
              <a:rPr lang="pt-BR" altLang="pt-BR"/>
              <a:t>100 milhões de habitantes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altLang="pt-BR"/>
              <a:t>¼ de imigrantes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altLang="pt-BR"/>
              <a:t>PIB per capita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/>
              <a:t>US$ 1813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altLang="pt-BR"/>
              <a:t>GB: US$ 1491; Alemanha: US$: 1073</a:t>
            </a:r>
          </a:p>
          <a:p>
            <a:pPr>
              <a:buFont typeface="Wingdings" panose="05000000000000000000" pitchFamily="2" charset="2"/>
              <a:buChar char="s"/>
            </a:pPr>
            <a:r>
              <a:rPr lang="pt-BR" altLang="pt-BR"/>
              <a:t>Produção Industrial</a:t>
            </a:r>
          </a:p>
          <a:p>
            <a:pPr lvl="1">
              <a:buFont typeface="Wingdings" panose="05000000000000000000" pitchFamily="2" charset="2"/>
              <a:buChar char="s"/>
            </a:pPr>
            <a:r>
              <a:rPr lang="pt-BR" altLang="pt-BR"/>
              <a:t>36% da produção industrial mundial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altLang="pt-BR"/>
              <a:t>GB 14%; Alemanha 16%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alt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650389F-6C8E-4383-BDFA-E7CE7F609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S"/>
              <a:t>   </a:t>
            </a:r>
            <a:endParaRPr lang="es-ES" altLang="es-ES"/>
          </a:p>
        </p:txBody>
      </p:sp>
      <p:pic>
        <p:nvPicPr>
          <p:cNvPr id="24579" name="Picture 5">
            <a:extLst>
              <a:ext uri="{FF2B5EF4-FFF2-40B4-BE49-F238E27FC236}">
                <a16:creationId xmlns:a16="http://schemas.microsoft.com/office/drawing/2014/main" id="{E4BA177D-114F-4148-80F0-59AC5C25F4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74638"/>
            <a:ext cx="8755062" cy="617855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A3893D4-B93B-4AEF-8D2C-FF0B94E0AA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132763" cy="1143000"/>
          </a:xfrm>
        </p:spPr>
        <p:txBody>
          <a:bodyPr bIns="45720" anchor="ctr"/>
          <a:lstStyle/>
          <a:p>
            <a:pPr eaLnBrk="1" hangingPunct="1"/>
            <a:r>
              <a:rPr lang="pt-BR" altLang="pt-BR"/>
              <a:t>Da euforia ao pânico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63EAF9B-B37F-43BB-93FF-3F09E7D45A4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1075"/>
            <a:ext cx="8785225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200"/>
              <a:t>Grande mudança de perspectiva em poucos meses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600"/>
              <a:t>otimismo desenfreado vira pessimismo desenfreado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200"/>
              <a:t>Percepção de excesso de capacidade produtiva e de estoques excessivos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/>
              <a:t>Construção civil: inflexão no crescimento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/>
              <a:t>Queda no investimento bruto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200"/>
              <a:t>Ritmo de expansão do consumo diminuiu sensivelmente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/>
              <a:t>Características de inovações de produtos se esgotam, expansão agora é reposição, desgaste. Consumidores saciados (diminui inovações)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/>
              <a:t>Não acompanhamento de crescimento da renda agrícola (falta parte dos consumidores)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200"/>
              <a:t>Importância da quebra da bolsa: </a:t>
            </a:r>
            <a:r>
              <a:rPr lang="en-GB" altLang="pt-BR" sz="2000">
                <a:latin typeface="Symbol" panose="05050102010706020507" pitchFamily="18" charset="2"/>
              </a:rPr>
              <a:t></a:t>
            </a:r>
            <a:r>
              <a:rPr lang="en-GB" altLang="pt-BR" sz="2000"/>
              <a:t> Efeito riqueza, bancos e liquidez</a:t>
            </a:r>
            <a:endParaRPr lang="pt-BR" altLang="pt-BR" sz="2500"/>
          </a:p>
          <a:p>
            <a:pPr lvl="1" eaLnBrk="1" hangingPunct="1">
              <a:lnSpc>
                <a:spcPct val="80000"/>
              </a:lnSpc>
            </a:pPr>
            <a:r>
              <a:rPr lang="pt-BR" altLang="pt-BR" sz="1800"/>
              <a:t>Perdas com o crash foram significativas na riqueza de bancos, corporações e famílias em função da valorização fictícia anterior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600"/>
              <a:t>Diminuição da disposição a consumir tb significativa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/>
              <a:t>Crise de liquidez e deflação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600"/>
              <a:t>Bancos – diminui empréstimos e buscam liquidez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600"/>
              <a:t>Empresas - buscam desovar estoques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600"/>
              <a:t>Famílias -  vendas de ativos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/>
              <a:t>Atrofia do sistema de gasto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3A7966-6CC6-4568-A442-6E362140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849313"/>
          </a:xfrm>
        </p:spPr>
        <p:txBody>
          <a:bodyPr/>
          <a:lstStyle/>
          <a:p>
            <a:r>
              <a:rPr lang="pt-BR" altLang="pt-BR"/>
              <a:t>Explicações - Características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5587D91-4868-4E6B-9826-5CBF44E4725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8424863" cy="4789488"/>
          </a:xfrm>
        </p:spPr>
        <p:txBody>
          <a:bodyPr/>
          <a:lstStyle/>
          <a:p>
            <a:r>
              <a:rPr lang="pt-BR" altLang="pt-BR" sz="2200"/>
              <a:t>Recursos Naturais</a:t>
            </a:r>
          </a:p>
          <a:p>
            <a:r>
              <a:rPr lang="pt-BR" altLang="pt-BR" sz="2200"/>
              <a:t>Ferrovias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/>
              <a:t>Integração dos mercados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/>
              <a:t>Deslocamento populacional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/>
              <a:t>Efeito sobre outros setores </a:t>
            </a:r>
          </a:p>
          <a:p>
            <a:r>
              <a:rPr lang="pt-BR" altLang="pt-BR" sz="2200"/>
              <a:t>Importância do crescimento doméstico: Mercado Interno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/>
              <a:t>População, urbanização, ferrovias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/>
              <a:t>Exportações também são grandes mas (X/Y) baixo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altLang="pt-BR" sz="2200"/>
              <a:t>Balanço de pagamentos: superavitário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sz="2200"/>
          </a:p>
        </p:txBody>
      </p:sp>
      <p:graphicFrame>
        <p:nvGraphicFramePr>
          <p:cNvPr id="61490" name="Group 50">
            <a:extLst>
              <a:ext uri="{FF2B5EF4-FFF2-40B4-BE49-F238E27FC236}">
                <a16:creationId xmlns:a16="http://schemas.microsoft.com/office/drawing/2014/main" id="{6D7BF515-6632-4895-AF1D-0E43B520D2A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50825" y="4437063"/>
          <a:ext cx="8435975" cy="2105025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414062878"/>
                    </a:ext>
                  </a:extLst>
                </a:gridCol>
                <a:gridCol w="1236663">
                  <a:extLst>
                    <a:ext uri="{9D8B030D-6E8A-4147-A177-3AD203B41FA5}">
                      <a16:colId xmlns:a16="http://schemas.microsoft.com/office/drawing/2014/main" val="965256317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492513782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447868556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323958689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506752965"/>
                    </a:ext>
                  </a:extLst>
                </a:gridCol>
              </a:tblGrid>
              <a:tr h="825050"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Período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Bens e serviços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Juros e dividendos 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Transf. unilaterais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Capitais 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Saldo BP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009087"/>
                  </a:ext>
                </a:extLst>
              </a:tr>
              <a:tr h="426658"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1850-73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-0,8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-1,0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0,2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1,6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141378"/>
                  </a:ext>
                </a:extLst>
              </a:tr>
              <a:tr h="426658"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1874-95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1,7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-2,2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-0,6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1,5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-0,4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774166"/>
                  </a:ext>
                </a:extLst>
              </a:tr>
              <a:tr h="426658"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1896-14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6,8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-1,6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-2,6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-0,7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algn="l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algn="l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algn="l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anose="02020502060401020303" pitchFamily="18" charset="0"/>
                        </a:rPr>
                        <a:t>-1,9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73399"/>
                  </a:ext>
                </a:extLst>
              </a:tr>
            </a:tbl>
          </a:graphicData>
        </a:graphic>
      </p:graphicFrame>
      <p:sp>
        <p:nvSpPr>
          <p:cNvPr id="61489" name="AutoShape 49">
            <a:extLst>
              <a:ext uri="{FF2B5EF4-FFF2-40B4-BE49-F238E27FC236}">
                <a16:creationId xmlns:a16="http://schemas.microsoft.com/office/drawing/2014/main" id="{0ADAF970-9CBF-4E8D-8569-C33E8911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3573463"/>
            <a:ext cx="2305050" cy="935037"/>
          </a:xfrm>
          <a:prstGeom prst="wedgeRectCallout">
            <a:avLst>
              <a:gd name="adj1" fmla="val 14736"/>
              <a:gd name="adj2" fmla="val 158657"/>
            </a:avLst>
          </a:prstGeom>
          <a:solidFill>
            <a:srgbClr val="F7C8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b="1"/>
              <a:t>Menos = aumento</a:t>
            </a:r>
          </a:p>
          <a:p>
            <a:pPr algn="ctr" eaLnBrk="1" hangingPunct="1"/>
            <a:r>
              <a:rPr lang="pt-BR" altLang="pt-BR" b="1"/>
              <a:t>Acumulo de reservas (ouro)</a:t>
            </a:r>
            <a:r>
              <a:rPr lang="pt-BR" altLang="pt-BR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1783A37-DBDA-46A6-BB94-024BBDED3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3600"/>
              <a:t>Crescimento e difusão técnica generalizado setorialmente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D51A386-82B6-4278-AD22-9BB1D19CA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447800"/>
            <a:ext cx="8642350" cy="5221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200"/>
              <a:t>Antes da guerra – crescimento da industria 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Setor de bens de capital – grande dinâmica, mas outros setores tb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mesmo bens de consumo não duráveis (têxteis e alimentos) e agricultura também forte crescimento</a:t>
            </a:r>
          </a:p>
          <a:p>
            <a:pPr>
              <a:lnSpc>
                <a:spcPct val="90000"/>
              </a:lnSpc>
            </a:pPr>
            <a:r>
              <a:rPr lang="pt-BR" altLang="pt-BR" sz="2200"/>
              <a:t>Mudanças técnicas difundidas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Setores chaves: eletricidade, química, petróleo e automobilística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Processamento de alimentos, transporte (refrigeração) , construção civil, embalagens, cobre, alumínio </a:t>
            </a:r>
          </a:p>
          <a:p>
            <a:pPr>
              <a:lnSpc>
                <a:spcPct val="90000"/>
              </a:lnSpc>
            </a:pPr>
            <a:r>
              <a:rPr lang="pt-BR" altLang="pt-BR" sz="2200"/>
              <a:t>Concentração e grandes empresas – </a:t>
            </a:r>
            <a:r>
              <a:rPr lang="pt-BR" altLang="pt-BR" sz="2200" i="1"/>
              <a:t>Big Business</a:t>
            </a:r>
          </a:p>
          <a:p>
            <a:pPr lvl="2">
              <a:lnSpc>
                <a:spcPct val="90000"/>
              </a:lnSpc>
            </a:pPr>
            <a:r>
              <a:rPr lang="pt-BR" altLang="pt-BR" sz="1800" i="1"/>
              <a:t>Standard Oil, America Tobacco, International Harverster, Swift, Armour, Procter &amp; Gamble; General Eletric, Westinghouse, Otis Elevator, Du Pont, Union Carbide, Remington, Kodak, Macy’s, Sears, AT&amp;T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Reações contrária: antes da guerra importância da “era progressista”: 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populistas americanos, sindicalização da força de trabalho</a:t>
            </a:r>
          </a:p>
          <a:p>
            <a:pPr lvl="2">
              <a:lnSpc>
                <a:spcPct val="90000"/>
              </a:lnSpc>
            </a:pPr>
            <a:r>
              <a:rPr lang="pt-BR" altLang="pt-BR" sz="1800" i="1"/>
              <a:t>Sherman Anti Trust Act</a:t>
            </a:r>
            <a:r>
              <a:rPr lang="pt-BR" altLang="pt-BR" sz="1800"/>
              <a:t> (1890)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Era progressita (T. Roosvelt e W. Wilson)</a:t>
            </a:r>
          </a:p>
          <a:p>
            <a:pPr lvl="2">
              <a:lnSpc>
                <a:spcPct val="90000"/>
              </a:lnSpc>
            </a:pPr>
            <a:r>
              <a:rPr lang="pt-BR" altLang="pt-BR" sz="1800" i="1"/>
              <a:t>Federal Reserve Act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B5B382E-2C68-4C3C-BE18-9D149FB2EB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bIns="45720" anchor="ctr"/>
          <a:lstStyle/>
          <a:p>
            <a:pPr eaLnBrk="1" hangingPunct="1"/>
            <a:r>
              <a:rPr lang="pt-BR" altLang="pt-BR" sz="3600"/>
              <a:t>EUA e a  Primeira Guerra Mundial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043C65A-9020-450F-8742-2ED38A4139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pPr eaLnBrk="1" hangingPunct="1"/>
            <a:r>
              <a:rPr lang="pt-BR" altLang="pt-BR" sz="3000"/>
              <a:t>Resistência a entrar na Guerra</a:t>
            </a:r>
          </a:p>
          <a:p>
            <a:pPr lvl="1" eaLnBrk="1" hangingPunct="1"/>
            <a:r>
              <a:rPr lang="pt-BR" altLang="pt-BR" sz="2700"/>
              <a:t>Entra depois: em 1917, último ano e meio de guerra</a:t>
            </a:r>
          </a:p>
          <a:p>
            <a:pPr lvl="1" eaLnBrk="1" hangingPunct="1"/>
            <a:r>
              <a:rPr lang="pt-BR" altLang="pt-BR" sz="2800"/>
              <a:t>Mobilização forte (4.000.000 soldados e 100.000 mortes)</a:t>
            </a:r>
          </a:p>
          <a:p>
            <a:pPr eaLnBrk="1" hangingPunct="1"/>
            <a:r>
              <a:rPr lang="pt-BR" altLang="pt-BR" sz="3000"/>
              <a:t>IGM – benéfica economicamente para EUA</a:t>
            </a:r>
          </a:p>
          <a:p>
            <a:pPr lvl="1" eaLnBrk="1" hangingPunct="1"/>
            <a:r>
              <a:rPr lang="pt-BR" altLang="pt-BR" sz="2800"/>
              <a:t>Vira exportador privilegiado de material bélico e alimentos </a:t>
            </a:r>
          </a:p>
          <a:p>
            <a:pPr lvl="1" eaLnBrk="1" hangingPunct="1"/>
            <a:r>
              <a:rPr lang="pt-BR" altLang="pt-BR" sz="2800"/>
              <a:t>Vira credor mundial</a:t>
            </a:r>
          </a:p>
          <a:p>
            <a:pPr lvl="2" eaLnBrk="1" hangingPunct="1"/>
            <a:r>
              <a:rPr lang="pt-BR" altLang="pt-BR" sz="2400"/>
              <a:t>Superávit BP continua – atração de ouro</a:t>
            </a:r>
          </a:p>
          <a:p>
            <a:pPr lvl="2" eaLnBrk="1" hangingPunct="1"/>
            <a:r>
              <a:rPr lang="pt-BR" altLang="pt-BR" sz="2400"/>
              <a:t>Países aliados (França e Inglaterra) endividados com EUA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1195F24-15A6-4E72-B6CA-D341DCCE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pPr algn="ctr"/>
            <a:r>
              <a:rPr lang="pt-BR" altLang="pt-BR" sz="3600"/>
              <a:t>A economia interna Norte-americana e a IGM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0A4EB3B-CBFF-43B1-81D7-8170E5445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447800"/>
            <a:ext cx="864235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/>
              <a:t>Crescimento interno forte,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 efeitos inclusive no mercado de trabalho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/>
              <a:t>Aumento de salários, incorporação de mulheres e afro-americanos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/>
              <a:t>Experiência importante de planificação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Fixação de preços, planejamento produtivo, indução de empresas (incorporação – poucas)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i="1"/>
              <a:t>Food Administration, War Industries Board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/>
              <a:t>Esforço fiscal  e déficit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Expansão dos Gastos e apesar de aumento da arrecadação, esta é insuficiente - déficit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/>
              <a:t>crescimento da divida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/>
              <a:t>expansão monetária (tb devido a ampliação das reservas)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/>
              <a:t>Inflação acelera (EUA menos que na Europa)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EUA tb tem uma celeração forte no imediato pós guerra</a:t>
            </a:r>
          </a:p>
          <a:p>
            <a:pPr>
              <a:lnSpc>
                <a:spcPct val="90000"/>
              </a:lnSpc>
            </a:pPr>
            <a:endParaRPr lang="pt-BR" altLang="pt-BR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>
            <a:extLst>
              <a:ext uri="{FF2B5EF4-FFF2-40B4-BE49-F238E27FC236}">
                <a16:creationId xmlns:a16="http://schemas.microsoft.com/office/drawing/2014/main" id="{E6EB6398-EA10-4587-AC12-0D91F05E7286}"/>
              </a:ext>
            </a:extLst>
          </p:cNvPr>
          <p:cNvGraphicFramePr>
            <a:graphicFrameLocks noChangeAspect="1"/>
          </p:cNvGraphicFramePr>
          <p:nvPr>
            <p:ph/>
          </p:nvPr>
        </p:nvGraphicFramePr>
        <p:xfrm>
          <a:off x="250825" y="0"/>
          <a:ext cx="8713788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Gráfico" r:id="rId3" imgW="8524923" imgH="5743575" progId="MSGraph.Chart.8">
                  <p:embed followColorScheme="full"/>
                </p:oleObj>
              </mc:Choice>
              <mc:Fallback>
                <p:oleObj name="Gráfico" r:id="rId3" imgW="8524923" imgH="574357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0"/>
                        <a:ext cx="8713788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3">
            <a:extLst>
              <a:ext uri="{FF2B5EF4-FFF2-40B4-BE49-F238E27FC236}">
                <a16:creationId xmlns:a16="http://schemas.microsoft.com/office/drawing/2014/main" id="{A7432B02-DFBC-45B6-B467-5899BD068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765175"/>
            <a:ext cx="2736850" cy="5040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F8A2F3B-0B83-417E-954F-AEA34B690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5734050"/>
            <a:ext cx="2233612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E420B7B-2026-41A4-8D7C-A87D08C961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bIns="45720" anchor="ctr"/>
          <a:lstStyle/>
          <a:p>
            <a:pPr eaLnBrk="1" hangingPunct="1"/>
            <a:r>
              <a:rPr lang="pt-BR" altLang="pt-BR"/>
              <a:t>EUA e o imediato pós guerra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75813AB-B681-4FB1-A9B6-DA99D33BA79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5693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3000"/>
              <a:t>Existe um Boom no pós guerra (19-20)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Ainda gastos do governo (guerra se prolongou economicamente – contratos)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Boom de exportações, construção civil, automóveis e petróleo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Alimentos – problema com fim do abastecimento russo – elevação dos preços e da renda agrícola dos EUA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Principalmente um boom de preços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“Desrepressão” de preços e “descoordenação” de demanda x oferta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/>
              <a:t>Fim planejamento e controle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/>
              <a:t>explosão de demanda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Permanência dos elevados déficits fiscais e entrada de ouro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Movimentos especulativos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especulação com estoques e com terras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/>
              <a:t>Reação do governo forte política de austeridade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Redução dos gastos públicos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>
            <a:extLst>
              <a:ext uri="{FF2B5EF4-FFF2-40B4-BE49-F238E27FC236}">
                <a16:creationId xmlns:a16="http://schemas.microsoft.com/office/drawing/2014/main" id="{70E04E23-16F1-42D3-9F2A-0FA3162B48B4}"/>
              </a:ext>
            </a:extLst>
          </p:cNvPr>
          <p:cNvGraphicFramePr>
            <a:graphicFrameLocks noChangeAspect="1"/>
          </p:cNvGraphicFramePr>
          <p:nvPr>
            <p:ph/>
          </p:nvPr>
        </p:nvGraphicFramePr>
        <p:xfrm>
          <a:off x="250825" y="0"/>
          <a:ext cx="8713788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Gráfico" r:id="rId3" imgW="8524923" imgH="5743575" progId="MSGraph.Chart.8">
                  <p:embed followColorScheme="full"/>
                </p:oleObj>
              </mc:Choice>
              <mc:Fallback>
                <p:oleObj name="Gráfico" r:id="rId3" imgW="8524923" imgH="574357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0"/>
                        <a:ext cx="8713788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3">
            <a:extLst>
              <a:ext uri="{FF2B5EF4-FFF2-40B4-BE49-F238E27FC236}">
                <a16:creationId xmlns:a16="http://schemas.microsoft.com/office/drawing/2014/main" id="{247F2975-82C1-489B-929B-24B7D040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765175"/>
            <a:ext cx="2736850" cy="5040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D496CA8-93BF-4940-A0DE-ABAEF538E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5734050"/>
            <a:ext cx="2233612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5150</TotalTime>
  <Words>1422</Words>
  <Application>Microsoft Office PowerPoint</Application>
  <PresentationFormat>Apresentação na tela (4:3)</PresentationFormat>
  <Paragraphs>208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Patrimônio Líquido</vt:lpstr>
      <vt:lpstr>Aula 18: Os EUA na Primeira Guerra Mundial e na década de 20</vt:lpstr>
      <vt:lpstr>EUA: antes da Primeira Guerra Mundial (1913) já é grande (maior ?) potencia </vt:lpstr>
      <vt:lpstr>Explicações - Características</vt:lpstr>
      <vt:lpstr>Crescimento e difusão técnica generalizado setorialmente</vt:lpstr>
      <vt:lpstr>EUA e a  Primeira Guerra Mundial</vt:lpstr>
      <vt:lpstr>A economia interna Norte-americana e a IGM</vt:lpstr>
      <vt:lpstr>Apresentação do PowerPoint</vt:lpstr>
      <vt:lpstr>EUA e o imediato pós guerra</vt:lpstr>
      <vt:lpstr>Apresentação do PowerPoint</vt:lpstr>
      <vt:lpstr>Apresentação do PowerPoint</vt:lpstr>
      <vt:lpstr>EUA e o imediato pos guerra: crise de 21</vt:lpstr>
      <vt:lpstr>EUA e o imediato pos guerra: crise de 21</vt:lpstr>
      <vt:lpstr>Apresentação do PowerPoint</vt:lpstr>
      <vt:lpstr>Papel externo dos EUA no inicio    da década de 20</vt:lpstr>
      <vt:lpstr>A euforia americana:  “The age of business”</vt:lpstr>
      <vt:lpstr>Apresentação do PowerPoint</vt:lpstr>
      <vt:lpstr>A euforia americana:  “The age of business”</vt:lpstr>
      <vt:lpstr>O “american way of life” e a inclusão</vt:lpstr>
      <vt:lpstr>A euforia e seus problemas</vt:lpstr>
      <vt:lpstr>   </vt:lpstr>
      <vt:lpstr>Da euforia ao pânico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01: A Revolução Industrial</dc:title>
  <dc:creator>Familia Gremaud</dc:creator>
  <cp:lastModifiedBy>Amaury Gremaud</cp:lastModifiedBy>
  <cp:revision>289</cp:revision>
  <dcterms:created xsi:type="dcterms:W3CDTF">2010-03-02T13:48:41Z</dcterms:created>
  <dcterms:modified xsi:type="dcterms:W3CDTF">2019-05-23T22:12:22Z</dcterms:modified>
</cp:coreProperties>
</file>