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866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9956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018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92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56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60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49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01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88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30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5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7F60CB8-9818-4E9E-809A-4640A7633196}" type="datetimeFigureOut">
              <a:rPr lang="pt-BR" smtClean="0"/>
              <a:t>17/06/2018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C172180-6104-491A-AC77-5F0434269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67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es.usp.br/index.php?option=com_jumi&amp;fileid=17&amp;Itemid=160&amp;id=F7A0CA67D1CF&amp;lang=e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cap="small" dirty="0"/>
              <a:t>Oxidação Química</a:t>
            </a:r>
            <a:br>
              <a:rPr lang="pt-BR" cap="small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Nicolas Dib 8589440</a:t>
            </a:r>
            <a:endParaRPr lang="pt-BR" b="0" dirty="0">
              <a:effectLst/>
            </a:endParaRPr>
          </a:p>
          <a:p>
            <a:r>
              <a:rPr lang="pt-BR" dirty="0"/>
              <a:t>Bruno Pereira 7632533</a:t>
            </a:r>
            <a:endParaRPr lang="pt-BR" b="0" dirty="0">
              <a:effectLst/>
            </a:endParaRPr>
          </a:p>
          <a:p>
            <a:r>
              <a:rPr lang="pt-BR" dirty="0"/>
              <a:t>Túlio </a:t>
            </a:r>
            <a:r>
              <a:rPr lang="pt-BR" dirty="0" err="1"/>
              <a:t>Sawatani</a:t>
            </a:r>
            <a:r>
              <a:rPr lang="pt-BR" dirty="0"/>
              <a:t> 8043361</a:t>
            </a:r>
            <a:endParaRPr lang="pt-BR" b="0" dirty="0">
              <a:effectLst/>
            </a:endParaRPr>
          </a:p>
          <a:p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579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Vantagens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/>
              <a:t>Modificações químicas no substrato (até completa mineralização)</a:t>
            </a:r>
          </a:p>
          <a:p>
            <a:r>
              <a:rPr lang="pt-BR" sz="2400" dirty="0"/>
              <a:t>Pode ser aplicado a compostos que volatilizam muito ou pouco (vantagem sobre processo por extração a vapor)</a:t>
            </a:r>
          </a:p>
          <a:p>
            <a:r>
              <a:rPr lang="pt-BR" sz="2400" dirty="0"/>
              <a:t>Aplicação conjunta com </a:t>
            </a:r>
            <a:r>
              <a:rPr lang="pt-BR" sz="2400" dirty="0" err="1"/>
              <a:t>biorremediação</a:t>
            </a:r>
            <a:endParaRPr lang="pt-BR" sz="2400" dirty="0"/>
          </a:p>
          <a:p>
            <a:r>
              <a:rPr lang="pt-BR" sz="2400" dirty="0"/>
              <a:t>Operação simplificada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pt-BR" sz="2400" dirty="0"/>
              <a:t>Viabilização do tratamento biológico pela oxidação avançada parcial</a:t>
            </a:r>
          </a:p>
          <a:p>
            <a:r>
              <a:rPr lang="pt-BR" sz="2400" dirty="0"/>
              <a:t>Utilizado como </a:t>
            </a:r>
            <a:r>
              <a:rPr lang="pt-BR" sz="2400" dirty="0" err="1"/>
              <a:t>pré</a:t>
            </a:r>
            <a:r>
              <a:rPr lang="pt-BR" sz="2400" dirty="0"/>
              <a:t>-tratamento</a:t>
            </a:r>
          </a:p>
          <a:p>
            <a:r>
              <a:rPr lang="pt-BR" sz="2400" dirty="0"/>
              <a:t>Útil para tratar contaminantes de concentrações muito baixas (ordem de </a:t>
            </a:r>
            <a:r>
              <a:rPr lang="pt-BR" sz="2400" dirty="0" err="1"/>
              <a:t>ppb</a:t>
            </a:r>
            <a:r>
              <a:rPr lang="pt-BR" sz="2400" dirty="0"/>
              <a:t>)</a:t>
            </a:r>
          </a:p>
          <a:p>
            <a:r>
              <a:rPr lang="pt-BR" sz="2400" dirty="0"/>
              <a:t>Baixa ou desprezível geração de resíduos (óxidos férricos).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4945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Desvantagens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O processo pode ser muito custoso;</a:t>
            </a:r>
          </a:p>
          <a:p>
            <a:r>
              <a:rPr lang="pt-BR" sz="2400" dirty="0"/>
              <a:t>A aplicação destes processos ainda precisa de desenvolvimento e aperfeiçoamento para adequar reatores em escala industrial;</a:t>
            </a:r>
          </a:p>
          <a:p>
            <a:r>
              <a:rPr lang="pt-BR" sz="2400" dirty="0"/>
              <a:t>Não podem ser aplicados indiscriminadamente a qualquer tipo de resíduo (subprodutos de reação, tóxicos em alguns casos)</a:t>
            </a:r>
          </a:p>
          <a:p>
            <a:r>
              <a:rPr lang="pt-BR" sz="2400" dirty="0"/>
              <a:t>Os radicais oxidantes atuam de forma não específica. Assim, o método pode oxidar outros compostos presentes no solo além do contaminante alvo.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433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50" y="204788"/>
            <a:ext cx="7277100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830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Bibliografia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u="sng" dirty="0" err="1">
                <a:hlinkClick r:id="rId2"/>
              </a:rPr>
              <a:t>Sciulli</a:t>
            </a:r>
            <a:r>
              <a:rPr lang="pt-BR" u="sng" dirty="0">
                <a:hlinkClick r:id="rId2"/>
              </a:rPr>
              <a:t>, </a:t>
            </a:r>
            <a:r>
              <a:rPr lang="pt-BR" u="sng" dirty="0" err="1">
                <a:hlinkClick r:id="rId2"/>
              </a:rPr>
              <a:t>Berguedof</a:t>
            </a:r>
            <a:r>
              <a:rPr lang="pt-BR" u="sng" dirty="0">
                <a:hlinkClick r:id="rId2"/>
              </a:rPr>
              <a:t> Elliot. Remediação do composto </a:t>
            </a:r>
            <a:r>
              <a:rPr lang="pt-BR" u="sng" dirty="0" err="1">
                <a:hlinkClick r:id="rId2"/>
              </a:rPr>
              <a:t>tetracloroeteno</a:t>
            </a:r>
            <a:r>
              <a:rPr lang="pt-BR" u="sng" dirty="0">
                <a:hlinkClick r:id="rId2"/>
              </a:rPr>
              <a:t> em </a:t>
            </a:r>
            <a:r>
              <a:rPr lang="pt-BR" u="sng" dirty="0" err="1">
                <a:hlinkClick r:id="rId2"/>
              </a:rPr>
              <a:t>subsuperfície</a:t>
            </a:r>
            <a:r>
              <a:rPr lang="pt-BR" u="sng" dirty="0">
                <a:hlinkClick r:id="rId2"/>
              </a:rPr>
              <a:t> através do processo de oxidação química in situ (ISCO) (2008)  </a:t>
            </a:r>
          </a:p>
          <a:p>
            <a:r>
              <a:rPr lang="pt-BR" u="sng" dirty="0">
                <a:hlinkClick r:id="rId2"/>
              </a:rPr>
              <a:t>Britto, </a:t>
            </a:r>
            <a:r>
              <a:rPr lang="pt-BR" u="sng" dirty="0" err="1">
                <a:hlinkClick r:id="rId2"/>
              </a:rPr>
              <a:t>Jaildes</a:t>
            </a:r>
            <a:r>
              <a:rPr lang="pt-BR" u="sng" dirty="0">
                <a:hlinkClick r:id="rId2"/>
              </a:rPr>
              <a:t> e Marques Varela, Maria do Carmo Rangel Santos. Processos avançados de oxidação de compostos fenólicos em efluentes industriais (2008)</a:t>
            </a:r>
          </a:p>
          <a:p>
            <a:r>
              <a:rPr lang="pt-BR" u="sng" dirty="0">
                <a:hlinkClick r:id="rId2"/>
              </a:rPr>
              <a:t>http://www.scielo.br/scielo.php?pid=S0100-46702010000300002&amp;script=sci_arttext acesso em 23/05/2018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926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8615" y="142242"/>
            <a:ext cx="10515600" cy="1325563"/>
          </a:xfrm>
        </p:spPr>
        <p:txBody>
          <a:bodyPr/>
          <a:lstStyle/>
          <a:p>
            <a:r>
              <a:rPr lang="pt-BR" dirty="0"/>
              <a:t>No estado de São Paulo (2007):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0" dirty="0">
                <a:effectLst/>
              </a:rPr>
              <a:t> </a:t>
            </a:r>
            <a:endParaRPr lang="pt-BR" dirty="0"/>
          </a:p>
        </p:txBody>
      </p:sp>
      <p:pic>
        <p:nvPicPr>
          <p:cNvPr id="6" name="Imagem 5" descr="C:\Users\Túlio\Downloads\WhatsApp Image 2018-05-23 at 15.20.18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" y="1619250"/>
            <a:ext cx="7200000" cy="50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ângulo 8"/>
          <p:cNvSpPr/>
          <p:nvPr/>
        </p:nvSpPr>
        <p:spPr>
          <a:xfrm>
            <a:off x="7548615" y="2816226"/>
            <a:ext cx="35527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i="0" u="none" strike="noStrike" cap="small" dirty="0">
                <a:solidFill>
                  <a:srgbClr val="37302A"/>
                </a:solidFill>
                <a:effectLst/>
                <a:latin typeface="Garamond" panose="02020404030301010803" pitchFamily="18" charset="0"/>
              </a:rPr>
              <a:t>Gráfico 1; TÉCNICAS DE REMEDIAÇÃO IMPLANTADAS NO ESTADO DE SÃO PAULO; FONTE:CETESB 2007.</a:t>
            </a:r>
            <a:endParaRPr lang="pt-BR" b="0" dirty="0">
              <a:effectLst/>
            </a:endParaRPr>
          </a:p>
          <a:p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717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b="0" dirty="0">
                <a:effectLst/>
              </a:rPr>
            </a:br>
            <a:r>
              <a:rPr lang="pt-BR" b="0" dirty="0">
                <a:effectLst/>
              </a:rPr>
              <a:t>Conceitos/Princípios de Funcionamento	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Injeção de compostos químicos no solo:</a:t>
            </a:r>
          </a:p>
          <a:p>
            <a:pPr lvl="1"/>
            <a:r>
              <a:rPr lang="pt-BR" sz="2000" dirty="0"/>
              <a:t>No local (in situ);</a:t>
            </a:r>
          </a:p>
          <a:p>
            <a:pPr lvl="1"/>
            <a:r>
              <a:rPr lang="pt-BR" sz="2000" dirty="0"/>
              <a:t>Após a retirada do solo do local (</a:t>
            </a:r>
            <a:r>
              <a:rPr lang="pt-BR" sz="2000" dirty="0" err="1"/>
              <a:t>ex</a:t>
            </a:r>
            <a:r>
              <a:rPr lang="pt-BR" sz="2000" dirty="0"/>
              <a:t> situ).</a:t>
            </a:r>
          </a:p>
          <a:p>
            <a:endParaRPr lang="pt-BR" sz="2000" dirty="0"/>
          </a:p>
          <a:p>
            <a:r>
              <a:rPr lang="pt-BR" sz="2000" dirty="0"/>
              <a:t>Degradação do contaminante</a:t>
            </a:r>
          </a:p>
          <a:p>
            <a:pPr lvl="1"/>
            <a:r>
              <a:rPr lang="pt-BR" sz="2000" dirty="0"/>
              <a:t>Processos de oxidação ou redução.</a:t>
            </a:r>
          </a:p>
          <a:p>
            <a:pPr lvl="1"/>
            <a:endParaRPr lang="pt-BR" sz="2000" dirty="0"/>
          </a:p>
          <a:p>
            <a:r>
              <a:rPr lang="pt-BR" sz="2000" dirty="0"/>
              <a:t>Alternativa de </a:t>
            </a:r>
            <a:r>
              <a:rPr lang="pt-BR" sz="2000" dirty="0" err="1"/>
              <a:t>pré</a:t>
            </a:r>
            <a:r>
              <a:rPr lang="pt-BR" sz="2000" dirty="0"/>
              <a:t>-tratamento para casos de altas concentrações de poluentes</a:t>
            </a:r>
          </a:p>
          <a:p>
            <a:pPr lvl="1"/>
            <a:r>
              <a:rPr lang="pt-BR" sz="2000" dirty="0"/>
              <a:t>Viabiliza o uso do método biológico em etapas posteriores (mais barato em relação ao químico).</a:t>
            </a:r>
          </a:p>
          <a:p>
            <a:pPr lvl="1"/>
            <a:endParaRPr lang="pt-BR" sz="2000" dirty="0"/>
          </a:p>
          <a:p>
            <a:pPr marL="457200" lvl="1" indent="0">
              <a:buNone/>
            </a:pPr>
            <a:endParaRPr lang="pt-BR" sz="2000" dirty="0"/>
          </a:p>
          <a:p>
            <a:pPr lvl="1"/>
            <a:endParaRPr lang="pt-BR" sz="2000" dirty="0"/>
          </a:p>
          <a:p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53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28675"/>
            <a:ext cx="10515600" cy="5348288"/>
          </a:xfrm>
        </p:spPr>
        <p:txBody>
          <a:bodyPr>
            <a:normAutofit fontScale="77500" lnSpcReduction="20000"/>
          </a:bodyPr>
          <a:lstStyle/>
          <a:p>
            <a:endParaRPr lang="pt-BR" dirty="0"/>
          </a:p>
          <a:p>
            <a:endParaRPr lang="pt-BR" dirty="0"/>
          </a:p>
          <a:p>
            <a:r>
              <a:rPr lang="pt-BR" sz="2800" dirty="0"/>
              <a:t>Baseado em processos </a:t>
            </a:r>
            <a:r>
              <a:rPr lang="pt-BR" sz="2800" dirty="0" err="1"/>
              <a:t>oxidativos</a:t>
            </a:r>
            <a:r>
              <a:rPr lang="pt-BR" sz="2800" dirty="0"/>
              <a:t> avançados (POA)</a:t>
            </a:r>
          </a:p>
          <a:p>
            <a:pPr lvl="1"/>
            <a:r>
              <a:rPr lang="pt-BR" sz="2800" dirty="0"/>
              <a:t>Químicos </a:t>
            </a:r>
            <a:r>
              <a:rPr lang="pt-BR" sz="2800" dirty="0" err="1"/>
              <a:t>radicalares</a:t>
            </a:r>
            <a:r>
              <a:rPr lang="pt-BR" sz="2800" dirty="0"/>
              <a:t> altamente oxidantes         radical hidroxila (OH)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Necessidade de adição de catalisadores em alguns casos.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Mais utilizado: Método </a:t>
            </a:r>
            <a:r>
              <a:rPr lang="pt-BR" sz="2800" dirty="0" err="1"/>
              <a:t>Fenton</a:t>
            </a:r>
            <a:r>
              <a:rPr lang="pt-BR" sz="2800" dirty="0"/>
              <a:t> (H</a:t>
            </a:r>
            <a:r>
              <a:rPr lang="pt-BR" sz="2100" dirty="0"/>
              <a:t>2</a:t>
            </a:r>
            <a:r>
              <a:rPr lang="pt-BR" sz="2800" dirty="0"/>
              <a:t>O</a:t>
            </a:r>
            <a:r>
              <a:rPr lang="pt-BR" sz="2100" dirty="0"/>
              <a:t>2</a:t>
            </a:r>
            <a:r>
              <a:rPr lang="pt-BR" sz="2800" dirty="0"/>
              <a:t>)</a:t>
            </a:r>
          </a:p>
          <a:p>
            <a:pPr lvl="1"/>
            <a:r>
              <a:rPr lang="pt-BR" sz="2800" dirty="0"/>
              <a:t>Altamente reativo;</a:t>
            </a:r>
          </a:p>
          <a:p>
            <a:pPr lvl="1"/>
            <a:r>
              <a:rPr lang="pt-BR" sz="2800" dirty="0"/>
              <a:t>Baixo custo;</a:t>
            </a:r>
          </a:p>
          <a:p>
            <a:pPr lvl="1"/>
            <a:r>
              <a:rPr lang="pt-BR" sz="2800" dirty="0"/>
              <a:t>Fácil manuseio e aplicação.</a:t>
            </a:r>
          </a:p>
          <a:p>
            <a:endParaRPr lang="pt-BR" dirty="0"/>
          </a:p>
          <a:p>
            <a:pPr marL="457200" lvl="1" indent="0">
              <a:buNone/>
            </a:pPr>
            <a:endParaRPr lang="pt-BR" dirty="0"/>
          </a:p>
          <a:p>
            <a:pPr marL="457200" lvl="1" indent="0">
              <a:buNone/>
            </a:pPr>
            <a:endParaRPr lang="pt-BR" dirty="0"/>
          </a:p>
          <a:p>
            <a:pPr marL="457200" lvl="1" indent="0">
              <a:buNone/>
            </a:pPr>
            <a:r>
              <a:rPr lang="pt-BR" dirty="0"/>
              <a:t>      </a:t>
            </a:r>
          </a:p>
        </p:txBody>
      </p:sp>
      <p:cxnSp>
        <p:nvCxnSpPr>
          <p:cNvPr id="5" name="Conector de seta reta 4"/>
          <p:cNvCxnSpPr/>
          <p:nvPr/>
        </p:nvCxnSpPr>
        <p:spPr>
          <a:xfrm flipV="1">
            <a:off x="6943725" y="2014537"/>
            <a:ext cx="47148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63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 </a:t>
            </a:r>
            <a:r>
              <a:rPr lang="pt-BR" dirty="0" err="1"/>
              <a:t>Fenton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/>
              <a:t>Utiliza-se o peróxido de hidrogênio – produz radicais hidroxilas (fortes oxidantes não seletivos, reagem com aromáticos e alcalinos).</a:t>
            </a:r>
          </a:p>
          <a:p>
            <a:endParaRPr lang="pt-BR" sz="2400" dirty="0"/>
          </a:p>
          <a:p>
            <a:r>
              <a:rPr lang="pt-BR" sz="2400" dirty="0"/>
              <a:t>Aplicação de solução de metal de transição (Ferro) para acelerar a reação e aumentar a força da oxidação.</a:t>
            </a:r>
          </a:p>
          <a:p>
            <a:endParaRPr lang="pt-BR" dirty="0"/>
          </a:p>
          <a:p>
            <a:r>
              <a:rPr lang="pt-BR" sz="2400" dirty="0"/>
              <a:t>H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2</a:t>
            </a:r>
            <a:r>
              <a:rPr lang="pt-BR" sz="2400" dirty="0"/>
              <a:t>+Fe</a:t>
            </a:r>
            <a:r>
              <a:rPr lang="pt-BR" sz="2400" baseline="30000" dirty="0"/>
              <a:t>2+</a:t>
            </a:r>
            <a:r>
              <a:rPr lang="pt-BR" sz="2400" dirty="0"/>
              <a:t>→ ∙OH+ OH</a:t>
            </a:r>
            <a:r>
              <a:rPr lang="pt-BR" sz="2400" baseline="30000" dirty="0"/>
              <a:t>- </a:t>
            </a:r>
            <a:r>
              <a:rPr lang="pt-BR" sz="2400" dirty="0"/>
              <a:t>+ Fe</a:t>
            </a:r>
            <a:r>
              <a:rPr lang="pt-BR" sz="2400" baseline="30000" dirty="0"/>
              <a:t>3+</a:t>
            </a:r>
            <a:r>
              <a:rPr lang="pt-BR" sz="2400" dirty="0"/>
              <a:t> (eq.1)</a:t>
            </a:r>
          </a:p>
          <a:p>
            <a:endParaRPr lang="pt-BR" dirty="0"/>
          </a:p>
          <a:p>
            <a:r>
              <a:rPr lang="pt-BR" dirty="0"/>
              <a:t>*</a:t>
            </a:r>
            <a:r>
              <a:rPr lang="pt-BR" sz="2400" dirty="0"/>
              <a:t>outros catalisadores possíveis: cobre e raios UV.</a:t>
            </a:r>
          </a:p>
        </p:txBody>
      </p:sp>
    </p:spTree>
    <p:extLst>
      <p:ext uri="{BB962C8B-B14F-4D97-AF65-F5344CB8AC3E}">
        <p14:creationId xmlns:p14="http://schemas.microsoft.com/office/powerpoint/2010/main" val="3477146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/>
          <a:lstStyle/>
          <a:p>
            <a:r>
              <a:rPr lang="pt-BR" sz="3200" dirty="0"/>
              <a:t>O uso de Fe</a:t>
            </a:r>
            <a:r>
              <a:rPr lang="pt-BR" sz="3200" baseline="30000" dirty="0"/>
              <a:t>2+</a:t>
            </a:r>
            <a:r>
              <a:rPr lang="pt-BR" sz="3200" dirty="0"/>
              <a:t> traz uma reação mais rápida, contudo, se utiliza mais o íon Fe</a:t>
            </a:r>
            <a:r>
              <a:rPr lang="pt-BR" sz="3200" baseline="30000" dirty="0"/>
              <a:t>3+</a:t>
            </a:r>
            <a:r>
              <a:rPr lang="pt-BR" sz="3200" dirty="0"/>
              <a:t> pois neste estado, o ferro é mais abundante e tem menor custo.</a:t>
            </a:r>
          </a:p>
          <a:p>
            <a:endParaRPr lang="pt-BR" sz="3200" dirty="0"/>
          </a:p>
          <a:p>
            <a:r>
              <a:rPr lang="pt-BR" sz="3200" dirty="0"/>
              <a:t>Fe</a:t>
            </a:r>
            <a:r>
              <a:rPr lang="pt-BR" sz="3200" baseline="30000" dirty="0"/>
              <a:t>3+ </a:t>
            </a:r>
            <a:r>
              <a:rPr lang="pt-BR" sz="3200" dirty="0"/>
              <a:t>+ H</a:t>
            </a:r>
            <a:r>
              <a:rPr lang="pt-BR" sz="3200" baseline="-25000" dirty="0"/>
              <a:t>2</a:t>
            </a:r>
            <a:r>
              <a:rPr lang="pt-BR" sz="3200" dirty="0"/>
              <a:t>O</a:t>
            </a:r>
            <a:r>
              <a:rPr lang="pt-BR" sz="3200" baseline="-25000" dirty="0"/>
              <a:t>2</a:t>
            </a:r>
            <a:r>
              <a:rPr lang="pt-BR" sz="3200" dirty="0"/>
              <a:t>→ Fe</a:t>
            </a:r>
            <a:r>
              <a:rPr lang="pt-BR" sz="3200" baseline="30000" dirty="0"/>
              <a:t>2+</a:t>
            </a:r>
            <a:r>
              <a:rPr lang="pt-BR" sz="3200" dirty="0"/>
              <a:t>+ HO</a:t>
            </a:r>
            <a:r>
              <a:rPr lang="pt-BR" sz="3200" baseline="-25000" dirty="0"/>
              <a:t>2</a:t>
            </a:r>
            <a:r>
              <a:rPr lang="pt-BR" sz="3200" baseline="30000" dirty="0"/>
              <a:t>.</a:t>
            </a:r>
            <a:r>
              <a:rPr lang="pt-BR" sz="3200" dirty="0"/>
              <a:t> +H</a:t>
            </a:r>
            <a:r>
              <a:rPr lang="pt-BR" sz="3200" baseline="30000" dirty="0"/>
              <a:t>+</a:t>
            </a:r>
            <a:r>
              <a:rPr lang="pt-BR" sz="3200" dirty="0"/>
              <a:t> (eq.2)</a:t>
            </a:r>
          </a:p>
          <a:p>
            <a:endParaRPr lang="pt-BR" sz="3200" dirty="0"/>
          </a:p>
          <a:p>
            <a:r>
              <a:rPr lang="pt-BR" sz="3200" dirty="0"/>
              <a:t>Fe</a:t>
            </a:r>
            <a:r>
              <a:rPr lang="pt-BR" sz="3200" baseline="30000" dirty="0"/>
              <a:t>3+ </a:t>
            </a:r>
            <a:r>
              <a:rPr lang="pt-BR" sz="3200" dirty="0"/>
              <a:t>+ HO</a:t>
            </a:r>
            <a:r>
              <a:rPr lang="pt-BR" sz="3200" baseline="-25000" dirty="0"/>
              <a:t>2</a:t>
            </a:r>
            <a:r>
              <a:rPr lang="pt-BR" sz="3200" baseline="30000" dirty="0"/>
              <a:t>.</a:t>
            </a:r>
            <a:r>
              <a:rPr lang="pt-BR" sz="3200" dirty="0"/>
              <a:t> → Fe</a:t>
            </a:r>
            <a:r>
              <a:rPr lang="pt-BR" sz="3200" baseline="30000" dirty="0"/>
              <a:t>2+</a:t>
            </a:r>
            <a:r>
              <a:rPr lang="pt-BR" sz="3200" dirty="0"/>
              <a:t>+ O</a:t>
            </a:r>
            <a:r>
              <a:rPr lang="pt-BR" sz="3200" baseline="-25000" dirty="0"/>
              <a:t>2</a:t>
            </a:r>
            <a:r>
              <a:rPr lang="pt-BR" sz="3200" dirty="0"/>
              <a:t> +H</a:t>
            </a:r>
            <a:r>
              <a:rPr lang="pt-BR" sz="3200" baseline="30000" dirty="0"/>
              <a:t>+ </a:t>
            </a:r>
            <a:r>
              <a:rPr lang="pt-BR" sz="3200" dirty="0"/>
              <a:t>(eq.3)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0507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/>
              <a:t>Sistemas fundamentados em ozônio (o</a:t>
            </a:r>
            <a:r>
              <a:rPr lang="pt-BR" b="1" cap="small" baseline="-25000" dirty="0"/>
              <a:t>3</a:t>
            </a:r>
            <a:r>
              <a:rPr lang="pt-BR" b="1" cap="small" dirty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/>
              <a:t>O ozônio é um oxidante energético e, por causa disto, é muito utilizado em processos de degradação de compostos orgânicos. </a:t>
            </a:r>
          </a:p>
          <a:p>
            <a:endParaRPr lang="pt-BR" sz="2400" dirty="0"/>
          </a:p>
          <a:p>
            <a:r>
              <a:rPr lang="pt-BR" sz="2400" dirty="0"/>
              <a:t>Reações através de:</a:t>
            </a:r>
          </a:p>
          <a:p>
            <a:endParaRPr lang="pt-BR" sz="2400" dirty="0"/>
          </a:p>
          <a:p>
            <a:pPr lvl="1"/>
            <a:r>
              <a:rPr lang="pt-BR" sz="2400" dirty="0"/>
              <a:t>Mecanismo direto – </a:t>
            </a:r>
            <a:r>
              <a:rPr lang="pt-BR" sz="2400" dirty="0" err="1"/>
              <a:t>eletrofílica</a:t>
            </a:r>
            <a:r>
              <a:rPr lang="pt-BR" sz="2400" dirty="0"/>
              <a:t> ou </a:t>
            </a:r>
            <a:r>
              <a:rPr lang="pt-BR" sz="2400" dirty="0" err="1"/>
              <a:t>cicloadição</a:t>
            </a:r>
            <a:r>
              <a:rPr lang="pt-BR" sz="2400" dirty="0"/>
              <a:t>.</a:t>
            </a:r>
          </a:p>
          <a:p>
            <a:pPr lvl="1"/>
            <a:endParaRPr lang="pt-BR" sz="2400" dirty="0"/>
          </a:p>
          <a:p>
            <a:pPr lvl="1"/>
            <a:r>
              <a:rPr lang="pt-BR" sz="2400" dirty="0"/>
              <a:t>Mecanismo indireto – radical livre (hidroxila) formado a partir da decomposição do ozônio.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594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839787" y="566738"/>
            <a:ext cx="5157787" cy="823912"/>
          </a:xfrm>
        </p:spPr>
        <p:txBody>
          <a:bodyPr>
            <a:noAutofit/>
          </a:bodyPr>
          <a:lstStyle/>
          <a:p>
            <a:r>
              <a:rPr lang="pt-BR" sz="3200" b="1" dirty="0"/>
              <a:t>Mecanismo Direto – Adição </a:t>
            </a:r>
            <a:r>
              <a:rPr lang="pt-BR" sz="3200" b="1" dirty="0" err="1"/>
              <a:t>Eletrofílica</a:t>
            </a:r>
            <a:r>
              <a:rPr lang="pt-BR" sz="3200" dirty="0"/>
              <a:t>	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839786" y="1662113"/>
            <a:ext cx="5157787" cy="3684588"/>
          </a:xfrm>
        </p:spPr>
        <p:txBody>
          <a:bodyPr/>
          <a:lstStyle/>
          <a:p>
            <a:r>
              <a:rPr lang="pt-BR" sz="2400" dirty="0"/>
              <a:t>O</a:t>
            </a:r>
            <a:r>
              <a:rPr lang="pt-BR" sz="2400" baseline="-25000" dirty="0"/>
              <a:t>3</a:t>
            </a:r>
            <a:r>
              <a:rPr lang="pt-BR" sz="2400" dirty="0"/>
              <a:t> + NO</a:t>
            </a:r>
            <a:r>
              <a:rPr lang="pt-BR" sz="2400" baseline="-25000" dirty="0"/>
              <a:t>2</a:t>
            </a:r>
            <a:r>
              <a:rPr lang="pt-BR" sz="2400" dirty="0"/>
              <a:t> - → NO</a:t>
            </a:r>
            <a:r>
              <a:rPr lang="pt-BR" sz="2400" baseline="-25000" dirty="0"/>
              <a:t>3</a:t>
            </a:r>
            <a:r>
              <a:rPr lang="pt-BR" sz="2400" dirty="0"/>
              <a:t> - + O</a:t>
            </a:r>
            <a:r>
              <a:rPr lang="pt-BR" sz="2400" baseline="-25000" dirty="0"/>
              <a:t>2</a:t>
            </a:r>
            <a:r>
              <a:rPr lang="pt-BR" sz="2400" dirty="0"/>
              <a:t> (eq. 2) </a:t>
            </a:r>
          </a:p>
          <a:p>
            <a:r>
              <a:rPr lang="pt-BR" sz="2400" dirty="0"/>
              <a:t>O</a:t>
            </a:r>
            <a:r>
              <a:rPr lang="pt-BR" sz="2400" baseline="-25000" dirty="0"/>
              <a:t>3</a:t>
            </a:r>
            <a:r>
              <a:rPr lang="pt-BR" sz="2400" dirty="0"/>
              <a:t> + CN- → CNO- + O</a:t>
            </a:r>
            <a:r>
              <a:rPr lang="pt-BR" sz="2400" baseline="-25000" dirty="0"/>
              <a:t>2</a:t>
            </a:r>
            <a:r>
              <a:rPr lang="pt-BR" sz="2400" dirty="0"/>
              <a:t> (eq. 3) </a:t>
            </a:r>
          </a:p>
          <a:p>
            <a:r>
              <a:rPr lang="pt-BR" sz="2400" dirty="0"/>
              <a:t>O</a:t>
            </a:r>
            <a:r>
              <a:rPr lang="pt-BR" sz="2400" baseline="-25000" dirty="0"/>
              <a:t>3</a:t>
            </a:r>
            <a:r>
              <a:rPr lang="pt-BR" sz="2400" dirty="0"/>
              <a:t> + SO</a:t>
            </a:r>
            <a:r>
              <a:rPr lang="pt-BR" sz="2400" baseline="-25000" dirty="0"/>
              <a:t>3</a:t>
            </a:r>
            <a:r>
              <a:rPr lang="pt-BR" sz="2400" dirty="0"/>
              <a:t> 2- → SO</a:t>
            </a:r>
            <a:r>
              <a:rPr lang="pt-BR" sz="2400" baseline="-25000" dirty="0"/>
              <a:t>4</a:t>
            </a:r>
            <a:r>
              <a:rPr lang="pt-BR" sz="2400" dirty="0"/>
              <a:t> 2- + O2 (eq. 4) </a:t>
            </a:r>
          </a:p>
          <a:p>
            <a:r>
              <a:rPr lang="pt-BR" sz="2400" dirty="0"/>
              <a:t>O</a:t>
            </a:r>
            <a:r>
              <a:rPr lang="pt-BR" sz="2400" baseline="-25000" dirty="0"/>
              <a:t>3</a:t>
            </a:r>
            <a:r>
              <a:rPr lang="pt-BR" sz="2400" dirty="0"/>
              <a:t> + R</a:t>
            </a:r>
            <a:r>
              <a:rPr lang="pt-BR" sz="2400" baseline="-25000" dirty="0"/>
              <a:t>2</a:t>
            </a:r>
            <a:r>
              <a:rPr lang="pt-BR" sz="2400" dirty="0"/>
              <a:t>C = CR</a:t>
            </a:r>
            <a:r>
              <a:rPr lang="pt-BR" sz="2400" baseline="-25000" dirty="0"/>
              <a:t>2</a:t>
            </a:r>
            <a:r>
              <a:rPr lang="pt-BR" sz="2400" dirty="0"/>
              <a:t> → RCHO (eq. 5)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566738"/>
            <a:ext cx="5183188" cy="823912"/>
          </a:xfrm>
        </p:spPr>
        <p:txBody>
          <a:bodyPr>
            <a:noAutofit/>
          </a:bodyPr>
          <a:lstStyle/>
          <a:p>
            <a:r>
              <a:rPr lang="pt-BR" sz="3200" b="1" dirty="0"/>
              <a:t>Mecanismo Indireto – Espécies </a:t>
            </a:r>
            <a:r>
              <a:rPr lang="pt-BR" sz="3200" b="1" dirty="0" err="1"/>
              <a:t>Radicalares</a:t>
            </a:r>
            <a:endParaRPr lang="pt-BR" sz="3200" b="1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1662113"/>
            <a:ext cx="5183188" cy="3684588"/>
          </a:xfrm>
        </p:spPr>
        <p:txBody>
          <a:bodyPr/>
          <a:lstStyle/>
          <a:p>
            <a:r>
              <a:rPr lang="pt-BR" sz="2400" dirty="0"/>
              <a:t>O</a:t>
            </a:r>
            <a:r>
              <a:rPr lang="pt-BR" sz="2400" baseline="-25000" dirty="0"/>
              <a:t>3</a:t>
            </a:r>
            <a:r>
              <a:rPr lang="pt-BR" sz="2400" dirty="0"/>
              <a:t> + H</a:t>
            </a:r>
            <a:r>
              <a:rPr lang="pt-BR" sz="2400" baseline="-25000" dirty="0"/>
              <a:t>2</a:t>
            </a:r>
            <a:r>
              <a:rPr lang="pt-BR" sz="2400" dirty="0"/>
              <a:t>O + energia → H</a:t>
            </a:r>
            <a:r>
              <a:rPr lang="pt-BR" sz="2400" baseline="-25000" dirty="0"/>
              <a:t>2</a:t>
            </a:r>
            <a:r>
              <a:rPr lang="pt-BR" sz="2400" dirty="0"/>
              <a:t> O</a:t>
            </a:r>
            <a:r>
              <a:rPr lang="pt-BR" sz="2400" baseline="-25000" dirty="0"/>
              <a:t>2</a:t>
            </a:r>
            <a:r>
              <a:rPr lang="pt-BR" sz="2400" dirty="0"/>
              <a:t> + O</a:t>
            </a:r>
            <a:r>
              <a:rPr lang="pt-BR" sz="2400" baseline="-25000" dirty="0"/>
              <a:t>2</a:t>
            </a:r>
            <a:r>
              <a:rPr lang="pt-BR" sz="2400" dirty="0"/>
              <a:t> (eq. 6)</a:t>
            </a:r>
          </a:p>
          <a:p>
            <a:r>
              <a:rPr lang="pt-BR" sz="2400" dirty="0"/>
              <a:t>H</a:t>
            </a:r>
            <a:r>
              <a:rPr lang="pt-BR" sz="2400" baseline="-25000" dirty="0"/>
              <a:t>2</a:t>
            </a:r>
            <a:r>
              <a:rPr lang="pt-BR" sz="2400" dirty="0"/>
              <a:t> O</a:t>
            </a:r>
            <a:r>
              <a:rPr lang="pt-BR" sz="2400" baseline="-25000" dirty="0"/>
              <a:t>2</a:t>
            </a:r>
            <a:r>
              <a:rPr lang="pt-BR" sz="2400" dirty="0"/>
              <a:t> + energia → 2HO∙ (eq. 7) </a:t>
            </a:r>
          </a:p>
          <a:p>
            <a:r>
              <a:rPr lang="pt-BR" sz="2400" dirty="0"/>
              <a:t>O3 + HO- → O2 - + HO</a:t>
            </a:r>
            <a:r>
              <a:rPr lang="pt-BR" sz="2400" baseline="-25000" dirty="0"/>
              <a:t>2</a:t>
            </a:r>
            <a:r>
              <a:rPr lang="pt-BR" sz="2400" dirty="0"/>
              <a:t> ∙ (eq. 8) </a:t>
            </a:r>
          </a:p>
          <a:p>
            <a:r>
              <a:rPr lang="pt-BR" sz="2400" dirty="0"/>
              <a:t>O</a:t>
            </a:r>
            <a:r>
              <a:rPr lang="pt-BR" sz="2400" baseline="-25000" dirty="0"/>
              <a:t>3</a:t>
            </a:r>
            <a:r>
              <a:rPr lang="pt-BR" sz="2400" dirty="0"/>
              <a:t> + HO</a:t>
            </a:r>
            <a:r>
              <a:rPr lang="pt-BR" sz="2400" baseline="-25000" dirty="0"/>
              <a:t>2</a:t>
            </a:r>
            <a:r>
              <a:rPr lang="pt-BR" sz="2400" dirty="0"/>
              <a:t> ∙ → 2O</a:t>
            </a:r>
            <a:r>
              <a:rPr lang="pt-BR" sz="2400" baseline="-25000" dirty="0"/>
              <a:t>2</a:t>
            </a:r>
            <a:r>
              <a:rPr lang="pt-BR" sz="2400" dirty="0"/>
              <a:t> + HO∙ (eq. 9)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4792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261872" y="108585"/>
            <a:ext cx="9692640" cy="1325562"/>
          </a:xfrm>
        </p:spPr>
        <p:txBody>
          <a:bodyPr/>
          <a:lstStyle/>
          <a:p>
            <a:r>
              <a:rPr lang="pt-BR" dirty="0"/>
              <a:t>Indicações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1261872" y="1543050"/>
            <a:ext cx="8595360" cy="4351337"/>
          </a:xfrm>
        </p:spPr>
        <p:txBody>
          <a:bodyPr>
            <a:noAutofit/>
          </a:bodyPr>
          <a:lstStyle/>
          <a:p>
            <a:r>
              <a:rPr lang="pt-BR" sz="2400" dirty="0"/>
              <a:t>Pode ser aplicada a diversos tipos de solos e granulometria, como </a:t>
            </a:r>
            <a:r>
              <a:rPr lang="pt-BR" sz="2400" dirty="0" err="1"/>
              <a:t>siltes</a:t>
            </a:r>
            <a:r>
              <a:rPr lang="pt-BR" sz="2400" dirty="0"/>
              <a:t> ou argilas.</a:t>
            </a:r>
          </a:p>
          <a:p>
            <a:endParaRPr lang="pt-BR" sz="2400" dirty="0"/>
          </a:p>
          <a:p>
            <a:r>
              <a:rPr lang="pt-BR" sz="2400" dirty="0"/>
              <a:t>Adequada para tratamento de:</a:t>
            </a:r>
          </a:p>
          <a:p>
            <a:pPr lvl="1"/>
            <a:r>
              <a:rPr lang="pt-BR" sz="2400" dirty="0"/>
              <a:t>Compostos Orgânicos Voláteis (</a:t>
            </a:r>
            <a:r>
              <a:rPr lang="pt-BR" sz="2400" dirty="0" err="1"/>
              <a:t>VOCs</a:t>
            </a:r>
            <a:r>
              <a:rPr lang="pt-BR" sz="2400" dirty="0"/>
              <a:t>)</a:t>
            </a:r>
          </a:p>
          <a:p>
            <a:pPr lvl="1"/>
            <a:r>
              <a:rPr lang="pt-BR" sz="2400" dirty="0" err="1"/>
              <a:t>Dicloroetano</a:t>
            </a:r>
            <a:r>
              <a:rPr lang="pt-BR" sz="2400" dirty="0"/>
              <a:t> (DCE)</a:t>
            </a:r>
          </a:p>
          <a:p>
            <a:pPr lvl="1"/>
            <a:r>
              <a:rPr lang="pt-BR" sz="2400" dirty="0" err="1"/>
              <a:t>Tricloroetano</a:t>
            </a:r>
            <a:r>
              <a:rPr lang="pt-BR" sz="2400" dirty="0"/>
              <a:t> (TCE)</a:t>
            </a:r>
          </a:p>
          <a:p>
            <a:pPr lvl="1"/>
            <a:r>
              <a:rPr lang="pt-BR" sz="2400" dirty="0" err="1"/>
              <a:t>Tetracloroetileno</a:t>
            </a:r>
            <a:r>
              <a:rPr lang="pt-BR" sz="2400" dirty="0"/>
              <a:t> (PCE)</a:t>
            </a:r>
          </a:p>
          <a:p>
            <a:pPr lvl="1"/>
            <a:r>
              <a:rPr lang="pt-BR" sz="2400" dirty="0"/>
              <a:t>Benzeno, tolueno, </a:t>
            </a:r>
            <a:r>
              <a:rPr lang="pt-BR" sz="2400" dirty="0" err="1"/>
              <a:t>etilbenzeno</a:t>
            </a:r>
            <a:r>
              <a:rPr lang="pt-BR" sz="2400" dirty="0"/>
              <a:t> e xilenos</a:t>
            </a:r>
          </a:p>
          <a:p>
            <a:pPr lvl="1"/>
            <a:r>
              <a:rPr lang="pt-BR" sz="2400" dirty="0"/>
              <a:t>Compostos orgânicos </a:t>
            </a:r>
            <a:r>
              <a:rPr lang="pt-BR" sz="2400" dirty="0" err="1"/>
              <a:t>semi-voláteis</a:t>
            </a:r>
            <a:r>
              <a:rPr lang="pt-BR" sz="2400" dirty="0"/>
              <a:t> (</a:t>
            </a:r>
            <a:r>
              <a:rPr lang="pt-BR" sz="2400" dirty="0" err="1"/>
              <a:t>SVOCs</a:t>
            </a:r>
            <a:r>
              <a:rPr lang="pt-BR" sz="2400" dirty="0"/>
              <a:t>) – pesticidas, hidrocarbonetos policíclicos aromáticos (</a:t>
            </a:r>
            <a:r>
              <a:rPr lang="pt-BR" sz="2400" dirty="0" err="1"/>
              <a:t>HPAs</a:t>
            </a:r>
            <a:r>
              <a:rPr lang="pt-BR" sz="2400" dirty="0"/>
              <a:t>) e </a:t>
            </a:r>
            <a:r>
              <a:rPr lang="pt-BR" sz="2400" dirty="0" err="1"/>
              <a:t>bifenilas</a:t>
            </a:r>
            <a:r>
              <a:rPr lang="pt-BR" sz="2400" dirty="0"/>
              <a:t> </a:t>
            </a:r>
            <a:r>
              <a:rPr lang="pt-BR" sz="2400" dirty="0" err="1"/>
              <a:t>policloradas</a:t>
            </a:r>
            <a:r>
              <a:rPr lang="pt-BR" sz="2400" dirty="0"/>
              <a:t> (</a:t>
            </a:r>
            <a:r>
              <a:rPr lang="pt-BR" sz="2400" dirty="0" err="1"/>
              <a:t>PCBs</a:t>
            </a:r>
            <a:r>
              <a:rPr lang="pt-BR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7025060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TM03457515[[fn=Exibir]]</Template>
  <TotalTime>66</TotalTime>
  <Words>689</Words>
  <Application>Microsoft Office PowerPoint</Application>
  <PresentationFormat>Widescreen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Century Schoolbook</vt:lpstr>
      <vt:lpstr>Garamond</vt:lpstr>
      <vt:lpstr>Wingdings 2</vt:lpstr>
      <vt:lpstr>View</vt:lpstr>
      <vt:lpstr>Oxidação Química </vt:lpstr>
      <vt:lpstr>No estado de São Paulo (2007):</vt:lpstr>
      <vt:lpstr> Conceitos/Princípios de Funcionamento  </vt:lpstr>
      <vt:lpstr>Apresentação do PowerPoint</vt:lpstr>
      <vt:lpstr>Método Fenton</vt:lpstr>
      <vt:lpstr>Apresentação do PowerPoint</vt:lpstr>
      <vt:lpstr>Sistemas fundamentados em ozônio (o3)</vt:lpstr>
      <vt:lpstr>Apresentação do PowerPoint</vt:lpstr>
      <vt:lpstr>Indicações</vt:lpstr>
      <vt:lpstr>Vantagens</vt:lpstr>
      <vt:lpstr>Desvantagens</vt:lpstr>
      <vt:lpstr>Apresentação do PowerPoint</vt:lpstr>
      <vt:lpstr>Bibliografia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Oxidação Química</dc:title>
  <dc:creator>Roberto da Silva Pereira</dc:creator>
  <cp:lastModifiedBy>Maria Eugenia Gimenez Boscov BOSCOV</cp:lastModifiedBy>
  <cp:revision>9</cp:revision>
  <dcterms:created xsi:type="dcterms:W3CDTF">2018-06-13T03:38:36Z</dcterms:created>
  <dcterms:modified xsi:type="dcterms:W3CDTF">2018-06-17T17:13:02Z</dcterms:modified>
</cp:coreProperties>
</file>