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732"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ítulo e Subtítulo">
    <p:spTree>
      <p:nvGrpSpPr>
        <p:cNvPr id="1" name=""/>
        <p:cNvGrpSpPr/>
        <p:nvPr/>
      </p:nvGrpSpPr>
      <p:grpSpPr>
        <a:xfrm>
          <a:off x="0" y="0"/>
          <a:ext cx="0" cy="0"/>
          <a:chOff x="0" y="0"/>
          <a:chExt cx="0" cy="0"/>
        </a:xfrm>
      </p:grpSpPr>
      <p:sp>
        <p:nvSpPr>
          <p:cNvPr id="11" name="Shape 11"/>
          <p:cNvSpPr>
            <a:spLocks noGrp="1"/>
          </p:cNvSpPr>
          <p:nvPr>
            <p:ph type="title"/>
          </p:nvPr>
        </p:nvSpPr>
        <p:spPr>
          <a:xfrm>
            <a:off x="1270000" y="1638300"/>
            <a:ext cx="10464800" cy="3302000"/>
          </a:xfrm>
          <a:prstGeom prst="rect">
            <a:avLst/>
          </a:prstGeom>
        </p:spPr>
        <p:txBody>
          <a:bodyPr anchor="b"/>
          <a:lstStyle/>
          <a:p>
            <a:r>
              <a:t>Texto do Título</a:t>
            </a:r>
          </a:p>
        </p:txBody>
      </p:sp>
      <p:sp>
        <p:nvSpPr>
          <p:cNvPr id="12" name="Shape 12"/>
          <p:cNvSpPr>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Nível de Corpo Um</a:t>
            </a:r>
          </a:p>
          <a:p>
            <a:pPr lvl="1"/>
            <a:r>
              <a:t>Nível de Corpo Dois</a:t>
            </a:r>
          </a:p>
          <a:p>
            <a:pPr lvl="2"/>
            <a:r>
              <a:t>Nível de Corpo Três</a:t>
            </a:r>
          </a:p>
          <a:p>
            <a:pPr lvl="3"/>
            <a:r>
              <a:t>Nível de Corpo Quatro</a:t>
            </a:r>
          </a:p>
          <a:p>
            <a:pPr lvl="4"/>
            <a:r>
              <a:t>Nível de Corpo Cinco</a:t>
            </a:r>
          </a:p>
        </p:txBody>
      </p:sp>
      <p:sp>
        <p:nvSpPr>
          <p:cNvPr id="13" name="Shape 13"/>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itação">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1270000" y="6362700"/>
            <a:ext cx="10464800" cy="469900"/>
          </a:xfrm>
          <a:prstGeom prst="rect">
            <a:avLst/>
          </a:prstGeom>
        </p:spPr>
        <p:txBody>
          <a:bodyPr anchor="t">
            <a:spAutoFit/>
          </a:bodyPr>
          <a:lstStyle>
            <a:lvl1pPr marL="0" indent="0" algn="ctr">
              <a:spcBef>
                <a:spcPts val="0"/>
              </a:spcBef>
              <a:buSzTx/>
              <a:buNone/>
              <a:defRPr sz="2400">
                <a:latin typeface="Helvetica"/>
                <a:ea typeface="Helvetica"/>
                <a:cs typeface="Helvetica"/>
                <a:sym typeface="Helvetica"/>
              </a:defRPr>
            </a:lvl1pPr>
          </a:lstStyle>
          <a:p>
            <a:r>
              <a:t>–Jaime Silveira</a:t>
            </a:r>
          </a:p>
        </p:txBody>
      </p:sp>
      <p:sp>
        <p:nvSpPr>
          <p:cNvPr id="94" name="Shape 94"/>
          <p:cNvSpPr>
            <a:spLocks noGrp="1"/>
          </p:cNvSpPr>
          <p:nvPr>
            <p:ph type="body" sz="quarter" idx="14"/>
          </p:nvPr>
        </p:nvSpPr>
        <p:spPr>
          <a:xfrm>
            <a:off x="1270000" y="4267200"/>
            <a:ext cx="10464800" cy="685800"/>
          </a:xfrm>
          <a:prstGeom prst="rect">
            <a:avLst/>
          </a:prstGeom>
        </p:spPr>
        <p:txBody>
          <a:bodyPr>
            <a:spAutoFit/>
          </a:bodyPr>
          <a:lstStyle>
            <a:lvl1pPr marL="0" indent="0" algn="ctr">
              <a:spcBef>
                <a:spcPts val="0"/>
              </a:spcBef>
              <a:buSzTx/>
              <a:buNone/>
              <a:defRPr sz="3800"/>
            </a:lvl1pPr>
          </a:lstStyle>
          <a:p>
            <a:r>
              <a:t>“Digite uma citação aqui.” </a:t>
            </a:r>
          </a:p>
        </p:txBody>
      </p:sp>
      <p:sp>
        <p:nvSpPr>
          <p:cNvPr id="95" name="Shape 95"/>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Em Branco">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1606550" y="635000"/>
            <a:ext cx="9779000" cy="5918200"/>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1270000" y="6718300"/>
            <a:ext cx="10464800" cy="1422400"/>
          </a:xfrm>
          <a:prstGeom prst="rect">
            <a:avLst/>
          </a:prstGeom>
        </p:spPr>
        <p:txBody>
          <a:bodyPr anchor="b"/>
          <a:lstStyle/>
          <a:p>
            <a:r>
              <a:t>Texto do Título</a:t>
            </a:r>
          </a:p>
        </p:txBody>
      </p:sp>
      <p:sp>
        <p:nvSpPr>
          <p:cNvPr id="22" name="Shape 22"/>
          <p:cNvSpPr>
            <a:spLocks noGrp="1"/>
          </p:cNvSpPr>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Nível de Corpo Um</a:t>
            </a:r>
          </a:p>
          <a:p>
            <a:pPr lvl="1"/>
            <a:r>
              <a:t>Nível de Corpo Dois</a:t>
            </a:r>
          </a:p>
          <a:p>
            <a:pPr lvl="2"/>
            <a:r>
              <a:t>Nível de Corpo Três</a:t>
            </a:r>
          </a:p>
          <a:p>
            <a:pPr lvl="3"/>
            <a:r>
              <a:t>Nível de Corpo Quatro</a:t>
            </a:r>
          </a:p>
          <a:p>
            <a:pPr lvl="4"/>
            <a:r>
              <a:t>Nível de Corpo Cinco</a:t>
            </a:r>
          </a:p>
        </p:txBody>
      </p:sp>
      <p:sp>
        <p:nvSpPr>
          <p:cNvPr id="23" name="Shape 23"/>
          <p:cNvSpPr>
            <a:spLocks noGrp="1"/>
          </p:cNvSpPr>
          <p:nvPr>
            <p:ph type="sldNum" sz="quarter" idx="2"/>
          </p:nvPr>
        </p:nvSpPr>
        <p:spPr>
          <a:xfrm>
            <a:off x="6311798" y="9245600"/>
            <a:ext cx="368504" cy="381000"/>
          </a:xfrm>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ítulo - Centro">
    <p:spTree>
      <p:nvGrpSpPr>
        <p:cNvPr id="1" name=""/>
        <p:cNvGrpSpPr/>
        <p:nvPr/>
      </p:nvGrpSpPr>
      <p:grpSpPr>
        <a:xfrm>
          <a:off x="0" y="0"/>
          <a:ext cx="0" cy="0"/>
          <a:chOff x="0" y="0"/>
          <a:chExt cx="0" cy="0"/>
        </a:xfrm>
      </p:grpSpPr>
      <p:sp>
        <p:nvSpPr>
          <p:cNvPr id="30" name="Shape 30"/>
          <p:cNvSpPr>
            <a:spLocks noGrp="1"/>
          </p:cNvSpPr>
          <p:nvPr>
            <p:ph type="title"/>
          </p:nvPr>
        </p:nvSpPr>
        <p:spPr>
          <a:xfrm>
            <a:off x="1270000" y="3225800"/>
            <a:ext cx="10464800" cy="3302000"/>
          </a:xfrm>
          <a:prstGeom prst="rect">
            <a:avLst/>
          </a:prstGeom>
        </p:spPr>
        <p:txBody>
          <a:bodyPr/>
          <a:lstStyle/>
          <a:p>
            <a:r>
              <a:t>Texto do Título</a:t>
            </a:r>
          </a:p>
        </p:txBody>
      </p:sp>
      <p:sp>
        <p:nvSpPr>
          <p:cNvPr id="31" name="Shape 31"/>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F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6718300" y="635000"/>
            <a:ext cx="5334000" cy="8229600"/>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952500" y="635000"/>
            <a:ext cx="5334000" cy="3987800"/>
          </a:xfrm>
          <a:prstGeom prst="rect">
            <a:avLst/>
          </a:prstGeom>
        </p:spPr>
        <p:txBody>
          <a:bodyPr anchor="b"/>
          <a:lstStyle>
            <a:lvl1pPr>
              <a:defRPr sz="6000"/>
            </a:lvl1pPr>
          </a:lstStyle>
          <a:p>
            <a:r>
              <a:t>Texto do Título</a:t>
            </a:r>
          </a:p>
        </p:txBody>
      </p:sp>
      <p:sp>
        <p:nvSpPr>
          <p:cNvPr id="40" name="Shape 40"/>
          <p:cNvSpPr>
            <a:spLocks noGrp="1"/>
          </p:cNvSpPr>
          <p:nvPr>
            <p:ph type="body" sz="quarter"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Nível de Corpo Um</a:t>
            </a:r>
          </a:p>
          <a:p>
            <a:pPr lvl="1"/>
            <a:r>
              <a:t>Nível de Corpo Dois</a:t>
            </a:r>
          </a:p>
          <a:p>
            <a:pPr lvl="2"/>
            <a:r>
              <a:t>Nível de Corpo Três</a:t>
            </a:r>
          </a:p>
          <a:p>
            <a:pPr lvl="3"/>
            <a:r>
              <a:t>Nível de Corpo Quatro</a:t>
            </a:r>
          </a:p>
          <a:p>
            <a:pPr lvl="4"/>
            <a:r>
              <a:t>Nível de Corpo Cinco</a:t>
            </a:r>
          </a:p>
        </p:txBody>
      </p:sp>
      <p:sp>
        <p:nvSpPr>
          <p:cNvPr id="41" name="Shape 41"/>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ítulo - Superior">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Texto do Título</a:t>
            </a:r>
          </a:p>
        </p:txBody>
      </p:sp>
      <p:sp>
        <p:nvSpPr>
          <p:cNvPr id="49" name="Shape 49"/>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ítulo e Marcadore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Texto do Título</a:t>
            </a:r>
          </a:p>
        </p:txBody>
      </p:sp>
      <p:sp>
        <p:nvSpPr>
          <p:cNvPr id="57" name="Shape 57"/>
          <p:cNvSpPr>
            <a:spLocks noGrp="1"/>
          </p:cNvSpPr>
          <p:nvPr>
            <p:ph type="body" idx="1"/>
          </p:nvPr>
        </p:nvSpPr>
        <p:spPr>
          <a:prstGeom prst="rect">
            <a:avLst/>
          </a:prstGeom>
        </p:spPr>
        <p:txBody>
          <a:bodyPr/>
          <a:lstStyle/>
          <a:p>
            <a:r>
              <a:t>Nível de Corpo Um</a:t>
            </a:r>
          </a:p>
          <a:p>
            <a:pPr lvl="1"/>
            <a:r>
              <a:t>Nível de Corpo Dois</a:t>
            </a:r>
          </a:p>
          <a:p>
            <a:pPr lvl="2"/>
            <a:r>
              <a:t>Nível de Corpo Três</a:t>
            </a:r>
          </a:p>
          <a:p>
            <a:pPr lvl="3"/>
            <a:r>
              <a:t>Nível de Corpo Quatro</a:t>
            </a:r>
          </a:p>
          <a:p>
            <a:pPr lvl="4"/>
            <a:r>
              <a:t>Nível de Corpo Cinco</a:t>
            </a:r>
          </a:p>
        </p:txBody>
      </p:sp>
      <p:sp>
        <p:nvSpPr>
          <p:cNvPr id="58" name="Shape 58"/>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ítulo, Marcadores e F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6718300" y="2603500"/>
            <a:ext cx="5334000" cy="6286500"/>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Texto do Título</a:t>
            </a:r>
          </a:p>
        </p:txBody>
      </p:sp>
      <p:sp>
        <p:nvSpPr>
          <p:cNvPr id="67" name="Shape 67"/>
          <p:cNvSpPr>
            <a:spLocks noGrp="1"/>
          </p:cNvSpPr>
          <p:nvPr>
            <p:ph type="body" sz="half"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Nível de Corpo Um</a:t>
            </a:r>
          </a:p>
          <a:p>
            <a:pPr lvl="1"/>
            <a:r>
              <a:t>Nível de Corpo Dois</a:t>
            </a:r>
          </a:p>
          <a:p>
            <a:pPr lvl="2"/>
            <a:r>
              <a:t>Nível de Corpo Três</a:t>
            </a:r>
          </a:p>
          <a:p>
            <a:pPr lvl="3"/>
            <a:r>
              <a:t>Nível de Corpo Quatro</a:t>
            </a:r>
          </a:p>
          <a:p>
            <a:pPr lvl="4"/>
            <a:r>
              <a:t>Nível de Corpo Cinco</a:t>
            </a:r>
          </a:p>
        </p:txBody>
      </p:sp>
      <p:sp>
        <p:nvSpPr>
          <p:cNvPr id="68" name="Shape 68"/>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Marcadores">
    <p:spTree>
      <p:nvGrpSpPr>
        <p:cNvPr id="1" name=""/>
        <p:cNvGrpSpPr/>
        <p:nvPr/>
      </p:nvGrpSpPr>
      <p:grpSpPr>
        <a:xfrm>
          <a:off x="0" y="0"/>
          <a:ext cx="0" cy="0"/>
          <a:chOff x="0" y="0"/>
          <a:chExt cx="0" cy="0"/>
        </a:xfrm>
      </p:grpSpPr>
      <p:sp>
        <p:nvSpPr>
          <p:cNvPr id="75" name="Shape 75"/>
          <p:cNvSpPr>
            <a:spLocks noGrp="1"/>
          </p:cNvSpPr>
          <p:nvPr>
            <p:ph type="body" idx="1"/>
          </p:nvPr>
        </p:nvSpPr>
        <p:spPr>
          <a:xfrm>
            <a:off x="952500" y="1270000"/>
            <a:ext cx="11099800" cy="7213600"/>
          </a:xfrm>
          <a:prstGeom prst="rect">
            <a:avLst/>
          </a:prstGeom>
        </p:spPr>
        <p:txBody>
          <a:bodyPr/>
          <a:lstStyle/>
          <a:p>
            <a:r>
              <a:t>Nível de Corpo Um</a:t>
            </a:r>
          </a:p>
          <a:p>
            <a:pPr lvl="1"/>
            <a:r>
              <a:t>Nível de Corpo Dois</a:t>
            </a:r>
          </a:p>
          <a:p>
            <a:pPr lvl="2"/>
            <a:r>
              <a:t>Nível de Corpo Três</a:t>
            </a:r>
          </a:p>
          <a:p>
            <a:pPr lvl="3"/>
            <a:r>
              <a:t>Nível de Corpo Quatro</a:t>
            </a:r>
          </a:p>
          <a:p>
            <a:pPr lvl="4"/>
            <a:r>
              <a:t>Nível de Corpo Cinco</a:t>
            </a:r>
          </a:p>
        </p:txBody>
      </p:sp>
      <p:sp>
        <p:nvSpPr>
          <p:cNvPr id="76" name="Shape 76"/>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rês Fotos">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6724518" y="889000"/>
            <a:ext cx="5334001" cy="3771900"/>
          </a:xfrm>
          <a:prstGeom prst="rect">
            <a:avLst/>
          </a:prstGeom>
        </p:spPr>
        <p:txBody>
          <a:bodyPr lIns="91439" tIns="45719" rIns="91439" bIns="45719" anchor="t">
            <a:noAutofit/>
          </a:bodyPr>
          <a:lstStyle/>
          <a:p>
            <a:endParaRPr/>
          </a:p>
        </p:txBody>
      </p:sp>
      <p:sp>
        <p:nvSpPr>
          <p:cNvPr id="85" name="Shape 85"/>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Texto do Título</a:t>
            </a:r>
          </a:p>
        </p:txBody>
      </p:sp>
      <p:sp>
        <p:nvSpPr>
          <p:cNvPr id="3" name="Shape 3"/>
          <p:cNvSpPr>
            <a:spLocks noGrp="1"/>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Nível de Corpo Um</a:t>
            </a:r>
          </a:p>
          <a:p>
            <a:pPr lvl="1"/>
            <a:r>
              <a:t>Nível de Corpo Dois</a:t>
            </a:r>
          </a:p>
          <a:p>
            <a:pPr lvl="2"/>
            <a:r>
              <a:t>Nível de Corpo Três</a:t>
            </a:r>
          </a:p>
          <a:p>
            <a:pPr lvl="3"/>
            <a:r>
              <a:t>Nível de Corpo Quatro</a:t>
            </a:r>
          </a:p>
          <a:p>
            <a:pPr lvl="4"/>
            <a:r>
              <a:t>Nível de Corpo Cinco</a:t>
            </a:r>
          </a:p>
        </p:txBody>
      </p:sp>
      <p:sp>
        <p:nvSpPr>
          <p:cNvPr id="4" name="Shape 4"/>
          <p:cNvSpPr>
            <a:spLocks noGrp="1"/>
          </p:cNvSpPr>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defRPr sz="1800"/>
            </a:lvl1pPr>
          </a:lstStyle>
          <a:p>
            <a:fld id="{86CB4B4D-7CA3-9044-876B-883B54F8677D}" type="slidenum">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6.tif"/><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hyperlink" Target="https://globoplay.globo.com/v/2175136/programa/"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hyperlink" Target="https://www.youtube.com/watch?v=BvyoKdW-Big" TargetMode="Externa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p:cNvSpPr>
          <p:nvPr>
            <p:ph type="ctrTitle"/>
          </p:nvPr>
        </p:nvSpPr>
        <p:spPr>
          <a:prstGeom prst="rect">
            <a:avLst/>
          </a:prstGeom>
        </p:spPr>
        <p:txBody>
          <a:bodyPr/>
          <a:lstStyle/>
          <a:p>
            <a:pPr defTabSz="356362">
              <a:defRPr sz="4880"/>
            </a:pPr>
            <a:r>
              <a:rPr sz="4331" dirty="0" err="1">
                <a:solidFill>
                  <a:srgbClr val="0433FF"/>
                </a:solidFill>
              </a:rPr>
              <a:t>Estudos</a:t>
            </a:r>
            <a:r>
              <a:rPr sz="4331" dirty="0">
                <a:solidFill>
                  <a:srgbClr val="0433FF"/>
                </a:solidFill>
              </a:rPr>
              <a:t> de </a:t>
            </a:r>
            <a:r>
              <a:rPr sz="4331" dirty="0" err="1">
                <a:solidFill>
                  <a:srgbClr val="0433FF"/>
                </a:solidFill>
              </a:rPr>
              <a:t>Repertório</a:t>
            </a:r>
            <a:r>
              <a:rPr sz="4331" dirty="0">
                <a:solidFill>
                  <a:srgbClr val="0433FF"/>
                </a:solidFill>
              </a:rPr>
              <a:t> Coral</a:t>
            </a:r>
            <a:br>
              <a:rPr sz="4331" dirty="0">
                <a:solidFill>
                  <a:srgbClr val="0433FF"/>
                </a:solidFill>
              </a:rPr>
            </a:br>
            <a:endParaRPr sz="4026" dirty="0"/>
          </a:p>
          <a:p>
            <a:pPr defTabSz="356362">
              <a:defRPr sz="4880"/>
            </a:pPr>
            <a:r>
              <a:rPr dirty="0" err="1"/>
              <a:t>Repertório</a:t>
            </a:r>
            <a:r>
              <a:rPr dirty="0"/>
              <a:t> Coral e </a:t>
            </a:r>
            <a:r>
              <a:rPr dirty="0" err="1"/>
              <a:t>práticas</a:t>
            </a:r>
            <a:r>
              <a:rPr dirty="0"/>
              <a:t> de </a:t>
            </a:r>
            <a:r>
              <a:rPr dirty="0" err="1"/>
              <a:t>leitura</a:t>
            </a:r>
            <a:r>
              <a:rPr dirty="0"/>
              <a:t> e </a:t>
            </a:r>
            <a:r>
              <a:rPr dirty="0" err="1"/>
              <a:t>escrita</a:t>
            </a:r>
            <a:r>
              <a:rPr dirty="0"/>
              <a:t>: </a:t>
            </a:r>
            <a:r>
              <a:rPr dirty="0" err="1"/>
              <a:t>manuscritos</a:t>
            </a:r>
            <a:r>
              <a:rPr dirty="0"/>
              <a:t> e </a:t>
            </a:r>
            <a:r>
              <a:rPr dirty="0" err="1"/>
              <a:t>edições</a:t>
            </a:r>
            <a:endParaRPr dirty="0"/>
          </a:p>
        </p:txBody>
      </p:sp>
      <p:sp>
        <p:nvSpPr>
          <p:cNvPr id="120" name="Shape 120"/>
          <p:cNvSpPr>
            <a:spLocks noGrp="1"/>
          </p:cNvSpPr>
          <p:nvPr>
            <p:ph type="subTitle" sz="quarter" idx="1"/>
          </p:nvPr>
        </p:nvSpPr>
        <p:spPr>
          <a:xfrm>
            <a:off x="1270000" y="5394473"/>
            <a:ext cx="10464801" cy="1130301"/>
          </a:xfrm>
          <a:prstGeom prst="rect">
            <a:avLst/>
          </a:prstGeom>
        </p:spPr>
        <p:txBody>
          <a:bodyPr/>
          <a:lstStyle/>
          <a:p>
            <a:pPr defTabSz="233679">
              <a:defRPr sz="2760" b="1">
                <a:latin typeface="Helvetica"/>
                <a:ea typeface="Helvetica"/>
                <a:cs typeface="Helvetica"/>
                <a:sym typeface="Helvetica"/>
              </a:defRPr>
            </a:pPr>
            <a:r>
              <a:t>As partituras corais na história da edição, do livro e da leitura</a:t>
            </a:r>
          </a:p>
          <a:p>
            <a:pPr defTabSz="233679">
              <a:defRPr sz="2400"/>
            </a:pPr>
            <a:r>
              <a:t>Susana Cecilia Igayara-Souza</a:t>
            </a:r>
          </a:p>
          <a:p>
            <a:pPr algn="l" defTabSz="182880">
              <a:lnSpc>
                <a:spcPts val="2200"/>
              </a:lnSpc>
              <a:spcBef>
                <a:spcPts val="400"/>
              </a:spcBef>
              <a:defRPr sz="1280">
                <a:solidFill>
                  <a:srgbClr val="9B9B9B"/>
                </a:solidFill>
                <a:latin typeface="Times"/>
                <a:ea typeface="Times"/>
                <a:cs typeface="Times"/>
                <a:sym typeface="Times"/>
              </a:defRPr>
            </a:pPr>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a:spLocks noGrp="1"/>
          </p:cNvSpPr>
          <p:nvPr>
            <p:ph type="title"/>
          </p:nvPr>
        </p:nvSpPr>
        <p:spPr>
          <a:prstGeom prst="rect">
            <a:avLst/>
          </a:prstGeom>
        </p:spPr>
        <p:txBody>
          <a:bodyPr/>
          <a:lstStyle>
            <a:lvl1pPr defTabSz="490727">
              <a:defRPr sz="6719"/>
            </a:lvl1pPr>
          </a:lstStyle>
          <a:p>
            <a:r>
              <a:t>Música na história da edição, do livro e da leitura</a:t>
            </a:r>
          </a:p>
        </p:txBody>
      </p:sp>
      <p:sp>
        <p:nvSpPr>
          <p:cNvPr id="143" name="Shape 143"/>
          <p:cNvSpPr>
            <a:spLocks noGrp="1"/>
          </p:cNvSpPr>
          <p:nvPr>
            <p:ph type="body" idx="1"/>
          </p:nvPr>
        </p:nvSpPr>
        <p:spPr>
          <a:prstGeom prst="rect">
            <a:avLst/>
          </a:prstGeom>
        </p:spPr>
        <p:txBody>
          <a:bodyPr/>
          <a:lstStyle/>
          <a:p>
            <a:r>
              <a:rPr b="1">
                <a:latin typeface="Helvetica"/>
                <a:ea typeface="Helvetica"/>
                <a:cs typeface="Helvetica"/>
                <a:sym typeface="Helvetica"/>
              </a:rPr>
              <a:t>Dupla cultura escrita:</a:t>
            </a:r>
            <a:r>
              <a:t> </a:t>
            </a:r>
          </a:p>
          <a:p>
            <a:pPr lvl="1"/>
            <a:r>
              <a:t>textual</a:t>
            </a:r>
          </a:p>
          <a:p>
            <a:pPr lvl="1"/>
            <a:r>
              <a:t>Notação musical</a:t>
            </a:r>
          </a:p>
          <a:p>
            <a:pPr marL="0" lvl="1" indent="228600">
              <a:buSzTx/>
              <a:buNone/>
            </a:pPr>
            <a:r>
              <a:t>Notação musical: sistemas ao longo da história, normas, práticas, notação idiomática, escolhas dos autores, escrita manuscrita, processos de edição musical (nos vários períodos), editoração eletrônica</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pasted-image.tiff"/>
          <p:cNvPicPr>
            <a:picLocks noChangeAspect="1"/>
          </p:cNvPicPr>
          <p:nvPr/>
        </p:nvPicPr>
        <p:blipFill>
          <a:blip r:embed="rId2"/>
          <a:stretch>
            <a:fillRect/>
          </a:stretch>
        </p:blipFill>
        <p:spPr>
          <a:xfrm>
            <a:off x="0" y="0"/>
            <a:ext cx="13004800" cy="9753600"/>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pasted-image.tiff"/>
          <p:cNvPicPr>
            <a:picLocks noChangeAspect="1"/>
          </p:cNvPicPr>
          <p:nvPr/>
        </p:nvPicPr>
        <p:blipFill>
          <a:blip r:embed="rId2"/>
          <a:stretch>
            <a:fillRect/>
          </a:stretch>
        </p:blipFill>
        <p:spPr>
          <a:xfrm>
            <a:off x="3469564" y="152400"/>
            <a:ext cx="6267861" cy="9448800"/>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pasted-image.pdf"/>
          <p:cNvPicPr>
            <a:picLocks noChangeAspect="1"/>
          </p:cNvPicPr>
          <p:nvPr/>
        </p:nvPicPr>
        <p:blipFill>
          <a:blip r:embed="rId2"/>
          <a:stretch>
            <a:fillRect/>
          </a:stretch>
        </p:blipFill>
        <p:spPr>
          <a:xfrm>
            <a:off x="122102" y="297260"/>
            <a:ext cx="11970489" cy="8977868"/>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51"/>
          <p:cNvSpPr>
            <a:spLocks noGrp="1"/>
          </p:cNvSpPr>
          <p:nvPr>
            <p:ph type="title"/>
          </p:nvPr>
        </p:nvSpPr>
        <p:spPr>
          <a:prstGeom prst="rect">
            <a:avLst/>
          </a:prstGeom>
        </p:spPr>
        <p:txBody>
          <a:bodyPr/>
          <a:lstStyle>
            <a:lvl1pPr defTabSz="490727">
              <a:defRPr sz="6719"/>
            </a:lvl1pPr>
          </a:lstStyle>
          <a:p>
            <a:r>
              <a:t>Notação musical e história da leitura</a:t>
            </a:r>
          </a:p>
        </p:txBody>
      </p:sp>
      <p:sp>
        <p:nvSpPr>
          <p:cNvPr id="152" name="Shape 152"/>
          <p:cNvSpPr>
            <a:spLocks noGrp="1"/>
          </p:cNvSpPr>
          <p:nvPr>
            <p:ph type="body" idx="1"/>
          </p:nvPr>
        </p:nvSpPr>
        <p:spPr>
          <a:prstGeom prst="rect">
            <a:avLst/>
          </a:prstGeom>
        </p:spPr>
        <p:txBody>
          <a:bodyPr/>
          <a:lstStyle/>
          <a:p>
            <a:pPr marL="391159" indent="-391159" defTabSz="514095">
              <a:spcBef>
                <a:spcPts val="3600"/>
              </a:spcBef>
              <a:defRPr sz="3168"/>
            </a:pPr>
            <a:r>
              <a:t>Continuamente retrabalhada</a:t>
            </a:r>
          </a:p>
          <a:p>
            <a:pPr marL="391159" indent="-391159" defTabSz="514095">
              <a:spcBef>
                <a:spcPts val="3600"/>
              </a:spcBef>
              <a:defRPr sz="3168"/>
            </a:pPr>
            <a:r>
              <a:t>Sensação de “incompletude”</a:t>
            </a:r>
          </a:p>
          <a:p>
            <a:pPr marL="391159" indent="-391159" defTabSz="514095">
              <a:spcBef>
                <a:spcPts val="3600"/>
              </a:spcBef>
              <a:defRPr sz="3168"/>
            </a:pPr>
            <a:r>
              <a:t>Notação do século XX: propostas de vários sistemas alternativos à notação proporcional </a:t>
            </a:r>
          </a:p>
          <a:p>
            <a:pPr marL="391159" indent="-391159" defTabSz="514095">
              <a:spcBef>
                <a:spcPts val="3600"/>
              </a:spcBef>
              <a:defRPr sz="3168"/>
            </a:pPr>
            <a:r>
              <a:t>Notações gráficas e visuais</a:t>
            </a:r>
          </a:p>
          <a:p>
            <a:pPr marL="391159" indent="-391159" defTabSz="514095">
              <a:spcBef>
                <a:spcPts val="3600"/>
              </a:spcBef>
              <a:defRPr sz="3168"/>
            </a:pPr>
            <a:r>
              <a:t>História: domínio da leitura e escrita como exclusividade dos músicos</a:t>
            </a:r>
          </a:p>
          <a:p>
            <a:pPr marL="391159" indent="-391159" defTabSz="514095">
              <a:spcBef>
                <a:spcPts val="3600"/>
              </a:spcBef>
              <a:defRPr sz="3168"/>
            </a:pPr>
            <a:r>
              <a:t>Ampliação do ensino musical: métodos de leitura e escrita</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a:spLocks noGrp="1"/>
          </p:cNvSpPr>
          <p:nvPr>
            <p:ph type="title"/>
          </p:nvPr>
        </p:nvSpPr>
        <p:spPr>
          <a:prstGeom prst="rect">
            <a:avLst/>
          </a:prstGeom>
        </p:spPr>
        <p:txBody>
          <a:bodyPr/>
          <a:lstStyle>
            <a:lvl1pPr defTabSz="490727">
              <a:defRPr sz="6719"/>
            </a:lvl1pPr>
          </a:lstStyle>
          <a:p>
            <a:r>
              <a:t>Função da partitura/ conceito de obra musical</a:t>
            </a:r>
          </a:p>
        </p:txBody>
      </p:sp>
      <p:sp>
        <p:nvSpPr>
          <p:cNvPr id="155" name="Shape 155"/>
          <p:cNvSpPr>
            <a:spLocks noGrp="1"/>
          </p:cNvSpPr>
          <p:nvPr>
            <p:ph type="body" idx="1"/>
          </p:nvPr>
        </p:nvSpPr>
        <p:spPr>
          <a:prstGeom prst="rect">
            <a:avLst/>
          </a:prstGeom>
        </p:spPr>
        <p:txBody>
          <a:bodyPr/>
          <a:lstStyle/>
          <a:p>
            <a:r>
              <a:t>Lydia Goehr sobre a música antes do século XIX:</a:t>
            </a:r>
          </a:p>
          <a:p>
            <a:pPr marL="0" indent="0">
              <a:buSzTx/>
              <a:buNone/>
              <a:defRPr i="1">
                <a:latin typeface="Helvetica"/>
                <a:ea typeface="Helvetica"/>
                <a:cs typeface="Helvetica"/>
                <a:sym typeface="Helvetica"/>
              </a:defRPr>
            </a:pPr>
            <a:r>
              <a:t>A tarefa dos músicos era produzir música de acordo com o que fosse demandado pela época e pela ocasião - para o aqui e agora. </a:t>
            </a:r>
          </a:p>
          <a:p>
            <a:pPr marL="0" indent="0">
              <a:buSzTx/>
              <a:buNone/>
              <a:defRPr i="1">
                <a:latin typeface="Helvetica"/>
                <a:ea typeface="Helvetica"/>
                <a:cs typeface="Helvetica"/>
                <a:sym typeface="Helvetica"/>
              </a:defRPr>
            </a:pPr>
            <a:r>
              <a:t>A ideia de que alguém compusesse uma obra antes que ela fosse publicamente apresentada aqui e ali dificilmente existiu. </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p:cNvSpPr>
          <p:nvPr>
            <p:ph type="title"/>
          </p:nvPr>
        </p:nvSpPr>
        <p:spPr>
          <a:prstGeom prst="rect">
            <a:avLst/>
          </a:prstGeom>
        </p:spPr>
        <p:txBody>
          <a:bodyPr/>
          <a:lstStyle>
            <a:lvl1pPr defTabSz="490727">
              <a:defRPr sz="6719"/>
            </a:lvl1pPr>
          </a:lstStyle>
          <a:p>
            <a:r>
              <a:t>John Butt, sobre a Missa em si menor de J. S. Bach</a:t>
            </a:r>
          </a:p>
        </p:txBody>
      </p:sp>
      <p:sp>
        <p:nvSpPr>
          <p:cNvPr id="158" name="Shape 158"/>
          <p:cNvSpPr>
            <a:spLocks noGrp="1"/>
          </p:cNvSpPr>
          <p:nvPr>
            <p:ph type="body" idx="1"/>
          </p:nvPr>
        </p:nvSpPr>
        <p:spPr>
          <a:prstGeom prst="rect">
            <a:avLst/>
          </a:prstGeom>
        </p:spPr>
        <p:txBody>
          <a:bodyPr/>
          <a:lstStyle/>
          <a:p>
            <a:pPr marL="400050" indent="-400050" defTabSz="525779">
              <a:spcBef>
                <a:spcPts val="3700"/>
              </a:spcBef>
              <a:defRPr sz="3239"/>
            </a:pPr>
            <a:r>
              <a:t>Apenas recentemente revelou-se que a compilação feita por Bach o que agora é nomeada como </a:t>
            </a:r>
            <a:r>
              <a:rPr i="1">
                <a:latin typeface="Helvetica"/>
                <a:ea typeface="Helvetica"/>
                <a:cs typeface="Helvetica"/>
                <a:sym typeface="Helvetica"/>
              </a:rPr>
              <a:t>Missa em si menor</a:t>
            </a:r>
            <a:r>
              <a:t> foi provavelmente o último projeto de sua carreira composicional. Certamente, a escrita dos manuscritos adicionados pertencem aos últimos estágios da vida de Bach, posteriores à </a:t>
            </a:r>
            <a:r>
              <a:rPr i="1">
                <a:latin typeface="Helvetica"/>
                <a:ea typeface="Helvetica"/>
                <a:cs typeface="Helvetica"/>
                <a:sym typeface="Helvetica"/>
              </a:rPr>
              <a:t>Arte da Fuga </a:t>
            </a:r>
            <a:r>
              <a:t>(tradicionalmente considerada sua última obra), que agora se sabe que datam, na maioria, do início dos anos 1740. Até o olhar mais inexperiente pode pereber a dificuldade que Bach tinha em escrever, particularmente quando esta comparação imediata é feita com sua escrita mais jovem das seções do Kyrie e Gloria de 1733 (</a:t>
            </a:r>
            <a:r>
              <a:rPr i="1">
                <a:latin typeface="Helvetica"/>
                <a:ea typeface="Helvetica"/>
                <a:cs typeface="Helvetica"/>
                <a:sym typeface="Helvetica"/>
              </a:rPr>
              <a:t>Missa). </a:t>
            </a:r>
            <a:r>
              <a:t>(…)</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p:cNvSpPr>
          <p:nvPr>
            <p:ph type="title"/>
          </p:nvPr>
        </p:nvSpPr>
        <p:spPr>
          <a:prstGeom prst="rect">
            <a:avLst/>
          </a:prstGeom>
        </p:spPr>
        <p:txBody>
          <a:bodyPr/>
          <a:lstStyle>
            <a:lvl1pPr defTabSz="449833">
              <a:defRPr sz="6160"/>
            </a:lvl1pPr>
          </a:lstStyle>
          <a:p>
            <a:r>
              <a:t>Lydia Goehr, sobre o repertório publicado antes do século XIX</a:t>
            </a:r>
          </a:p>
        </p:txBody>
      </p:sp>
      <p:sp>
        <p:nvSpPr>
          <p:cNvPr id="161" name="Shape 161"/>
          <p:cNvSpPr>
            <a:spLocks noGrp="1"/>
          </p:cNvSpPr>
          <p:nvPr>
            <p:ph type="body" idx="1"/>
          </p:nvPr>
        </p:nvSpPr>
        <p:spPr>
          <a:prstGeom prst="rect">
            <a:avLst/>
          </a:prstGeom>
        </p:spPr>
        <p:txBody>
          <a:bodyPr/>
          <a:lstStyle>
            <a:lvl1pPr>
              <a:defRPr i="1">
                <a:latin typeface="Helvetica"/>
                <a:ea typeface="Helvetica"/>
                <a:cs typeface="Helvetica"/>
                <a:sym typeface="Helvetica"/>
              </a:defRPr>
            </a:lvl1pPr>
          </a:lstStyle>
          <a:p>
            <a:r>
              <a:t>A música publicada não apenas documentava o fato e que a música havia sido apresentada em uma ocasião dada, mas também que a maioria da música apresentada em locais públicos era coral, mais do que instrumental. Os próprios compositores eram frequentemente referidos publicamente como oradores musicais, poetas musicais e compositores dramáticos, e suas composições eram referidas como dramas musicais. </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Handel Miessias 1 p.jpg"/>
          <p:cNvPicPr>
            <a:picLocks noChangeAspect="1"/>
          </p:cNvPicPr>
          <p:nvPr/>
        </p:nvPicPr>
        <p:blipFill>
          <a:blip r:embed="rId2"/>
          <a:stretch>
            <a:fillRect/>
          </a:stretch>
        </p:blipFill>
        <p:spPr>
          <a:xfrm>
            <a:off x="3122273" y="250544"/>
            <a:ext cx="6679623" cy="9142156"/>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hape 165"/>
          <p:cNvSpPr>
            <a:spLocks noGrp="1"/>
          </p:cNvSpPr>
          <p:nvPr>
            <p:ph type="title"/>
          </p:nvPr>
        </p:nvSpPr>
        <p:spPr>
          <a:prstGeom prst="rect">
            <a:avLst/>
          </a:prstGeom>
        </p:spPr>
        <p:txBody>
          <a:bodyPr/>
          <a:lstStyle>
            <a:lvl1pPr defTabSz="490727">
              <a:defRPr sz="6719"/>
            </a:lvl1pPr>
          </a:lstStyle>
          <a:p>
            <a:r>
              <a:t>Brasil: estudo de manuscritos e edições</a:t>
            </a:r>
          </a:p>
        </p:txBody>
      </p:sp>
      <p:sp>
        <p:nvSpPr>
          <p:cNvPr id="166" name="Shape 166"/>
          <p:cNvSpPr>
            <a:spLocks noGrp="1"/>
          </p:cNvSpPr>
          <p:nvPr>
            <p:ph type="body" idx="1"/>
          </p:nvPr>
        </p:nvSpPr>
        <p:spPr>
          <a:prstGeom prst="rect">
            <a:avLst/>
          </a:prstGeom>
        </p:spPr>
        <p:txBody>
          <a:bodyPr>
            <a:normAutofit fontScale="92500" lnSpcReduction="20000"/>
          </a:bodyPr>
          <a:lstStyle/>
          <a:p>
            <a:endParaRPr lang="pt-BR" dirty="0"/>
          </a:p>
          <a:p>
            <a:r>
              <a:rPr dirty="0" err="1"/>
              <a:t>Pesquisa</a:t>
            </a:r>
            <a:r>
              <a:rPr dirty="0"/>
              <a:t> </a:t>
            </a:r>
            <a:r>
              <a:rPr dirty="0" err="1"/>
              <a:t>sobre</a:t>
            </a:r>
            <a:r>
              <a:rPr dirty="0"/>
              <a:t> </a:t>
            </a:r>
            <a:r>
              <a:rPr dirty="0" err="1"/>
              <a:t>manuscritos</a:t>
            </a:r>
            <a:r>
              <a:rPr dirty="0"/>
              <a:t>, </a:t>
            </a:r>
            <a:r>
              <a:rPr dirty="0" err="1"/>
              <a:t>edições</a:t>
            </a:r>
            <a:r>
              <a:rPr dirty="0"/>
              <a:t>, </a:t>
            </a:r>
            <a:r>
              <a:rPr dirty="0" err="1"/>
              <a:t>práticas</a:t>
            </a:r>
            <a:r>
              <a:rPr dirty="0"/>
              <a:t> de </a:t>
            </a:r>
            <a:r>
              <a:rPr dirty="0" err="1"/>
              <a:t>escrita</a:t>
            </a:r>
            <a:r>
              <a:rPr dirty="0"/>
              <a:t> e </a:t>
            </a:r>
            <a:r>
              <a:rPr dirty="0" err="1"/>
              <a:t>leitura</a:t>
            </a:r>
            <a:r>
              <a:rPr dirty="0"/>
              <a:t>: </a:t>
            </a:r>
            <a:r>
              <a:rPr dirty="0" err="1"/>
              <a:t>projeto</a:t>
            </a:r>
            <a:r>
              <a:rPr dirty="0"/>
              <a:t> </a:t>
            </a:r>
            <a:r>
              <a:rPr dirty="0" err="1"/>
              <a:t>em</a:t>
            </a:r>
            <a:r>
              <a:rPr dirty="0"/>
              <a:t> </a:t>
            </a:r>
            <a:r>
              <a:rPr dirty="0" err="1"/>
              <a:t>curso</a:t>
            </a:r>
            <a:endParaRPr dirty="0"/>
          </a:p>
          <a:p>
            <a:r>
              <a:rPr dirty="0" err="1"/>
              <a:t>Prática</a:t>
            </a:r>
            <a:r>
              <a:rPr dirty="0"/>
              <a:t> </a:t>
            </a:r>
            <a:r>
              <a:rPr dirty="0" err="1"/>
              <a:t>relativamente</a:t>
            </a:r>
            <a:r>
              <a:rPr dirty="0"/>
              <a:t> </a:t>
            </a:r>
            <a:r>
              <a:rPr dirty="0" err="1"/>
              <a:t>recente</a:t>
            </a:r>
            <a:endParaRPr dirty="0"/>
          </a:p>
          <a:p>
            <a:r>
              <a:rPr dirty="0" err="1"/>
              <a:t>Importância</a:t>
            </a:r>
            <a:r>
              <a:rPr dirty="0"/>
              <a:t> da </a:t>
            </a:r>
            <a:r>
              <a:rPr dirty="0" err="1"/>
              <a:t>pesquisa</a:t>
            </a:r>
            <a:r>
              <a:rPr dirty="0"/>
              <a:t> </a:t>
            </a:r>
            <a:r>
              <a:rPr dirty="0" err="1"/>
              <a:t>acadêmica</a:t>
            </a:r>
            <a:endParaRPr dirty="0"/>
          </a:p>
          <a:p>
            <a:r>
              <a:rPr dirty="0" err="1"/>
              <a:t>Situar</a:t>
            </a:r>
            <a:r>
              <a:rPr dirty="0"/>
              <a:t> </a:t>
            </a:r>
            <a:r>
              <a:rPr dirty="0" err="1"/>
              <a:t>historicamente</a:t>
            </a:r>
            <a:r>
              <a:rPr dirty="0"/>
              <a:t>, </a:t>
            </a:r>
            <a:r>
              <a:rPr dirty="0" err="1"/>
              <a:t>aproveitar</a:t>
            </a:r>
            <a:r>
              <a:rPr dirty="0"/>
              <a:t> o que </a:t>
            </a:r>
            <a:r>
              <a:rPr dirty="0" err="1"/>
              <a:t>já</a:t>
            </a:r>
            <a:r>
              <a:rPr dirty="0"/>
              <a:t> </a:t>
            </a:r>
            <a:r>
              <a:rPr dirty="0" err="1"/>
              <a:t>foi</a:t>
            </a:r>
            <a:r>
              <a:rPr dirty="0"/>
              <a:t> </a:t>
            </a:r>
            <a:r>
              <a:rPr dirty="0" err="1"/>
              <a:t>feito</a:t>
            </a:r>
            <a:r>
              <a:rPr dirty="0"/>
              <a:t> </a:t>
            </a:r>
            <a:r>
              <a:rPr dirty="0" err="1"/>
              <a:t>em</a:t>
            </a:r>
            <a:r>
              <a:rPr dirty="0"/>
              <a:t> outros </a:t>
            </a:r>
            <a:r>
              <a:rPr dirty="0" err="1"/>
              <a:t>países</a:t>
            </a:r>
            <a:r>
              <a:rPr dirty="0"/>
              <a:t>, com </a:t>
            </a:r>
            <a:r>
              <a:rPr dirty="0" err="1"/>
              <a:t>uma</a:t>
            </a:r>
            <a:r>
              <a:rPr dirty="0"/>
              <a:t> </a:t>
            </a:r>
            <a:r>
              <a:rPr dirty="0" err="1"/>
              <a:t>história</a:t>
            </a:r>
            <a:r>
              <a:rPr dirty="0"/>
              <a:t> da </a:t>
            </a:r>
            <a:r>
              <a:rPr dirty="0" err="1"/>
              <a:t>cultura</a:t>
            </a:r>
            <a:r>
              <a:rPr dirty="0"/>
              <a:t> </a:t>
            </a:r>
            <a:r>
              <a:rPr dirty="0" err="1"/>
              <a:t>escrita</a:t>
            </a:r>
            <a:r>
              <a:rPr dirty="0"/>
              <a:t> </a:t>
            </a:r>
            <a:r>
              <a:rPr dirty="0" err="1"/>
              <a:t>muito</a:t>
            </a:r>
            <a:r>
              <a:rPr dirty="0"/>
              <a:t> </a:t>
            </a:r>
            <a:r>
              <a:rPr dirty="0" err="1"/>
              <a:t>mais</a:t>
            </a:r>
            <a:r>
              <a:rPr dirty="0"/>
              <a:t> longa e </a:t>
            </a:r>
            <a:r>
              <a:rPr dirty="0" err="1"/>
              <a:t>documentada</a:t>
            </a:r>
            <a:endParaRPr lang="pt-BR" dirty="0"/>
          </a:p>
          <a:p>
            <a:r>
              <a:rPr lang="pt-BR" sz="2200" dirty="0"/>
              <a:t>Vídeo: Museu da Música de Mariana. </a:t>
            </a:r>
            <a:r>
              <a:rPr lang="pt-BR" sz="2200" dirty="0">
                <a:hlinkClick r:id="rId2"/>
              </a:rPr>
              <a:t>https://globoplay.globo.com/v/2175136/programa/</a:t>
            </a:r>
            <a:endParaRPr lang="pt-BR" sz="2200" dirty="0"/>
          </a:p>
          <a:p>
            <a:endParaRPr dirty="0"/>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Shape 122"/>
          <p:cNvSpPr>
            <a:spLocks noGrp="1"/>
          </p:cNvSpPr>
          <p:nvPr>
            <p:ph type="title"/>
          </p:nvPr>
        </p:nvSpPr>
        <p:spPr>
          <a:prstGeom prst="rect">
            <a:avLst/>
          </a:prstGeom>
        </p:spPr>
        <p:txBody>
          <a:bodyPr/>
          <a:lstStyle>
            <a:lvl1pPr defTabSz="490727">
              <a:defRPr sz="6719"/>
            </a:lvl1pPr>
          </a:lstStyle>
          <a:p>
            <a:r>
              <a:t>História da edição, do livro e da leitura</a:t>
            </a:r>
          </a:p>
        </p:txBody>
      </p:sp>
      <p:sp>
        <p:nvSpPr>
          <p:cNvPr id="123" name="Shape 123"/>
          <p:cNvSpPr>
            <a:spLocks noGrp="1"/>
          </p:cNvSpPr>
          <p:nvPr>
            <p:ph type="body" idx="1"/>
          </p:nvPr>
        </p:nvSpPr>
        <p:spPr>
          <a:prstGeom prst="rect">
            <a:avLst/>
          </a:prstGeom>
        </p:spPr>
        <p:txBody>
          <a:bodyPr/>
          <a:lstStyle/>
          <a:p>
            <a:r>
              <a:t>Campo multidisciplinar</a:t>
            </a:r>
          </a:p>
          <a:p>
            <a:r>
              <a:t>Múltiplos objetos</a:t>
            </a:r>
          </a:p>
          <a:p>
            <a:r>
              <a:t>História cultural</a:t>
            </a:r>
          </a:p>
          <a:p>
            <a:r>
              <a:t>Literatura / crítica textual</a:t>
            </a:r>
          </a:p>
          <a:p>
            <a:r>
              <a:t>Educação</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Shape 168"/>
          <p:cNvSpPr>
            <a:spLocks noGrp="1"/>
          </p:cNvSpPr>
          <p:nvPr>
            <p:ph type="title"/>
          </p:nvPr>
        </p:nvSpPr>
        <p:spPr>
          <a:prstGeom prst="rect">
            <a:avLst/>
          </a:prstGeom>
        </p:spPr>
        <p:txBody>
          <a:bodyPr/>
          <a:lstStyle>
            <a:lvl1pPr defTabSz="438150">
              <a:defRPr sz="6000"/>
            </a:lvl1pPr>
          </a:lstStyle>
          <a:p>
            <a:r>
              <a:t>Projeto de pesquisa: coletâneas de canções brasileiras</a:t>
            </a:r>
          </a:p>
        </p:txBody>
      </p:sp>
      <p:sp>
        <p:nvSpPr>
          <p:cNvPr id="169" name="Shape 169"/>
          <p:cNvSpPr>
            <a:spLocks noGrp="1"/>
          </p:cNvSpPr>
          <p:nvPr>
            <p:ph type="body" idx="1"/>
          </p:nvPr>
        </p:nvSpPr>
        <p:spPr>
          <a:prstGeom prst="rect">
            <a:avLst/>
          </a:prstGeom>
        </p:spPr>
        <p:txBody>
          <a:bodyPr/>
          <a:lstStyle/>
          <a:p>
            <a:pPr marL="413384" indent="-413384" defTabSz="543305">
              <a:spcBef>
                <a:spcPts val="3900"/>
              </a:spcBef>
              <a:defRPr sz="3348"/>
            </a:pPr>
            <a:r>
              <a:t>Localizadas e estudadas 45 coletâneas de canções brasileiras durante os primeiros 60 anos do século XX</a:t>
            </a:r>
          </a:p>
          <a:p>
            <a:pPr marL="413384" indent="-413384" defTabSz="543305">
              <a:spcBef>
                <a:spcPts val="3900"/>
              </a:spcBef>
              <a:defRPr sz="3348"/>
            </a:pPr>
            <a:r>
              <a:t>Autores: compositores, folcloristas, professores, arranjadores</a:t>
            </a:r>
          </a:p>
          <a:p>
            <a:pPr marL="413384" indent="-413384" defTabSz="543305">
              <a:spcBef>
                <a:spcPts val="3900"/>
              </a:spcBef>
              <a:defRPr sz="3348"/>
            </a:pPr>
            <a:r>
              <a:t>Ligadas às práticas culturais: canto coletivo em família, como lazer, na escola.</a:t>
            </a:r>
          </a:p>
          <a:p>
            <a:pPr marL="413384" indent="-413384" defTabSz="543305">
              <a:spcBef>
                <a:spcPts val="3900"/>
              </a:spcBef>
              <a:defRPr sz="3348"/>
            </a:pPr>
            <a:r>
              <a:t>Preocupação com a documentação escrita de uma prática transmitida oralmente: fixar em partitura, a partir das normas de notação musical </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Shape 171"/>
          <p:cNvSpPr>
            <a:spLocks noGrp="1"/>
          </p:cNvSpPr>
          <p:nvPr>
            <p:ph type="title"/>
          </p:nvPr>
        </p:nvSpPr>
        <p:spPr>
          <a:prstGeom prst="rect">
            <a:avLst/>
          </a:prstGeom>
        </p:spPr>
        <p:txBody>
          <a:bodyPr>
            <a:normAutofit fontScale="90000"/>
          </a:bodyPr>
          <a:lstStyle/>
          <a:p>
            <a:pPr defTabSz="332993">
              <a:defRPr sz="4560"/>
            </a:pPr>
            <a:r>
              <a:t>Pedro Sinzig: </a:t>
            </a:r>
          </a:p>
          <a:p>
            <a:pPr defTabSz="332993">
              <a:defRPr sz="4560"/>
            </a:pPr>
            <a:r>
              <a:rPr i="1">
                <a:latin typeface="Helvetica"/>
                <a:ea typeface="Helvetica"/>
                <a:cs typeface="Helvetica"/>
                <a:sym typeface="Helvetica"/>
              </a:rPr>
              <a:t>O Brasil cantando </a:t>
            </a:r>
            <a:r>
              <a:t> e a </a:t>
            </a:r>
          </a:p>
          <a:p>
            <a:pPr defTabSz="332993">
              <a:defRPr sz="4560"/>
            </a:pPr>
            <a:r>
              <a:t>história da leitura musical</a:t>
            </a:r>
          </a:p>
        </p:txBody>
      </p:sp>
      <p:sp>
        <p:nvSpPr>
          <p:cNvPr id="172" name="Shape 172"/>
          <p:cNvSpPr>
            <a:spLocks noGrp="1"/>
          </p:cNvSpPr>
          <p:nvPr>
            <p:ph type="body" idx="1"/>
          </p:nvPr>
        </p:nvSpPr>
        <p:spPr>
          <a:prstGeom prst="rect">
            <a:avLst/>
          </a:prstGeom>
        </p:spPr>
        <p:txBody>
          <a:bodyPr>
            <a:normAutofit lnSpcReduction="10000"/>
          </a:bodyPr>
          <a:lstStyle/>
          <a:p>
            <a:pPr marL="391159" indent="-391159" defTabSz="514095">
              <a:spcBef>
                <a:spcPts val="3600"/>
              </a:spcBef>
              <a:defRPr sz="3168"/>
            </a:pPr>
            <a:r>
              <a:t>Coletânea com maior número de exemplos (541 melodias harmonizadas)</a:t>
            </a:r>
          </a:p>
          <a:p>
            <a:pPr marL="391159" indent="-391159" defTabSz="514095">
              <a:spcBef>
                <a:spcPts val="3600"/>
              </a:spcBef>
              <a:defRPr sz="3168"/>
            </a:pPr>
            <a:r>
              <a:t>O autor apresenta uma variedade de modos de leitura dessas partituras:</a:t>
            </a:r>
          </a:p>
          <a:p>
            <a:pPr marL="0" indent="0" defTabSz="514095">
              <a:spcBef>
                <a:spcPts val="3600"/>
              </a:spcBef>
              <a:buSzTx/>
              <a:buNone/>
              <a:defRPr sz="3168"/>
            </a:pPr>
            <a:r>
              <a:t>1) cantados a 1 voz, de criança, de senhora, de homem, ou mistas</a:t>
            </a:r>
            <a:br/>
            <a:r>
              <a:t>2) cantados a 2 vozes, de crianças, ou ambas de senhoras, ou ambas de homens, ou ambas as partes a vozes mistas;</a:t>
            </a:r>
            <a:br/>
            <a:r>
              <a:t>3) cantados a 1 voz com acompanhamento de piano          4) cantados a 2 vozes, acompanhadas ao piano;                 5) tocadas ao piano, sem canto. (SINZIG, 1938, p. 6)</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p:cNvSpPr>
          <p:nvPr>
            <p:ph type="title"/>
          </p:nvPr>
        </p:nvSpPr>
        <p:spPr>
          <a:prstGeom prst="rect">
            <a:avLst/>
          </a:prstGeom>
        </p:spPr>
        <p:txBody>
          <a:bodyPr/>
          <a:lstStyle>
            <a:lvl1pPr defTabSz="490727">
              <a:defRPr sz="6719"/>
            </a:lvl1pPr>
          </a:lstStyle>
          <a:p>
            <a:r>
              <a:t>Chartier sobre História da leitura: a revolução digital</a:t>
            </a:r>
          </a:p>
        </p:txBody>
      </p:sp>
      <p:sp>
        <p:nvSpPr>
          <p:cNvPr id="175" name="Shape 175"/>
          <p:cNvSpPr>
            <a:spLocks noGrp="1"/>
          </p:cNvSpPr>
          <p:nvPr>
            <p:ph type="body" idx="1"/>
          </p:nvPr>
        </p:nvSpPr>
        <p:spPr>
          <a:prstGeom prst="rect">
            <a:avLst/>
          </a:prstGeom>
        </p:spPr>
        <p:txBody>
          <a:bodyPr/>
          <a:lstStyle/>
          <a:p>
            <a:pPr marL="0" lvl="1" indent="192023" defTabSz="490727">
              <a:spcBef>
                <a:spcPts val="3500"/>
              </a:spcBef>
              <a:buSzTx/>
              <a:buNone/>
              <a:defRPr sz="3024"/>
            </a:pPr>
            <a:r>
              <a:t>"Ao quebrar o vínculo antigo estabelecido entre textos e objetos, entre discursos e sua materialidade, a revolução digital obriga a uma revisão radical dos gestos e das noções que associamos ao escrito. </a:t>
            </a:r>
          </a:p>
          <a:p>
            <a:pPr marL="0" lvl="1" indent="192023" defTabSz="490727">
              <a:spcBef>
                <a:spcPts val="3500"/>
              </a:spcBef>
              <a:buSzTx/>
              <a:buNone/>
              <a:defRPr sz="3024"/>
            </a:pPr>
            <a:r>
              <a:t>Apesar das inércias do vocabulário, que tentam acomodar a novidade, designando-a com palavras familiares, os fragmentos de textos que aparecem no monitor não são páginas, mas composições singulares e efêmeras. </a:t>
            </a:r>
          </a:p>
          <a:p>
            <a:pPr marL="0" lvl="1" indent="192023" defTabSz="490727">
              <a:spcBef>
                <a:spcPts val="3500"/>
              </a:spcBef>
              <a:buSzTx/>
              <a:buNone/>
              <a:defRPr sz="3024"/>
            </a:pPr>
            <a:r>
              <a:t>E ao contrário de seus predecessores, rolo ou codex, o livro eletrônico não mais se diferencia pela evidência de sua forma material das outras produções da escrita”.</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p:cNvSpPr>
          <p:nvPr>
            <p:ph type="title"/>
          </p:nvPr>
        </p:nvSpPr>
        <p:spPr>
          <a:prstGeom prst="rect">
            <a:avLst/>
          </a:prstGeom>
        </p:spPr>
        <p:txBody>
          <a:bodyPr/>
          <a:lstStyle/>
          <a:p>
            <a:pPr defTabSz="368045">
              <a:defRPr sz="5040"/>
            </a:pPr>
            <a:r>
              <a:t>Roger Chartier: </a:t>
            </a:r>
            <a:r>
              <a:rPr i="1">
                <a:latin typeface="Helvetica"/>
                <a:ea typeface="Helvetica"/>
                <a:cs typeface="Helvetica"/>
                <a:sym typeface="Helvetica"/>
              </a:rPr>
              <a:t>mutações do presente ou desafios da textualidade digital</a:t>
            </a:r>
          </a:p>
        </p:txBody>
      </p:sp>
      <p:sp>
        <p:nvSpPr>
          <p:cNvPr id="178" name="Shape 178"/>
          <p:cNvSpPr>
            <a:spLocks noGrp="1"/>
          </p:cNvSpPr>
          <p:nvPr>
            <p:ph type="body" idx="1"/>
          </p:nvPr>
        </p:nvSpPr>
        <p:spPr>
          <a:xfrm>
            <a:off x="1079500" y="2495550"/>
            <a:ext cx="11099800" cy="6286500"/>
          </a:xfrm>
          <a:prstGeom prst="rect">
            <a:avLst/>
          </a:prstGeom>
        </p:spPr>
        <p:txBody>
          <a:bodyPr/>
          <a:lstStyle/>
          <a:p>
            <a:pPr marL="0" indent="0">
              <a:buSzTx/>
              <a:buNone/>
            </a:pPr>
            <a:r>
              <a:t>"Trata-se sem dúvida de uma tarefa urgente hoje, numa época em que as práticas do escrito se encontram profundamente perturbadas. As mutações de nosso presente transformam, ao mesmo tempo, os </a:t>
            </a:r>
            <a:r>
              <a:rPr b="1">
                <a:latin typeface="Helvetica"/>
                <a:ea typeface="Helvetica"/>
                <a:cs typeface="Helvetica"/>
                <a:sym typeface="Helvetica"/>
              </a:rPr>
              <a:t>suportes da escrita</a:t>
            </a:r>
            <a:r>
              <a:t>, a técnica de sua </a:t>
            </a:r>
            <a:r>
              <a:rPr b="1">
                <a:latin typeface="Helvetica"/>
                <a:ea typeface="Helvetica"/>
                <a:cs typeface="Helvetica"/>
                <a:sym typeface="Helvetica"/>
              </a:rPr>
              <a:t>reprodução e disseminação</a:t>
            </a:r>
            <a:r>
              <a:t>, assim como os </a:t>
            </a:r>
            <a:r>
              <a:rPr b="1">
                <a:latin typeface="Helvetica"/>
                <a:ea typeface="Helvetica"/>
                <a:cs typeface="Helvetica"/>
                <a:sym typeface="Helvetica"/>
              </a:rPr>
              <a:t>modos de ler.</a:t>
            </a:r>
            <a:r>
              <a:t> Tal simultaneidade é inédita na história da humanidade”.</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a:spLocks noGrp="1"/>
          </p:cNvSpPr>
          <p:nvPr>
            <p:ph type="title"/>
          </p:nvPr>
        </p:nvSpPr>
        <p:spPr>
          <a:prstGeom prst="rect">
            <a:avLst/>
          </a:prstGeom>
        </p:spPr>
        <p:txBody>
          <a:bodyPr/>
          <a:lstStyle/>
          <a:p>
            <a:r>
              <a:t>REFERÊNCIAS</a:t>
            </a:r>
          </a:p>
        </p:txBody>
      </p:sp>
      <p:sp>
        <p:nvSpPr>
          <p:cNvPr id="181" name="Shape 181"/>
          <p:cNvSpPr>
            <a:spLocks noGrp="1"/>
          </p:cNvSpPr>
          <p:nvPr>
            <p:ph type="body" idx="1"/>
          </p:nvPr>
        </p:nvSpPr>
        <p:spPr>
          <a:prstGeom prst="rect">
            <a:avLst/>
          </a:prstGeom>
        </p:spPr>
        <p:txBody>
          <a:bodyPr/>
          <a:lstStyle/>
          <a:p>
            <a:pPr marL="262254" indent="-262254" defTabSz="344677">
              <a:spcBef>
                <a:spcPts val="2400"/>
              </a:spcBef>
              <a:defRPr sz="2124"/>
            </a:pPr>
            <a:r>
              <a:t>BUTT, John. Bach: Mass in B minor. Cambridge University Press, 1991.</a:t>
            </a:r>
          </a:p>
          <a:p>
            <a:pPr marL="262254" indent="-262254" defTabSz="344677">
              <a:spcBef>
                <a:spcPts val="2400"/>
              </a:spcBef>
              <a:defRPr sz="2124"/>
            </a:pPr>
            <a:r>
              <a:t>CHARTIER, Roger. Escutar os mortos com os olhos. Estudos avançados, v. 24, n. 69, p. 6-30, 2010.</a:t>
            </a:r>
          </a:p>
          <a:p>
            <a:pPr marL="262254" indent="-262254" defTabSz="344677">
              <a:spcBef>
                <a:spcPts val="2400"/>
              </a:spcBef>
              <a:defRPr sz="2124"/>
            </a:pPr>
            <a:r>
              <a:t>GOEHR, Lydia. The Imaginary Museum of Musical Works: An Essay in the Philosophy of Music: An Essay in the Philosophy of Music. Clarendon Press, 1992.</a:t>
            </a:r>
          </a:p>
          <a:p>
            <a:pPr marL="262254" indent="-262254" defTabSz="344677">
              <a:spcBef>
                <a:spcPts val="2400"/>
              </a:spcBef>
              <a:defRPr sz="2124"/>
            </a:pPr>
            <a:r>
              <a:t>IGAYARA, Susana Cecília. As Coletâneas de Canções Brasileiras (1907-1967) na história do livro e da leitura. II Seminário Brasileiro Livro e História Editorial. Rio de Janeiro: 2009</a:t>
            </a:r>
          </a:p>
          <a:p>
            <a:pPr marL="262254" indent="-262254" defTabSz="344677">
              <a:spcBef>
                <a:spcPts val="2400"/>
              </a:spcBef>
              <a:defRPr sz="2124"/>
            </a:pPr>
            <a:r>
              <a:t>MOLLIER, Jean-Yves. A História do Livro, da Edição e da Leitura: um balanço de 50 anos de trabalho. I Seminário Brasileiro Sobre o Livro e História Editorial. Rio de Janeiro: 2004.</a:t>
            </a:r>
          </a:p>
          <a:p>
            <a:pPr marL="262254" indent="-262254" defTabSz="344677">
              <a:spcBef>
                <a:spcPts val="2400"/>
              </a:spcBef>
              <a:defRPr sz="2124"/>
            </a:pPr>
            <a:r>
              <a:t>SINZIG, Frei Pedro; PEDRO, Frei. O Brasil Cantando. ARTES E OFÍCIOS CASEIROS, v. 157, 1938.</a:t>
            </a:r>
            <a:endParaRPr sz="708">
              <a:latin typeface="Times"/>
              <a:ea typeface="Times"/>
              <a:cs typeface="Times"/>
              <a:sym typeface="Times"/>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hape 125"/>
          <p:cNvSpPr>
            <a:spLocks noGrp="1"/>
          </p:cNvSpPr>
          <p:nvPr>
            <p:ph type="title"/>
          </p:nvPr>
        </p:nvSpPr>
        <p:spPr>
          <a:prstGeom prst="rect">
            <a:avLst/>
          </a:prstGeom>
        </p:spPr>
        <p:txBody>
          <a:bodyPr/>
          <a:lstStyle>
            <a:lvl1pPr defTabSz="490727">
              <a:defRPr sz="6719"/>
            </a:lvl1pPr>
          </a:lstStyle>
          <a:p>
            <a:r>
              <a:t>Como estudar a edição, o livro e a leitura?</a:t>
            </a:r>
          </a:p>
        </p:txBody>
      </p:sp>
      <p:sp>
        <p:nvSpPr>
          <p:cNvPr id="126" name="Shape 126"/>
          <p:cNvSpPr>
            <a:spLocks noGrp="1"/>
          </p:cNvSpPr>
          <p:nvPr>
            <p:ph type="body" idx="1"/>
          </p:nvPr>
        </p:nvSpPr>
        <p:spPr>
          <a:prstGeom prst="rect">
            <a:avLst/>
          </a:prstGeom>
        </p:spPr>
        <p:txBody>
          <a:bodyPr/>
          <a:lstStyle/>
          <a:p>
            <a:pPr marL="0" indent="0" defTabSz="543305">
              <a:spcBef>
                <a:spcPts val="3900"/>
              </a:spcBef>
              <a:buSzTx/>
              <a:buNone/>
              <a:defRPr sz="3348"/>
            </a:pPr>
            <a:r>
              <a:t>Se nos detivermos exclusivamente na cronologia, constataremos que os homens leram antes da existência de livros na forma do volumen ou do codex, pois as tabuletas de argila da Mesopotâmia ou as inscrições chinesas sobre estelas são anteriores à antiguidade greco-romana.</a:t>
            </a:r>
          </a:p>
          <a:p>
            <a:pPr marL="0" indent="0" defTabSz="543305">
              <a:spcBef>
                <a:spcPts val="3900"/>
              </a:spcBef>
              <a:buSzTx/>
              <a:buNone/>
              <a:defRPr sz="3348"/>
            </a:pPr>
            <a:r>
              <a:t>Jean-Yves Mollier -  </a:t>
            </a:r>
          </a:p>
          <a:p>
            <a:pPr marL="0" indent="0" defTabSz="543305">
              <a:spcBef>
                <a:spcPts val="3900"/>
              </a:spcBef>
              <a:buSzTx/>
              <a:buNone/>
              <a:defRPr sz="3348"/>
            </a:pPr>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128"/>
          <p:cNvSpPr>
            <a:spLocks noGrp="1"/>
          </p:cNvSpPr>
          <p:nvPr>
            <p:ph type="title"/>
          </p:nvPr>
        </p:nvSpPr>
        <p:spPr>
          <a:prstGeom prst="rect">
            <a:avLst/>
          </a:prstGeom>
        </p:spPr>
        <p:txBody>
          <a:bodyPr/>
          <a:lstStyle>
            <a:lvl1pPr defTabSz="490727">
              <a:defRPr sz="6719"/>
            </a:lvl1pPr>
          </a:lstStyle>
          <a:p>
            <a:r>
              <a:t>Leitura, livros e sua transformação</a:t>
            </a:r>
          </a:p>
        </p:txBody>
      </p:sp>
      <p:sp>
        <p:nvSpPr>
          <p:cNvPr id="129" name="Shape 129"/>
          <p:cNvSpPr>
            <a:spLocks noGrp="1"/>
          </p:cNvSpPr>
          <p:nvPr>
            <p:ph type="body" idx="1"/>
          </p:nvPr>
        </p:nvSpPr>
        <p:spPr>
          <a:prstGeom prst="rect">
            <a:avLst/>
          </a:prstGeom>
        </p:spPr>
        <p:txBody>
          <a:bodyPr/>
          <a:lstStyle/>
          <a:p>
            <a:pPr marL="0" indent="0" defTabSz="233679">
              <a:spcBef>
                <a:spcPts val="1600"/>
              </a:spcBef>
              <a:buSzTx/>
              <a:buNone/>
              <a:defRPr sz="2240"/>
            </a:pPr>
            <a:r>
              <a:rPr b="1">
                <a:latin typeface="Helvetica"/>
                <a:ea typeface="Helvetica"/>
                <a:cs typeface="Helvetica"/>
                <a:sym typeface="Helvetica"/>
              </a:rPr>
              <a:t>Invenção da imprensa:</a:t>
            </a:r>
            <a:r>
              <a:t>  não modificou as estruturas fundamentais do livro, composto, depois como antes de Gutenberg, por cadernos, folhetos e páginas, reunidos em um mesmo objeto. </a:t>
            </a:r>
          </a:p>
          <a:p>
            <a:pPr marL="0" indent="0" defTabSz="233679">
              <a:spcBef>
                <a:spcPts val="1600"/>
              </a:spcBef>
              <a:buSzTx/>
              <a:buNone/>
              <a:defRPr sz="2240"/>
            </a:pPr>
            <a:r>
              <a:t>Primeiros séculos da era cristã: o </a:t>
            </a:r>
            <a:r>
              <a:rPr b="1">
                <a:latin typeface="Helvetica"/>
                <a:ea typeface="Helvetica"/>
                <a:cs typeface="Helvetica"/>
                <a:sym typeface="Helvetica"/>
              </a:rPr>
              <a:t>codex</a:t>
            </a:r>
            <a:r>
              <a:t>, se impôs em detrimento do </a:t>
            </a:r>
            <a:r>
              <a:rPr b="1">
                <a:latin typeface="Helvetica"/>
                <a:ea typeface="Helvetica"/>
                <a:cs typeface="Helvetica"/>
                <a:sym typeface="Helvetica"/>
              </a:rPr>
              <a:t>rolo,</a:t>
            </a:r>
            <a:r>
              <a:t> porém não foi acompanhada por uma transformação da técnica de reprodução dos textos, sempre assegurada pela cópia manuscrita. </a:t>
            </a:r>
          </a:p>
          <a:p>
            <a:pPr marL="0" indent="0" defTabSz="233679">
              <a:spcBef>
                <a:spcPts val="1600"/>
              </a:spcBef>
              <a:buSzTx/>
              <a:buNone/>
              <a:defRPr sz="2240"/>
            </a:pPr>
            <a:r>
              <a:rPr b="1">
                <a:latin typeface="Helvetica"/>
                <a:ea typeface="Helvetica"/>
                <a:cs typeface="Helvetica"/>
                <a:sym typeface="Helvetica"/>
              </a:rPr>
              <a:t>Leitura</a:t>
            </a:r>
            <a:r>
              <a:t>: várias revoluções, reconhecidas ou discutidas pelos historiadores: </a:t>
            </a:r>
          </a:p>
          <a:p>
            <a:pPr marL="182880" lvl="1" indent="-91440" defTabSz="233679">
              <a:spcBef>
                <a:spcPts val="1600"/>
              </a:spcBef>
              <a:buSzPct val="100000"/>
              <a:defRPr sz="2240"/>
            </a:pPr>
            <a:r>
              <a:t>conquistas medievais da leitura silenciosa e visual </a:t>
            </a:r>
          </a:p>
          <a:p>
            <a:pPr marL="182880" lvl="1" indent="-91440" defTabSz="233679">
              <a:spcBef>
                <a:spcPts val="1600"/>
              </a:spcBef>
              <a:buSzPct val="100000"/>
              <a:defRPr sz="2240"/>
            </a:pPr>
            <a:r>
              <a:t>o furor de ler que tomou conta do século das Luzes </a:t>
            </a:r>
          </a:p>
          <a:p>
            <a:pPr marL="182880" lvl="1" indent="-91440" defTabSz="233679">
              <a:spcBef>
                <a:spcPts val="1600"/>
              </a:spcBef>
              <a:buSzPct val="100000"/>
              <a:defRPr sz="2240"/>
            </a:pPr>
            <a:r>
              <a:t>a partir do século XIX, o ingresso maciço na leitura de recém-chegados: os meios populares, as mulheres e, dentro ou fora da escola, as crianças</a:t>
            </a:r>
          </a:p>
          <a:p>
            <a:pPr marL="0" lvl="1" indent="91440" defTabSz="233679">
              <a:spcBef>
                <a:spcPts val="1600"/>
              </a:spcBef>
              <a:buSzTx/>
              <a:buNone/>
              <a:defRPr sz="2240"/>
            </a:pPr>
            <a:endParaRPr/>
          </a:p>
          <a:p>
            <a:pPr marL="0" lvl="1" indent="91440" defTabSz="233679">
              <a:spcBef>
                <a:spcPts val="1600"/>
              </a:spcBef>
              <a:buSzTx/>
              <a:buNone/>
              <a:defRPr sz="2240"/>
            </a:pPr>
            <a:r>
              <a:t>Roger Chartier -  Estudos Avançados 24 (69), 2010</a:t>
            </a:r>
          </a:p>
          <a:p>
            <a:pPr marL="0" lvl="1" indent="91440" defTabSz="233679">
              <a:spcBef>
                <a:spcPts val="1600"/>
              </a:spcBef>
              <a:buSzTx/>
              <a:buNone/>
              <a:defRPr sz="1440"/>
            </a:pPr>
            <a:endParaRPr/>
          </a:p>
          <a:p>
            <a:pPr marL="0" indent="0" defTabSz="182880">
              <a:lnSpc>
                <a:spcPts val="1300"/>
              </a:lnSpc>
              <a:spcBef>
                <a:spcPts val="400"/>
              </a:spcBef>
              <a:buSzTx/>
              <a:buNone/>
              <a:defRPr sz="586">
                <a:latin typeface="Times New Roman"/>
                <a:ea typeface="Times New Roman"/>
                <a:cs typeface="Times New Roman"/>
                <a:sym typeface="Times New Roman"/>
              </a:defRPr>
            </a:pPr>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131"/>
          <p:cNvSpPr>
            <a:spLocks noGrp="1"/>
          </p:cNvSpPr>
          <p:nvPr>
            <p:ph type="title"/>
          </p:nvPr>
        </p:nvSpPr>
        <p:spPr>
          <a:prstGeom prst="rect">
            <a:avLst/>
          </a:prstGeom>
        </p:spPr>
        <p:txBody>
          <a:bodyPr>
            <a:normAutofit fontScale="90000"/>
          </a:bodyPr>
          <a:lstStyle/>
          <a:p>
            <a:pPr defTabSz="514095">
              <a:defRPr sz="7040"/>
            </a:pPr>
            <a:r>
              <a:t>Tabuleta de argila Volumen</a:t>
            </a:r>
          </a:p>
          <a:p>
            <a:pPr defTabSz="514095">
              <a:defRPr sz="7040"/>
            </a:pPr>
            <a:r>
              <a:t>Códex</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proto-cuneiform4.jpg"/>
          <p:cNvPicPr>
            <a:picLocks noChangeAspect="1"/>
          </p:cNvPicPr>
          <p:nvPr/>
        </p:nvPicPr>
        <p:blipFill>
          <a:blip r:embed="rId2"/>
          <a:stretch>
            <a:fillRect/>
          </a:stretch>
        </p:blipFill>
        <p:spPr>
          <a:xfrm>
            <a:off x="406400" y="463550"/>
            <a:ext cx="12192000" cy="8521700"/>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volumen.jpg"/>
          <p:cNvPicPr>
            <a:picLocks noChangeAspect="1"/>
          </p:cNvPicPr>
          <p:nvPr/>
        </p:nvPicPr>
        <p:blipFill>
          <a:blip r:embed="rId2"/>
          <a:stretch>
            <a:fillRect/>
          </a:stretch>
        </p:blipFill>
        <p:spPr>
          <a:xfrm>
            <a:off x="723382" y="365390"/>
            <a:ext cx="11754001" cy="8384521"/>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Codex_Sinaiticus_open_full.jpg"/>
          <p:cNvPicPr>
            <a:picLocks noChangeAspect="1"/>
          </p:cNvPicPr>
          <p:nvPr/>
        </p:nvPicPr>
        <p:blipFill>
          <a:blip r:embed="rId2"/>
          <a:stretch>
            <a:fillRect/>
          </a:stretch>
        </p:blipFill>
        <p:spPr>
          <a:xfrm>
            <a:off x="0" y="909658"/>
            <a:ext cx="13004800" cy="7629484"/>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hape 139"/>
          <p:cNvSpPr>
            <a:spLocks noGrp="1"/>
          </p:cNvSpPr>
          <p:nvPr>
            <p:ph type="title"/>
          </p:nvPr>
        </p:nvSpPr>
        <p:spPr>
          <a:prstGeom prst="rect">
            <a:avLst/>
          </a:prstGeom>
        </p:spPr>
        <p:txBody>
          <a:bodyPr/>
          <a:lstStyle/>
          <a:p>
            <a:r>
              <a:t>Os autores e os livros</a:t>
            </a:r>
          </a:p>
        </p:txBody>
      </p:sp>
      <p:sp>
        <p:nvSpPr>
          <p:cNvPr id="140" name="Shape 140"/>
          <p:cNvSpPr>
            <a:spLocks noGrp="1"/>
          </p:cNvSpPr>
          <p:nvPr>
            <p:ph type="body" idx="1"/>
          </p:nvPr>
        </p:nvSpPr>
        <p:spPr>
          <a:prstGeom prst="rect">
            <a:avLst/>
          </a:prstGeom>
        </p:spPr>
        <p:txBody>
          <a:bodyPr>
            <a:normAutofit lnSpcReduction="10000"/>
          </a:bodyPr>
          <a:lstStyle/>
          <a:p>
            <a:pPr marL="0" indent="0" defTabSz="362204">
              <a:spcBef>
                <a:spcPts val="2600"/>
              </a:spcBef>
              <a:buSzTx/>
              <a:buNone/>
              <a:defRPr sz="2232"/>
            </a:pPr>
            <a:r>
              <a:rPr dirty="0"/>
              <a:t>"</a:t>
            </a:r>
            <a:r>
              <a:rPr sz="2542" dirty="0" err="1"/>
              <a:t>Os</a:t>
            </a:r>
            <a:r>
              <a:rPr sz="2542" dirty="0"/>
              <a:t> </a:t>
            </a:r>
            <a:r>
              <a:rPr sz="2542" dirty="0" err="1"/>
              <a:t>autores</a:t>
            </a:r>
            <a:r>
              <a:rPr sz="2542" dirty="0"/>
              <a:t> </a:t>
            </a:r>
            <a:r>
              <a:rPr sz="2542" dirty="0" err="1"/>
              <a:t>não</a:t>
            </a:r>
            <a:r>
              <a:rPr sz="2542" dirty="0"/>
              <a:t> </a:t>
            </a:r>
            <a:r>
              <a:rPr sz="2542" dirty="0" err="1"/>
              <a:t>escrevem</a:t>
            </a:r>
            <a:r>
              <a:rPr sz="2542" dirty="0"/>
              <a:t> </a:t>
            </a:r>
            <a:r>
              <a:rPr sz="2542" dirty="0" err="1"/>
              <a:t>os</a:t>
            </a:r>
            <a:r>
              <a:rPr sz="2542" dirty="0"/>
              <a:t> </a:t>
            </a:r>
            <a:r>
              <a:rPr sz="2542" dirty="0" err="1"/>
              <a:t>livros</a:t>
            </a:r>
            <a:r>
              <a:rPr sz="2542" dirty="0"/>
              <a:t>, </a:t>
            </a:r>
            <a:r>
              <a:rPr sz="2542" dirty="0" err="1"/>
              <a:t>nem</a:t>
            </a:r>
            <a:r>
              <a:rPr sz="2542" dirty="0"/>
              <a:t> </a:t>
            </a:r>
            <a:r>
              <a:rPr sz="2542" dirty="0" err="1"/>
              <a:t>mesmo</a:t>
            </a:r>
            <a:r>
              <a:rPr sz="2542" dirty="0"/>
              <a:t> </a:t>
            </a:r>
            <a:r>
              <a:rPr sz="2542" dirty="0" err="1"/>
              <a:t>os</a:t>
            </a:r>
            <a:r>
              <a:rPr sz="2542" dirty="0"/>
              <a:t> </a:t>
            </a:r>
            <a:r>
              <a:rPr sz="2542" dirty="0" err="1"/>
              <a:t>próprios</a:t>
            </a:r>
            <a:r>
              <a:rPr sz="2542" dirty="0"/>
              <a:t>. </a:t>
            </a:r>
          </a:p>
          <a:p>
            <a:pPr marL="0" indent="0" defTabSz="362204">
              <a:spcBef>
                <a:spcPts val="2600"/>
              </a:spcBef>
              <a:buSzTx/>
              <a:buNone/>
              <a:defRPr sz="2542"/>
            </a:pPr>
            <a:r>
              <a:rPr dirty="0" err="1"/>
              <a:t>Os</a:t>
            </a:r>
            <a:r>
              <a:rPr dirty="0"/>
              <a:t> </a:t>
            </a:r>
            <a:r>
              <a:rPr dirty="0" err="1"/>
              <a:t>livros</a:t>
            </a:r>
            <a:r>
              <a:rPr dirty="0"/>
              <a:t>, </a:t>
            </a:r>
            <a:r>
              <a:rPr dirty="0" err="1"/>
              <a:t>manuscritos</a:t>
            </a:r>
            <a:r>
              <a:rPr dirty="0"/>
              <a:t> </a:t>
            </a:r>
            <a:r>
              <a:rPr dirty="0" err="1"/>
              <a:t>ou</a:t>
            </a:r>
            <a:r>
              <a:rPr dirty="0"/>
              <a:t> </a:t>
            </a:r>
            <a:r>
              <a:rPr dirty="0" err="1"/>
              <a:t>impressos</a:t>
            </a:r>
            <a:r>
              <a:rPr dirty="0"/>
              <a:t>, </a:t>
            </a:r>
            <a:r>
              <a:rPr dirty="0" err="1"/>
              <a:t>são</a:t>
            </a:r>
            <a:r>
              <a:rPr dirty="0"/>
              <a:t> sempre o </a:t>
            </a:r>
            <a:r>
              <a:rPr dirty="0" err="1"/>
              <a:t>resultado</a:t>
            </a:r>
            <a:r>
              <a:rPr dirty="0"/>
              <a:t> de </a:t>
            </a:r>
            <a:r>
              <a:rPr dirty="0" err="1"/>
              <a:t>múltiplas</a:t>
            </a:r>
            <a:r>
              <a:rPr dirty="0"/>
              <a:t> </a:t>
            </a:r>
            <a:r>
              <a:rPr dirty="0" err="1"/>
              <a:t>operações</a:t>
            </a:r>
            <a:r>
              <a:rPr dirty="0"/>
              <a:t> que </a:t>
            </a:r>
            <a:r>
              <a:rPr dirty="0" err="1"/>
              <a:t>supõem</a:t>
            </a:r>
            <a:r>
              <a:rPr dirty="0"/>
              <a:t> </a:t>
            </a:r>
            <a:r>
              <a:rPr dirty="0" err="1"/>
              <a:t>decisões</a:t>
            </a:r>
            <a:r>
              <a:rPr dirty="0"/>
              <a:t>, </a:t>
            </a:r>
            <a:r>
              <a:rPr dirty="0" err="1"/>
              <a:t>técnicas</a:t>
            </a:r>
            <a:r>
              <a:rPr dirty="0"/>
              <a:t> e </a:t>
            </a:r>
            <a:r>
              <a:rPr dirty="0" err="1"/>
              <a:t>competências</a:t>
            </a:r>
            <a:r>
              <a:rPr dirty="0"/>
              <a:t> </a:t>
            </a:r>
            <a:r>
              <a:rPr dirty="0" err="1"/>
              <a:t>muito</a:t>
            </a:r>
            <a:r>
              <a:rPr dirty="0"/>
              <a:t> </a:t>
            </a:r>
            <a:r>
              <a:rPr dirty="0" err="1"/>
              <a:t>diversas</a:t>
            </a:r>
            <a:r>
              <a:rPr dirty="0"/>
              <a:t>. </a:t>
            </a:r>
          </a:p>
          <a:p>
            <a:pPr marL="0" indent="0" defTabSz="362204">
              <a:spcBef>
                <a:spcPts val="2600"/>
              </a:spcBef>
              <a:buSzTx/>
              <a:buNone/>
              <a:defRPr sz="2542"/>
            </a:pPr>
            <a:r>
              <a:rPr dirty="0"/>
              <a:t>Por </a:t>
            </a:r>
            <a:r>
              <a:rPr dirty="0" err="1"/>
              <a:t>exemplo</a:t>
            </a:r>
            <a:r>
              <a:rPr dirty="0"/>
              <a:t>, no </a:t>
            </a:r>
            <a:r>
              <a:rPr dirty="0" err="1"/>
              <a:t>caso</a:t>
            </a:r>
            <a:r>
              <a:rPr dirty="0"/>
              <a:t> dos </a:t>
            </a:r>
            <a:r>
              <a:rPr dirty="0" err="1"/>
              <a:t>livros</a:t>
            </a:r>
            <a:r>
              <a:rPr dirty="0"/>
              <a:t> </a:t>
            </a:r>
            <a:r>
              <a:rPr dirty="0" err="1"/>
              <a:t>impressos</a:t>
            </a:r>
            <a:r>
              <a:rPr dirty="0"/>
              <a:t> </a:t>
            </a:r>
            <a:r>
              <a:rPr dirty="0" err="1"/>
              <a:t>na</a:t>
            </a:r>
            <a:r>
              <a:rPr dirty="0"/>
              <a:t> </a:t>
            </a:r>
            <a:r>
              <a:rPr dirty="0" err="1"/>
              <a:t>idade</a:t>
            </a:r>
            <a:r>
              <a:rPr dirty="0"/>
              <a:t> do “</a:t>
            </a:r>
            <a:r>
              <a:rPr dirty="0" err="1"/>
              <a:t>antigo</a:t>
            </a:r>
            <a:r>
              <a:rPr dirty="0"/>
              <a:t> regime </a:t>
            </a:r>
            <a:r>
              <a:rPr dirty="0" err="1"/>
              <a:t>tipográfico</a:t>
            </a:r>
            <a:r>
              <a:rPr dirty="0"/>
              <a:t>”, entre </a:t>
            </a:r>
            <a:r>
              <a:rPr dirty="0" err="1"/>
              <a:t>os</a:t>
            </a:r>
            <a:r>
              <a:rPr dirty="0"/>
              <a:t> </a:t>
            </a:r>
            <a:r>
              <a:rPr dirty="0" err="1"/>
              <a:t>séculos</a:t>
            </a:r>
            <a:r>
              <a:rPr dirty="0"/>
              <a:t> XV e </a:t>
            </a:r>
            <a:r>
              <a:rPr dirty="0" err="1"/>
              <a:t>XVIII,a</a:t>
            </a:r>
            <a:r>
              <a:rPr dirty="0"/>
              <a:t> </a:t>
            </a:r>
            <a:r>
              <a:rPr dirty="0" err="1"/>
              <a:t>transcrição</a:t>
            </a:r>
            <a:r>
              <a:rPr dirty="0"/>
              <a:t> (</a:t>
            </a:r>
            <a:r>
              <a:rPr dirty="0" err="1"/>
              <a:t>cópia</a:t>
            </a:r>
            <a:r>
              <a:rPr dirty="0"/>
              <a:t> </a:t>
            </a:r>
            <a:r>
              <a:rPr dirty="0" err="1"/>
              <a:t>limpa</a:t>
            </a:r>
            <a:r>
              <a:rPr dirty="0"/>
              <a:t>) do </a:t>
            </a:r>
            <a:r>
              <a:rPr dirty="0" err="1"/>
              <a:t>manuscrito</a:t>
            </a:r>
            <a:r>
              <a:rPr dirty="0"/>
              <a:t> do </a:t>
            </a:r>
            <a:r>
              <a:rPr dirty="0" err="1"/>
              <a:t>autor</a:t>
            </a:r>
            <a:r>
              <a:rPr dirty="0"/>
              <a:t> por um </a:t>
            </a:r>
            <a:r>
              <a:rPr dirty="0" err="1"/>
              <a:t>escriba</a:t>
            </a:r>
            <a:r>
              <a:rPr dirty="0"/>
              <a:t> </a:t>
            </a:r>
            <a:r>
              <a:rPr dirty="0" err="1"/>
              <a:t>profissional,o</a:t>
            </a:r>
            <a:r>
              <a:rPr dirty="0"/>
              <a:t> </a:t>
            </a:r>
            <a:r>
              <a:rPr dirty="0" err="1"/>
              <a:t>exame</a:t>
            </a:r>
            <a:r>
              <a:rPr dirty="0"/>
              <a:t> dessa </a:t>
            </a:r>
            <a:r>
              <a:rPr dirty="0" err="1"/>
              <a:t>cópia</a:t>
            </a:r>
            <a:r>
              <a:rPr dirty="0"/>
              <a:t> </a:t>
            </a:r>
            <a:r>
              <a:rPr dirty="0" err="1"/>
              <a:t>pelos</a:t>
            </a:r>
            <a:r>
              <a:rPr dirty="0"/>
              <a:t> </a:t>
            </a:r>
            <a:r>
              <a:rPr dirty="0" err="1"/>
              <a:t>censores</a:t>
            </a:r>
            <a:r>
              <a:rPr dirty="0"/>
              <a:t>, as </a:t>
            </a:r>
            <a:r>
              <a:rPr dirty="0" err="1"/>
              <a:t>escolhas</a:t>
            </a:r>
            <a:r>
              <a:rPr dirty="0"/>
              <a:t> do </a:t>
            </a:r>
            <a:r>
              <a:rPr dirty="0" err="1"/>
              <a:t>livreiro</a:t>
            </a:r>
            <a:r>
              <a:rPr dirty="0"/>
              <a:t> editor </a:t>
            </a:r>
            <a:r>
              <a:rPr dirty="0" err="1"/>
              <a:t>em</a:t>
            </a:r>
            <a:r>
              <a:rPr dirty="0"/>
              <a:t> </a:t>
            </a:r>
            <a:r>
              <a:rPr dirty="0" err="1"/>
              <a:t>relaçãoao</a:t>
            </a:r>
            <a:r>
              <a:rPr dirty="0"/>
              <a:t> </a:t>
            </a:r>
            <a:r>
              <a:rPr dirty="0" err="1"/>
              <a:t>papel</a:t>
            </a:r>
            <a:r>
              <a:rPr dirty="0"/>
              <a:t>, </a:t>
            </a:r>
            <a:r>
              <a:rPr dirty="0" err="1"/>
              <a:t>ao</a:t>
            </a:r>
            <a:r>
              <a:rPr dirty="0"/>
              <a:t> </a:t>
            </a:r>
            <a:r>
              <a:rPr dirty="0" err="1"/>
              <a:t>formato</a:t>
            </a:r>
            <a:r>
              <a:rPr dirty="0"/>
              <a:t> </a:t>
            </a:r>
            <a:r>
              <a:rPr dirty="0" err="1"/>
              <a:t>ou</a:t>
            </a:r>
            <a:r>
              <a:rPr dirty="0"/>
              <a:t> à </a:t>
            </a:r>
            <a:r>
              <a:rPr dirty="0" err="1"/>
              <a:t>tiragem</a:t>
            </a:r>
            <a:r>
              <a:rPr dirty="0"/>
              <a:t>, a </a:t>
            </a:r>
            <a:r>
              <a:rPr dirty="0" err="1"/>
              <a:t>organização</a:t>
            </a:r>
            <a:r>
              <a:rPr dirty="0"/>
              <a:t> do </a:t>
            </a:r>
            <a:r>
              <a:rPr dirty="0" err="1"/>
              <a:t>trabalho</a:t>
            </a:r>
            <a:r>
              <a:rPr dirty="0"/>
              <a:t> de </a:t>
            </a:r>
            <a:r>
              <a:rPr dirty="0" err="1"/>
              <a:t>composição</a:t>
            </a:r>
            <a:r>
              <a:rPr dirty="0"/>
              <a:t> e </a:t>
            </a:r>
            <a:r>
              <a:rPr dirty="0" err="1"/>
              <a:t>impressão</a:t>
            </a:r>
            <a:r>
              <a:rPr dirty="0"/>
              <a:t> </a:t>
            </a:r>
            <a:r>
              <a:rPr dirty="0" err="1"/>
              <a:t>na</a:t>
            </a:r>
            <a:r>
              <a:rPr dirty="0"/>
              <a:t> </a:t>
            </a:r>
            <a:r>
              <a:rPr dirty="0" err="1"/>
              <a:t>oficina</a:t>
            </a:r>
            <a:r>
              <a:rPr dirty="0"/>
              <a:t>, a </a:t>
            </a:r>
            <a:r>
              <a:rPr dirty="0" err="1"/>
              <a:t>preparação</a:t>
            </a:r>
            <a:r>
              <a:rPr dirty="0"/>
              <a:t> da </a:t>
            </a:r>
            <a:r>
              <a:rPr dirty="0" err="1"/>
              <a:t>cópia</a:t>
            </a:r>
            <a:r>
              <a:rPr dirty="0"/>
              <a:t>, </a:t>
            </a:r>
            <a:r>
              <a:rPr dirty="0" err="1"/>
              <a:t>depois</a:t>
            </a:r>
            <a:r>
              <a:rPr dirty="0"/>
              <a:t> a </a:t>
            </a:r>
            <a:r>
              <a:rPr dirty="0" err="1"/>
              <a:t>composição</a:t>
            </a:r>
            <a:r>
              <a:rPr dirty="0"/>
              <a:t> do </a:t>
            </a:r>
            <a:r>
              <a:rPr dirty="0" err="1"/>
              <a:t>texto</a:t>
            </a:r>
            <a:r>
              <a:rPr dirty="0"/>
              <a:t> </a:t>
            </a:r>
            <a:r>
              <a:rPr dirty="0" err="1"/>
              <a:t>pelos</a:t>
            </a:r>
            <a:r>
              <a:rPr dirty="0"/>
              <a:t> </a:t>
            </a:r>
            <a:r>
              <a:rPr dirty="0" err="1"/>
              <a:t>operários</a:t>
            </a:r>
            <a:r>
              <a:rPr dirty="0"/>
              <a:t> </a:t>
            </a:r>
            <a:r>
              <a:rPr dirty="0" err="1"/>
              <a:t>tipógrafos</a:t>
            </a:r>
            <a:r>
              <a:rPr dirty="0"/>
              <a:t>, a </a:t>
            </a:r>
            <a:r>
              <a:rPr dirty="0" err="1"/>
              <a:t>leitura</a:t>
            </a:r>
            <a:r>
              <a:rPr dirty="0"/>
              <a:t> das </a:t>
            </a:r>
            <a:r>
              <a:rPr dirty="0" err="1"/>
              <a:t>provas</a:t>
            </a:r>
            <a:r>
              <a:rPr dirty="0"/>
              <a:t> </a:t>
            </a:r>
            <a:r>
              <a:rPr dirty="0" err="1"/>
              <a:t>pelo</a:t>
            </a:r>
            <a:r>
              <a:rPr dirty="0"/>
              <a:t> </a:t>
            </a:r>
            <a:r>
              <a:rPr dirty="0" err="1"/>
              <a:t>corretor</a:t>
            </a:r>
            <a:r>
              <a:rPr dirty="0"/>
              <a:t> e, </a:t>
            </a:r>
            <a:r>
              <a:rPr dirty="0" err="1"/>
              <a:t>finalmente</a:t>
            </a:r>
            <a:r>
              <a:rPr dirty="0"/>
              <a:t>, a </a:t>
            </a:r>
            <a:r>
              <a:rPr dirty="0" err="1"/>
              <a:t>impressão</a:t>
            </a:r>
            <a:r>
              <a:rPr dirty="0"/>
              <a:t> dos </a:t>
            </a:r>
            <a:r>
              <a:rPr dirty="0" err="1"/>
              <a:t>exemplares</a:t>
            </a:r>
            <a:r>
              <a:rPr dirty="0"/>
              <a:t> que, </a:t>
            </a:r>
            <a:r>
              <a:rPr dirty="0" err="1"/>
              <a:t>na</a:t>
            </a:r>
            <a:r>
              <a:rPr dirty="0"/>
              <a:t> </a:t>
            </a:r>
            <a:r>
              <a:rPr dirty="0" err="1"/>
              <a:t>idade</a:t>
            </a:r>
            <a:r>
              <a:rPr dirty="0"/>
              <a:t> do </a:t>
            </a:r>
            <a:r>
              <a:rPr dirty="0" err="1"/>
              <a:t>prelo</a:t>
            </a:r>
            <a:r>
              <a:rPr dirty="0"/>
              <a:t> manual, </a:t>
            </a:r>
            <a:r>
              <a:rPr dirty="0" err="1"/>
              <a:t>não</a:t>
            </a:r>
            <a:r>
              <a:rPr dirty="0"/>
              <a:t> impede </a:t>
            </a:r>
            <a:r>
              <a:rPr dirty="0" err="1"/>
              <a:t>novas</a:t>
            </a:r>
            <a:r>
              <a:rPr dirty="0"/>
              <a:t> </a:t>
            </a:r>
            <a:r>
              <a:rPr dirty="0" err="1"/>
              <a:t>correções</a:t>
            </a:r>
            <a:r>
              <a:rPr dirty="0"/>
              <a:t> no </a:t>
            </a:r>
            <a:r>
              <a:rPr dirty="0" err="1"/>
              <a:t>decorrer</a:t>
            </a:r>
            <a:r>
              <a:rPr dirty="0"/>
              <a:t> da </a:t>
            </a:r>
            <a:r>
              <a:rPr dirty="0" err="1"/>
              <a:t>tiragem</a:t>
            </a:r>
            <a:r>
              <a:rPr dirty="0"/>
              <a:t>".</a:t>
            </a:r>
          </a:p>
          <a:p>
            <a:pPr marL="0" indent="0" defTabSz="362204">
              <a:spcBef>
                <a:spcPts val="2600"/>
              </a:spcBef>
              <a:buSzTx/>
              <a:buNone/>
              <a:defRPr sz="2108"/>
            </a:pPr>
            <a:r>
              <a:rPr dirty="0"/>
              <a:t>Roger </a:t>
            </a:r>
            <a:r>
              <a:rPr dirty="0" err="1"/>
              <a:t>Chartier</a:t>
            </a:r>
            <a:r>
              <a:rPr dirty="0"/>
              <a:t> - </a:t>
            </a:r>
            <a:r>
              <a:rPr dirty="0" err="1"/>
              <a:t>Estudos</a:t>
            </a:r>
            <a:r>
              <a:rPr dirty="0"/>
              <a:t> </a:t>
            </a:r>
            <a:r>
              <a:rPr dirty="0" err="1"/>
              <a:t>Avançados</a:t>
            </a:r>
            <a:r>
              <a:rPr dirty="0"/>
              <a:t> 24 (69), 2010 </a:t>
            </a:r>
            <a:endParaRPr lang="pt-BR" dirty="0"/>
          </a:p>
          <a:p>
            <a:pPr marL="0" indent="0" defTabSz="362204">
              <a:spcBef>
                <a:spcPts val="2600"/>
              </a:spcBef>
              <a:buSzTx/>
              <a:buNone/>
              <a:defRPr sz="2108"/>
            </a:pPr>
            <a:r>
              <a:rPr lang="pt-BR" dirty="0"/>
              <a:t>Vídeo: Music </a:t>
            </a:r>
            <a:r>
              <a:rPr lang="pt-BR" dirty="0" err="1"/>
              <a:t>engraving</a:t>
            </a:r>
            <a:r>
              <a:rPr lang="pt-BR" dirty="0"/>
              <a:t> </a:t>
            </a:r>
            <a:r>
              <a:rPr lang="pt-BR" dirty="0" err="1"/>
              <a:t>on</a:t>
            </a:r>
            <a:r>
              <a:rPr lang="pt-BR" dirty="0"/>
              <a:t> metal </a:t>
            </a:r>
            <a:r>
              <a:rPr lang="pt-BR" dirty="0" err="1"/>
              <a:t>plates</a:t>
            </a:r>
            <a:r>
              <a:rPr lang="pt-BR" dirty="0"/>
              <a:t>. </a:t>
            </a:r>
            <a:r>
              <a:rPr lang="pt-BR" dirty="0">
                <a:hlinkClick r:id="rId2"/>
              </a:rPr>
              <a:t>https://www.youtube.com/watch?v=BvyoKdW-Big</a:t>
            </a:r>
            <a:endParaRPr lang="pt-BR" dirty="0"/>
          </a:p>
          <a:p>
            <a:pPr marL="0" indent="0" defTabSz="362204">
              <a:spcBef>
                <a:spcPts val="2600"/>
              </a:spcBef>
              <a:buSzTx/>
              <a:buNone/>
              <a:defRPr sz="2108"/>
            </a:pPr>
            <a:endParaRPr dirty="0"/>
          </a:p>
        </p:txBody>
      </p:sp>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1446</Words>
  <Application>Microsoft Office PowerPoint</Application>
  <PresentationFormat>Personalizar</PresentationFormat>
  <Paragraphs>81</Paragraphs>
  <Slides>24</Slides>
  <Notes>0</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24</vt:i4>
      </vt:variant>
    </vt:vector>
  </HeadingPairs>
  <TitlesOfParts>
    <vt:vector size="30" baseType="lpstr">
      <vt:lpstr>Helvetica</vt:lpstr>
      <vt:lpstr>Helvetica Light</vt:lpstr>
      <vt:lpstr>Helvetica Neue</vt:lpstr>
      <vt:lpstr>Times</vt:lpstr>
      <vt:lpstr>Times New Roman</vt:lpstr>
      <vt:lpstr>White</vt:lpstr>
      <vt:lpstr>Estudos de Repertório Coral  Repertório Coral e práticas de leitura e escrita: manuscritos e edições</vt:lpstr>
      <vt:lpstr>História da edição, do livro e da leitura</vt:lpstr>
      <vt:lpstr>Como estudar a edição, o livro e a leitura?</vt:lpstr>
      <vt:lpstr>Leitura, livros e sua transformação</vt:lpstr>
      <vt:lpstr>Tabuleta de argila Volumen Códex</vt:lpstr>
      <vt:lpstr>Apresentação do PowerPoint</vt:lpstr>
      <vt:lpstr>Apresentação do PowerPoint</vt:lpstr>
      <vt:lpstr>Apresentação do PowerPoint</vt:lpstr>
      <vt:lpstr>Os autores e os livros</vt:lpstr>
      <vt:lpstr>Música na história da edição, do livro e da leitura</vt:lpstr>
      <vt:lpstr>Apresentação do PowerPoint</vt:lpstr>
      <vt:lpstr>Apresentação do PowerPoint</vt:lpstr>
      <vt:lpstr>Apresentação do PowerPoint</vt:lpstr>
      <vt:lpstr>Notação musical e história da leitura</vt:lpstr>
      <vt:lpstr>Função da partitura/ conceito de obra musical</vt:lpstr>
      <vt:lpstr>John Butt, sobre a Missa em si menor de J. S. Bach</vt:lpstr>
      <vt:lpstr>Lydia Goehr, sobre o repertório publicado antes do século XIX</vt:lpstr>
      <vt:lpstr>Apresentação do PowerPoint</vt:lpstr>
      <vt:lpstr>Brasil: estudo de manuscritos e edições</vt:lpstr>
      <vt:lpstr>Projeto de pesquisa: coletâneas de canções brasileiras</vt:lpstr>
      <vt:lpstr>Pedro Sinzig:  O Brasil cantando  e a  história da leitura musical</vt:lpstr>
      <vt:lpstr>Chartier sobre História da leitura: a revolução digital</vt:lpstr>
      <vt:lpstr>Roger Chartier: mutações do presente ou desafios da textualidade digital</vt:lpstr>
      <vt:lpstr>REFERÊNCIAS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Estudos de Repertório Coral Mesa redonda:  Repertório Coral e práticas de leitura e escrita: manuscritos e edições</dc:title>
  <dc:creator>Susana Igayara</dc:creator>
  <cp:lastModifiedBy>Susana Igayara</cp:lastModifiedBy>
  <cp:revision>2</cp:revision>
  <dcterms:modified xsi:type="dcterms:W3CDTF">2020-11-25T19:22:58Z</dcterms:modified>
</cp:coreProperties>
</file>