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7" r:id="rId20"/>
    <p:sldId id="278" r:id="rId21"/>
    <p:sldId id="281" r:id="rId22"/>
    <p:sldId id="282" r:id="rId23"/>
    <p:sldId id="279" r:id="rId24"/>
    <p:sldId id="283" r:id="rId25"/>
    <p:sldId id="284" r:id="rId26"/>
    <p:sldId id="285" r:id="rId27"/>
    <p:sldId id="287" r:id="rId28"/>
    <p:sldId id="288" r:id="rId29"/>
    <p:sldId id="289" r:id="rId30"/>
    <p:sldId id="290" r:id="rId31"/>
    <p:sldId id="295" r:id="rId32"/>
    <p:sldId id="296" r:id="rId33"/>
    <p:sldId id="297" r:id="rId34"/>
    <p:sldId id="298" r:id="rId35"/>
    <p:sldId id="299" r:id="rId36"/>
    <p:sldId id="300" r:id="rId37"/>
    <p:sldId id="301" r:id="rId38"/>
    <p:sldId id="302" r:id="rId39"/>
    <p:sldId id="303" r:id="rId40"/>
    <p:sldId id="304" r:id="rId41"/>
    <p:sldId id="305" r:id="rId42"/>
    <p:sldId id="306" r:id="rId43"/>
    <p:sldId id="308" r:id="rId44"/>
    <p:sldId id="307" r:id="rId45"/>
    <p:sldId id="280" r:id="rId46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59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5A47CC1-8E8D-4306-B87A-CCD12AE69F80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09DF5430-7247-41F0-AB2A-BAF9F834E14F}">
      <dgm:prSet phldrT="[Texto]"/>
      <dgm:spPr/>
      <dgm:t>
        <a:bodyPr/>
        <a:lstStyle/>
        <a:p>
          <a:r>
            <a:rPr lang="pt-BR" dirty="0"/>
            <a:t>Ambiente</a:t>
          </a:r>
        </a:p>
      </dgm:t>
    </dgm:pt>
    <dgm:pt modelId="{031B323F-C307-441E-B0EB-3DE4195235F4}" type="parTrans" cxnId="{02CD57EF-54EA-4591-9EE2-BAA0288D5A33}">
      <dgm:prSet/>
      <dgm:spPr/>
      <dgm:t>
        <a:bodyPr/>
        <a:lstStyle/>
        <a:p>
          <a:endParaRPr lang="pt-BR"/>
        </a:p>
      </dgm:t>
    </dgm:pt>
    <dgm:pt modelId="{7A106ECF-6B05-4251-8E12-767FAA9CD98D}" type="sibTrans" cxnId="{02CD57EF-54EA-4591-9EE2-BAA0288D5A33}">
      <dgm:prSet/>
      <dgm:spPr/>
      <dgm:t>
        <a:bodyPr/>
        <a:lstStyle/>
        <a:p>
          <a:endParaRPr lang="pt-BR"/>
        </a:p>
      </dgm:t>
    </dgm:pt>
    <dgm:pt modelId="{AE833DC3-FFA5-45C5-A5C7-06FD1BD77CA5}">
      <dgm:prSet phldrT="[Texto]"/>
      <dgm:spPr/>
      <dgm:t>
        <a:bodyPr/>
        <a:lstStyle/>
        <a:p>
          <a:r>
            <a:rPr lang="pt-BR" dirty="0"/>
            <a:t>Tarefa</a:t>
          </a:r>
        </a:p>
      </dgm:t>
    </dgm:pt>
    <dgm:pt modelId="{6BEDDDFC-5F6E-4DE2-AEF4-94D682C32C9E}" type="parTrans" cxnId="{0941C06A-9444-49F6-BE4C-9139A1219DC1}">
      <dgm:prSet/>
      <dgm:spPr/>
      <dgm:t>
        <a:bodyPr/>
        <a:lstStyle/>
        <a:p>
          <a:endParaRPr lang="pt-BR"/>
        </a:p>
      </dgm:t>
    </dgm:pt>
    <dgm:pt modelId="{35AEC494-E37B-4344-BE9B-AD30A3BDD038}" type="sibTrans" cxnId="{0941C06A-9444-49F6-BE4C-9139A1219DC1}">
      <dgm:prSet/>
      <dgm:spPr/>
      <dgm:t>
        <a:bodyPr/>
        <a:lstStyle/>
        <a:p>
          <a:endParaRPr lang="pt-BR"/>
        </a:p>
      </dgm:t>
    </dgm:pt>
    <dgm:pt modelId="{8B6082DD-23FD-421C-98ED-D859CD68C4E6}">
      <dgm:prSet phldrT="[Texto]"/>
      <dgm:spPr/>
      <dgm:t>
        <a:bodyPr/>
        <a:lstStyle/>
        <a:p>
          <a:r>
            <a:rPr lang="pt-BR" dirty="0"/>
            <a:t>Usuários</a:t>
          </a:r>
        </a:p>
      </dgm:t>
    </dgm:pt>
    <dgm:pt modelId="{69856986-A538-41A5-BA9E-8D5AC291ED5A}" type="parTrans" cxnId="{7427D030-C43C-4C41-9952-0DC8C2D9B3CE}">
      <dgm:prSet/>
      <dgm:spPr/>
      <dgm:t>
        <a:bodyPr/>
        <a:lstStyle/>
        <a:p>
          <a:endParaRPr lang="pt-BR"/>
        </a:p>
      </dgm:t>
    </dgm:pt>
    <dgm:pt modelId="{D14E7C8F-2226-4668-B1C5-EF8CCA68DA09}" type="sibTrans" cxnId="{7427D030-C43C-4C41-9952-0DC8C2D9B3CE}">
      <dgm:prSet/>
      <dgm:spPr/>
      <dgm:t>
        <a:bodyPr/>
        <a:lstStyle/>
        <a:p>
          <a:endParaRPr lang="pt-BR"/>
        </a:p>
      </dgm:t>
    </dgm:pt>
    <dgm:pt modelId="{20C0E653-6EEF-4F3B-82FF-3C7601688B0D}" type="pres">
      <dgm:prSet presAssocID="{B5A47CC1-8E8D-4306-B87A-CCD12AE69F80}" presName="compositeShape" presStyleCnt="0">
        <dgm:presLayoutVars>
          <dgm:chMax val="7"/>
          <dgm:dir/>
          <dgm:resizeHandles val="exact"/>
        </dgm:presLayoutVars>
      </dgm:prSet>
      <dgm:spPr/>
    </dgm:pt>
    <dgm:pt modelId="{01C023F4-7F0B-4F44-93B2-D28E9F31B88F}" type="pres">
      <dgm:prSet presAssocID="{09DF5430-7247-41F0-AB2A-BAF9F834E14F}" presName="circ1" presStyleLbl="vennNode1" presStyleIdx="0" presStyleCnt="3"/>
      <dgm:spPr/>
    </dgm:pt>
    <dgm:pt modelId="{A25441B1-5D55-4302-A97C-EBBE3319E53D}" type="pres">
      <dgm:prSet presAssocID="{09DF5430-7247-41F0-AB2A-BAF9F834E14F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8846F116-BADD-4128-865E-079551E529B1}" type="pres">
      <dgm:prSet presAssocID="{AE833DC3-FFA5-45C5-A5C7-06FD1BD77CA5}" presName="circ2" presStyleLbl="vennNode1" presStyleIdx="1" presStyleCnt="3"/>
      <dgm:spPr/>
    </dgm:pt>
    <dgm:pt modelId="{D7ED7DCA-D152-4588-AA0A-9FC1CE1BEFAE}" type="pres">
      <dgm:prSet presAssocID="{AE833DC3-FFA5-45C5-A5C7-06FD1BD77CA5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A1BDF130-3950-4C3D-B054-205969EB72D7}" type="pres">
      <dgm:prSet presAssocID="{8B6082DD-23FD-421C-98ED-D859CD68C4E6}" presName="circ3" presStyleLbl="vennNode1" presStyleIdx="2" presStyleCnt="3"/>
      <dgm:spPr/>
    </dgm:pt>
    <dgm:pt modelId="{A80B1A0A-3C9E-4E08-B179-26CED30F186A}" type="pres">
      <dgm:prSet presAssocID="{8B6082DD-23FD-421C-98ED-D859CD68C4E6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E5A7531C-17AE-4DEE-9108-4A1DA86F51A8}" type="presOf" srcId="{AE833DC3-FFA5-45C5-A5C7-06FD1BD77CA5}" destId="{8846F116-BADD-4128-865E-079551E529B1}" srcOrd="0" destOrd="0" presId="urn:microsoft.com/office/officeart/2005/8/layout/venn1"/>
    <dgm:cxn modelId="{0D462921-BBD3-426C-9C63-9F2520488791}" type="presOf" srcId="{AE833DC3-FFA5-45C5-A5C7-06FD1BD77CA5}" destId="{D7ED7DCA-D152-4588-AA0A-9FC1CE1BEFAE}" srcOrd="1" destOrd="0" presId="urn:microsoft.com/office/officeart/2005/8/layout/venn1"/>
    <dgm:cxn modelId="{7427D030-C43C-4C41-9952-0DC8C2D9B3CE}" srcId="{B5A47CC1-8E8D-4306-B87A-CCD12AE69F80}" destId="{8B6082DD-23FD-421C-98ED-D859CD68C4E6}" srcOrd="2" destOrd="0" parTransId="{69856986-A538-41A5-BA9E-8D5AC291ED5A}" sibTransId="{D14E7C8F-2226-4668-B1C5-EF8CCA68DA09}"/>
    <dgm:cxn modelId="{61C2E138-81C6-48DF-B09F-853DDFD884B8}" type="presOf" srcId="{B5A47CC1-8E8D-4306-B87A-CCD12AE69F80}" destId="{20C0E653-6EEF-4F3B-82FF-3C7601688B0D}" srcOrd="0" destOrd="0" presId="urn:microsoft.com/office/officeart/2005/8/layout/venn1"/>
    <dgm:cxn modelId="{DE64393D-4050-4045-AA1B-2F4FE23BE879}" type="presOf" srcId="{8B6082DD-23FD-421C-98ED-D859CD68C4E6}" destId="{A80B1A0A-3C9E-4E08-B179-26CED30F186A}" srcOrd="1" destOrd="0" presId="urn:microsoft.com/office/officeart/2005/8/layout/venn1"/>
    <dgm:cxn modelId="{0941C06A-9444-49F6-BE4C-9139A1219DC1}" srcId="{B5A47CC1-8E8D-4306-B87A-CCD12AE69F80}" destId="{AE833DC3-FFA5-45C5-A5C7-06FD1BD77CA5}" srcOrd="1" destOrd="0" parTransId="{6BEDDDFC-5F6E-4DE2-AEF4-94D682C32C9E}" sibTransId="{35AEC494-E37B-4344-BE9B-AD30A3BDD038}"/>
    <dgm:cxn modelId="{17679E8D-D5C6-4394-B413-E0A93A7E922B}" type="presOf" srcId="{09DF5430-7247-41F0-AB2A-BAF9F834E14F}" destId="{A25441B1-5D55-4302-A97C-EBBE3319E53D}" srcOrd="1" destOrd="0" presId="urn:microsoft.com/office/officeart/2005/8/layout/venn1"/>
    <dgm:cxn modelId="{933DF4A9-E6C2-4E95-81C7-589B5CE361FB}" type="presOf" srcId="{09DF5430-7247-41F0-AB2A-BAF9F834E14F}" destId="{01C023F4-7F0B-4F44-93B2-D28E9F31B88F}" srcOrd="0" destOrd="0" presId="urn:microsoft.com/office/officeart/2005/8/layout/venn1"/>
    <dgm:cxn modelId="{B71438D1-B4C3-4A54-885D-B6A770DE917D}" type="presOf" srcId="{8B6082DD-23FD-421C-98ED-D859CD68C4E6}" destId="{A1BDF130-3950-4C3D-B054-205969EB72D7}" srcOrd="0" destOrd="0" presId="urn:microsoft.com/office/officeart/2005/8/layout/venn1"/>
    <dgm:cxn modelId="{02CD57EF-54EA-4591-9EE2-BAA0288D5A33}" srcId="{B5A47CC1-8E8D-4306-B87A-CCD12AE69F80}" destId="{09DF5430-7247-41F0-AB2A-BAF9F834E14F}" srcOrd="0" destOrd="0" parTransId="{031B323F-C307-441E-B0EB-3DE4195235F4}" sibTransId="{7A106ECF-6B05-4251-8E12-767FAA9CD98D}"/>
    <dgm:cxn modelId="{C0E5EE81-9408-4BFA-98F4-0C7B23B6D44B}" type="presParOf" srcId="{20C0E653-6EEF-4F3B-82FF-3C7601688B0D}" destId="{01C023F4-7F0B-4F44-93B2-D28E9F31B88F}" srcOrd="0" destOrd="0" presId="urn:microsoft.com/office/officeart/2005/8/layout/venn1"/>
    <dgm:cxn modelId="{BD8B9C4D-82CF-46A1-9CCA-FE0ABC3C93C3}" type="presParOf" srcId="{20C0E653-6EEF-4F3B-82FF-3C7601688B0D}" destId="{A25441B1-5D55-4302-A97C-EBBE3319E53D}" srcOrd="1" destOrd="0" presId="urn:microsoft.com/office/officeart/2005/8/layout/venn1"/>
    <dgm:cxn modelId="{5EDE72D6-8033-4FE2-A9F2-C9613CCBAC11}" type="presParOf" srcId="{20C0E653-6EEF-4F3B-82FF-3C7601688B0D}" destId="{8846F116-BADD-4128-865E-079551E529B1}" srcOrd="2" destOrd="0" presId="urn:microsoft.com/office/officeart/2005/8/layout/venn1"/>
    <dgm:cxn modelId="{318D1F5E-3E1D-4C65-B8E4-DF588A2142D7}" type="presParOf" srcId="{20C0E653-6EEF-4F3B-82FF-3C7601688B0D}" destId="{D7ED7DCA-D152-4588-AA0A-9FC1CE1BEFAE}" srcOrd="3" destOrd="0" presId="urn:microsoft.com/office/officeart/2005/8/layout/venn1"/>
    <dgm:cxn modelId="{928D3385-F5B6-46EB-A793-260E85CD1675}" type="presParOf" srcId="{20C0E653-6EEF-4F3B-82FF-3C7601688B0D}" destId="{A1BDF130-3950-4C3D-B054-205969EB72D7}" srcOrd="4" destOrd="0" presId="urn:microsoft.com/office/officeart/2005/8/layout/venn1"/>
    <dgm:cxn modelId="{F108182A-3A9C-4C8D-841A-D868E7AFDE91}" type="presParOf" srcId="{20C0E653-6EEF-4F3B-82FF-3C7601688B0D}" destId="{A80B1A0A-3C9E-4E08-B179-26CED30F186A}" srcOrd="5" destOrd="0" presId="urn:microsoft.com/office/officeart/2005/8/layout/venn1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C023F4-7F0B-4F44-93B2-D28E9F31B88F}">
      <dsp:nvSpPr>
        <dsp:cNvPr id="0" name=""/>
        <dsp:cNvSpPr/>
      </dsp:nvSpPr>
      <dsp:spPr>
        <a:xfrm>
          <a:off x="1396955" y="46805"/>
          <a:ext cx="2246649" cy="224664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 dirty="0"/>
            <a:t>Ambiente</a:t>
          </a:r>
        </a:p>
      </dsp:txBody>
      <dsp:txXfrm>
        <a:off x="1696508" y="439968"/>
        <a:ext cx="1647543" cy="1010992"/>
      </dsp:txXfrm>
    </dsp:sp>
    <dsp:sp modelId="{8846F116-BADD-4128-865E-079551E529B1}">
      <dsp:nvSpPr>
        <dsp:cNvPr id="0" name=""/>
        <dsp:cNvSpPr/>
      </dsp:nvSpPr>
      <dsp:spPr>
        <a:xfrm>
          <a:off x="2207621" y="1450961"/>
          <a:ext cx="2246649" cy="224664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 dirty="0"/>
            <a:t>Tarefa</a:t>
          </a:r>
        </a:p>
      </dsp:txBody>
      <dsp:txXfrm>
        <a:off x="2894721" y="2031345"/>
        <a:ext cx="1347989" cy="1235657"/>
      </dsp:txXfrm>
    </dsp:sp>
    <dsp:sp modelId="{A1BDF130-3950-4C3D-B054-205969EB72D7}">
      <dsp:nvSpPr>
        <dsp:cNvPr id="0" name=""/>
        <dsp:cNvSpPr/>
      </dsp:nvSpPr>
      <dsp:spPr>
        <a:xfrm>
          <a:off x="586289" y="1450961"/>
          <a:ext cx="2246649" cy="224664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 dirty="0"/>
            <a:t>Usuários</a:t>
          </a:r>
        </a:p>
      </dsp:txBody>
      <dsp:txXfrm>
        <a:off x="797848" y="2031345"/>
        <a:ext cx="1347989" cy="12356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22/08/2022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22/08/2022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22/08/2022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22/08/2022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22/08/2022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22/08/2022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22/08/2022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22/08/2022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22/08/2022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22/08/2022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22/08/2022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2E700DB3-DBF0-4086-B675-117E7A9610B8}" type="datetimeFigureOut">
              <a:rPr lang="pt-BR" smtClean="0"/>
              <a:t>22/08/2022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Usabilidade e Experiência do Usuário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556000"/>
            <a:ext cx="6296744" cy="2321271"/>
          </a:xfrm>
        </p:spPr>
        <p:txBody>
          <a:bodyPr>
            <a:noAutofit/>
          </a:bodyPr>
          <a:lstStyle/>
          <a:p>
            <a:r>
              <a:rPr lang="pt-BR" dirty="0"/>
              <a:t>Interação Humano-Computador</a:t>
            </a:r>
          </a:p>
          <a:p>
            <a:endParaRPr lang="pt-BR" dirty="0"/>
          </a:p>
          <a:p>
            <a:endParaRPr lang="pt-BR" dirty="0"/>
          </a:p>
          <a:p>
            <a:r>
              <a:rPr lang="pt-BR" dirty="0"/>
              <a:t>Marcelo Morandini</a:t>
            </a:r>
          </a:p>
          <a:p>
            <a:endParaRPr lang="pt-BR" dirty="0"/>
          </a:p>
          <a:p>
            <a:r>
              <a:rPr lang="pt-BR" dirty="0"/>
              <a:t>Thiago Adriano </a:t>
            </a:r>
            <a:r>
              <a:rPr lang="pt-BR" dirty="0" err="1"/>
              <a:t>Coleti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635528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Usabilidade</a:t>
            </a:r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251520" y="2636912"/>
            <a:ext cx="8568952" cy="3744416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pt-BR" sz="2400" b="1" dirty="0"/>
              <a:t>Vantagens das interfaces digitais: </a:t>
            </a:r>
            <a:r>
              <a:rPr lang="pt-BR" sz="2400" dirty="0"/>
              <a:t>capacidade de esconder ou exibir recursos e informações para os usuários de acordo com suas demandas ou ações.</a:t>
            </a:r>
          </a:p>
          <a:p>
            <a:endParaRPr lang="pt-BR" b="1" dirty="0"/>
          </a:p>
          <a:p>
            <a:r>
              <a:rPr lang="pt-BR" dirty="0"/>
              <a:t>São necessários vários e vários rounds de explorações de design, além de discussões sobre priorização das funções que são mais importantes, quais podem ser eliminadas, escondidas ou </a:t>
            </a:r>
            <a:r>
              <a:rPr lang="pt-BR" dirty="0" err="1"/>
              <a:t>despriorizadas</a:t>
            </a:r>
            <a:r>
              <a:rPr lang="pt-BR" dirty="0"/>
              <a:t>. </a:t>
            </a:r>
            <a:endParaRPr lang="pt-BR" sz="2400" b="1" dirty="0"/>
          </a:p>
        </p:txBody>
      </p:sp>
    </p:spTree>
    <p:extLst>
      <p:ext uri="{BB962C8B-B14F-4D97-AF65-F5344CB8AC3E}">
        <p14:creationId xmlns:p14="http://schemas.microsoft.com/office/powerpoint/2010/main" val="30635490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Usabilidade</a:t>
            </a:r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251520" y="2636912"/>
            <a:ext cx="8568952" cy="3744416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r>
              <a:rPr lang="pt-BR" sz="2800" dirty="0"/>
              <a:t>Usabilidade é chegar a uma solução simples???</a:t>
            </a:r>
          </a:p>
          <a:p>
            <a:pPr lvl="1"/>
            <a:r>
              <a:rPr lang="pt-BR" sz="2400" dirty="0"/>
              <a:t>Se você entender </a:t>
            </a:r>
            <a:r>
              <a:rPr lang="pt-BR" sz="2400" b="1" dirty="0"/>
              <a:t>simples </a:t>
            </a:r>
            <a:r>
              <a:rPr lang="pt-BR" sz="2400" dirty="0"/>
              <a:t>como eficiente, sim.</a:t>
            </a:r>
          </a:p>
          <a:p>
            <a:pPr lvl="1"/>
            <a:r>
              <a:rPr lang="pt-BR" sz="2400" dirty="0"/>
              <a:t>Se você entender </a:t>
            </a:r>
            <a:r>
              <a:rPr lang="pt-BR" sz="2400" b="1" dirty="0"/>
              <a:t>simples </a:t>
            </a:r>
            <a:r>
              <a:rPr lang="pt-BR" sz="2400" dirty="0"/>
              <a:t>como poucas tarefas, deve tomar cuidados, pois poucas tarefas podem não atender a necessidade do usuário.</a:t>
            </a:r>
          </a:p>
          <a:p>
            <a:pPr lvl="1"/>
            <a:endParaRPr lang="pt-BR" sz="2400" dirty="0"/>
          </a:p>
          <a:p>
            <a:r>
              <a:rPr lang="pt-BR" sz="2800" dirty="0"/>
              <a:t>Então tem ser complexa??</a:t>
            </a:r>
          </a:p>
          <a:p>
            <a:pPr lvl="1"/>
            <a:r>
              <a:rPr lang="pt-BR" sz="2400" dirty="0"/>
              <a:t>Não, pois excesso de conteúdo desnecessário sobrecarrega o físico e cognitivo do usuário</a:t>
            </a:r>
          </a:p>
        </p:txBody>
      </p:sp>
    </p:spTree>
    <p:extLst>
      <p:ext uri="{BB962C8B-B14F-4D97-AF65-F5344CB8AC3E}">
        <p14:creationId xmlns:p14="http://schemas.microsoft.com/office/powerpoint/2010/main" val="2639398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Usabilidade</a:t>
            </a:r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251520" y="2636912"/>
            <a:ext cx="8568952" cy="3744416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pt-BR" sz="2800" dirty="0"/>
              <a:t>Então, usabilidade não tem uma única solução?</a:t>
            </a:r>
          </a:p>
          <a:p>
            <a:pPr lvl="1"/>
            <a:r>
              <a:rPr lang="pt-BR" sz="2200" dirty="0"/>
              <a:t>Não!! Proporcionar usabilidade está diretamente relacionada:</a:t>
            </a:r>
          </a:p>
          <a:p>
            <a:pPr lvl="1"/>
            <a:r>
              <a:rPr lang="pt-BR" b="1" dirty="0"/>
              <a:t>Ao usuário</a:t>
            </a:r>
            <a:endParaRPr lang="pt-BR" dirty="0"/>
          </a:p>
          <a:p>
            <a:pPr lvl="1"/>
            <a:r>
              <a:rPr lang="pt-BR" sz="2200" b="1" dirty="0"/>
              <a:t>Ao contexto de operação</a:t>
            </a:r>
          </a:p>
          <a:p>
            <a:pPr lvl="1"/>
            <a:r>
              <a:rPr lang="pt-BR" b="1" dirty="0"/>
              <a:t>Ao hardware/equipamentos utilizados pelos usuários.</a:t>
            </a:r>
            <a:endParaRPr lang="pt-BR" sz="2200" b="1" dirty="0"/>
          </a:p>
        </p:txBody>
      </p:sp>
    </p:spTree>
    <p:extLst>
      <p:ext uri="{BB962C8B-B14F-4D97-AF65-F5344CB8AC3E}">
        <p14:creationId xmlns:p14="http://schemas.microsoft.com/office/powerpoint/2010/main" val="4428011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Usabilidade</a:t>
            </a:r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251520" y="2636912"/>
            <a:ext cx="8568952" cy="3744416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pt-BR" sz="2200" b="1" dirty="0"/>
              <a:t>Exemplo 1: </a:t>
            </a:r>
            <a:r>
              <a:rPr lang="pt-BR" sz="2200" dirty="0"/>
              <a:t>o que é esperado de uma ferramenta como o </a:t>
            </a:r>
            <a:r>
              <a:rPr lang="pt-BR" sz="2200" dirty="0" err="1"/>
              <a:t>iFood</a:t>
            </a:r>
            <a:r>
              <a:rPr lang="pt-BR" sz="2200" dirty="0"/>
              <a:t>??</a:t>
            </a:r>
            <a:endParaRPr lang="pt-BR" sz="2200" b="1" dirty="0"/>
          </a:p>
        </p:txBody>
      </p:sp>
      <p:sp>
        <p:nvSpPr>
          <p:cNvPr id="3" name="AutoShape 2" descr="iFood: como encontrar restaurantes que aceitam seu vale-refeição? - 33Gig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" name="AutoShape 4" descr="iFood: como encontrar restaurantes que aceitam seu vale-refeição? - 33Gig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5128" name="Picture 8" descr="Food Delivery Mobile App on Behan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212976"/>
            <a:ext cx="5400600" cy="3492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58174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Usabilidade</a:t>
            </a:r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307975" y="1772816"/>
            <a:ext cx="8568952" cy="3744416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pt-BR" sz="2200" b="1" dirty="0"/>
              <a:t>Exemplo 2: </a:t>
            </a:r>
            <a:r>
              <a:rPr lang="pt-BR" sz="2200" dirty="0"/>
              <a:t>e o caixa eletrônico? Pode ser bom para alguém que consegue ficar em pé, mas para um cadeirante, vai precisar de adequações.</a:t>
            </a:r>
            <a:endParaRPr lang="pt-BR" sz="2200" b="1" dirty="0"/>
          </a:p>
        </p:txBody>
      </p:sp>
      <p:sp>
        <p:nvSpPr>
          <p:cNvPr id="3" name="AutoShape 2" descr="iFood: como encontrar restaurantes que aceitam seu vale-refeição? - 33Gig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" name="AutoShape 4" descr="iFood: como encontrar restaurantes que aceitam seu vale-refeição? - 33Gig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6146" name="Picture 2" descr="Cadeirantes terão caixas eletrônicos adaptados - Brasil 24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2051720" y="2780928"/>
            <a:ext cx="5400600" cy="3856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1975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Usabilidade</a:t>
            </a:r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307975" y="2060848"/>
            <a:ext cx="8568952" cy="3744416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pt-BR" sz="2200" b="1" dirty="0"/>
              <a:t>Exemplo 3: </a:t>
            </a:r>
            <a:r>
              <a:rPr lang="pt-BR" sz="2200" dirty="0"/>
              <a:t>banco online, informações de serviços bancários direto para o usuário.</a:t>
            </a:r>
            <a:endParaRPr lang="pt-BR" sz="2200" b="1" dirty="0"/>
          </a:p>
        </p:txBody>
      </p:sp>
      <p:sp>
        <p:nvSpPr>
          <p:cNvPr id="3" name="AutoShape 2" descr="iFood: como encontrar restaurantes que aceitam seu vale-refeição? - 33Gig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" name="AutoShape 4" descr="iFood: como encontrar restaurantes que aceitam seu vale-refeição? - 33Gig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7172" name="Picture 4" descr="App BB - Você | Banco do Brasil | Bancada, Iniciais, Brasi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320" y="2636911"/>
            <a:ext cx="8334152" cy="3888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88241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Usabilidade</a:t>
            </a:r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139973" y="2132856"/>
            <a:ext cx="8568952" cy="3744416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pt-BR" sz="2200" b="1" dirty="0"/>
              <a:t>Exemplo 4: </a:t>
            </a:r>
            <a:r>
              <a:rPr lang="pt-BR" sz="2200" dirty="0"/>
              <a:t>e um controle de tráfego aéreo, para profissionais especialistas da área?</a:t>
            </a:r>
            <a:endParaRPr lang="pt-BR" sz="2200" b="1" dirty="0"/>
          </a:p>
        </p:txBody>
      </p:sp>
      <p:sp>
        <p:nvSpPr>
          <p:cNvPr id="3" name="AutoShape 2" descr="iFood: como encontrar restaurantes que aceitam seu vale-refeição? - 33Gig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" name="AutoShape 4" descr="iFood: como encontrar restaurantes que aceitam seu vale-refeição? - 33Gig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8194" name="Picture 2" descr="Software de gestão do tráfego aéreo - I-TWR - ACAMS - de controle / de  monitoramento / para torre de contro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2852936"/>
            <a:ext cx="8886362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84922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Usabilidade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607076110"/>
              </p:ext>
            </p:extLst>
          </p:nvPr>
        </p:nvGraphicFramePr>
        <p:xfrm>
          <a:off x="2123728" y="1700808"/>
          <a:ext cx="5040560" cy="3744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3691621" y="6237312"/>
            <a:ext cx="19736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/>
              <a:t>Usabilidade</a:t>
            </a:r>
          </a:p>
        </p:txBody>
      </p:sp>
      <p:cxnSp>
        <p:nvCxnSpPr>
          <p:cNvPr id="8" name="Conector de seta reta 7"/>
          <p:cNvCxnSpPr/>
          <p:nvPr/>
        </p:nvCxnSpPr>
        <p:spPr>
          <a:xfrm>
            <a:off x="4678430" y="4509120"/>
            <a:ext cx="0" cy="158417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27842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7964981"/>
              </p:ext>
            </p:extLst>
          </p:nvPr>
        </p:nvGraphicFramePr>
        <p:xfrm>
          <a:off x="0" y="0"/>
          <a:ext cx="9144000" cy="67309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259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878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83133">
                <a:tc>
                  <a:txBody>
                    <a:bodyPr/>
                    <a:lstStyle/>
                    <a:p>
                      <a:r>
                        <a:rPr lang="pt-BR" dirty="0"/>
                        <a:t>Ambiente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Usuário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Tarefa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Usabilidade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58679">
                <a:tc>
                  <a:txBody>
                    <a:bodyPr/>
                    <a:lstStyle/>
                    <a:p>
                      <a:r>
                        <a:rPr lang="pt-BR" dirty="0"/>
                        <a:t>Serviço remotos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Todas as pessoas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Pedir</a:t>
                      </a:r>
                      <a:r>
                        <a:rPr lang="pt-BR" baseline="0" dirty="0"/>
                        <a:t> um delivery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Aplicativo móvel com interface que permita o</a:t>
                      </a:r>
                      <a:r>
                        <a:rPr lang="pt-BR" baseline="0" dirty="0"/>
                        <a:t> filtro, busca, seleção e acompanhamento do pedido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3133">
                <a:tc>
                  <a:txBody>
                    <a:bodyPr/>
                    <a:lstStyle/>
                    <a:p>
                      <a:r>
                        <a:rPr lang="pt-BR" dirty="0"/>
                        <a:t>Caix</a:t>
                      </a:r>
                      <a:r>
                        <a:rPr lang="pt-BR" baseline="0" dirty="0"/>
                        <a:t>a eletrônico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Pessoas com</a:t>
                      </a:r>
                      <a:r>
                        <a:rPr lang="pt-BR" baseline="0" dirty="0"/>
                        <a:t> deficiência (cadeirantes)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Fazer</a:t>
                      </a:r>
                      <a:r>
                        <a:rPr lang="pt-BR" baseline="0" dirty="0"/>
                        <a:t> um saque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Caixa eletrônico com</a:t>
                      </a:r>
                      <a:r>
                        <a:rPr lang="pt-BR" baseline="0" dirty="0"/>
                        <a:t> adaptação para permitir a adequação ergonômica do usuário para ele/ela alcançar o sistema (tela/teclado)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3133">
                <a:tc>
                  <a:txBody>
                    <a:bodyPr/>
                    <a:lstStyle/>
                    <a:p>
                      <a:r>
                        <a:rPr lang="pt-BR" dirty="0"/>
                        <a:t>Serviços</a:t>
                      </a:r>
                      <a:r>
                        <a:rPr lang="pt-BR" baseline="0" dirty="0"/>
                        <a:t> bancários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Todas as pessoas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Fazer uma</a:t>
                      </a:r>
                      <a:r>
                        <a:rPr lang="pt-BR" baseline="0" dirty="0"/>
                        <a:t> transferência ou </a:t>
                      </a:r>
                      <a:r>
                        <a:rPr lang="pt-BR" baseline="0" dirty="0" err="1"/>
                        <a:t>pix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Software</a:t>
                      </a:r>
                      <a:r>
                        <a:rPr lang="pt-BR" baseline="0" dirty="0"/>
                        <a:t> simples, priorizando recursos e informações e conduzindo adequadamente o usuário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3133">
                <a:tc>
                  <a:txBody>
                    <a:bodyPr/>
                    <a:lstStyle/>
                    <a:p>
                      <a:r>
                        <a:rPr lang="pt-BR" dirty="0"/>
                        <a:t>Controle de tráfego</a:t>
                      </a:r>
                      <a:r>
                        <a:rPr lang="pt-BR" baseline="0" dirty="0"/>
                        <a:t> aéreo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Especialistas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Controlar grande fluxo de informação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Entender o domínio do problema</a:t>
                      </a:r>
                      <a:r>
                        <a:rPr lang="pt-BR" baseline="0" dirty="0"/>
                        <a:t> para fornecer uma interface com informações e recursos necessários para a tarefa específica para usuário específico.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38866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Como buscar por usabilidade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1"/>
          </p:nvPr>
        </p:nvSpPr>
        <p:spPr>
          <a:xfrm>
            <a:off x="539552" y="2348880"/>
            <a:ext cx="7920879" cy="4104456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pt-BR" dirty="0"/>
              <a:t>Focar desde o inicio os usuários, contexto e tarefas.</a:t>
            </a:r>
          </a:p>
          <a:p>
            <a:endParaRPr lang="pt-BR" dirty="0"/>
          </a:p>
          <a:p>
            <a:r>
              <a:rPr lang="pt-BR" dirty="0"/>
              <a:t>Observar modelos e estratégias de design de IHC.</a:t>
            </a:r>
          </a:p>
          <a:p>
            <a:endParaRPr lang="pt-BR" dirty="0"/>
          </a:p>
          <a:p>
            <a:r>
              <a:rPr lang="pt-BR" dirty="0"/>
              <a:t>Observar guias, modelos e práticas de design</a:t>
            </a:r>
          </a:p>
          <a:p>
            <a:endParaRPr lang="pt-BR" dirty="0"/>
          </a:p>
          <a:p>
            <a:r>
              <a:rPr lang="pt-BR" dirty="0"/>
              <a:t>Avaliar constantemente o produto com os usuários.</a:t>
            </a:r>
          </a:p>
          <a:p>
            <a:pPr lvl="1"/>
            <a:r>
              <a:rPr lang="pt-BR" dirty="0"/>
              <a:t>Métricas de usabilidade</a:t>
            </a:r>
          </a:p>
          <a:p>
            <a:pPr lvl="1"/>
            <a:r>
              <a:rPr lang="pt-BR" dirty="0"/>
              <a:t>Técnicas de avaliação da usabilidade.</a:t>
            </a:r>
          </a:p>
          <a:p>
            <a:pPr lvl="1"/>
            <a:endParaRPr lang="pt-BR" dirty="0"/>
          </a:p>
          <a:p>
            <a:pPr lvl="1"/>
            <a:endParaRPr lang="pt-BR" dirty="0"/>
          </a:p>
          <a:p>
            <a:endParaRPr lang="pt-BR" dirty="0"/>
          </a:p>
          <a:p>
            <a:endParaRPr lang="pt-BR" dirty="0"/>
          </a:p>
          <a:p>
            <a:pPr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59347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Referências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39" t="15397" r="33333" b="2557"/>
          <a:stretch/>
        </p:blipFill>
        <p:spPr bwMode="auto">
          <a:xfrm>
            <a:off x="110494" y="2381885"/>
            <a:ext cx="1092208" cy="15366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84" t="15582" r="32361" b="1860"/>
          <a:stretch/>
        </p:blipFill>
        <p:spPr bwMode="auto">
          <a:xfrm>
            <a:off x="1451940" y="2255698"/>
            <a:ext cx="1290099" cy="178900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5" t="27675" r="75972" b="23023"/>
          <a:stretch/>
        </p:blipFill>
        <p:spPr bwMode="auto">
          <a:xfrm>
            <a:off x="5999716" y="1881174"/>
            <a:ext cx="2641123" cy="4068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t="27949" r="59880" b="22559"/>
          <a:stretch/>
        </p:blipFill>
        <p:spPr bwMode="auto">
          <a:xfrm>
            <a:off x="2771799" y="1881174"/>
            <a:ext cx="3227917" cy="4068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 descr="Ergonomia e Usabilidade : Walter Cybis, Adriana Holtz Betiol, Richard  Faust: Livros — Amazo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86" y="4127695"/>
            <a:ext cx="1368152" cy="1967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223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Design Centrado ao Usuário</a:t>
            </a:r>
          </a:p>
        </p:txBody>
      </p:sp>
      <p:pic>
        <p:nvPicPr>
          <p:cNvPr id="2050" name="Picture 2" descr="http://www.dgz.org.br/ago13/Art03fig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6077" y="2116568"/>
            <a:ext cx="8927923" cy="383271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671887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Design </a:t>
            </a:r>
            <a:r>
              <a:rPr lang="pt-BR" dirty="0" err="1"/>
              <a:t>Thinking</a:t>
            </a:r>
            <a:endParaRPr lang="pt-BR" dirty="0"/>
          </a:p>
        </p:txBody>
      </p:sp>
      <p:pic>
        <p:nvPicPr>
          <p:cNvPr id="9218" name="Picture 2" descr="Saiba o que é Design Thinking e porque é importante para sua empresa - Blog  C2TI - Dicas para garantir o Sucesso Online!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3" y="1700808"/>
            <a:ext cx="8988427" cy="5157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3347864" y="6237312"/>
            <a:ext cx="1951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Fonte: c2ti.com.br</a:t>
            </a:r>
          </a:p>
        </p:txBody>
      </p:sp>
    </p:spTree>
    <p:extLst>
      <p:ext uri="{BB962C8B-B14F-4D97-AF65-F5344CB8AC3E}">
        <p14:creationId xmlns:p14="http://schemas.microsoft.com/office/powerpoint/2010/main" val="20152456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Design </a:t>
            </a:r>
            <a:r>
              <a:rPr lang="pt-BR" dirty="0" err="1"/>
              <a:t>Thinking</a:t>
            </a: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3347864" y="6237312"/>
            <a:ext cx="2165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Fonte: coodesh.com</a:t>
            </a:r>
          </a:p>
        </p:txBody>
      </p:sp>
      <p:pic>
        <p:nvPicPr>
          <p:cNvPr id="10242" name="Picture 2" descr="Design Thinking: abordagem focada no processo criativ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786" y="1556792"/>
            <a:ext cx="8444678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30818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251520" y="2204864"/>
            <a:ext cx="8496944" cy="4392488"/>
          </a:xfrm>
        </p:spPr>
        <p:txBody>
          <a:bodyPr/>
          <a:lstStyle/>
          <a:p>
            <a:r>
              <a:rPr lang="pt-BR" dirty="0"/>
              <a:t>Diversos guias de boas práticas de projetos de IHC estão disponíveis para auxiliar na produção de interfaces gráficas com usabilidade.</a:t>
            </a:r>
          </a:p>
          <a:p>
            <a:pPr lvl="1"/>
            <a:r>
              <a:rPr lang="pt-BR" dirty="0"/>
              <a:t>Heurísticas de Nielsen</a:t>
            </a:r>
          </a:p>
          <a:p>
            <a:pPr lvl="1"/>
            <a:r>
              <a:rPr lang="pt-BR" dirty="0"/>
              <a:t>Modelos  de </a:t>
            </a:r>
            <a:r>
              <a:rPr lang="pt-BR" dirty="0" err="1"/>
              <a:t>Colbourne</a:t>
            </a:r>
            <a:r>
              <a:rPr lang="pt-BR" dirty="0"/>
              <a:t> </a:t>
            </a:r>
          </a:p>
          <a:p>
            <a:pPr lvl="1"/>
            <a:r>
              <a:rPr lang="pt-BR" dirty="0"/>
              <a:t>Critérios Ergonômicos</a:t>
            </a:r>
          </a:p>
          <a:p>
            <a:pPr lvl="1"/>
            <a:r>
              <a:rPr lang="pt-BR" dirty="0"/>
              <a:t>Padrões e Princípios de Design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Utilizar guias e padrões, </a:t>
            </a:r>
            <a:r>
              <a:rPr lang="pt-BR" i="1" dirty="0" err="1"/>
              <a:t>guidelines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674020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179513" y="2348880"/>
            <a:ext cx="8100888" cy="3777283"/>
          </a:xfrm>
        </p:spPr>
        <p:txBody>
          <a:bodyPr/>
          <a:lstStyle/>
          <a:p>
            <a:r>
              <a:rPr lang="pt-BR" dirty="0"/>
              <a:t>Apresenta 4 abordagens para produção de interfaces simples para o usuários:</a:t>
            </a:r>
          </a:p>
          <a:p>
            <a:pPr lvl="1"/>
            <a:r>
              <a:rPr lang="pt-BR" b="1" dirty="0"/>
              <a:t>Remova</a:t>
            </a:r>
          </a:p>
          <a:p>
            <a:pPr lvl="1"/>
            <a:r>
              <a:rPr lang="pt-BR" b="1" dirty="0"/>
              <a:t>Organize</a:t>
            </a:r>
          </a:p>
          <a:p>
            <a:pPr lvl="1"/>
            <a:r>
              <a:rPr lang="pt-BR" b="1" dirty="0"/>
              <a:t>Esconda</a:t>
            </a:r>
          </a:p>
          <a:p>
            <a:pPr lvl="1"/>
            <a:r>
              <a:rPr lang="pt-BR" b="1" dirty="0"/>
              <a:t>Mova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Modelo de </a:t>
            </a:r>
            <a:r>
              <a:rPr lang="pt-BR" dirty="0" err="1"/>
              <a:t>Colbourne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506670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33" t="41628" r="33334" b="24651"/>
          <a:stretch/>
        </p:blipFill>
        <p:spPr bwMode="auto">
          <a:xfrm>
            <a:off x="-5730" y="-1"/>
            <a:ext cx="9149730" cy="3573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0" y="3573016"/>
            <a:ext cx="889248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pt-BR" sz="2400" b="1" dirty="0"/>
              <a:t>Remova:</a:t>
            </a:r>
            <a:r>
              <a:rPr lang="pt-BR" sz="2400" dirty="0"/>
              <a:t>   livre-se de qualquer coisa que não seja essencial para a aplicação. Isso pode significar remover conteúdo, também, assim como a linguagem que você usa nos rótulos de navegação.</a:t>
            </a:r>
          </a:p>
          <a:p>
            <a:pPr marL="285750" indent="-285750">
              <a:buFont typeface="Arial" pitchFamily="34" charset="0"/>
              <a:buChar char="•"/>
            </a:pPr>
            <a:endParaRPr lang="pt-BR" sz="2400" dirty="0"/>
          </a:p>
          <a:p>
            <a:pPr marL="285750" indent="-285750">
              <a:buFont typeface="Arial" pitchFamily="34" charset="0"/>
              <a:buChar char="•"/>
            </a:pPr>
            <a:r>
              <a:rPr lang="pt-BR" sz="2400" b="1" dirty="0"/>
              <a:t>Organize:  </a:t>
            </a:r>
            <a:r>
              <a:rPr lang="pt-BR" sz="2400" dirty="0"/>
              <a:t>distribua os elementos da interface de forma que eles se encaixem em grupos lógicos. Isso pode significar tanto se basear nos modelos mentais de quem usa, quanto agrupá-los em padrões de interface que sejam mais familiares.</a:t>
            </a:r>
            <a:endParaRPr lang="pt-BR" sz="2400" b="1" dirty="0"/>
          </a:p>
        </p:txBody>
      </p:sp>
    </p:spTree>
    <p:extLst>
      <p:ext uri="{BB962C8B-B14F-4D97-AF65-F5344CB8AC3E}">
        <p14:creationId xmlns:p14="http://schemas.microsoft.com/office/powerpoint/2010/main" val="25350640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33" t="41628" r="33334" b="24651"/>
          <a:stretch/>
        </p:blipFill>
        <p:spPr bwMode="auto">
          <a:xfrm>
            <a:off x="-5730" y="-1"/>
            <a:ext cx="9149730" cy="3573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179512" y="3573016"/>
            <a:ext cx="871296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pt-BR" sz="2400" b="1" dirty="0"/>
              <a:t>Esconda:</a:t>
            </a:r>
            <a:r>
              <a:rPr lang="pt-BR" sz="2400" dirty="0"/>
              <a:t>   deixe apenas os itens mais importantes ao alcance (fazendo com que eles sejam óbvios), e esconda os outros, deixando-os acessíveis apenas por navegação.</a:t>
            </a:r>
          </a:p>
          <a:p>
            <a:pPr marL="285750" indent="-285750">
              <a:buFont typeface="Arial" pitchFamily="34" charset="0"/>
              <a:buChar char="•"/>
            </a:pPr>
            <a:endParaRPr lang="pt-BR" sz="2400" dirty="0"/>
          </a:p>
          <a:p>
            <a:pPr marL="285750" indent="-285750">
              <a:buFont typeface="Arial" pitchFamily="34" charset="0"/>
              <a:buChar char="•"/>
            </a:pPr>
            <a:r>
              <a:rPr lang="pt-BR" sz="2400" b="1" dirty="0"/>
              <a:t>Mova: </a:t>
            </a:r>
            <a:r>
              <a:rPr lang="pt-BR" sz="2400" dirty="0"/>
              <a:t>coloque algumas das funcionalidades em outro dispositivo ou outro lugar, de forma que a interface não fique responsável por mostrar todas as interações possíveis de uma vez só.</a:t>
            </a:r>
            <a:endParaRPr lang="pt-BR" sz="2400" b="1" dirty="0"/>
          </a:p>
        </p:txBody>
      </p:sp>
    </p:spTree>
    <p:extLst>
      <p:ext uri="{BB962C8B-B14F-4D97-AF65-F5344CB8AC3E}">
        <p14:creationId xmlns:p14="http://schemas.microsoft.com/office/powerpoint/2010/main" val="10045900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Critérios Ergonômicos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pt-BR" dirty="0"/>
              <a:t>Critérios Ergonômicos de Dominique </a:t>
            </a:r>
            <a:r>
              <a:rPr lang="pt-BR" dirty="0" err="1"/>
              <a:t>Scapin</a:t>
            </a:r>
            <a:r>
              <a:rPr lang="pt-BR" dirty="0"/>
              <a:t> e Christian </a:t>
            </a:r>
            <a:r>
              <a:rPr lang="pt-BR" dirty="0" err="1"/>
              <a:t>Bastien</a:t>
            </a:r>
            <a:r>
              <a:rPr lang="pt-BR" dirty="0"/>
              <a:t>.</a:t>
            </a:r>
          </a:p>
          <a:p>
            <a:pPr lvl="1"/>
            <a:r>
              <a:rPr lang="pt-BR" dirty="0"/>
              <a:t>18 critérios</a:t>
            </a:r>
          </a:p>
          <a:p>
            <a:pPr lvl="2"/>
            <a:r>
              <a:rPr lang="pt-BR" dirty="0"/>
              <a:t>8 critérios</a:t>
            </a:r>
          </a:p>
          <a:p>
            <a:pPr lvl="2"/>
            <a:r>
              <a:rPr lang="pt-BR" dirty="0"/>
              <a:t>18 subcritérios </a:t>
            </a:r>
          </a:p>
          <a:p>
            <a:pPr lvl="1"/>
            <a:r>
              <a:rPr lang="pt-BR" dirty="0"/>
              <a:t>Criado em 1993</a:t>
            </a:r>
          </a:p>
          <a:p>
            <a:pPr lvl="1"/>
            <a:r>
              <a:rPr lang="pt-BR" dirty="0"/>
              <a:t>Apoia atividades de análise, desenvolvimento e avaliação</a:t>
            </a:r>
          </a:p>
          <a:p>
            <a:pPr lvl="1"/>
            <a:r>
              <a:rPr lang="pt-BR" dirty="0"/>
              <a:t>Apresentam resultados mais parecidos e consistentes quando aplicado por vários avaliadores.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534718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Critérios Ergonômicos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395536" y="2492896"/>
            <a:ext cx="8280919" cy="3960440"/>
          </a:xfrm>
        </p:spPr>
        <p:txBody>
          <a:bodyPr>
            <a:normAutofit fontScale="92500" lnSpcReduction="20000"/>
          </a:bodyPr>
          <a:lstStyle/>
          <a:p>
            <a:r>
              <a:rPr lang="pt-BR" dirty="0"/>
              <a:t>Condução</a:t>
            </a:r>
          </a:p>
          <a:p>
            <a:pPr lvl="1"/>
            <a:r>
              <a:rPr lang="pt-BR" dirty="0"/>
              <a:t>Convite</a:t>
            </a:r>
          </a:p>
          <a:p>
            <a:pPr lvl="1"/>
            <a:r>
              <a:rPr lang="pt-BR" dirty="0"/>
              <a:t>Agrupamento e Distinção entre itens</a:t>
            </a:r>
          </a:p>
          <a:p>
            <a:pPr lvl="2"/>
            <a:r>
              <a:rPr lang="pt-BR" dirty="0"/>
              <a:t>Agrupamento e distinção por localização</a:t>
            </a:r>
          </a:p>
          <a:p>
            <a:pPr lvl="2"/>
            <a:r>
              <a:rPr lang="pt-BR" dirty="0"/>
              <a:t>Agrupamento e distinção por formato</a:t>
            </a:r>
          </a:p>
          <a:p>
            <a:pPr lvl="1"/>
            <a:r>
              <a:rPr lang="pt-BR" dirty="0"/>
              <a:t>Legibilidade</a:t>
            </a:r>
          </a:p>
          <a:p>
            <a:pPr lvl="1"/>
            <a:r>
              <a:rPr lang="pt-BR" dirty="0"/>
              <a:t>Feedback imediato</a:t>
            </a:r>
          </a:p>
          <a:p>
            <a:r>
              <a:rPr lang="pt-BR" dirty="0"/>
              <a:t>Carga de Trabalho</a:t>
            </a:r>
          </a:p>
          <a:p>
            <a:pPr lvl="1"/>
            <a:r>
              <a:rPr lang="pt-BR" dirty="0"/>
              <a:t>Brevidade</a:t>
            </a:r>
          </a:p>
          <a:p>
            <a:pPr lvl="2"/>
            <a:r>
              <a:rPr lang="pt-BR" dirty="0"/>
              <a:t>Concisão</a:t>
            </a:r>
          </a:p>
          <a:p>
            <a:pPr lvl="2"/>
            <a:r>
              <a:rPr lang="pt-BR" dirty="0"/>
              <a:t>Ações mínimas</a:t>
            </a:r>
          </a:p>
          <a:p>
            <a:pPr lvl="1"/>
            <a:r>
              <a:rPr lang="pt-BR" dirty="0"/>
              <a:t>Densidade informacional</a:t>
            </a:r>
          </a:p>
          <a:p>
            <a:pPr lvl="2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032021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Critérios Ergonômicos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67544" y="2276872"/>
            <a:ext cx="8280919" cy="4320480"/>
          </a:xfrm>
        </p:spPr>
        <p:txBody>
          <a:bodyPr>
            <a:normAutofit/>
          </a:bodyPr>
          <a:lstStyle/>
          <a:p>
            <a:r>
              <a:rPr lang="pt-BR" dirty="0"/>
              <a:t>Controle Explicito </a:t>
            </a:r>
          </a:p>
          <a:p>
            <a:pPr lvl="1"/>
            <a:r>
              <a:rPr lang="pt-BR" dirty="0"/>
              <a:t>Ações explícitas</a:t>
            </a:r>
          </a:p>
          <a:p>
            <a:pPr lvl="1"/>
            <a:r>
              <a:rPr lang="pt-BR" dirty="0"/>
              <a:t>Controle do usuário</a:t>
            </a:r>
          </a:p>
          <a:p>
            <a:r>
              <a:rPr lang="pt-BR" dirty="0"/>
              <a:t>Adaptabilidade</a:t>
            </a:r>
          </a:p>
          <a:p>
            <a:pPr lvl="1"/>
            <a:r>
              <a:rPr lang="pt-BR" dirty="0"/>
              <a:t>Flexibilidade</a:t>
            </a:r>
          </a:p>
          <a:p>
            <a:pPr lvl="1"/>
            <a:r>
              <a:rPr lang="pt-BR" dirty="0"/>
              <a:t>Consideração da experiência do usuário</a:t>
            </a:r>
          </a:p>
          <a:p>
            <a:r>
              <a:rPr lang="pt-BR" dirty="0"/>
              <a:t>Gestão de Erros</a:t>
            </a:r>
          </a:p>
          <a:p>
            <a:pPr lvl="1"/>
            <a:r>
              <a:rPr lang="pt-BR" dirty="0"/>
              <a:t>Proteção contra os erros</a:t>
            </a:r>
          </a:p>
          <a:p>
            <a:pPr lvl="1"/>
            <a:r>
              <a:rPr lang="pt-BR" dirty="0"/>
              <a:t>Qualidade das mensagens de erro</a:t>
            </a:r>
          </a:p>
          <a:p>
            <a:pPr lvl="1"/>
            <a:r>
              <a:rPr lang="pt-BR" dirty="0"/>
              <a:t>Correção de erro</a:t>
            </a:r>
          </a:p>
          <a:p>
            <a:pPr lvl="2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157739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395536" y="2564904"/>
            <a:ext cx="4320480" cy="3450696"/>
          </a:xfrm>
        </p:spPr>
        <p:txBody>
          <a:bodyPr/>
          <a:lstStyle/>
          <a:p>
            <a:r>
              <a:rPr lang="pt-BR" dirty="0"/>
              <a:t>São diferentes??</a:t>
            </a:r>
          </a:p>
          <a:p>
            <a:r>
              <a:rPr lang="pt-BR" dirty="0"/>
              <a:t>Um é mais novo que o outros?</a:t>
            </a:r>
          </a:p>
          <a:p>
            <a:r>
              <a:rPr lang="pt-BR" dirty="0"/>
              <a:t>Um complementa o outro?</a:t>
            </a:r>
          </a:p>
          <a:p>
            <a:r>
              <a:rPr lang="pt-BR" dirty="0"/>
              <a:t>Como é a preocupação com cada um dentro de um projeto de IHC?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Usabilidade e Experiência do Usuário</a:t>
            </a:r>
          </a:p>
        </p:txBody>
      </p:sp>
      <p:pic>
        <p:nvPicPr>
          <p:cNvPr id="2050" name="Picture 2" descr="Ilustrações grátis de Grupo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4" r="6454"/>
          <a:stretch/>
        </p:blipFill>
        <p:spPr bwMode="auto">
          <a:xfrm>
            <a:off x="4402629" y="2996952"/>
            <a:ext cx="4741371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918852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Critérios Ergonômicos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539552" y="2276872"/>
            <a:ext cx="8136903" cy="4032448"/>
          </a:xfrm>
        </p:spPr>
        <p:txBody>
          <a:bodyPr>
            <a:normAutofit/>
          </a:bodyPr>
          <a:lstStyle/>
          <a:p>
            <a:r>
              <a:rPr lang="pt-BR" dirty="0"/>
              <a:t>Homogeneidade/consistência</a:t>
            </a:r>
          </a:p>
          <a:p>
            <a:r>
              <a:rPr lang="pt-BR" dirty="0"/>
              <a:t>Significado de códigos e denominações</a:t>
            </a:r>
          </a:p>
          <a:p>
            <a:r>
              <a:rPr lang="pt-BR" dirty="0"/>
              <a:t>Compatibilidade.</a:t>
            </a:r>
          </a:p>
        </p:txBody>
      </p:sp>
    </p:spTree>
    <p:extLst>
      <p:ext uri="{BB962C8B-B14F-4D97-AF65-F5344CB8AC3E}">
        <p14:creationId xmlns:p14="http://schemas.microsoft.com/office/powerpoint/2010/main" val="130003520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Convite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73" t="7006" r="44887" b="9355"/>
          <a:stretch/>
        </p:blipFill>
        <p:spPr bwMode="auto">
          <a:xfrm>
            <a:off x="611560" y="1340768"/>
            <a:ext cx="1582446" cy="4819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98" t="50000" r="31836" b="9952"/>
          <a:stretch/>
        </p:blipFill>
        <p:spPr bwMode="auto">
          <a:xfrm>
            <a:off x="2194006" y="1196752"/>
            <a:ext cx="1315198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14" t="41202" r="38972" b="12663"/>
          <a:stretch/>
        </p:blipFill>
        <p:spPr bwMode="auto">
          <a:xfrm>
            <a:off x="3870975" y="1741548"/>
            <a:ext cx="5198231" cy="4418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785853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Agrupamento e distinção por localização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76" t="35714" r="54276" b="19824"/>
          <a:stretch/>
        </p:blipFill>
        <p:spPr bwMode="auto">
          <a:xfrm>
            <a:off x="107504" y="1484784"/>
            <a:ext cx="2952328" cy="5291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98" t="42448" r="39824" b="11719"/>
          <a:stretch/>
        </p:blipFill>
        <p:spPr bwMode="auto">
          <a:xfrm>
            <a:off x="4788024" y="1772816"/>
            <a:ext cx="2736304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559622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Legibilidade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27" t="34896" r="38946" b="29687"/>
          <a:stretch/>
        </p:blipFill>
        <p:spPr bwMode="auto">
          <a:xfrm>
            <a:off x="0" y="1772816"/>
            <a:ext cx="4415785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72" t="33854" r="30564" b="19271"/>
          <a:stretch/>
        </p:blipFill>
        <p:spPr bwMode="auto">
          <a:xfrm>
            <a:off x="4211960" y="1628800"/>
            <a:ext cx="4760028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622404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Demais critérios ergonômicos podem ser vistos em material específico deixado no </a:t>
            </a:r>
            <a:r>
              <a:rPr lang="pt-BR" dirty="0" err="1"/>
              <a:t>Classroom</a:t>
            </a:r>
            <a:r>
              <a:rPr lang="pt-BR" dirty="0"/>
              <a:t>.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Critérios Ergonômicos</a:t>
            </a:r>
          </a:p>
        </p:txBody>
      </p:sp>
    </p:spTree>
    <p:extLst>
      <p:ext uri="{BB962C8B-B14F-4D97-AF65-F5344CB8AC3E}">
        <p14:creationId xmlns:p14="http://schemas.microsoft.com/office/powerpoint/2010/main" val="393673976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251520" y="2204864"/>
            <a:ext cx="8496943" cy="4392488"/>
          </a:xfrm>
        </p:spPr>
        <p:txBody>
          <a:bodyPr/>
          <a:lstStyle/>
          <a:p>
            <a:r>
              <a:rPr lang="pt-BR" dirty="0"/>
              <a:t>A necessidade de desenvolvimento para dispositivos móveis fez com que vários padrões fossem criados e/ou adaptados para atender necessidades específicas de usabilidade desses dispositivos.</a:t>
            </a:r>
          </a:p>
          <a:p>
            <a:endParaRPr lang="pt-BR" dirty="0"/>
          </a:p>
          <a:p>
            <a:r>
              <a:rPr lang="pt-BR" dirty="0"/>
              <a:t>Alguns exemplos a seguir.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Padrões para dispositivos móveis</a:t>
            </a:r>
          </a:p>
        </p:txBody>
      </p:sp>
    </p:spTree>
    <p:extLst>
      <p:ext uri="{BB962C8B-B14F-4D97-AF65-F5344CB8AC3E}">
        <p14:creationId xmlns:p14="http://schemas.microsoft.com/office/powerpoint/2010/main" val="67976406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Tela Multitoque – Fonte </a:t>
            </a:r>
            <a:r>
              <a:rPr lang="pt-BR" dirty="0" err="1"/>
              <a:t>Villamor</a:t>
            </a:r>
            <a:r>
              <a:rPr lang="pt-BR" dirty="0"/>
              <a:t>,2010</a:t>
            </a:r>
          </a:p>
        </p:txBody>
      </p:sp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79" y="1556792"/>
            <a:ext cx="2163563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484784"/>
            <a:ext cx="1638300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1556792"/>
            <a:ext cx="2085975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87624" y="3429000"/>
            <a:ext cx="1904335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63888" y="3356992"/>
            <a:ext cx="2081455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76256" y="3933056"/>
            <a:ext cx="1440160" cy="1567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5536" y="4797152"/>
            <a:ext cx="5712122" cy="1649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4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995770" y="5589241"/>
            <a:ext cx="3148230" cy="126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5647932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Projetar para diferentes orientações de tela</a:t>
            </a:r>
          </a:p>
        </p:txBody>
      </p:sp>
      <p:pic>
        <p:nvPicPr>
          <p:cNvPr id="27650" name="Picture 2" descr="Resultado de imagem para orientação ap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196752"/>
            <a:ext cx="7776864" cy="499993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6709721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Não tentar replicar a experiência do computador de mesa</a:t>
            </a:r>
          </a:p>
        </p:txBody>
      </p:sp>
      <p:pic>
        <p:nvPicPr>
          <p:cNvPr id="22530" name="Picture 2" descr="Resultado de imagem para site não responsivo"/>
          <p:cNvPicPr>
            <a:picLocks noChangeAspect="1" noChangeArrowheads="1"/>
          </p:cNvPicPr>
          <p:nvPr/>
        </p:nvPicPr>
        <p:blipFill>
          <a:blip r:embed="rId2" cstate="print"/>
          <a:srcRect l="15393" t="5108" r="16191" b="2947"/>
          <a:stretch>
            <a:fillRect/>
          </a:stretch>
        </p:blipFill>
        <p:spPr bwMode="auto">
          <a:xfrm>
            <a:off x="1835696" y="1916831"/>
            <a:ext cx="3840428" cy="3456385"/>
          </a:xfrm>
          <a:prstGeom prst="rect">
            <a:avLst/>
          </a:prstGeom>
          <a:noFill/>
        </p:spPr>
      </p:pic>
      <p:pic>
        <p:nvPicPr>
          <p:cNvPr id="22531" name="Picture 3" descr="C:\Users\Thiago\Documents\UENP\Interação Humano Computador\Conteúdo 06 - Design para Dispositivos Móveis\Screenshot_2017-05-05-10-41-3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1988840"/>
            <a:ext cx="1584176" cy="29523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8377087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Design - </a:t>
            </a:r>
            <a:r>
              <a:rPr lang="pt-BR" dirty="0" err="1"/>
              <a:t>Springboard</a:t>
            </a:r>
            <a:endParaRPr lang="pt-BR" dirty="0"/>
          </a:p>
        </p:txBody>
      </p:sp>
      <p:pic>
        <p:nvPicPr>
          <p:cNvPr id="20482" name="Picture 2" descr="Resultado de imagem para springboard mobi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628800"/>
            <a:ext cx="8280920" cy="476471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416631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Usabilidade e Experiência do Usuário</a:t>
            </a:r>
          </a:p>
        </p:txBody>
      </p:sp>
      <p:pic>
        <p:nvPicPr>
          <p:cNvPr id="3074" name="Picture 2" descr="Usabilidade e User Experience (UX) – Design Cul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916831"/>
            <a:ext cx="6120680" cy="4371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2987824" y="6410622"/>
            <a:ext cx="29354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Fonte: designculture.com.br</a:t>
            </a:r>
          </a:p>
        </p:txBody>
      </p:sp>
    </p:spTree>
    <p:extLst>
      <p:ext uri="{BB962C8B-B14F-4D97-AF65-F5344CB8AC3E}">
        <p14:creationId xmlns:p14="http://schemas.microsoft.com/office/powerpoint/2010/main" val="193345001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Design - </a:t>
            </a:r>
            <a:r>
              <a:rPr lang="pt-BR" dirty="0" err="1"/>
              <a:t>Dashboard</a:t>
            </a:r>
            <a:endParaRPr lang="pt-BR" dirty="0"/>
          </a:p>
        </p:txBody>
      </p:sp>
      <p:pic>
        <p:nvPicPr>
          <p:cNvPr id="36866" name="Picture 2" descr="Resultado de imagem para dashboard mobi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340768"/>
            <a:ext cx="4067944" cy="4680801"/>
          </a:xfrm>
          <a:prstGeom prst="rect">
            <a:avLst/>
          </a:prstGeom>
          <a:noFill/>
        </p:spPr>
      </p:pic>
      <p:pic>
        <p:nvPicPr>
          <p:cNvPr id="36868" name="Picture 4" descr="Resultado de imagem para dashboard mobi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5" y="1340768"/>
            <a:ext cx="3339345" cy="38884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9322716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Design Navegação Secundária</a:t>
            </a:r>
          </a:p>
        </p:txBody>
      </p:sp>
      <p:pic>
        <p:nvPicPr>
          <p:cNvPr id="55298" name="Picture 2" descr="Resultado de imagem para carrossel imagens mobi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24" y="1772816"/>
            <a:ext cx="8606532" cy="43204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4896752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251520" y="2204864"/>
            <a:ext cx="8496943" cy="4320480"/>
          </a:xfrm>
          <a:solidFill>
            <a:schemeClr val="bg1"/>
          </a:solidFill>
        </p:spPr>
        <p:txBody>
          <a:bodyPr/>
          <a:lstStyle/>
          <a:p>
            <a:r>
              <a:rPr lang="pt-BR" b="1" dirty="0"/>
              <a:t>Usabilidade: </a:t>
            </a:r>
            <a:r>
              <a:rPr lang="pt-BR" dirty="0"/>
              <a:t>objetivo principal e um projeto de IHC.</a:t>
            </a:r>
          </a:p>
          <a:p>
            <a:endParaRPr lang="pt-BR" b="1" dirty="0"/>
          </a:p>
          <a:p>
            <a:r>
              <a:rPr lang="pt-BR" dirty="0"/>
              <a:t>Resultado vai variar de acordo com usuário, ambiente e tarefas.</a:t>
            </a:r>
          </a:p>
          <a:p>
            <a:endParaRPr lang="pt-BR" dirty="0"/>
          </a:p>
          <a:p>
            <a:r>
              <a:rPr lang="pt-BR" dirty="0"/>
              <a:t>Deve observar modelos, práticas e guias de processos de produtos.</a:t>
            </a:r>
          </a:p>
          <a:p>
            <a:endParaRPr lang="pt-BR" dirty="0"/>
          </a:p>
          <a:p>
            <a:r>
              <a:rPr lang="pt-BR" dirty="0"/>
              <a:t>A falta de usabilidade em seu produto indica fortemente que o mesmo vai fracassar com seu usuário.</a:t>
            </a:r>
          </a:p>
          <a:p>
            <a:endParaRPr lang="pt-BR" b="1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Em resumo – parte 1</a:t>
            </a:r>
          </a:p>
        </p:txBody>
      </p:sp>
    </p:spTree>
    <p:extLst>
      <p:ext uri="{BB962C8B-B14F-4D97-AF65-F5344CB8AC3E}">
        <p14:creationId xmlns:p14="http://schemas.microsoft.com/office/powerpoint/2010/main" val="349841971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Perguntas?</a:t>
            </a:r>
          </a:p>
        </p:txBody>
      </p:sp>
    </p:spTree>
    <p:extLst>
      <p:ext uri="{BB962C8B-B14F-4D97-AF65-F5344CB8AC3E}">
        <p14:creationId xmlns:p14="http://schemas.microsoft.com/office/powerpoint/2010/main" val="399682757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Medição e Avaliação da Usabilidade</a:t>
            </a:r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741867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Medição empírica e constante avaliação</a:t>
            </a:r>
          </a:p>
          <a:p>
            <a:pPr lvl="1"/>
            <a:r>
              <a:rPr lang="pt-BR" dirty="0"/>
              <a:t>Considerar reações iniciais a protótipos e rascunhos.</a:t>
            </a:r>
          </a:p>
          <a:p>
            <a:pPr lvl="1"/>
            <a:r>
              <a:rPr lang="pt-BR" dirty="0"/>
              <a:t>Avaliar constantemente a interface (desde o projeto até o produto final)</a:t>
            </a:r>
          </a:p>
          <a:p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Medição e constante avaliação</a:t>
            </a:r>
          </a:p>
        </p:txBody>
      </p:sp>
    </p:spTree>
    <p:extLst>
      <p:ext uri="{BB962C8B-B14F-4D97-AF65-F5344CB8AC3E}">
        <p14:creationId xmlns:p14="http://schemas.microsoft.com/office/powerpoint/2010/main" val="27300042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Usabilidade e Experiência do Usuário</a:t>
            </a:r>
          </a:p>
        </p:txBody>
      </p:sp>
      <p:sp>
        <p:nvSpPr>
          <p:cNvPr id="2" name="Espaço Reservado para Texto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411676" y="6410622"/>
            <a:ext cx="83503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/>
              <a:t>Fonte: https://medium.com/testr/qual-a-diferen%C3%A7a-entre-usabilidade-e-experi%C3%AAncia-do-usu%C3%A1rio-fdcc834a208b</a:t>
            </a:r>
          </a:p>
        </p:txBody>
      </p:sp>
      <p:pic>
        <p:nvPicPr>
          <p:cNvPr id="4098" name="Picture 2" descr="Qual a diferença entre usabilidade e experiência do usuário? | by Elisa  Volpato | TESTR | Medi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6" y="908720"/>
            <a:ext cx="9114284" cy="5322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89178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Mas é ai?? Mesma coisa? Igual? Complementar??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323528" y="5489901"/>
            <a:ext cx="83809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u="sng" dirty="0"/>
              <a:t>Vamos discutir nas próximas aulas, começando por </a:t>
            </a:r>
            <a:r>
              <a:rPr lang="pt-BR" sz="2400" b="1" u="sng" dirty="0"/>
              <a:t>Usabilidade</a:t>
            </a:r>
            <a:endParaRPr lang="pt-BR" sz="2400" u="sng" dirty="0"/>
          </a:p>
        </p:txBody>
      </p:sp>
    </p:spTree>
    <p:extLst>
      <p:ext uri="{BB962C8B-B14F-4D97-AF65-F5344CB8AC3E}">
        <p14:creationId xmlns:p14="http://schemas.microsoft.com/office/powerpoint/2010/main" val="4034230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USABILIDADE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428698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539552" y="2348880"/>
            <a:ext cx="7408333" cy="3234672"/>
          </a:xfrm>
        </p:spPr>
        <p:txBody>
          <a:bodyPr/>
          <a:lstStyle/>
          <a:p>
            <a:r>
              <a:rPr lang="pt-BR" dirty="0"/>
              <a:t>Conceito tradicional no domínio de IHC.</a:t>
            </a:r>
          </a:p>
          <a:p>
            <a:r>
              <a:rPr lang="pt-BR" dirty="0"/>
              <a:t>Definido pela ISO9241 e ISO25010.</a:t>
            </a:r>
          </a:p>
          <a:p>
            <a:r>
              <a:rPr lang="pt-BR" dirty="0"/>
              <a:t>Com definição também de </a:t>
            </a:r>
            <a:r>
              <a:rPr lang="pt-BR" dirty="0" err="1"/>
              <a:t>Jackob</a:t>
            </a:r>
            <a:r>
              <a:rPr lang="pt-BR" dirty="0"/>
              <a:t> Nielsen, conhecido por </a:t>
            </a:r>
            <a:r>
              <a:rPr lang="pt-BR" i="1" dirty="0"/>
              <a:t>“pai da usabilidade”.</a:t>
            </a:r>
          </a:p>
          <a:p>
            <a:r>
              <a:rPr lang="pt-BR" dirty="0"/>
              <a:t>Sempre foi considerada o objetivo de um projeto de IHC.</a:t>
            </a:r>
          </a:p>
          <a:p>
            <a:endParaRPr lang="pt-BR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Usabilidade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-108520" y="5085184"/>
            <a:ext cx="94685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i="1" dirty="0">
                <a:solidFill>
                  <a:srgbClr val="FF0000"/>
                </a:solidFill>
              </a:rPr>
              <a:t>Atributo de qualidade da IHC que indica quanto uma aplicação interativa permite que seu usuário realize suas tarefas com </a:t>
            </a:r>
            <a:r>
              <a:rPr lang="pt-BR" sz="2400" b="1" i="1" dirty="0">
                <a:solidFill>
                  <a:srgbClr val="FF0000"/>
                </a:solidFill>
              </a:rPr>
              <a:t>EFICÁCIA, EFICIÊNCIA </a:t>
            </a:r>
            <a:r>
              <a:rPr lang="pt-BR" sz="2400" i="1" dirty="0">
                <a:solidFill>
                  <a:srgbClr val="FF0000"/>
                </a:solidFill>
              </a:rPr>
              <a:t>e </a:t>
            </a:r>
            <a:r>
              <a:rPr lang="pt-BR" sz="2400" b="1" i="1" dirty="0">
                <a:solidFill>
                  <a:srgbClr val="FF0000"/>
                </a:solidFill>
              </a:rPr>
              <a:t>SATISFAÇÃO</a:t>
            </a:r>
            <a:endParaRPr lang="pt-BR" sz="24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94995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Usabilidade</a:t>
            </a:r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251520" y="2276872"/>
            <a:ext cx="8568952" cy="4464496"/>
          </a:xfrm>
          <a:solidFill>
            <a:schemeClr val="bg1"/>
          </a:solidFill>
        </p:spPr>
        <p:txBody>
          <a:bodyPr>
            <a:normAutofit fontScale="92500" lnSpcReduction="10000"/>
          </a:bodyPr>
          <a:lstStyle/>
          <a:p>
            <a:r>
              <a:rPr lang="pt-BR" b="1" dirty="0"/>
              <a:t>Usuário:</a:t>
            </a:r>
            <a:r>
              <a:rPr lang="pt-BR" dirty="0"/>
              <a:t> indivíduo que interage com a aplicação</a:t>
            </a:r>
          </a:p>
          <a:p>
            <a:endParaRPr lang="pt-BR" dirty="0"/>
          </a:p>
          <a:p>
            <a:r>
              <a:rPr lang="pt-BR" b="1" dirty="0"/>
              <a:t>Contexto</a:t>
            </a:r>
            <a:r>
              <a:rPr lang="pt-BR" i="1" dirty="0"/>
              <a:t>:</a:t>
            </a:r>
            <a:r>
              <a:rPr lang="pt-BR" dirty="0"/>
              <a:t> todo o ecossistema no qual a aplicação é utilizada, tais como hardware, software, ambiente físico e social.</a:t>
            </a:r>
          </a:p>
          <a:p>
            <a:endParaRPr lang="pt-BR" dirty="0"/>
          </a:p>
          <a:p>
            <a:r>
              <a:rPr lang="pt-BR" b="1" dirty="0"/>
              <a:t>Eficácia: </a:t>
            </a:r>
            <a:r>
              <a:rPr lang="pt-BR" dirty="0"/>
              <a:t>usuários atingirem seus objetivos utilizando a interface.</a:t>
            </a:r>
          </a:p>
          <a:p>
            <a:endParaRPr lang="pt-BR" dirty="0"/>
          </a:p>
          <a:p>
            <a:r>
              <a:rPr lang="pt-BR" b="1" dirty="0"/>
              <a:t>Eficiência:</a:t>
            </a:r>
            <a:r>
              <a:rPr lang="pt-BR" dirty="0"/>
              <a:t> usuários atingirem seus objetivos utilizando a interface e com a melhor utilização de recursos.</a:t>
            </a:r>
          </a:p>
          <a:p>
            <a:endParaRPr lang="pt-BR" dirty="0"/>
          </a:p>
          <a:p>
            <a:r>
              <a:rPr lang="pt-BR" b="1" dirty="0"/>
              <a:t>Satisfação:</a:t>
            </a:r>
            <a:r>
              <a:rPr lang="pt-BR" dirty="0"/>
              <a:t> sensação que o usuário experimento ao utilizar a interface</a:t>
            </a:r>
          </a:p>
        </p:txBody>
      </p:sp>
    </p:spTree>
    <p:extLst>
      <p:ext uri="{BB962C8B-B14F-4D97-AF65-F5344CB8AC3E}">
        <p14:creationId xmlns:p14="http://schemas.microsoft.com/office/powerpoint/2010/main" val="276865546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rma de Onda">
  <a:themeElements>
    <a:clrScheme name="Origem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Forma de Onda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orma de Onda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2755</TotalTime>
  <Words>1151</Words>
  <Application>Microsoft Office PowerPoint</Application>
  <PresentationFormat>Apresentação na tela (4:3)</PresentationFormat>
  <Paragraphs>187</Paragraphs>
  <Slides>45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45</vt:i4>
      </vt:variant>
    </vt:vector>
  </HeadingPairs>
  <TitlesOfParts>
    <vt:vector size="49" baseType="lpstr">
      <vt:lpstr>Arial</vt:lpstr>
      <vt:lpstr>Candara</vt:lpstr>
      <vt:lpstr>Symbol</vt:lpstr>
      <vt:lpstr>Forma de Onda</vt:lpstr>
      <vt:lpstr>Usabilidade e Experiência do Usuário</vt:lpstr>
      <vt:lpstr>Referências</vt:lpstr>
      <vt:lpstr>Usabilidade e Experiência do Usuário</vt:lpstr>
      <vt:lpstr>Usabilidade e Experiência do Usuário</vt:lpstr>
      <vt:lpstr>Usabilidade e Experiência do Usuário</vt:lpstr>
      <vt:lpstr>Mas é ai?? Mesma coisa? Igual? Complementar??</vt:lpstr>
      <vt:lpstr>USABILIDADE</vt:lpstr>
      <vt:lpstr>Usabilidade</vt:lpstr>
      <vt:lpstr>Usabilidade</vt:lpstr>
      <vt:lpstr>Usabilidade</vt:lpstr>
      <vt:lpstr>Usabilidade</vt:lpstr>
      <vt:lpstr>Usabilidade</vt:lpstr>
      <vt:lpstr>Usabilidade</vt:lpstr>
      <vt:lpstr>Usabilidade</vt:lpstr>
      <vt:lpstr>Usabilidade</vt:lpstr>
      <vt:lpstr>Usabilidade</vt:lpstr>
      <vt:lpstr>Usabilidade</vt:lpstr>
      <vt:lpstr>Apresentação do PowerPoint</vt:lpstr>
      <vt:lpstr>Como buscar por usabilidade</vt:lpstr>
      <vt:lpstr>Design Centrado ao Usuário</vt:lpstr>
      <vt:lpstr>Design Thinking</vt:lpstr>
      <vt:lpstr>Design Thinking</vt:lpstr>
      <vt:lpstr>Utilizar guias e padrões, guidelines</vt:lpstr>
      <vt:lpstr>Modelo de Colbourne</vt:lpstr>
      <vt:lpstr>Apresentação do PowerPoint</vt:lpstr>
      <vt:lpstr>Apresentação do PowerPoint</vt:lpstr>
      <vt:lpstr>Critérios Ergonômicos</vt:lpstr>
      <vt:lpstr>Critérios Ergonômicos</vt:lpstr>
      <vt:lpstr>Critérios Ergonômicos</vt:lpstr>
      <vt:lpstr>Critérios Ergonômicos</vt:lpstr>
      <vt:lpstr>Convite</vt:lpstr>
      <vt:lpstr>Agrupamento e distinção por localização</vt:lpstr>
      <vt:lpstr>Legibilidade</vt:lpstr>
      <vt:lpstr>Critérios Ergonômicos</vt:lpstr>
      <vt:lpstr>Padrões para dispositivos móveis</vt:lpstr>
      <vt:lpstr>Tela Multitoque – Fonte Villamor,2010</vt:lpstr>
      <vt:lpstr>Projetar para diferentes orientações de tela</vt:lpstr>
      <vt:lpstr>Não tentar replicar a experiência do computador de mesa</vt:lpstr>
      <vt:lpstr>Design - Springboard</vt:lpstr>
      <vt:lpstr>Design - Dashboard</vt:lpstr>
      <vt:lpstr>Design Navegação Secundária</vt:lpstr>
      <vt:lpstr>Em resumo – parte 1</vt:lpstr>
      <vt:lpstr>Perguntas?</vt:lpstr>
      <vt:lpstr>Medição e Avaliação da Usabilidade</vt:lpstr>
      <vt:lpstr>Medição e constante avaliação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Usabilidade e Experiência do Usuário</dc:title>
  <dc:creator>Thiago Coleti</dc:creator>
  <cp:lastModifiedBy>Marcelo Morandini</cp:lastModifiedBy>
  <cp:revision>42</cp:revision>
  <dcterms:modified xsi:type="dcterms:W3CDTF">2022-08-22T14:07:03Z</dcterms:modified>
</cp:coreProperties>
</file>