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8" r:id="rId7"/>
    <p:sldId id="261" r:id="rId8"/>
    <p:sldId id="262" r:id="rId9"/>
    <p:sldId id="263" r:id="rId10"/>
    <p:sldId id="264" r:id="rId11"/>
    <p:sldId id="265" r:id="rId12"/>
    <p:sldId id="266" r:id="rId13"/>
    <p:sldId id="267" r:id="rId14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336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6CB0C2-F61D-4848-BC39-0200F9F17381}" type="datetimeFigureOut">
              <a:rPr lang="pt-BR" smtClean="0"/>
              <a:t>28/11/2017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7D5AEE-BF77-4D2B-B191-CC4BEC30989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703541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7D5AEE-BF77-4D2B-B191-CC4BEC30989F}" type="slidenum">
              <a:rPr lang="pt-BR" smtClean="0"/>
              <a:t>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599993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7D5AEE-BF77-4D2B-B191-CC4BEC30989F}" type="slidenum">
              <a:rPr lang="pt-BR" smtClean="0"/>
              <a:t>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30683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7D5AEE-BF77-4D2B-B191-CC4BEC30989F}" type="slidenum">
              <a:rPr lang="pt-BR" smtClean="0"/>
              <a:t>11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084288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73FD1-6749-4EF0-B46C-20E9BFBE6895}" type="datetimeFigureOut">
              <a:rPr lang="pt-BR" smtClean="0"/>
              <a:t>28/11/2017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D4FF9-AD1A-442E-9D38-1FFFF8F2718C}" type="slidenum">
              <a:rPr lang="pt-BR" smtClean="0"/>
              <a:t>‹nº›</a:t>
            </a:fld>
            <a:endParaRPr lang="pt-B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73FD1-6749-4EF0-B46C-20E9BFBE6895}" type="datetimeFigureOut">
              <a:rPr lang="pt-BR" smtClean="0"/>
              <a:t>28/11/2017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D4FF9-AD1A-442E-9D38-1FFFF8F2718C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73FD1-6749-4EF0-B46C-20E9BFBE6895}" type="datetimeFigureOut">
              <a:rPr lang="pt-BR" smtClean="0"/>
              <a:t>28/11/2017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D4FF9-AD1A-442E-9D38-1FFFF8F2718C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73FD1-6749-4EF0-B46C-20E9BFBE6895}" type="datetimeFigureOut">
              <a:rPr lang="pt-BR" smtClean="0"/>
              <a:t>28/11/2017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D4FF9-AD1A-442E-9D38-1FFFF8F2718C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73FD1-6749-4EF0-B46C-20E9BFBE6895}" type="datetimeFigureOut">
              <a:rPr lang="pt-BR" smtClean="0"/>
              <a:t>28/11/2017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D4FF9-AD1A-442E-9D38-1FFFF8F2718C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73FD1-6749-4EF0-B46C-20E9BFBE6895}" type="datetimeFigureOut">
              <a:rPr lang="pt-BR" smtClean="0"/>
              <a:t>28/11/2017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D4FF9-AD1A-442E-9D38-1FFFF8F2718C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73FD1-6749-4EF0-B46C-20E9BFBE6895}" type="datetimeFigureOut">
              <a:rPr lang="pt-BR" smtClean="0"/>
              <a:t>28/11/2017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D4FF9-AD1A-442E-9D38-1FFFF8F2718C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73FD1-6749-4EF0-B46C-20E9BFBE6895}" type="datetimeFigureOut">
              <a:rPr lang="pt-BR" smtClean="0"/>
              <a:t>28/11/2017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D4FF9-AD1A-442E-9D38-1FFFF8F2718C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73FD1-6749-4EF0-B46C-20E9BFBE6895}" type="datetimeFigureOut">
              <a:rPr lang="pt-BR" smtClean="0"/>
              <a:t>28/11/2017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D4FF9-AD1A-442E-9D38-1FFFF8F2718C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73FD1-6749-4EF0-B46C-20E9BFBE6895}" type="datetimeFigureOut">
              <a:rPr lang="pt-BR" smtClean="0"/>
              <a:t>28/11/2017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D4FF9-AD1A-442E-9D38-1FFFF8F2718C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73FD1-6749-4EF0-B46C-20E9BFBE6895}" type="datetimeFigureOut">
              <a:rPr lang="pt-BR" smtClean="0"/>
              <a:t>28/11/2017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D4FF9-AD1A-442E-9D38-1FFFF8F2718C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E5073FD1-6749-4EF0-B46C-20E9BFBE6895}" type="datetimeFigureOut">
              <a:rPr lang="pt-BR" smtClean="0"/>
              <a:t>28/11/2017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C18D4FF9-AD1A-442E-9D38-1FFFF8F2718C}" type="slidenum">
              <a:rPr lang="pt-BR" smtClean="0"/>
              <a:t>‹nº›</a:t>
            </a:fld>
            <a:endParaRPr lang="pt-B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3573016"/>
          </a:xfrm>
        </p:spPr>
        <p:txBody>
          <a:bodyPr/>
          <a:lstStyle/>
          <a:p>
            <a:r>
              <a:rPr lang="pt-B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Tradição e inovação no repertório das bandas de música</a:t>
            </a:r>
            <a:endParaRPr lang="pt-BR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0" y="5733256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Discente: Pâmela Cristina Sampaio            Ribeirão Preto – SP  2017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2483768" y="3933056"/>
            <a:ext cx="35283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ETNOMUSICOLOGIA</a:t>
            </a:r>
            <a:endParaRPr lang="pt-B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607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sz="4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Pressupostos teóricos</a:t>
            </a:r>
            <a:endParaRPr lang="pt-BR" sz="44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3"/>
          </p:nvPr>
        </p:nvSpPr>
        <p:spPr>
          <a:xfrm>
            <a:off x="609600" y="1484784"/>
            <a:ext cx="7924800" cy="4230216"/>
          </a:xfrm>
        </p:spPr>
        <p:txBody>
          <a:bodyPr>
            <a:normAutofit fontScale="92500" lnSpcReduction="10000"/>
          </a:bodyPr>
          <a:lstStyle/>
          <a:p>
            <a:pPr marL="1620000"/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É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neste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contexto que se cria um ambiente propício de investigação, com foco nas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práticas musicais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na composição do repertório e na influência de produções externas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 produção musical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destes grupos, uma vez que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“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bandas mais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tradicionais, muitas vezes, atualizam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seus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repertórios sem, no entanto, modificar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forma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tocar ou as funções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sociais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os espaços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atuação etc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.” (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FAGUNDES,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2010).</a:t>
            </a:r>
          </a:p>
          <a:p>
            <a:pPr marL="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  referências citadas no artigo mostram que a busca por espaço dentro da comunidade é um dos principais fatores que contribui para que ocorram mudanças nas práticas musicais das bandas de música. </a:t>
            </a:r>
          </a:p>
          <a:p>
            <a:pPr marL="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 intuito da pesquisa é compreender  o repertório musical  da banda como uma expressão cultural que reflete as experiências  dos membros dos grupos; A investigação se dará no âmbito de transformações sociais.</a:t>
            </a:r>
            <a:endParaRPr lang="pt-B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44000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93844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sz="60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METODOLOGIA </a:t>
            </a:r>
            <a:endParaRPr lang="pt-BR" sz="60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85000"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Pesquisa composta por 3 etapas </a:t>
            </a:r>
          </a:p>
          <a:p>
            <a:pPr>
              <a:lnSpc>
                <a:spcPct val="150000"/>
              </a:lnSpc>
            </a:pP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PRIMEIRA ETAPA: </a:t>
            </a:r>
            <a:r>
              <a:rPr lang="pt-BR" sz="20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detectar e descrever, a luz da literatura atual</a:t>
            </a: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as principais características e mudanças ocorridas no repertório das bandas de música ao longo do tempo.</a:t>
            </a:r>
          </a:p>
          <a:p>
            <a:pPr>
              <a:lnSpc>
                <a:spcPct val="150000"/>
              </a:lnSpc>
            </a:pP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SEGUNDA ETAPA: </a:t>
            </a:r>
            <a:r>
              <a:rPr lang="pt-BR" sz="20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consulta documental  </a:t>
            </a: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(partituras e atas de reuniões) e </a:t>
            </a:r>
            <a:r>
              <a:rPr lang="pt-BR" sz="20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comparação</a:t>
            </a: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na Escola de Arte Musical de Raposos.</a:t>
            </a:r>
          </a:p>
          <a:p>
            <a:pPr>
              <a:lnSpc>
                <a:spcPct val="150000"/>
              </a:lnSpc>
            </a:pP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TERCEIRA ETAPA: </a:t>
            </a:r>
            <a:r>
              <a:rPr lang="pt-BR" sz="20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trabalho de campo observando o que há de tradicional e inovador no repertório</a:t>
            </a: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da banda estudada; Aplicar questionários no intuito de identificar quais fatores influenciam na escolha do repertório. </a:t>
            </a:r>
            <a:r>
              <a:rPr lang="pt-BR" sz="20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(Orientado por métodos e técnicas da </a:t>
            </a:r>
            <a:r>
              <a:rPr lang="pt-BR" sz="2000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etnomusicologia</a:t>
            </a:r>
            <a:r>
              <a:rPr lang="pt-BR" sz="20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pt-BR" sz="20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4872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sz="5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RELEVÂNCIA DO TEMA</a:t>
            </a:r>
            <a:endParaRPr lang="pt-BR" sz="54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160000"/>
              </a:lnSpc>
              <a:buFont typeface="Wingdings" panose="05000000000000000000" pitchFamily="2" charset="2"/>
              <a:buChar char="Ø"/>
            </a:pPr>
            <a:r>
              <a:rPr lang="pt-BR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 bandas tem sido objeto de estudos acadêmicos </a:t>
            </a:r>
          </a:p>
          <a:p>
            <a:pPr>
              <a:lnSpc>
                <a:spcPct val="160000"/>
              </a:lnSpc>
              <a:buFont typeface="Wingdings" panose="05000000000000000000" pitchFamily="2" charset="2"/>
              <a:buChar char="Ø"/>
            </a:pPr>
            <a:r>
              <a:rPr lang="pt-BR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Porém, ainda são poucos os estudos que tem enfoque nas bandas de músicas e suas transformações sociais.(LUCAS, 2008).</a:t>
            </a:r>
          </a:p>
          <a:p>
            <a:pPr>
              <a:lnSpc>
                <a:spcPct val="160000"/>
              </a:lnSpc>
              <a:buFont typeface="Wingdings" panose="05000000000000000000" pitchFamily="2" charset="2"/>
              <a:buChar char="Ø"/>
            </a:pPr>
            <a:r>
              <a:rPr lang="pt-BR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Grupos tradicionais com características específicas que estão em contato direto com as transformações da sociedade.</a:t>
            </a:r>
          </a:p>
          <a:p>
            <a:pPr>
              <a:buFont typeface="Wingdings" panose="05000000000000000000" pitchFamily="2" charset="2"/>
              <a:buChar char="Ø"/>
            </a:pP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Há, portanto, nas bandas, um espaço rico para a exploração acadêmica [...] (REILY, 2008)</a:t>
            </a:r>
          </a:p>
          <a:p>
            <a:pPr marL="0" indent="0">
              <a:buNone/>
            </a:pPr>
            <a:endParaRPr lang="pt-BR" sz="1900" dirty="0"/>
          </a:p>
          <a:p>
            <a:pPr marL="0" indent="0">
              <a:buNone/>
            </a:pPr>
            <a:endParaRPr lang="pt-BR" sz="1900" dirty="0" smtClean="0"/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26164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sz="36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Referências bibliográficas</a:t>
            </a:r>
            <a:endParaRPr lang="pt-BR" sz="36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3"/>
          </p:nvPr>
        </p:nvSpPr>
        <p:spPr>
          <a:xfrm>
            <a:off x="609600" y="3861048"/>
            <a:ext cx="7924800" cy="1853952"/>
          </a:xfrm>
        </p:spPr>
        <p:txBody>
          <a:bodyPr>
            <a:normAutofit/>
          </a:bodyPr>
          <a:lstStyle/>
          <a:p>
            <a:r>
              <a:rPr lang="pt-BR" sz="2000" dirty="0" smtClean="0"/>
              <a:t>CHAGAS, Robson ; LUCAS, Glaura. Tradição e inovação no repertório das bandas de música. 2014. </a:t>
            </a:r>
            <a:r>
              <a:rPr lang="pt-BR" sz="2000" dirty="0"/>
              <a:t>Disponível </a:t>
            </a:r>
            <a:r>
              <a:rPr lang="pt-BR" sz="2000" dirty="0" smtClean="0"/>
              <a:t>em:&lt;http</a:t>
            </a:r>
            <a:r>
              <a:rPr lang="pt-BR" sz="2000" dirty="0"/>
              <a:t>://</a:t>
            </a:r>
            <a:r>
              <a:rPr lang="pt-BR" sz="2000" dirty="0" smtClean="0"/>
              <a:t>www.anppom.com.br/congressos/index.php/24anppom/SaoPaulo2014/paper/view/2808/709. Acesso em: 22  nov. 2017</a:t>
            </a: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3945700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sz="60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APRESENTAÇÃO</a:t>
            </a:r>
            <a:endParaRPr lang="pt-BR" sz="60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3"/>
          </p:nvPr>
        </p:nvSpPr>
        <p:spPr>
          <a:xfrm>
            <a:off x="0" y="1844824"/>
            <a:ext cx="9144000" cy="3870176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XXIV Congresso da Associação Nacional de Pesquisa e Pós Graduação em Música – São Paulo – 2014 </a:t>
            </a:r>
          </a:p>
          <a:p>
            <a:pPr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CHAGAS E LUCAS, 2014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pt-B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2873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sz="60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introdução</a:t>
            </a:r>
            <a:endParaRPr lang="pt-BR" sz="60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3"/>
          </p:nvPr>
        </p:nvSpPr>
        <p:spPr>
          <a:xfrm>
            <a:off x="107504" y="1772816"/>
            <a:ext cx="8784976" cy="4176464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Parte da tradição musical brasileira desde os tempos remotos do Brasil Colônia.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Bandas de músicas presentes em todos os estados brasileiros.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Segundo a Secretaria de Cultura do estado de Minas Gerais (2008), existem 685 bandas civis de música em todo o estado</a:t>
            </a:r>
            <a:r>
              <a:rPr lang="pt-BR" dirty="0" smtClean="0"/>
              <a:t>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8196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sz="60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INTRODUÇÃO</a:t>
            </a:r>
            <a:endParaRPr lang="pt-BR" sz="60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3"/>
          </p:nvPr>
        </p:nvSpPr>
        <p:spPr>
          <a:xfrm>
            <a:off x="0" y="1600200"/>
            <a:ext cx="9036496" cy="4114800"/>
          </a:xfrm>
        </p:spPr>
        <p:txBody>
          <a:bodyPr>
            <a:normAutofit fontScale="32500" lnSpcReduction="20000"/>
          </a:bodyPr>
          <a:lstStyle/>
          <a:p>
            <a:pPr>
              <a:lnSpc>
                <a:spcPct val="170000"/>
              </a:lnSpc>
              <a:buFont typeface="Wingdings" panose="05000000000000000000" pitchFamily="2" charset="2"/>
              <a:buChar char="Ø"/>
            </a:pPr>
            <a:r>
              <a:rPr lang="pt-BR" sz="7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Atualmente muitos grupos enfrentam dificuldades para manter e garantir a continuidade de suas atividades.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pt-BR" sz="7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7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Seja por:  falta de incentivo das autoridades políticas locais e/ou pela perda de espaço dentro da comunidade.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r>
              <a:rPr lang="pt-BR" sz="4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“A banda quase não toca mais na praça e nos coretos. Tais espaços, muito utilizados pelas bandas em suas        apresentações, estão sendo destruídos, dando lugar a outros projetos arquitetônicos, acompanhando o    crescimento das cidades”. (BARBOSA, 2008)</a:t>
            </a:r>
          </a:p>
          <a:p>
            <a:pPr marL="0" indent="0">
              <a:buNone/>
            </a:pPr>
            <a:endParaRPr lang="pt-BR" sz="4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1700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sz="60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Introdução</a:t>
            </a:r>
            <a:endParaRPr lang="pt-BR" sz="60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3"/>
          </p:nvPr>
        </p:nvSpPr>
        <p:spPr>
          <a:xfrm>
            <a:off x="0" y="1600200"/>
            <a:ext cx="9036496" cy="41148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Observações no repertório das bandas de músicas.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Importância da música na transmissão do saber e na história dos grupos estudados.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investigação tomará como referência de pesquisa a banda denominada Escola de Arte Musical de Raposos.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8092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sz="36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UM MUNDO CHAMADO RAPOSOS – DE RAPOSOS PARA O MUNDO...</a:t>
            </a:r>
            <a:endParaRPr lang="pt-BR" sz="36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3"/>
          </p:nvPr>
        </p:nvSpPr>
        <p:spPr>
          <a:xfrm>
            <a:off x="179512" y="1600200"/>
            <a:ext cx="8568952" cy="411480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Criada em 1926 pelo Sr. José Ferreira Torres</a:t>
            </a:r>
            <a:endParaRPr lang="pt-B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banda atualmente conta com 30 componentes com idades entre 15 e 68 anos.</a:t>
            </a:r>
          </a:p>
          <a:p>
            <a:pPr>
              <a:lnSpc>
                <a:spcPct val="150000"/>
              </a:lnSpc>
            </a:pP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Muitos dos componentes hoje tocam e se apresentam ao lado dos filhos. Há casos também de bisnetos e até mesmo de tataranetos de músicos antigos que hoje fazem parte da escola.    </a:t>
            </a:r>
            <a:r>
              <a:rPr lang="pt-B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relevância</a:t>
            </a: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?</a:t>
            </a:r>
          </a:p>
          <a:p>
            <a:pPr>
              <a:lnSpc>
                <a:spcPct val="150000"/>
              </a:lnSpc>
            </a:pP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banda é regida pelo maestro Robson </a:t>
            </a:r>
            <a:r>
              <a:rPr lang="pt-BR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Saquett</a:t>
            </a: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Chagas – um dos autores da publicação estudada.</a:t>
            </a:r>
            <a:endParaRPr lang="pt-B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8616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sz="60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QUESTIONAMENTOS </a:t>
            </a:r>
            <a:endParaRPr lang="pt-BR" sz="60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3"/>
          </p:nvPr>
        </p:nvSpPr>
        <p:spPr>
          <a:xfrm>
            <a:off x="0" y="1600200"/>
            <a:ext cx="9036496" cy="41148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Quais os principais elementos tradicionais e inovadores presentes no repertório das bandas de músicas e como estão dispostos estes elementos no repertório da  Escola de Arte Musical de Raposos?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Como e porque as bandas tem atualizado o seu repertório?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5766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sz="48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OBJETIVOS DO ESTUDO</a:t>
            </a:r>
            <a:endParaRPr lang="pt-BR" sz="48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3"/>
          </p:nvPr>
        </p:nvSpPr>
        <p:spPr>
          <a:xfrm>
            <a:off x="0" y="1556792"/>
            <a:ext cx="9144000" cy="4158208"/>
          </a:xfrm>
        </p:spPr>
        <p:txBody>
          <a:bodyPr>
            <a:normAutofit fontScale="92500"/>
          </a:bodyPr>
          <a:lstStyle/>
          <a:p>
            <a:pPr>
              <a:lnSpc>
                <a:spcPct val="150000"/>
              </a:lnSpc>
            </a:pPr>
            <a:endParaRPr lang="pt-BR" sz="2000" dirty="0"/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Identificar e descrever elementos tradicionais e inovadores presentes no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repertório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das bandas de música e a relação destes com as funções sociais da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banda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tendo como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foco a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Escola de Arte Musical de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Raposos.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Fazer um levantamento dos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principais fatores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que motivam as bandas de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música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inovarem seus repertórios e as influências da “inovação” na produção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musical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destes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grupos.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pt-BR" sz="2000" dirty="0"/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1429712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sz="4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PRESSUPOSTOS TEÓRICOS</a:t>
            </a:r>
            <a:endParaRPr lang="pt-BR" sz="44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3"/>
          </p:nvPr>
        </p:nvSpPr>
        <p:spPr>
          <a:xfrm>
            <a:off x="0" y="1600200"/>
            <a:ext cx="9144000" cy="3917032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t-BR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Bandas de música são bons exemplos de grupos com uma tradição cultural com características próprias.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t-BR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Cita estudos de BARBOSA (2008) e FAGUNDES (20010).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t-BR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 relação ao repertório,  cita uma experiência </a:t>
            </a:r>
          </a:p>
          <a:p>
            <a:pPr marL="1440000" indent="0">
              <a:lnSpc>
                <a:spcPct val="150000"/>
              </a:lnSpc>
              <a:buNone/>
            </a:pPr>
            <a:r>
              <a:rPr lang="pt-B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“observa que composições  típicas de banda, como dobrados, valsas e marchas, tem dividido espaço nas estantes das bandas brasileiras com inúmeros arranjos  de música de cinema norte-americano e arranjos de canções de conhecidos cantores populares brasileiros”. (RODRIGUES, 2008) coordenador do </a:t>
            </a:r>
            <a:r>
              <a:rPr lang="pt-B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programa de apoio as bandas do Estado de São Paulo</a:t>
            </a:r>
          </a:p>
          <a:p>
            <a:pPr marL="1097100" indent="0">
              <a:lnSpc>
                <a:spcPct val="150000"/>
              </a:lnSpc>
              <a:buNone/>
            </a:pPr>
            <a:endParaRPr lang="pt-BR" sz="1800" dirty="0" smtClean="0"/>
          </a:p>
          <a:p>
            <a:pPr>
              <a:lnSpc>
                <a:spcPct val="150000"/>
              </a:lnSpc>
            </a:pPr>
            <a:r>
              <a:rPr lang="pt-BR" sz="1600" dirty="0" smtClean="0"/>
              <a:t>Dobrados  =  “marcha cívica tradicional que tem sua origem ligada a música militar [...]” (SOUSA, 2009) </a:t>
            </a:r>
            <a:endParaRPr lang="pt-BR" sz="1600" dirty="0"/>
          </a:p>
        </p:txBody>
      </p:sp>
    </p:spTree>
    <p:extLst>
      <p:ext uri="{BB962C8B-B14F-4D97-AF65-F5344CB8AC3E}">
        <p14:creationId xmlns:p14="http://schemas.microsoft.com/office/powerpoint/2010/main" val="3440658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orizonte">
  <a:themeElements>
    <a:clrScheme name="Horizonte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Horizonte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orizonte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212</TotalTime>
  <Words>883</Words>
  <Application>Microsoft Office PowerPoint</Application>
  <PresentationFormat>Apresentação na tela (4:3)</PresentationFormat>
  <Paragraphs>67</Paragraphs>
  <Slides>13</Slides>
  <Notes>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13</vt:i4>
      </vt:variant>
    </vt:vector>
  </HeadingPairs>
  <TitlesOfParts>
    <vt:vector size="14" baseType="lpstr">
      <vt:lpstr>Horizonte</vt:lpstr>
      <vt:lpstr>Tradição e inovação no repertório das bandas de música</vt:lpstr>
      <vt:lpstr>APRESENTAÇÃO</vt:lpstr>
      <vt:lpstr>introdução</vt:lpstr>
      <vt:lpstr>INTRODUÇÃO</vt:lpstr>
      <vt:lpstr>Introdução</vt:lpstr>
      <vt:lpstr>UM MUNDO CHAMADO RAPOSOS – DE RAPOSOS PARA O MUNDO...</vt:lpstr>
      <vt:lpstr>QUESTIONAMENTOS </vt:lpstr>
      <vt:lpstr>OBJETIVOS DO ESTUDO</vt:lpstr>
      <vt:lpstr>PRESSUPOSTOS TEÓRICOS</vt:lpstr>
      <vt:lpstr>Pressupostos teóricos</vt:lpstr>
      <vt:lpstr>METODOLOGIA </vt:lpstr>
      <vt:lpstr>RELEVÂNCIA DO TEMA</vt:lpstr>
      <vt:lpstr>Referências bibliográficas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Tradição e inovação no repertório das bandas de música</dc:title>
  <dc:creator>informatica</dc:creator>
  <cp:lastModifiedBy>informatica</cp:lastModifiedBy>
  <cp:revision>20</cp:revision>
  <dcterms:created xsi:type="dcterms:W3CDTF">2017-11-22T15:48:54Z</dcterms:created>
  <dcterms:modified xsi:type="dcterms:W3CDTF">2017-11-28T12:43:30Z</dcterms:modified>
</cp:coreProperties>
</file>