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18"/>
  </p:notesMasterIdLst>
  <p:handoutMasterIdLst>
    <p:handoutMasterId r:id="rId19"/>
  </p:handoutMasterIdLst>
  <p:sldIdLst>
    <p:sldId id="350" r:id="rId2"/>
    <p:sldId id="385" r:id="rId3"/>
    <p:sldId id="396" r:id="rId4"/>
    <p:sldId id="404" r:id="rId5"/>
    <p:sldId id="411" r:id="rId6"/>
    <p:sldId id="413" r:id="rId7"/>
    <p:sldId id="414" r:id="rId8"/>
    <p:sldId id="379" r:id="rId9"/>
    <p:sldId id="380" r:id="rId10"/>
    <p:sldId id="381" r:id="rId11"/>
    <p:sldId id="382" r:id="rId12"/>
    <p:sldId id="383" r:id="rId13"/>
    <p:sldId id="377" r:id="rId14"/>
    <p:sldId id="423" r:id="rId15"/>
    <p:sldId id="424" r:id="rId16"/>
    <p:sldId id="422" r:id="rId17"/>
  </p:sldIdLst>
  <p:sldSz cx="9144000" cy="6858000" type="screen4x3"/>
  <p:notesSz cx="6797675" cy="9872663"/>
  <p:defaultTextStyle>
    <a:defPPr>
      <a:defRPr lang="pt-BR"/>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472">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60033"/>
    <a:srgbClr val="666699"/>
    <a:srgbClr val="0033CC"/>
    <a:srgbClr val="000066"/>
    <a:srgbClr val="FFFFCC"/>
    <a:srgbClr val="CCFF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75259" autoAdjust="0"/>
  </p:normalViewPr>
  <p:slideViewPr>
    <p:cSldViewPr>
      <p:cViewPr varScale="1">
        <p:scale>
          <a:sx n="58" d="100"/>
          <a:sy n="58" d="100"/>
        </p:scale>
        <p:origin x="-1686" y="-84"/>
      </p:cViewPr>
      <p:guideLst>
        <p:guide orient="horz" pos="2160"/>
        <p:guide pos="5472"/>
      </p:guideLst>
    </p:cSldViewPr>
  </p:slideViewPr>
  <p:notesTextViewPr>
    <p:cViewPr>
      <p:scale>
        <a:sx n="100" d="100"/>
        <a:sy n="100" d="100"/>
      </p:scale>
      <p:origin x="0" y="0"/>
    </p:cViewPr>
  </p:notesTextViewPr>
  <p:sorterViewPr>
    <p:cViewPr>
      <p:scale>
        <a:sx n="100" d="100"/>
        <a:sy n="100" d="100"/>
      </p:scale>
      <p:origin x="0" y="1212"/>
    </p:cViewPr>
  </p:sorterViewPr>
  <p:notesViewPr>
    <p:cSldViewPr>
      <p:cViewPr>
        <p:scale>
          <a:sx n="100" d="100"/>
          <a:sy n="100" d="100"/>
        </p:scale>
        <p:origin x="-114" y="35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761" cy="492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t" anchorCtr="0" compatLnSpc="1">
            <a:prstTxWarp prst="textNoShape">
              <a:avLst/>
            </a:prstTxWarp>
          </a:bodyPr>
          <a:lstStyle>
            <a:lvl1pPr defTabSz="952500" eaLnBrk="0" hangingPunct="0">
              <a:defRPr/>
            </a:lvl1pPr>
          </a:lstStyle>
          <a:p>
            <a:pPr>
              <a:defRPr/>
            </a:pPr>
            <a:endParaRPr lang="pt-BR"/>
          </a:p>
        </p:txBody>
      </p:sp>
      <p:sp>
        <p:nvSpPr>
          <p:cNvPr id="4099" name="Rectangle 3"/>
          <p:cNvSpPr>
            <a:spLocks noGrp="1" noChangeArrowheads="1"/>
          </p:cNvSpPr>
          <p:nvPr>
            <p:ph type="dt" sz="quarter" idx="1"/>
          </p:nvPr>
        </p:nvSpPr>
        <p:spPr bwMode="auto">
          <a:xfrm>
            <a:off x="3852915" y="0"/>
            <a:ext cx="2944761" cy="492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t" anchorCtr="0" compatLnSpc="1">
            <a:prstTxWarp prst="textNoShape">
              <a:avLst/>
            </a:prstTxWarp>
          </a:bodyPr>
          <a:lstStyle>
            <a:lvl1pPr algn="r" defTabSz="952500" eaLnBrk="0" hangingPunct="0">
              <a:defRPr/>
            </a:lvl1pPr>
          </a:lstStyle>
          <a:p>
            <a:pPr>
              <a:defRPr/>
            </a:pPr>
            <a:endParaRPr lang="pt-BR"/>
          </a:p>
        </p:txBody>
      </p:sp>
      <p:sp>
        <p:nvSpPr>
          <p:cNvPr id="4100" name="Rectangle 4"/>
          <p:cNvSpPr>
            <a:spLocks noGrp="1" noChangeArrowheads="1"/>
          </p:cNvSpPr>
          <p:nvPr>
            <p:ph type="ftr" sz="quarter" idx="2"/>
          </p:nvPr>
        </p:nvSpPr>
        <p:spPr bwMode="auto">
          <a:xfrm>
            <a:off x="0" y="9379669"/>
            <a:ext cx="2944761" cy="492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b" anchorCtr="0" compatLnSpc="1">
            <a:prstTxWarp prst="textNoShape">
              <a:avLst/>
            </a:prstTxWarp>
          </a:bodyPr>
          <a:lstStyle>
            <a:lvl1pPr defTabSz="952500" eaLnBrk="0" hangingPunct="0">
              <a:defRPr/>
            </a:lvl1pPr>
          </a:lstStyle>
          <a:p>
            <a:pPr>
              <a:defRPr/>
            </a:pPr>
            <a:endParaRPr lang="pt-BR"/>
          </a:p>
        </p:txBody>
      </p:sp>
      <p:sp>
        <p:nvSpPr>
          <p:cNvPr id="4101" name="Rectangle 5"/>
          <p:cNvSpPr>
            <a:spLocks noGrp="1" noChangeArrowheads="1"/>
          </p:cNvSpPr>
          <p:nvPr>
            <p:ph type="sldNum" sz="quarter" idx="3"/>
          </p:nvPr>
        </p:nvSpPr>
        <p:spPr bwMode="auto">
          <a:xfrm>
            <a:off x="3852915" y="9379669"/>
            <a:ext cx="2944761" cy="492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b" anchorCtr="0" compatLnSpc="1">
            <a:prstTxWarp prst="textNoShape">
              <a:avLst/>
            </a:prstTxWarp>
          </a:bodyPr>
          <a:lstStyle>
            <a:lvl1pPr algn="r" defTabSz="952500" eaLnBrk="0" hangingPunct="0">
              <a:defRPr/>
            </a:lvl1pPr>
          </a:lstStyle>
          <a:p>
            <a:pPr>
              <a:defRPr/>
            </a:pPr>
            <a:fld id="{81DFD88C-D36D-4070-AE58-79D446EF64B4}" type="slidenum">
              <a:rPr lang="pt-BR"/>
              <a:pPr>
                <a:defRPr/>
              </a:pPr>
              <a:t>‹nº›</a:t>
            </a:fld>
            <a:endParaRPr lang="pt-BR"/>
          </a:p>
        </p:txBody>
      </p:sp>
    </p:spTree>
    <p:extLst>
      <p:ext uri="{BB962C8B-B14F-4D97-AF65-F5344CB8AC3E}">
        <p14:creationId xmlns:p14="http://schemas.microsoft.com/office/powerpoint/2010/main" xmlns="" val="276070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761" cy="492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t" anchorCtr="0" compatLnSpc="1">
            <a:prstTxWarp prst="textNoShape">
              <a:avLst/>
            </a:prstTxWarp>
          </a:bodyPr>
          <a:lstStyle>
            <a:lvl1pPr defTabSz="952500" eaLnBrk="0" hangingPunct="0">
              <a:defRPr/>
            </a:lvl1pPr>
          </a:lstStyle>
          <a:p>
            <a:pPr>
              <a:defRPr/>
            </a:pPr>
            <a:endParaRPr lang="pt-BR"/>
          </a:p>
        </p:txBody>
      </p:sp>
      <p:sp>
        <p:nvSpPr>
          <p:cNvPr id="2051" name="Rectangle 3"/>
          <p:cNvSpPr>
            <a:spLocks noGrp="1" noChangeArrowheads="1"/>
          </p:cNvSpPr>
          <p:nvPr>
            <p:ph type="dt" idx="1"/>
          </p:nvPr>
        </p:nvSpPr>
        <p:spPr bwMode="auto">
          <a:xfrm>
            <a:off x="3852915" y="0"/>
            <a:ext cx="2944761" cy="492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t" anchorCtr="0" compatLnSpc="1">
            <a:prstTxWarp prst="textNoShape">
              <a:avLst/>
            </a:prstTxWarp>
          </a:bodyPr>
          <a:lstStyle>
            <a:lvl1pPr algn="r" defTabSz="952500" eaLnBrk="0" hangingPunct="0">
              <a:defRPr/>
            </a:lvl1pPr>
          </a:lstStyle>
          <a:p>
            <a:pPr>
              <a:defRPr/>
            </a:pPr>
            <a:endParaRPr lang="pt-BR"/>
          </a:p>
        </p:txBody>
      </p:sp>
      <p:sp>
        <p:nvSpPr>
          <p:cNvPr id="32772" name="Rectangle 4"/>
          <p:cNvSpPr>
            <a:spLocks noGrp="1" noRot="1" noChangeAspect="1" noChangeArrowheads="1" noTextEdit="1"/>
          </p:cNvSpPr>
          <p:nvPr>
            <p:ph type="sldImg" idx="2"/>
          </p:nvPr>
        </p:nvSpPr>
        <p:spPr bwMode="auto">
          <a:xfrm>
            <a:off x="933450" y="741363"/>
            <a:ext cx="4932363" cy="3700462"/>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06568" y="4689037"/>
            <a:ext cx="4984539" cy="4443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054" name="Rectangle 6"/>
          <p:cNvSpPr>
            <a:spLocks noGrp="1" noChangeArrowheads="1"/>
          </p:cNvSpPr>
          <p:nvPr>
            <p:ph type="ftr" sz="quarter" idx="4"/>
          </p:nvPr>
        </p:nvSpPr>
        <p:spPr bwMode="auto">
          <a:xfrm>
            <a:off x="0" y="9379669"/>
            <a:ext cx="2944761" cy="492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b" anchorCtr="0" compatLnSpc="1">
            <a:prstTxWarp prst="textNoShape">
              <a:avLst/>
            </a:prstTxWarp>
          </a:bodyPr>
          <a:lstStyle>
            <a:lvl1pPr defTabSz="952500" eaLnBrk="0" hangingPunct="0">
              <a:defRPr/>
            </a:lvl1pPr>
          </a:lstStyle>
          <a:p>
            <a:pPr>
              <a:defRPr/>
            </a:pPr>
            <a:endParaRPr lang="pt-BR"/>
          </a:p>
        </p:txBody>
      </p:sp>
      <p:sp>
        <p:nvSpPr>
          <p:cNvPr id="2055" name="Rectangle 7"/>
          <p:cNvSpPr>
            <a:spLocks noGrp="1" noChangeArrowheads="1"/>
          </p:cNvSpPr>
          <p:nvPr>
            <p:ph type="sldNum" sz="quarter" idx="5"/>
          </p:nvPr>
        </p:nvSpPr>
        <p:spPr bwMode="auto">
          <a:xfrm>
            <a:off x="3852915" y="9379669"/>
            <a:ext cx="2944761" cy="492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858" tIns="47929" rIns="95858" bIns="47929" numCol="1" anchor="b" anchorCtr="0" compatLnSpc="1">
            <a:prstTxWarp prst="textNoShape">
              <a:avLst/>
            </a:prstTxWarp>
          </a:bodyPr>
          <a:lstStyle>
            <a:lvl1pPr algn="r" defTabSz="952500" eaLnBrk="0" hangingPunct="0">
              <a:defRPr/>
            </a:lvl1pPr>
          </a:lstStyle>
          <a:p>
            <a:pPr>
              <a:defRPr/>
            </a:pPr>
            <a:fld id="{14139A40-93E4-4DF4-B754-18EDE5FACCA9}" type="slidenum">
              <a:rPr lang="pt-BR"/>
              <a:pPr>
                <a:defRPr/>
              </a:pPr>
              <a:t>‹nº›</a:t>
            </a:fld>
            <a:endParaRPr lang="pt-BR"/>
          </a:p>
        </p:txBody>
      </p:sp>
    </p:spTree>
    <p:extLst>
      <p:ext uri="{BB962C8B-B14F-4D97-AF65-F5344CB8AC3E}">
        <p14:creationId xmlns:p14="http://schemas.microsoft.com/office/powerpoint/2010/main" xmlns="" val="158602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CE20038B-9DA6-4E63-94F6-2EAD48F73928}" type="slidenum">
              <a:rPr lang="pt-BR" smtClean="0"/>
              <a:pPr/>
              <a:t>1</a:t>
            </a:fld>
            <a:endParaRPr lang="pt-B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pt-BR" dirty="0"/>
              <a:t>Por que os padrões são tão importantes? Para o pessoal da ciência, tempo é precioso demais. A padronização assegura para quem está avaliando algum</a:t>
            </a:r>
            <a:r>
              <a:rPr lang="pt-BR" baseline="0" dirty="0"/>
              <a:t> grau de confiança na acurácia dos dados, nas conclusões dos estudos, a veracidade do </a:t>
            </a:r>
            <a:r>
              <a:rPr lang="pt-BR" baseline="0" dirty="0" err="1"/>
              <a:t>paper</a:t>
            </a:r>
            <a:r>
              <a:rPr lang="pt-BR" baseline="0" dirty="0"/>
              <a:t>. (Science, 342:13, 2013 </a:t>
            </a:r>
            <a:r>
              <a:rPr lang="pt-BR" baseline="0" dirty="0" err="1"/>
              <a:t>McNutt</a:t>
            </a:r>
            <a:r>
              <a:rPr lang="pt-BR" baseline="0" dirty="0"/>
              <a:t>, M. </a:t>
            </a:r>
            <a:r>
              <a:rPr lang="pt-BR" baseline="0" dirty="0" err="1"/>
              <a:t>Improving</a:t>
            </a:r>
            <a:r>
              <a:rPr lang="pt-BR" baseline="0" dirty="0"/>
              <a:t> </a:t>
            </a:r>
            <a:r>
              <a:rPr lang="pt-BR" baseline="0" dirty="0" err="1"/>
              <a:t>scientific</a:t>
            </a:r>
            <a:r>
              <a:rPr lang="pt-BR" baseline="0" dirty="0"/>
              <a:t> communication.</a:t>
            </a:r>
            <a:endParaRPr lang="pt-BR" dirty="0"/>
          </a:p>
        </p:txBody>
      </p:sp>
    </p:spTree>
    <p:extLst>
      <p:ext uri="{BB962C8B-B14F-4D97-AF65-F5344CB8AC3E}">
        <p14:creationId xmlns:p14="http://schemas.microsoft.com/office/powerpoint/2010/main" xmlns="" val="2102191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C43DDDCF-24BE-4D30-9859-EE95E8E98AAC}" type="slidenum">
              <a:rPr lang="pt-BR" smtClean="0"/>
              <a:pPr/>
              <a:t>10</a:t>
            </a:fld>
            <a:endParaRPr lang="pt-B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pt-BR" dirty="0"/>
              <a:t>Indique os instrumentos que irá utilizar na recolha dos seus dados e explique como os irá utilizar. Essas ferramentas e instrumentos podem ser suas pesquisas, questionários para entrevistas, observação, etc. Se seus métodos incluem pesquisa de arquivo ou análise de dados existentes, forneça informações básicas para documentos, incluindo quem é o pesquisador original e como os dados foram originalmente criados e reunidos.</a:t>
            </a:r>
          </a:p>
        </p:txBody>
      </p:sp>
    </p:spTree>
    <p:extLst>
      <p:ext uri="{BB962C8B-B14F-4D97-AF65-F5344CB8AC3E}">
        <p14:creationId xmlns:p14="http://schemas.microsoft.com/office/powerpoint/2010/main" xmlns="" val="83092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C43DDDCF-24BE-4D30-9859-EE95E8E98AAC}" type="slidenum">
              <a:rPr lang="pt-BR" smtClean="0"/>
              <a:pPr/>
              <a:t>11</a:t>
            </a:fld>
            <a:endParaRPr lang="pt-B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pt-BR" dirty="0"/>
          </a:p>
        </p:txBody>
      </p:sp>
    </p:spTree>
    <p:extLst>
      <p:ext uri="{BB962C8B-B14F-4D97-AF65-F5344CB8AC3E}">
        <p14:creationId xmlns:p14="http://schemas.microsoft.com/office/powerpoint/2010/main" xmlns="" val="83092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14139A40-93E4-4DF4-B754-18EDE5FACCA9}" type="slidenum">
              <a:rPr lang="pt-BR" smtClean="0"/>
              <a:pPr>
                <a:defRPr/>
              </a:pPr>
              <a:t>12</a:t>
            </a:fld>
            <a:endParaRPr lang="pt-BR"/>
          </a:p>
        </p:txBody>
      </p:sp>
    </p:spTree>
    <p:extLst>
      <p:ext uri="{BB962C8B-B14F-4D97-AF65-F5344CB8AC3E}">
        <p14:creationId xmlns:p14="http://schemas.microsoft.com/office/powerpoint/2010/main" xmlns="" val="66859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14139A40-93E4-4DF4-B754-18EDE5FACCA9}" type="slidenum">
              <a:rPr lang="pt-BR" smtClean="0"/>
              <a:pPr>
                <a:defRPr/>
              </a:pPr>
              <a:t>13</a:t>
            </a:fld>
            <a:endParaRPr lang="pt-BR"/>
          </a:p>
        </p:txBody>
      </p:sp>
    </p:spTree>
    <p:extLst>
      <p:ext uri="{BB962C8B-B14F-4D97-AF65-F5344CB8AC3E}">
        <p14:creationId xmlns:p14="http://schemas.microsoft.com/office/powerpoint/2010/main" xmlns="" val="30075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B2F8D7B4-5B2D-49A0-BEDA-7E655F77B9E5}" type="slidenum">
              <a:rPr lang="pt-BR" smtClean="0"/>
              <a:pPr/>
              <a:t>14</a:t>
            </a:fld>
            <a:endParaRPr lang="pt-B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b="0" i="0" kern="1200" dirty="0">
                <a:solidFill>
                  <a:schemeClr val="tx1"/>
                </a:solidFill>
                <a:effectLst/>
                <a:latin typeface="Times New Roman" pitchFamily="18" charset="0"/>
                <a:ea typeface="+mn-ea"/>
                <a:cs typeface="+mn-cs"/>
              </a:rPr>
              <a:t>apresentam crenças, sentimentos e relacionamento particulares com a comida, sendo também influenciados pela formação universitária à qual são expostos. O presente trabalho objetiva caracterizar atitudes alimentares de estudantes do primeiro e do quinto ano do curso de </a:t>
            </a:r>
            <a:r>
              <a:rPr lang="pt-BR" sz="1200" b="0" i="0" kern="1200" dirty="0" err="1">
                <a:solidFill>
                  <a:schemeClr val="tx1"/>
                </a:solidFill>
                <a:effectLst/>
                <a:latin typeface="Times New Roman" pitchFamily="18" charset="0"/>
                <a:ea typeface="+mn-ea"/>
                <a:cs typeface="+mn-cs"/>
              </a:rPr>
              <a:t>graduaçAtitudes</a:t>
            </a:r>
            <a:r>
              <a:rPr lang="pt-BR" sz="1200" b="0" i="0" kern="1200" dirty="0">
                <a:solidFill>
                  <a:schemeClr val="tx1"/>
                </a:solidFill>
                <a:effectLst/>
                <a:latin typeface="Times New Roman" pitchFamily="18" charset="0"/>
                <a:ea typeface="+mn-ea"/>
                <a:cs typeface="+mn-cs"/>
              </a:rPr>
              <a:t> alimentares englobam pensamentos, sentimentos, crenças, comportamentos e relacionamento com a comida. O curso de Nutrição constitui-se fase crucial de formação para atuação profissional. Estudantes </a:t>
            </a:r>
            <a:r>
              <a:rPr lang="pt-BR" sz="1200" b="0" i="0" kern="1200" dirty="0" err="1">
                <a:solidFill>
                  <a:schemeClr val="tx1"/>
                </a:solidFill>
                <a:effectLst/>
                <a:latin typeface="Times New Roman" pitchFamily="18" charset="0"/>
                <a:ea typeface="+mn-ea"/>
                <a:cs typeface="+mn-cs"/>
              </a:rPr>
              <a:t>ão</a:t>
            </a:r>
            <a:r>
              <a:rPr lang="pt-BR" sz="1200" b="0" i="0" kern="1200" dirty="0">
                <a:solidFill>
                  <a:schemeClr val="tx1"/>
                </a:solidFill>
                <a:effectLst/>
                <a:latin typeface="Times New Roman" pitchFamily="18" charset="0"/>
                <a:ea typeface="+mn-ea"/>
                <a:cs typeface="+mn-cs"/>
              </a:rPr>
              <a:t> em Nutrição da Faculdade de Saúde Pública da Universidade de São Paulo (FSP/USP), por meio da utilização da Escala de Atitudes Alimentares Transtornadas (EAAT). Trata-se de estudo transversal em que todos os estudantes matriculados no primeiro e no quinto ano do curso de graduação em Nutrição da FSP/USP (n=160) foram convidados para voluntariamente responder a um questionário eletrônico estruturado. A EAAT possui 3</a:t>
            </a:r>
            <a:endParaRPr lang="pt-BR" dirty="0"/>
          </a:p>
          <a:p>
            <a:pPr eaLnBrk="1" hangingPunct="1"/>
            <a:endParaRPr lang="pt-BR" dirty="0"/>
          </a:p>
        </p:txBody>
      </p:sp>
    </p:spTree>
    <p:extLst>
      <p:ext uri="{BB962C8B-B14F-4D97-AF65-F5344CB8AC3E}">
        <p14:creationId xmlns:p14="http://schemas.microsoft.com/office/powerpoint/2010/main" xmlns="" val="270599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F77B4854-6148-4AEE-A664-2C8A9F792C0F}" type="slidenum">
              <a:rPr lang="pt-BR" smtClean="0"/>
              <a:pPr/>
              <a:t>15</a:t>
            </a:fld>
            <a:endParaRPr lang="pt-B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pt-BR" dirty="0"/>
          </a:p>
        </p:txBody>
      </p:sp>
    </p:spTree>
    <p:extLst>
      <p:ext uri="{BB962C8B-B14F-4D97-AF65-F5344CB8AC3E}">
        <p14:creationId xmlns:p14="http://schemas.microsoft.com/office/powerpoint/2010/main" xmlns="" val="18617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E1CECCC-75B9-43DB-8EFB-69F2BBDF9539}" type="slidenum">
              <a:rPr lang="pt-BR" smtClean="0"/>
              <a:pPr/>
              <a:t>2</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pt-BR" dirty="0"/>
              <a:t>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a:t>
            </a:r>
          </a:p>
          <a:p>
            <a:pPr eaLnBrk="1" hangingPunct="1"/>
            <a:r>
              <a:rPr lang="pt-BR" dirty="0"/>
              <a:t>- </a:t>
            </a:r>
            <a:r>
              <a:rPr lang="pt-BR" b="1" dirty="0"/>
              <a:t>Pesquisa Científica</a:t>
            </a:r>
            <a:r>
              <a:rPr lang="pt-BR" dirty="0"/>
              <a:t>: Revisão Bibliográfica, Análise Documental, Pesquisa de Campo ou Pesquisa Experimental Adequada para trabalho desenvolvido a partir de uma dúvida (problema/hipótese) que, por meio de métodos científicos, busque sua solução. O texto é organizado de acordo com uma estrutura convencional e flexível, podendo ser ampliada ou subdividida em cada parte. ➢ 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 </a:t>
            </a:r>
          </a:p>
        </p:txBody>
      </p:sp>
    </p:spTree>
    <p:extLst>
      <p:ext uri="{BB962C8B-B14F-4D97-AF65-F5344CB8AC3E}">
        <p14:creationId xmlns:p14="http://schemas.microsoft.com/office/powerpoint/2010/main" xmlns="" val="237464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E1CECCC-75B9-43DB-8EFB-69F2BBDF9539}" type="slidenum">
              <a:rPr lang="pt-BR" smtClean="0"/>
              <a:pPr/>
              <a:t>3</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pt-BR" dirty="0"/>
              <a:t>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a:t>
            </a:r>
          </a:p>
          <a:p>
            <a:pPr eaLnBrk="1" hangingPunct="1"/>
            <a:r>
              <a:rPr lang="pt-BR" dirty="0"/>
              <a:t>- </a:t>
            </a:r>
            <a:r>
              <a:rPr lang="pt-BR" b="1" dirty="0"/>
              <a:t>Pesquisa Científica</a:t>
            </a:r>
            <a:r>
              <a:rPr lang="pt-BR" dirty="0"/>
              <a:t>: Revisão Bibliográfica, Análise Documental, Pesquisa de Campo ou Pesquisa Experimental Adequada para trabalho desenvolvido a partir de uma dúvida (problema/hipótese) que, por meio de métodos científicos, busque sua solução. O texto é organizado de acordo com uma estrutura convencional e flexível, podendo ser ampliada ou subdividida em cada parte. ➢ 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 </a:t>
            </a:r>
          </a:p>
        </p:txBody>
      </p:sp>
    </p:spTree>
    <p:extLst>
      <p:ext uri="{BB962C8B-B14F-4D97-AF65-F5344CB8AC3E}">
        <p14:creationId xmlns:p14="http://schemas.microsoft.com/office/powerpoint/2010/main" xmlns="" val="290202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Brasil. Ministério da Saúde. Secretaria de Ciência, Tecnologia e Insumos Estratégicos. Departamento de Ciência e</a:t>
            </a:r>
          </a:p>
          <a:p>
            <a:r>
              <a:rPr lang="pt-BR" sz="1200" dirty="0"/>
              <a:t>Tecnologia.</a:t>
            </a:r>
          </a:p>
          <a:p>
            <a:r>
              <a:rPr lang="pt-BR" sz="1200" dirty="0"/>
              <a:t>Diretrizes metodológicas : elaboração de revisão sistemática e </a:t>
            </a:r>
            <a:r>
              <a:rPr lang="pt-BR" sz="1200" dirty="0" err="1"/>
              <a:t>metanálise</a:t>
            </a:r>
            <a:r>
              <a:rPr lang="pt-BR" sz="1200" dirty="0"/>
              <a:t> de ensaios clínicos randomizados/ Ministério</a:t>
            </a:r>
          </a:p>
          <a:p>
            <a:r>
              <a:rPr lang="pt-BR" sz="1200" dirty="0"/>
              <a:t>da Saúde, Secretaria de Ciência, Tecnologia e Insumos Estratégicos, Departamento de Ciência e Tecnologia. – Brasília :</a:t>
            </a:r>
          </a:p>
          <a:p>
            <a:r>
              <a:rPr lang="pt-BR" sz="1200" dirty="0"/>
              <a:t>Editora do Ministério da Saúde, 2012.</a:t>
            </a:r>
          </a:p>
          <a:p>
            <a:r>
              <a:rPr lang="pt-BR" sz="1200" dirty="0"/>
              <a:t>92 p. : il. – (Série A: Normas e Manuais Técnicos)</a:t>
            </a:r>
          </a:p>
          <a:p>
            <a:endParaRPr lang="pt-BR" sz="1200" dirty="0"/>
          </a:p>
          <a:p>
            <a:pPr algn="just"/>
            <a:r>
              <a:rPr lang="pt-BR" sz="1200" dirty="0"/>
              <a:t>FERREIRA, Norma Sandra de Almeida. (2007). As pesquisas denominadas “estado da arte”.</a:t>
            </a:r>
          </a:p>
          <a:p>
            <a:pPr algn="just"/>
            <a:r>
              <a:rPr lang="pt-BR" sz="1200" b="1" dirty="0"/>
              <a:t>Revista Educação e Sociedade</a:t>
            </a:r>
            <a:r>
              <a:rPr lang="pt-BR" sz="1200" dirty="0"/>
              <a:t>, São Paulo, ano 23, n. 79, p.257-272, ago. 2002. Disponível em: &lt;http:/www.scielo.br/pdf/es/v23n79/10857.pdf.&gt; Acesso em: 29 mar..</a:t>
            </a:r>
          </a:p>
          <a:p>
            <a:pPr algn="just"/>
            <a:endParaRPr lang="pt-BR" sz="1200" dirty="0"/>
          </a:p>
          <a:p>
            <a:r>
              <a:rPr lang="es-ES" sz="1200" dirty="0"/>
              <a:t>MESSINA, G. </a:t>
            </a:r>
            <a:r>
              <a:rPr lang="es-ES" sz="1200" b="1" dirty="0"/>
              <a:t>Estudio sobre el estado da arte de La </a:t>
            </a:r>
            <a:r>
              <a:rPr lang="es-ES" sz="1200" b="1" dirty="0" err="1"/>
              <a:t>investigacion</a:t>
            </a:r>
            <a:r>
              <a:rPr lang="es-ES" sz="1200" b="1" dirty="0"/>
              <a:t> acerca de La formación</a:t>
            </a:r>
          </a:p>
          <a:p>
            <a:r>
              <a:rPr lang="es-ES" sz="1200" b="1" dirty="0"/>
              <a:t>docente en los noventa</a:t>
            </a:r>
            <a:r>
              <a:rPr lang="es-ES" sz="1200" dirty="0"/>
              <a:t>. Organización de Estados </a:t>
            </a:r>
            <a:r>
              <a:rPr lang="es-ES" sz="1200" dirty="0" err="1"/>
              <a:t>IberoAmericanos</a:t>
            </a:r>
            <a:r>
              <a:rPr lang="es-ES" sz="1200" dirty="0"/>
              <a:t> para La Educación, La</a:t>
            </a:r>
          </a:p>
          <a:p>
            <a:r>
              <a:rPr lang="es-ES" sz="1200" dirty="0" err="1"/>
              <a:t>Ciência</a:t>
            </a:r>
            <a:r>
              <a:rPr lang="es-ES" sz="1200" dirty="0"/>
              <a:t> y La Cultura. In: REÚNION DE CONSULTA TÉCNICA SOBRE INVESTIGACIÓN</a:t>
            </a:r>
          </a:p>
          <a:p>
            <a:r>
              <a:rPr lang="es-ES" sz="1200" dirty="0"/>
              <a:t>EN FORMÁCION DEL PROFESSORADO, México, 1998.</a:t>
            </a:r>
          </a:p>
          <a:p>
            <a:endParaRPr lang="es-E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dirty="0" err="1"/>
              <a:t>Spink</a:t>
            </a:r>
            <a:r>
              <a:rPr lang="pt-BR" sz="1200" dirty="0"/>
              <a:t>, Peter Kevin. "Pesquisa de campo em psicologia social: uma perspectiva pós-</a:t>
            </a:r>
            <a:r>
              <a:rPr lang="pt-BR" sz="1200" dirty="0" err="1"/>
              <a:t>construcionista</a:t>
            </a:r>
            <a:r>
              <a:rPr lang="pt-BR" sz="1200" dirty="0"/>
              <a:t>." </a:t>
            </a:r>
            <a:r>
              <a:rPr lang="pt-BR" sz="1200" i="1" dirty="0"/>
              <a:t>Psicologia &amp; Sociedade</a:t>
            </a:r>
            <a:r>
              <a:rPr lang="pt-BR" sz="1200" dirty="0"/>
              <a:t> 15.2 (2003): 18-42.</a:t>
            </a:r>
            <a:endParaRPr lang="pt-BR" sz="1200" b="1" dirty="0">
              <a:solidFill>
                <a:srgbClr val="000066"/>
              </a:solidFill>
              <a:latin typeface="Tahoma" pitchFamily="34" charset="0"/>
            </a:endParaRPr>
          </a:p>
          <a:p>
            <a:endParaRPr lang="pt-BR" sz="1200" dirty="0"/>
          </a:p>
          <a:p>
            <a:pPr algn="just"/>
            <a:endParaRPr lang="pt-BR" sz="1200" dirty="0"/>
          </a:p>
          <a:p>
            <a:endParaRPr lang="en-US" sz="1200" dirty="0"/>
          </a:p>
          <a:p>
            <a:endParaRPr lang="pt-BR" dirty="0"/>
          </a:p>
        </p:txBody>
      </p:sp>
      <p:sp>
        <p:nvSpPr>
          <p:cNvPr id="4" name="Espaço Reservado para Número de Slide 3"/>
          <p:cNvSpPr>
            <a:spLocks noGrp="1"/>
          </p:cNvSpPr>
          <p:nvPr>
            <p:ph type="sldNum" sz="quarter" idx="10"/>
          </p:nvPr>
        </p:nvSpPr>
        <p:spPr/>
        <p:txBody>
          <a:bodyPr/>
          <a:lstStyle/>
          <a:p>
            <a:pPr>
              <a:defRPr/>
            </a:pPr>
            <a:fld id="{14139A40-93E4-4DF4-B754-18EDE5FACCA9}" type="slidenum">
              <a:rPr lang="pt-BR" smtClean="0"/>
              <a:pPr>
                <a:defRPr/>
              </a:pPr>
              <a:t>4</a:t>
            </a:fld>
            <a:endParaRPr lang="pt-BR"/>
          </a:p>
        </p:txBody>
      </p:sp>
    </p:spTree>
    <p:extLst>
      <p:ext uri="{BB962C8B-B14F-4D97-AF65-F5344CB8AC3E}">
        <p14:creationId xmlns:p14="http://schemas.microsoft.com/office/powerpoint/2010/main" xmlns="" val="267966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Brasil. Ministério da Saúde. Secretaria de Ciência, Tecnologia e Insumos Estratégicos. Departamento de Ciência e</a:t>
            </a:r>
          </a:p>
          <a:p>
            <a:r>
              <a:rPr lang="pt-BR" sz="1200" dirty="0"/>
              <a:t>Tecnologia.</a:t>
            </a:r>
          </a:p>
          <a:p>
            <a:r>
              <a:rPr lang="pt-BR" sz="1200" dirty="0"/>
              <a:t>Diretrizes metodológicas : elaboração de revisão sistemática e </a:t>
            </a:r>
            <a:r>
              <a:rPr lang="pt-BR" sz="1200" dirty="0" err="1"/>
              <a:t>metanálise</a:t>
            </a:r>
            <a:r>
              <a:rPr lang="pt-BR" sz="1200" dirty="0"/>
              <a:t> de ensaios clínicos randomizados/ Ministério</a:t>
            </a:r>
          </a:p>
          <a:p>
            <a:r>
              <a:rPr lang="pt-BR" sz="1200" dirty="0"/>
              <a:t>da Saúde, Secretaria de Ciência, Tecnologia e Insumos Estratégicos, Departamento de Ciência e Tecnologia. – Brasília :</a:t>
            </a:r>
          </a:p>
          <a:p>
            <a:r>
              <a:rPr lang="pt-BR" sz="1200" dirty="0"/>
              <a:t>Editora do Ministério da Saúde, 2012.</a:t>
            </a:r>
          </a:p>
          <a:p>
            <a:r>
              <a:rPr lang="pt-BR" sz="1200" dirty="0"/>
              <a:t>92 p. : il. – (Série A: Normas e Manuais Técnicos)</a:t>
            </a:r>
          </a:p>
          <a:p>
            <a:endParaRPr lang="pt-BR" sz="1200" dirty="0"/>
          </a:p>
          <a:p>
            <a:pPr algn="just"/>
            <a:r>
              <a:rPr lang="pt-BR" sz="1200" dirty="0"/>
              <a:t>FERREIRA, Norma Sandra de Almeida. (2007). As pesquisas denominadas “estado da arte”.</a:t>
            </a:r>
          </a:p>
          <a:p>
            <a:pPr algn="just"/>
            <a:r>
              <a:rPr lang="pt-BR" sz="1200" b="1" dirty="0"/>
              <a:t>Revista Educação e Sociedade</a:t>
            </a:r>
            <a:r>
              <a:rPr lang="pt-BR" sz="1200" dirty="0"/>
              <a:t>, São Paulo, ano 23, n. 79, p.257-272, ago. 2002. Disponível em: &lt;http:/www.scielo.br/pdf/es/v23n79/10857.pdf.&gt; Acesso em: 29 mar..</a:t>
            </a:r>
          </a:p>
          <a:p>
            <a:pPr algn="just"/>
            <a:endParaRPr lang="pt-BR" sz="1200" dirty="0"/>
          </a:p>
          <a:p>
            <a:r>
              <a:rPr lang="es-ES" sz="1200" dirty="0"/>
              <a:t>MESSINA, G. </a:t>
            </a:r>
            <a:r>
              <a:rPr lang="es-ES" sz="1200" b="1" dirty="0"/>
              <a:t>Estudio sobre el estado da arte de La </a:t>
            </a:r>
            <a:r>
              <a:rPr lang="es-ES" sz="1200" b="1" dirty="0" err="1"/>
              <a:t>investigacion</a:t>
            </a:r>
            <a:r>
              <a:rPr lang="es-ES" sz="1200" b="1" dirty="0"/>
              <a:t> acerca de La formación</a:t>
            </a:r>
          </a:p>
          <a:p>
            <a:r>
              <a:rPr lang="es-ES" sz="1200" b="1" dirty="0"/>
              <a:t>docente en los noventa</a:t>
            </a:r>
            <a:r>
              <a:rPr lang="es-ES" sz="1200" dirty="0"/>
              <a:t>. Organización de Estados </a:t>
            </a:r>
            <a:r>
              <a:rPr lang="es-ES" sz="1200" dirty="0" err="1"/>
              <a:t>IberoAmericanos</a:t>
            </a:r>
            <a:r>
              <a:rPr lang="es-ES" sz="1200" dirty="0"/>
              <a:t> para La Educación, La</a:t>
            </a:r>
          </a:p>
          <a:p>
            <a:r>
              <a:rPr lang="es-ES" sz="1200" dirty="0" err="1"/>
              <a:t>Ciência</a:t>
            </a:r>
            <a:r>
              <a:rPr lang="es-ES" sz="1200" dirty="0"/>
              <a:t> y La Cultura. In: REÚNION DE CONSULTA TÉCNICA SOBRE INVESTIGACIÓN</a:t>
            </a:r>
          </a:p>
          <a:p>
            <a:r>
              <a:rPr lang="es-ES" sz="1200" dirty="0"/>
              <a:t>EN FORMÁCION DEL PROFESSORADO, México, 1998.</a:t>
            </a:r>
          </a:p>
          <a:p>
            <a:endParaRPr lang="es-ES" sz="1200" dirty="0"/>
          </a:p>
          <a:p>
            <a:r>
              <a:rPr lang="pt-BR" sz="1200" b="0" i="0" kern="1200" dirty="0">
                <a:solidFill>
                  <a:schemeClr val="tx1"/>
                </a:solidFill>
                <a:effectLst/>
                <a:latin typeface="Times New Roman" pitchFamily="18" charset="0"/>
                <a:ea typeface="+mn-ea"/>
                <a:cs typeface="+mn-cs"/>
              </a:rPr>
              <a:t>Souza, Marcela Tavares de, Silva, </a:t>
            </a:r>
            <a:r>
              <a:rPr lang="pt-BR" sz="1200" b="0" i="0" kern="1200" dirty="0" err="1">
                <a:solidFill>
                  <a:schemeClr val="tx1"/>
                </a:solidFill>
                <a:effectLst/>
                <a:latin typeface="Times New Roman" pitchFamily="18" charset="0"/>
                <a:ea typeface="+mn-ea"/>
                <a:cs typeface="+mn-cs"/>
              </a:rPr>
              <a:t>Michelly</a:t>
            </a:r>
            <a:r>
              <a:rPr lang="pt-BR" sz="1200" b="0" i="0" kern="1200" dirty="0">
                <a:solidFill>
                  <a:schemeClr val="tx1"/>
                </a:solidFill>
                <a:effectLst/>
                <a:latin typeface="Times New Roman" pitchFamily="18" charset="0"/>
                <a:ea typeface="+mn-ea"/>
                <a:cs typeface="+mn-cs"/>
              </a:rPr>
              <a:t> Dias da e Carvalho, Rachel </a:t>
            </a:r>
            <a:r>
              <a:rPr lang="pt-BR" sz="1200" b="0" i="0" kern="1200" dirty="0" err="1">
                <a:solidFill>
                  <a:schemeClr val="tx1"/>
                </a:solidFill>
                <a:effectLst/>
                <a:latin typeface="Times New Roman" pitchFamily="18" charset="0"/>
                <a:ea typeface="+mn-ea"/>
                <a:cs typeface="+mn-cs"/>
              </a:rPr>
              <a:t>deIntegrative</a:t>
            </a:r>
            <a:r>
              <a:rPr lang="pt-BR" sz="1200" b="0" i="0" kern="1200" dirty="0">
                <a:solidFill>
                  <a:schemeClr val="tx1"/>
                </a:solidFill>
                <a:effectLst/>
                <a:latin typeface="Times New Roman" pitchFamily="18" charset="0"/>
                <a:ea typeface="+mn-ea"/>
                <a:cs typeface="+mn-cs"/>
              </a:rPr>
              <a:t> </a:t>
            </a:r>
            <a:r>
              <a:rPr lang="pt-BR" sz="1200" b="0" i="0" kern="1200" dirty="0" err="1">
                <a:solidFill>
                  <a:schemeClr val="tx1"/>
                </a:solidFill>
                <a:effectLst/>
                <a:latin typeface="Times New Roman" pitchFamily="18" charset="0"/>
                <a:ea typeface="+mn-ea"/>
                <a:cs typeface="+mn-cs"/>
              </a:rPr>
              <a:t>review</a:t>
            </a:r>
            <a:r>
              <a:rPr lang="pt-BR" sz="1200" b="0" i="0" kern="1200" dirty="0">
                <a:solidFill>
                  <a:schemeClr val="tx1"/>
                </a:solidFill>
                <a:effectLst/>
                <a:latin typeface="Times New Roman" pitchFamily="18" charset="0"/>
                <a:ea typeface="+mn-ea"/>
                <a:cs typeface="+mn-cs"/>
              </a:rPr>
              <a:t>: </a:t>
            </a:r>
            <a:r>
              <a:rPr lang="pt-BR" sz="1200" b="0" i="0" kern="1200" dirty="0" err="1">
                <a:solidFill>
                  <a:schemeClr val="tx1"/>
                </a:solidFill>
                <a:effectLst/>
                <a:latin typeface="Times New Roman" pitchFamily="18" charset="0"/>
                <a:ea typeface="+mn-ea"/>
                <a:cs typeface="+mn-cs"/>
              </a:rPr>
              <a:t>what</a:t>
            </a:r>
            <a:r>
              <a:rPr lang="pt-BR" sz="1200" b="0" i="0" kern="1200" dirty="0">
                <a:solidFill>
                  <a:schemeClr val="tx1"/>
                </a:solidFill>
                <a:effectLst/>
                <a:latin typeface="Times New Roman" pitchFamily="18" charset="0"/>
                <a:ea typeface="+mn-ea"/>
                <a:cs typeface="+mn-cs"/>
              </a:rPr>
              <a:t> </a:t>
            </a:r>
            <a:r>
              <a:rPr lang="pt-BR" sz="1200" b="0" i="0" kern="1200" dirty="0" err="1">
                <a:solidFill>
                  <a:schemeClr val="tx1"/>
                </a:solidFill>
                <a:effectLst/>
                <a:latin typeface="Times New Roman" pitchFamily="18" charset="0"/>
                <a:ea typeface="+mn-ea"/>
                <a:cs typeface="+mn-cs"/>
              </a:rPr>
              <a:t>is</a:t>
            </a:r>
            <a:r>
              <a:rPr lang="pt-BR" sz="1200" b="0" i="0" kern="1200" dirty="0">
                <a:solidFill>
                  <a:schemeClr val="tx1"/>
                </a:solidFill>
                <a:effectLst/>
                <a:latin typeface="Times New Roman" pitchFamily="18" charset="0"/>
                <a:ea typeface="+mn-ea"/>
                <a:cs typeface="+mn-cs"/>
              </a:rPr>
              <a:t> it? </a:t>
            </a:r>
            <a:r>
              <a:rPr lang="pt-BR" sz="1200" b="0" i="0" kern="1200" dirty="0" err="1">
                <a:solidFill>
                  <a:schemeClr val="tx1"/>
                </a:solidFill>
                <a:effectLst/>
                <a:latin typeface="Times New Roman" pitchFamily="18" charset="0"/>
                <a:ea typeface="+mn-ea"/>
                <a:cs typeface="+mn-cs"/>
              </a:rPr>
              <a:t>How</a:t>
            </a:r>
            <a:r>
              <a:rPr lang="pt-BR" sz="1200" b="0" i="0" kern="1200" dirty="0">
                <a:solidFill>
                  <a:schemeClr val="tx1"/>
                </a:solidFill>
                <a:effectLst/>
                <a:latin typeface="Times New Roman" pitchFamily="18" charset="0"/>
                <a:ea typeface="+mn-ea"/>
                <a:cs typeface="+mn-cs"/>
              </a:rPr>
              <a:t> </a:t>
            </a:r>
            <a:r>
              <a:rPr lang="pt-BR" sz="1200" b="0" i="0" kern="1200" dirty="0" err="1">
                <a:solidFill>
                  <a:schemeClr val="tx1"/>
                </a:solidFill>
                <a:effectLst/>
                <a:latin typeface="Times New Roman" pitchFamily="18" charset="0"/>
                <a:ea typeface="+mn-ea"/>
                <a:cs typeface="+mn-cs"/>
              </a:rPr>
              <a:t>to</a:t>
            </a:r>
            <a:r>
              <a:rPr lang="pt-BR" sz="1200" b="0" i="0" kern="1200" dirty="0">
                <a:solidFill>
                  <a:schemeClr val="tx1"/>
                </a:solidFill>
                <a:effectLst/>
                <a:latin typeface="Times New Roman" pitchFamily="18" charset="0"/>
                <a:ea typeface="+mn-ea"/>
                <a:cs typeface="+mn-cs"/>
              </a:rPr>
              <a:t> do it?. Einstein (São Paulo) [online]. 2010, v. 8, n. 1 [Acessado 7 Abril 2022] , pp. 102-106. Disponível em: &lt;https://doi.org/10.1590/S1679-45082010RW1134&gt;. ISSN 2317-6385. https://doi.org/10.1590/S1679-45082010RW1134.</a:t>
            </a:r>
          </a:p>
          <a:p>
            <a:endParaRPr lang="pt-BR" sz="1200" b="0" i="0" kern="1200" dirty="0">
              <a:solidFill>
                <a:schemeClr val="tx1"/>
              </a:solidFill>
              <a:effectLst/>
              <a:latin typeface="Times New Roman" pitchFamily="18" charset="0"/>
              <a:ea typeface="+mn-ea"/>
              <a:cs typeface="+mn-cs"/>
            </a:endParaRPr>
          </a:p>
          <a:p>
            <a:r>
              <a:rPr lang="pt-BR" sz="1200" b="0" i="0" kern="1200" dirty="0">
                <a:solidFill>
                  <a:schemeClr val="tx1"/>
                </a:solidFill>
                <a:effectLst/>
                <a:latin typeface="Times New Roman" pitchFamily="18" charset="0"/>
                <a:ea typeface="+mn-ea"/>
                <a:cs typeface="+mn-cs"/>
              </a:rPr>
              <a:t>Duarte, </a:t>
            </a:r>
            <a:r>
              <a:rPr lang="pt-BR" sz="1200" b="0" i="0" kern="1200" dirty="0" err="1">
                <a:solidFill>
                  <a:schemeClr val="tx1"/>
                </a:solidFill>
                <a:effectLst/>
                <a:latin typeface="Times New Roman" pitchFamily="18" charset="0"/>
                <a:ea typeface="+mn-ea"/>
                <a:cs typeface="+mn-cs"/>
              </a:rPr>
              <a:t>RosáliaPesquisa</a:t>
            </a:r>
            <a:r>
              <a:rPr lang="pt-BR" sz="1200" b="0" i="0" kern="1200" dirty="0">
                <a:solidFill>
                  <a:schemeClr val="tx1"/>
                </a:solidFill>
                <a:effectLst/>
                <a:latin typeface="Times New Roman" pitchFamily="18" charset="0"/>
                <a:ea typeface="+mn-ea"/>
                <a:cs typeface="+mn-cs"/>
              </a:rPr>
              <a:t> qualitativa: reflexões sobre o trabalho de campo. Cadernos de Pesquisa [online]. 2002, n. 115 [Acessado 7 Abril 2022] , pp. 139-154. Disponível em: &lt;https://doi.org/10.1590/S0100-15742002000100005&gt;. </a:t>
            </a:r>
            <a:r>
              <a:rPr lang="pt-BR" sz="1200" b="0" i="0" kern="1200" dirty="0" err="1">
                <a:solidFill>
                  <a:schemeClr val="tx1"/>
                </a:solidFill>
                <a:effectLst/>
                <a:latin typeface="Times New Roman" pitchFamily="18" charset="0"/>
                <a:ea typeface="+mn-ea"/>
                <a:cs typeface="+mn-cs"/>
              </a:rPr>
              <a:t>Epub</a:t>
            </a:r>
            <a:r>
              <a:rPr lang="pt-BR" sz="1200" b="0" i="0" kern="1200" dirty="0">
                <a:solidFill>
                  <a:schemeClr val="tx1"/>
                </a:solidFill>
                <a:effectLst/>
                <a:latin typeface="Times New Roman" pitchFamily="18" charset="0"/>
                <a:ea typeface="+mn-ea"/>
                <a:cs typeface="+mn-cs"/>
              </a:rPr>
              <a:t> 24 Mar 2003. ISSN 1980-5314. https://doi.org/10.1590/S0100-15742002000100005.</a:t>
            </a:r>
            <a:endParaRPr lang="pt-BR" sz="1200" dirty="0"/>
          </a:p>
          <a:p>
            <a:pPr algn="just"/>
            <a:endParaRPr lang="pt-BR" sz="1200" dirty="0"/>
          </a:p>
          <a:p>
            <a:endParaRPr lang="en-US" sz="1200" dirty="0"/>
          </a:p>
          <a:p>
            <a:endParaRPr lang="pt-BR" dirty="0"/>
          </a:p>
        </p:txBody>
      </p:sp>
      <p:sp>
        <p:nvSpPr>
          <p:cNvPr id="4" name="Espaço Reservado para Número de Slide 3"/>
          <p:cNvSpPr>
            <a:spLocks noGrp="1"/>
          </p:cNvSpPr>
          <p:nvPr>
            <p:ph type="sldNum" sz="quarter" idx="10"/>
          </p:nvPr>
        </p:nvSpPr>
        <p:spPr/>
        <p:txBody>
          <a:bodyPr/>
          <a:lstStyle/>
          <a:p>
            <a:pPr>
              <a:defRPr/>
            </a:pPr>
            <a:fld id="{14139A40-93E4-4DF4-B754-18EDE5FACCA9}" type="slidenum">
              <a:rPr lang="pt-BR" smtClean="0"/>
              <a:pPr>
                <a:defRPr/>
              </a:pPr>
              <a:t>5</a:t>
            </a:fld>
            <a:endParaRPr lang="pt-BR"/>
          </a:p>
        </p:txBody>
      </p:sp>
    </p:spTree>
    <p:extLst>
      <p:ext uri="{BB962C8B-B14F-4D97-AF65-F5344CB8AC3E}">
        <p14:creationId xmlns:p14="http://schemas.microsoft.com/office/powerpoint/2010/main" xmlns="" val="170318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E1CECCC-75B9-43DB-8EFB-69F2BBDF9539}" type="slidenum">
              <a:rPr lang="pt-BR" smtClean="0"/>
              <a:pPr/>
              <a:t>6</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pt-BR" dirty="0"/>
              <a:t>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a:t>
            </a:r>
          </a:p>
          <a:p>
            <a:pPr eaLnBrk="1" hangingPunct="1"/>
            <a:r>
              <a:rPr lang="pt-BR" dirty="0"/>
              <a:t>- </a:t>
            </a:r>
            <a:r>
              <a:rPr lang="pt-BR" b="1" dirty="0"/>
              <a:t>Pesquisa Científica</a:t>
            </a:r>
            <a:r>
              <a:rPr lang="pt-BR" dirty="0"/>
              <a:t>: Revisão Bibliográfica, Análise Documental, Pesquisa de Campo ou Pesquisa Experimental Adequada para trabalho desenvolvido a partir de uma dúvida (problema/hipótese) que, por meio de métodos científicos, busque sua solução. O texto é organizado de acordo com uma estrutura convencional e flexível, podendo ser ampliada ou subdividida em cada parte. ➢ 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 </a:t>
            </a:r>
          </a:p>
        </p:txBody>
      </p:sp>
    </p:spTree>
    <p:extLst>
      <p:ext uri="{BB962C8B-B14F-4D97-AF65-F5344CB8AC3E}">
        <p14:creationId xmlns:p14="http://schemas.microsoft.com/office/powerpoint/2010/main" xmlns="" val="359299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E1CECCC-75B9-43DB-8EFB-69F2BBDF9539}" type="slidenum">
              <a:rPr lang="pt-BR" smtClean="0"/>
              <a:pPr/>
              <a:t>7</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pt-BR" dirty="0"/>
              <a:t>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a:t>
            </a:r>
          </a:p>
          <a:p>
            <a:pPr eaLnBrk="1" hangingPunct="1"/>
            <a:r>
              <a:rPr lang="pt-BR" dirty="0"/>
              <a:t>- </a:t>
            </a:r>
            <a:r>
              <a:rPr lang="pt-BR" b="1" dirty="0"/>
              <a:t>Pesquisa Científica</a:t>
            </a:r>
            <a:r>
              <a:rPr lang="pt-BR" dirty="0"/>
              <a:t>: Revisão Bibliográfica, Análise Documental, Pesquisa de Campo ou Pesquisa Experimental Adequada para trabalho desenvolvido a partir de uma dúvida (problema/hipótese) que, por meio de métodos científicos, busque sua solução. O texto é organizado de acordo com uma estrutura convencional e flexível, podendo ser ampliada ou subdividida em cada parte. ➢ 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 </a:t>
            </a:r>
          </a:p>
        </p:txBody>
      </p:sp>
    </p:spTree>
    <p:extLst>
      <p:ext uri="{BB962C8B-B14F-4D97-AF65-F5344CB8AC3E}">
        <p14:creationId xmlns:p14="http://schemas.microsoft.com/office/powerpoint/2010/main" xmlns="" val="422188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E1CECCC-75B9-43DB-8EFB-69F2BBDF9539}" type="slidenum">
              <a:rPr lang="pt-BR" smtClean="0"/>
              <a:pPr/>
              <a:t>8</a:t>
            </a:fld>
            <a:endParaRPr lang="pt-B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pt-BR" dirty="0"/>
              <a:t>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a:t>
            </a:r>
          </a:p>
          <a:p>
            <a:pPr eaLnBrk="1" hangingPunct="1"/>
            <a:r>
              <a:rPr lang="pt-BR" dirty="0"/>
              <a:t>- Pesquisa Científica: Revisão Bibliográfica, Análise Documental, Pesquisa de Campo ou Pesquisa Experimental Adequada para trabalho desenvolvido a partir de uma dúvida (problema/hipótese) que, por meio de métodos científicos, busque sua solução. O texto é organizado de acordo com uma estrutura convencional e flexível, podendo ser ampliada ou subdividida em cada parte. ➢ Introdução / Objetivo Indicar o propósito e objetivo da pesquisa, a hipótese testada ou descrição do problema analisado ou avaliado. Fornecer antecedentes que justifiquem os motivos da realização do estudo e destacar sua importância – tema do estudo e justificativa. Ligação com a literatura científica. Deve apresentar uma visão da literatura que mostre a evolução temática. A apresentação do problema estudado é a parte mais importante da Introdução porque esclarece ao leitor o porquê da realização do trabalho, como pretende alcançar sua solução e quais os limites do estudo. Apresenta os propósitos gerais e, se for o caso, os específicos, que deverão nortear todo o desenvolvimento do trabalho. Apresenta ao final o Objetivo que norteará o delineamento mais adequado, a população de interesse, os dados a coletar, tipo de análise desses dados. Quanto mais claro o objetivo mais fácil será relatar seus resultados. </a:t>
            </a:r>
          </a:p>
        </p:txBody>
      </p:sp>
    </p:spTree>
    <p:extLst>
      <p:ext uri="{BB962C8B-B14F-4D97-AF65-F5344CB8AC3E}">
        <p14:creationId xmlns:p14="http://schemas.microsoft.com/office/powerpoint/2010/main" xmlns="" val="252698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DA6A85F3-C01B-4EC1-8D05-CFCA1DD49263}" type="slidenum">
              <a:rPr lang="pt-BR" smtClean="0"/>
              <a:pPr/>
              <a:t>9</a:t>
            </a:fld>
            <a:endParaRPr lang="pt-B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pt-BR" dirty="0"/>
              <a:t>Descrever, Caracterizar,</a:t>
            </a:r>
            <a:r>
              <a:rPr lang="pt-BR" baseline="0" dirty="0"/>
              <a:t> apresentar = descritivo</a:t>
            </a:r>
          </a:p>
          <a:p>
            <a:pPr eaLnBrk="1" hangingPunct="1"/>
            <a:r>
              <a:rPr lang="pt-BR" baseline="0" dirty="0"/>
              <a:t>Avaliar, investigar se, averiguar se = analíticos - teste de hipótese</a:t>
            </a:r>
            <a:endParaRPr lang="pt-BR" dirty="0"/>
          </a:p>
        </p:txBody>
      </p:sp>
    </p:spTree>
    <p:extLst>
      <p:ext uri="{BB962C8B-B14F-4D97-AF65-F5344CB8AC3E}">
        <p14:creationId xmlns:p14="http://schemas.microsoft.com/office/powerpoint/2010/main" xmlns="" val="271817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pPr>
              <a:defRPr/>
            </a:pPr>
            <a:fld id="{40508CEF-0782-4B12-80CA-36D2613A3DD1}" type="datetime6">
              <a:rPr lang="pt-BR" smtClean="0"/>
              <a:pPr>
                <a:defRPr/>
              </a:pPr>
              <a:t>abril de 22</a:t>
            </a:fld>
            <a:endParaRPr lang="pt-BR"/>
          </a:p>
        </p:txBody>
      </p:sp>
      <p:sp>
        <p:nvSpPr>
          <p:cNvPr id="5" name="Espaço Reservado para Rodapé 4"/>
          <p:cNvSpPr>
            <a:spLocks noGrp="1"/>
          </p:cNvSpPr>
          <p:nvPr>
            <p:ph type="ftr" sz="quarter" idx="11"/>
          </p:nvPr>
        </p:nvSpPr>
        <p:spPr/>
        <p:txBody>
          <a:bodyPr/>
          <a:lstStyle/>
          <a:p>
            <a:pPr>
              <a:defRPr/>
            </a:pPr>
            <a:r>
              <a:rPr lang="pt-BR"/>
              <a:t>Angela Belloni Cuenca</a:t>
            </a:r>
          </a:p>
        </p:txBody>
      </p:sp>
      <p:sp>
        <p:nvSpPr>
          <p:cNvPr id="6" name="Espaço Reservado para Número de Slide 5"/>
          <p:cNvSpPr>
            <a:spLocks noGrp="1"/>
          </p:cNvSpPr>
          <p:nvPr>
            <p:ph type="sldNum" sz="quarter" idx="12"/>
          </p:nvPr>
        </p:nvSpPr>
        <p:spPr/>
        <p:txBody>
          <a:bodyPr/>
          <a:lstStyle/>
          <a:p>
            <a:pPr>
              <a:defRPr/>
            </a:pPr>
            <a:fld id="{E6B25D91-6DE4-4AC1-A978-5439C85D4F16}" type="slidenum">
              <a:rPr lang="pt-BR" smtClean="0"/>
              <a:pPr>
                <a:defRPr/>
              </a:pPr>
              <a:t>‹nº›</a:t>
            </a:fld>
            <a:endParaRPr lang="pt-BR"/>
          </a:p>
        </p:txBody>
      </p:sp>
    </p:spTree>
    <p:extLst>
      <p:ext uri="{BB962C8B-B14F-4D97-AF65-F5344CB8AC3E}">
        <p14:creationId xmlns:p14="http://schemas.microsoft.com/office/powerpoint/2010/main" xmlns="" val="351742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defRPr/>
            </a:pPr>
            <a:fld id="{4135ECAF-C496-4466-95A4-E7C889174D28}" type="slidenum">
              <a:rPr lang="pt-BR" smtClean="0"/>
              <a:pPr>
                <a:defRPr/>
              </a:pPr>
              <a:t>‹nº›</a:t>
            </a:fld>
            <a:endParaRPr lang="pt-BR"/>
          </a:p>
        </p:txBody>
      </p:sp>
    </p:spTree>
    <p:extLst>
      <p:ext uri="{BB962C8B-B14F-4D97-AF65-F5344CB8AC3E}">
        <p14:creationId xmlns:p14="http://schemas.microsoft.com/office/powerpoint/2010/main" xmlns="" val="238303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defRPr/>
            </a:pPr>
            <a:fld id="{95899185-8EB1-4A81-85B8-1F911576CFAF}" type="slidenum">
              <a:rPr lang="pt-BR" smtClean="0"/>
              <a:pPr>
                <a:defRPr/>
              </a:pPr>
              <a:t>‹nº›</a:t>
            </a:fld>
            <a:endParaRPr lang="pt-BR"/>
          </a:p>
        </p:txBody>
      </p:sp>
    </p:spTree>
    <p:extLst>
      <p:ext uri="{BB962C8B-B14F-4D97-AF65-F5344CB8AC3E}">
        <p14:creationId xmlns:p14="http://schemas.microsoft.com/office/powerpoint/2010/main" xmlns="" val="207175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189525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322071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2085406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32709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355506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301570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724922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221978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defRPr/>
            </a:pPr>
            <a:fld id="{1DF4EB51-5898-497F-9A8D-21E2FCCE89A4}" type="slidenum">
              <a:rPr lang="pt-BR" smtClean="0"/>
              <a:pPr>
                <a:defRPr/>
              </a:pPr>
              <a:t>‹nº›</a:t>
            </a:fld>
            <a:endParaRPr lang="pt-BR"/>
          </a:p>
        </p:txBody>
      </p:sp>
    </p:spTree>
    <p:extLst>
      <p:ext uri="{BB962C8B-B14F-4D97-AF65-F5344CB8AC3E}">
        <p14:creationId xmlns:p14="http://schemas.microsoft.com/office/powerpoint/2010/main" xmlns="" val="3696550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692414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Em branc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5" name="Espaço Reservado para Conteúdo 4"/>
          <p:cNvSpPr>
            <a:spLocks noGrp="1"/>
          </p:cNvSpPr>
          <p:nvPr>
            <p:ph sz="quarter" idx="11"/>
          </p:nvPr>
        </p:nvSpPr>
        <p:spPr>
          <a:xfrm>
            <a:off x="323850" y="6381750"/>
            <a:ext cx="4103688" cy="3603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p:cNvSpPr>
            <a:spLocks noGrp="1" noChangeArrowheads="1"/>
          </p:cNvSpPr>
          <p:nvPr>
            <p:ph type="sldNum" sz="quarter" idx="12"/>
          </p:nvPr>
        </p:nvSpPr>
        <p:spPr>
          <a:ln/>
        </p:spPr>
        <p:txBody>
          <a:bodyPr/>
          <a:lstStyle>
            <a:lvl1pPr>
              <a:defRPr/>
            </a:lvl1pPr>
          </a:lstStyle>
          <a:p>
            <a:pPr>
              <a:defRPr/>
            </a:pPr>
            <a:fld id="{A75C2AB6-4FB8-45F4-B09C-CAC0472FD62E}" type="slidenum">
              <a:rPr lang="pt-BR"/>
              <a:pPr>
                <a:defRPr/>
              </a:pPr>
              <a:t>‹nº›</a:t>
            </a:fld>
            <a:endParaRPr lang="pt-BR"/>
          </a:p>
        </p:txBody>
      </p:sp>
    </p:spTree>
    <p:extLst>
      <p:ext uri="{BB962C8B-B14F-4D97-AF65-F5344CB8AC3E}">
        <p14:creationId xmlns:p14="http://schemas.microsoft.com/office/powerpoint/2010/main" xmlns="" val="178861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defRPr/>
            </a:pPr>
            <a:fld id="{66FC5747-7BDA-4ED9-8B24-D6A0752ECF90}" type="slidenum">
              <a:rPr lang="pt-BR" smtClean="0"/>
              <a:pPr>
                <a:defRPr/>
              </a:pPr>
              <a:t>‹nº›</a:t>
            </a:fld>
            <a:endParaRPr lang="pt-BR"/>
          </a:p>
        </p:txBody>
      </p:sp>
    </p:spTree>
    <p:extLst>
      <p:ext uri="{BB962C8B-B14F-4D97-AF65-F5344CB8AC3E}">
        <p14:creationId xmlns:p14="http://schemas.microsoft.com/office/powerpoint/2010/main" xmlns="" val="305224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defRPr/>
            </a:pPr>
            <a:fld id="{BAB57CCC-E940-4222-8B99-04877A402E88}" type="slidenum">
              <a:rPr lang="pt-BR" smtClean="0"/>
              <a:pPr>
                <a:defRPr/>
              </a:pPr>
              <a:t>‹nº›</a:t>
            </a:fld>
            <a:endParaRPr lang="pt-BR"/>
          </a:p>
        </p:txBody>
      </p:sp>
    </p:spTree>
    <p:extLst>
      <p:ext uri="{BB962C8B-B14F-4D97-AF65-F5344CB8AC3E}">
        <p14:creationId xmlns:p14="http://schemas.microsoft.com/office/powerpoint/2010/main" xmlns="" val="206603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pPr>
              <a:defRPr/>
            </a:pPr>
            <a:fld id="{E73F1FDF-A396-4251-B5AB-ACF13F6884A9}" type="slidenum">
              <a:rPr lang="pt-BR" smtClean="0"/>
              <a:pPr>
                <a:defRPr/>
              </a:pPr>
              <a:t>‹nº›</a:t>
            </a:fld>
            <a:endParaRPr lang="pt-BR"/>
          </a:p>
        </p:txBody>
      </p:sp>
    </p:spTree>
    <p:extLst>
      <p:ext uri="{BB962C8B-B14F-4D97-AF65-F5344CB8AC3E}">
        <p14:creationId xmlns:p14="http://schemas.microsoft.com/office/powerpoint/2010/main" xmlns="" val="382982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defRPr/>
            </a:pPr>
            <a:fld id="{2024F7D3-877B-4957-B301-557735CF5E35}" type="slidenum">
              <a:rPr lang="pt-BR" smtClean="0"/>
              <a:pPr>
                <a:defRPr/>
              </a:pPr>
              <a:t>‹nº›</a:t>
            </a:fld>
            <a:endParaRPr lang="pt-BR"/>
          </a:p>
        </p:txBody>
      </p:sp>
    </p:spTree>
    <p:extLst>
      <p:ext uri="{BB962C8B-B14F-4D97-AF65-F5344CB8AC3E}">
        <p14:creationId xmlns:p14="http://schemas.microsoft.com/office/powerpoint/2010/main" xmlns="" val="228615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defRPr/>
            </a:pPr>
            <a:fld id="{9C63999D-2B31-4FCD-8DF0-C3FF254679AF}" type="slidenum">
              <a:rPr lang="pt-BR" smtClean="0"/>
              <a:pPr>
                <a:defRPr/>
              </a:pPr>
              <a:t>‹nº›</a:t>
            </a:fld>
            <a:endParaRPr lang="pt-BR"/>
          </a:p>
        </p:txBody>
      </p:sp>
    </p:spTree>
    <p:extLst>
      <p:ext uri="{BB962C8B-B14F-4D97-AF65-F5344CB8AC3E}">
        <p14:creationId xmlns:p14="http://schemas.microsoft.com/office/powerpoint/2010/main" xmlns="" val="17465774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defRPr/>
            </a:pPr>
            <a:fld id="{2E23B9E6-F0B5-4B9C-8B88-12529C6B57CF}" type="slidenum">
              <a:rPr lang="pt-BR" smtClean="0"/>
              <a:pPr>
                <a:defRPr/>
              </a:pPr>
              <a:t>‹nº›</a:t>
            </a:fld>
            <a:endParaRPr lang="pt-BR"/>
          </a:p>
        </p:txBody>
      </p:sp>
    </p:spTree>
    <p:extLst>
      <p:ext uri="{BB962C8B-B14F-4D97-AF65-F5344CB8AC3E}">
        <p14:creationId xmlns:p14="http://schemas.microsoft.com/office/powerpoint/2010/main" xmlns="" val="40687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9CD48C1-D166-4E98-BBEC-94DAAA1145F6}" type="datetimeFigureOut">
              <a:rPr lang="pt-BR" smtClean="0"/>
              <a:pPr/>
              <a:t>08/04/2022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defRPr/>
            </a:pPr>
            <a:fld id="{5CA92BF6-35DA-4B02-BD3E-E111B45B70B9}" type="slidenum">
              <a:rPr lang="pt-BR" smtClean="0"/>
              <a:pPr>
                <a:defRPr/>
              </a:pPr>
              <a:t>‹nº›</a:t>
            </a:fld>
            <a:endParaRPr lang="pt-BR"/>
          </a:p>
        </p:txBody>
      </p:sp>
    </p:spTree>
    <p:extLst>
      <p:ext uri="{BB962C8B-B14F-4D97-AF65-F5344CB8AC3E}">
        <p14:creationId xmlns:p14="http://schemas.microsoft.com/office/powerpoint/2010/main" xmlns="" val="339039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CD48C1-D166-4E98-BBEC-94DAAA1145F6}" type="datetimeFigureOut">
              <a:rPr lang="pt-BR" smtClean="0"/>
              <a:pPr/>
              <a:t>08/04/2022</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C63999D-2B31-4FCD-8DF0-C3FF254679AF}" type="slidenum">
              <a:rPr lang="pt-BR" smtClean="0"/>
              <a:pPr>
                <a:defRPr/>
              </a:pPr>
              <a:t>‹nº›</a:t>
            </a:fld>
            <a:endParaRPr lang="pt-BR"/>
          </a:p>
        </p:txBody>
      </p:sp>
    </p:spTree>
    <p:extLst>
      <p:ext uri="{BB962C8B-B14F-4D97-AF65-F5344CB8AC3E}">
        <p14:creationId xmlns:p14="http://schemas.microsoft.com/office/powerpoint/2010/main" xmlns="" val="2458075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12" r:id="rId13"/>
    <p:sldLayoutId id="2147483814" r:id="rId14"/>
    <p:sldLayoutId id="2147483816" r:id="rId15"/>
    <p:sldLayoutId id="2147483817" r:id="rId16"/>
    <p:sldLayoutId id="2147483818" r:id="rId17"/>
    <p:sldLayoutId id="2147483820" r:id="rId18"/>
    <p:sldLayoutId id="2147483822" r:id="rId19"/>
    <p:sldLayoutId id="2147483823" r:id="rId20"/>
    <p:sldLayoutId id="2147483824"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iblioteca.fsp.usp.br/wp-content/uploads/2021/04/Diretrizes_TCC1_2021-1.pdf"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www.biblioteca.fsp.usp.br/wp-content/uploads/2021/11/diretrizes_tcc_2_ver2021.pdf" TargetMode="External"/><Relationship Id="rId2" Type="http://schemas.openxmlformats.org/officeDocument/2006/relationships/hyperlink" Target="http://www.biblioteca.fsp.usp.br/wp-content/uploads/2021/04/Diretrizes_TCC1_2021-1.pdf"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ioteca.fsp.usp.br/wp-content/uploads/2021/04/Diretrizes_TCC1_2021-1.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Rectangle 14"/>
          <p:cNvSpPr>
            <a:spLocks noChangeArrowheads="1"/>
          </p:cNvSpPr>
          <p:nvPr/>
        </p:nvSpPr>
        <p:spPr bwMode="auto">
          <a:xfrm>
            <a:off x="107950" y="1670050"/>
            <a:ext cx="90360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itchFamily="34" charset="0"/>
              </a:rPr>
              <a:t>Trabalho acadêmico TCC</a:t>
            </a:r>
          </a:p>
        </p:txBody>
      </p:sp>
      <p:sp>
        <p:nvSpPr>
          <p:cNvPr id="5124" name="Line 40"/>
          <p:cNvSpPr>
            <a:spLocks noChangeShapeType="1"/>
          </p:cNvSpPr>
          <p:nvPr/>
        </p:nvSpPr>
        <p:spPr bwMode="auto">
          <a:xfrm>
            <a:off x="1001713"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5126" name="CaixaDeTexto 2"/>
          <p:cNvSpPr txBox="1">
            <a:spLocks noChangeArrowheads="1"/>
          </p:cNvSpPr>
          <p:nvPr/>
        </p:nvSpPr>
        <p:spPr bwMode="auto">
          <a:xfrm>
            <a:off x="1547664" y="3471863"/>
            <a:ext cx="6829197" cy="1015663"/>
          </a:xfrm>
          <a:prstGeom prst="rect">
            <a:avLst/>
          </a:prstGeom>
          <a:noFill/>
          <a:ln w="9525">
            <a:noFill/>
            <a:miter lim="800000"/>
            <a:headEnd/>
            <a:tailEnd/>
          </a:ln>
        </p:spPr>
        <p:txBody>
          <a:bodyPr wrap="square">
            <a:spAutoFit/>
          </a:bodyPr>
          <a:lstStyle/>
          <a:p>
            <a:r>
              <a:rPr lang="pt-BR" sz="2000" b="1" dirty="0">
                <a:solidFill>
                  <a:srgbClr val="000066"/>
                </a:solidFill>
                <a:latin typeface="Tahoma" pitchFamily="34" charset="0"/>
              </a:rPr>
              <a:t>Projeto para a Disciplina Trabalho de Conclusão de Curso I (TCC1) – 0060028 do Curso de Nutrição da Faculdade de Saúde Pública da USP</a:t>
            </a:r>
            <a:endParaRPr lang="pt-B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Número de Slide 1"/>
          <p:cNvSpPr>
            <a:spLocks noGrp="1"/>
          </p:cNvSpPr>
          <p:nvPr>
            <p:ph type="sldNum" sz="quarter" idx="12"/>
          </p:nvPr>
        </p:nvSpPr>
        <p:spPr>
          <a:noFill/>
          <a:ln>
            <a:miter lim="800000"/>
            <a:headEnd/>
            <a:tailEnd/>
          </a:ln>
        </p:spPr>
        <p:txBody>
          <a:bodyPr/>
          <a:lstStyle/>
          <a:p>
            <a:fld id="{125BF6CD-1251-4E13-9158-D48487DD1F92}" type="slidenum">
              <a:rPr lang="pt-BR" smtClean="0"/>
              <a:pPr/>
              <a:t>10</a:t>
            </a:fld>
            <a:endParaRPr lang="pt-BR"/>
          </a:p>
        </p:txBody>
      </p:sp>
      <p:sp>
        <p:nvSpPr>
          <p:cNvPr id="14339" name="Line 3"/>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152581" name="Rectangle 5"/>
          <p:cNvSpPr>
            <a:spLocks noChangeArrowheads="1"/>
          </p:cNvSpPr>
          <p:nvPr/>
        </p:nvSpPr>
        <p:spPr bwMode="auto">
          <a:xfrm>
            <a:off x="827088" y="85725"/>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p:txBody>
      </p:sp>
      <p:sp>
        <p:nvSpPr>
          <p:cNvPr id="14345" name="Text Box 13"/>
          <p:cNvSpPr txBox="1">
            <a:spLocks noChangeArrowheads="1"/>
          </p:cNvSpPr>
          <p:nvPr/>
        </p:nvSpPr>
        <p:spPr bwMode="auto">
          <a:xfrm>
            <a:off x="1401321" y="1052736"/>
            <a:ext cx="7742679" cy="5878532"/>
          </a:xfrm>
          <a:prstGeom prst="rect">
            <a:avLst/>
          </a:prstGeom>
          <a:noFill/>
          <a:ln w="12700">
            <a:noFill/>
            <a:miter lim="800000"/>
            <a:headEnd type="none" w="sm" len="sm"/>
            <a:tailEnd type="none" w="sm" len="sm"/>
          </a:ln>
          <a:effectLst/>
        </p:spPr>
        <p:txBody>
          <a:bodyPr wrap="square">
            <a:spAutoFit/>
          </a:bodyPr>
          <a:lstStyle/>
          <a:p>
            <a:pPr eaLnBrk="0" hangingPunct="0">
              <a:buClr>
                <a:schemeClr val="tx1"/>
              </a:buClr>
              <a:buFont typeface="Wingdings" pitchFamily="2" charset="2"/>
              <a:buNone/>
            </a:pPr>
            <a:r>
              <a:rPr lang="pt-BR" sz="1400" b="1" dirty="0">
                <a:solidFill>
                  <a:srgbClr val="000066"/>
                </a:solidFill>
                <a:latin typeface="Tahoma" pitchFamily="34" charset="0"/>
              </a:rPr>
              <a:t>Caminho para se chegar a um fim = cumprir o prometido no Objetivo. Dá credibilidade ao estudo.  A descrição do Método deve incluir:</a:t>
            </a:r>
          </a:p>
          <a:p>
            <a:pPr eaLnBrk="0" hangingPunct="0">
              <a:buClr>
                <a:schemeClr val="tx1"/>
              </a:buClr>
              <a:buFont typeface="Wingdings" pitchFamily="2" charset="2"/>
              <a:buNone/>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FF0000"/>
                </a:solidFill>
                <a:latin typeface="Tahoma" pitchFamily="34" charset="0"/>
              </a:rPr>
              <a:t>desenho do estudo </a:t>
            </a:r>
            <a:r>
              <a:rPr lang="pt-BR" sz="1400" b="1" dirty="0">
                <a:solidFill>
                  <a:srgbClr val="000066"/>
                </a:solidFill>
                <a:latin typeface="Tahoma" pitchFamily="34" charset="0"/>
              </a:rPr>
              <a:t>– Comece informando a abordagem metodológica utilizada na sua pesquisa: quantitativa, qualitativa ou mista. Explique a relevância dessa abordagem para seu estudo.  Escreva claramente qual é a conexão entre seus métodos e seu problema de pesquisa, ou seja, sua metodologia deve ser apropriada para atingir o objetivo do seu trabalho. </a:t>
            </a:r>
          </a:p>
          <a:p>
            <a:pPr marL="285750" indent="-285750" eaLnBrk="0" hangingPunct="0">
              <a:buClr>
                <a:schemeClr val="tx1"/>
              </a:buClr>
              <a:buFont typeface="Wingdings" panose="05000000000000000000" pitchFamily="2" charset="2"/>
              <a:buChar char="§"/>
            </a:pPr>
            <a:r>
              <a:rPr lang="pt-BR" sz="1400" b="1" dirty="0">
                <a:solidFill>
                  <a:srgbClr val="FF0000"/>
                </a:solidFill>
                <a:latin typeface="Tahoma" pitchFamily="34" charset="0"/>
              </a:rPr>
              <a:t>população estudada </a:t>
            </a:r>
            <a:r>
              <a:rPr lang="pt-BR" sz="1400" b="1" dirty="0">
                <a:solidFill>
                  <a:srgbClr val="000066"/>
                </a:solidFill>
                <a:latin typeface="Tahoma" pitchFamily="34" charset="0"/>
              </a:rPr>
              <a:t>e </a:t>
            </a:r>
            <a:r>
              <a:rPr lang="pt-BR" sz="1400" b="1" dirty="0">
                <a:solidFill>
                  <a:srgbClr val="FF0000"/>
                </a:solidFill>
                <a:latin typeface="Tahoma" pitchFamily="34" charset="0"/>
              </a:rPr>
              <a:t>local da pesquisa - </a:t>
            </a:r>
            <a:r>
              <a:rPr lang="pt-BR" sz="1400" b="1" dirty="0">
                <a:solidFill>
                  <a:srgbClr val="000066"/>
                </a:solidFill>
                <a:latin typeface="Tahoma" pitchFamily="34" charset="0"/>
              </a:rPr>
              <a:t>informe detalhadamente sobre o que se constituirá seu objeto de pesquisa e onde ocorrerá.</a:t>
            </a:r>
          </a:p>
          <a:p>
            <a:pPr marL="285750" indent="-285750" eaLnBrk="0" hangingPunct="0">
              <a:buClr>
                <a:schemeClr val="tx1"/>
              </a:buClr>
              <a:buFont typeface="Wingdings" panose="05000000000000000000" pitchFamily="2" charset="2"/>
              <a:buChar char="§"/>
            </a:pPr>
            <a:endParaRPr lang="pt-BR" sz="1400" b="1" dirty="0">
              <a:solidFill>
                <a:srgbClr val="FF0000"/>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técnicas e  métodos adotados para a </a:t>
            </a:r>
            <a:r>
              <a:rPr lang="pt-BR" sz="1400" b="1" dirty="0">
                <a:solidFill>
                  <a:srgbClr val="FF0000"/>
                </a:solidFill>
                <a:latin typeface="Tahoma" pitchFamily="34" charset="0"/>
              </a:rPr>
              <a:t>coleta e tratamento dos dados </a:t>
            </a:r>
            <a:r>
              <a:rPr lang="pt-BR" sz="1400" b="1" dirty="0">
                <a:solidFill>
                  <a:srgbClr val="000066"/>
                </a:solidFill>
                <a:latin typeface="Tahoma" pitchFamily="34" charset="0"/>
              </a:rPr>
              <a:t>– informe quais instrumentos irá utilizar na produção dos seus dados e como os utilizará. Podem ser questionários, entrevistas, observação, etc. Se seus métodos incluem pesquisa de arquivo ou análise de dados existentes, forneça informações básicas para documentos, incluindo quem é o pesquisador original e como os dados foram originalmente criados e reunidos.</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como será feita a </a:t>
            </a:r>
            <a:r>
              <a:rPr lang="pt-BR" sz="1400" b="1" dirty="0">
                <a:solidFill>
                  <a:srgbClr val="FF0000"/>
                </a:solidFill>
                <a:latin typeface="Tahoma" pitchFamily="34" charset="0"/>
              </a:rPr>
              <a:t>análise dos dados </a:t>
            </a:r>
            <a:r>
              <a:rPr lang="pt-BR" sz="1400" b="1" dirty="0">
                <a:solidFill>
                  <a:srgbClr val="000066"/>
                </a:solidFill>
                <a:latin typeface="Tahoma" pitchFamily="34" charset="0"/>
              </a:rPr>
              <a:t>- explique como você vai analisar os resultados do seu processo de coleta de dados. Dependendo do método, você pode usar análise estatística ou explorar perspectivas teóricas para apoiar sua explicação dos comportamentos observados.</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FF0000"/>
                </a:solidFill>
                <a:latin typeface="Tahoma" pitchFamily="34" charset="0"/>
              </a:rPr>
              <a:t>questões éticas </a:t>
            </a:r>
            <a:r>
              <a:rPr lang="pt-BR" sz="1400" b="1" dirty="0">
                <a:solidFill>
                  <a:srgbClr val="000066"/>
                </a:solidFill>
                <a:latin typeface="Tahoma" pitchFamily="34" charset="0"/>
              </a:rPr>
              <a:t>são mencionadas nesta parte</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mencionar eventuais </a:t>
            </a:r>
            <a:r>
              <a:rPr lang="pt-BR" sz="1400" b="1" dirty="0">
                <a:solidFill>
                  <a:srgbClr val="FF0000"/>
                </a:solidFill>
                <a:latin typeface="Tahoma" pitchFamily="34" charset="0"/>
              </a:rPr>
              <a:t>limitações</a:t>
            </a:r>
            <a:r>
              <a:rPr lang="pt-BR" sz="1400" b="1" dirty="0">
                <a:solidFill>
                  <a:srgbClr val="000066"/>
                </a:solidFill>
                <a:latin typeface="Tahoma" pitchFamily="34" charset="0"/>
              </a:rPr>
              <a:t> no método </a:t>
            </a:r>
          </a:p>
          <a:p>
            <a:endParaRPr lang="pt-BR" dirty="0">
              <a:solidFill>
                <a:srgbClr val="000066"/>
              </a:solidFill>
              <a:latin typeface="Tahoma" pitchFamily="34" charset="0"/>
            </a:endParaRPr>
          </a:p>
        </p:txBody>
      </p:sp>
      <p:sp>
        <p:nvSpPr>
          <p:cNvPr id="14346" name="Text Box 16"/>
          <p:cNvSpPr txBox="1">
            <a:spLocks noChangeArrowheads="1"/>
          </p:cNvSpPr>
          <p:nvPr/>
        </p:nvSpPr>
        <p:spPr bwMode="auto">
          <a:xfrm>
            <a:off x="179512" y="2012950"/>
            <a:ext cx="1221809" cy="338554"/>
          </a:xfrm>
          <a:prstGeom prst="rect">
            <a:avLst/>
          </a:prstGeom>
          <a:noFill/>
          <a:ln w="12700">
            <a:noFill/>
            <a:miter lim="800000"/>
            <a:headEnd type="none" w="sm" len="sm"/>
            <a:tailEnd type="none" w="sm" len="sm"/>
          </a:ln>
          <a:effectLst/>
        </p:spPr>
        <p:txBody>
          <a:bodyPr wrap="square">
            <a:spAutoFit/>
          </a:bodyPr>
          <a:lstStyle/>
          <a:p>
            <a:r>
              <a:rPr lang="pt-BR" sz="1600" b="1" dirty="0">
                <a:latin typeface="Tahoma" pitchFamily="34" charset="0"/>
              </a:rPr>
              <a:t>MÉTODOS</a:t>
            </a:r>
          </a:p>
        </p:txBody>
      </p:sp>
      <p:sp>
        <p:nvSpPr>
          <p:cNvPr id="14347" name="Text Box 17"/>
          <p:cNvSpPr txBox="1">
            <a:spLocks noChangeArrowheads="1"/>
          </p:cNvSpPr>
          <p:nvPr/>
        </p:nvSpPr>
        <p:spPr bwMode="auto">
          <a:xfrm>
            <a:off x="1384300" y="3884613"/>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142765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Número de Slide 1"/>
          <p:cNvSpPr>
            <a:spLocks noGrp="1"/>
          </p:cNvSpPr>
          <p:nvPr>
            <p:ph type="sldNum" sz="quarter" idx="12"/>
          </p:nvPr>
        </p:nvSpPr>
        <p:spPr>
          <a:noFill/>
          <a:ln>
            <a:miter lim="800000"/>
            <a:headEnd/>
            <a:tailEnd/>
          </a:ln>
        </p:spPr>
        <p:txBody>
          <a:bodyPr/>
          <a:lstStyle/>
          <a:p>
            <a:fld id="{125BF6CD-1251-4E13-9158-D48487DD1F92}" type="slidenum">
              <a:rPr lang="pt-BR" smtClean="0"/>
              <a:pPr/>
              <a:t>11</a:t>
            </a:fld>
            <a:endParaRPr lang="pt-BR"/>
          </a:p>
        </p:txBody>
      </p:sp>
      <p:sp>
        <p:nvSpPr>
          <p:cNvPr id="14339" name="Line 3"/>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152581" name="Rectangle 5"/>
          <p:cNvSpPr>
            <a:spLocks noChangeArrowheads="1"/>
          </p:cNvSpPr>
          <p:nvPr/>
        </p:nvSpPr>
        <p:spPr bwMode="auto">
          <a:xfrm>
            <a:off x="827088" y="85725"/>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p:txBody>
      </p:sp>
      <p:sp>
        <p:nvSpPr>
          <p:cNvPr id="14345" name="Text Box 13"/>
          <p:cNvSpPr txBox="1">
            <a:spLocks noChangeArrowheads="1"/>
          </p:cNvSpPr>
          <p:nvPr/>
        </p:nvSpPr>
        <p:spPr bwMode="auto">
          <a:xfrm>
            <a:off x="1259632" y="2420938"/>
            <a:ext cx="7349381" cy="2646878"/>
          </a:xfrm>
          <a:prstGeom prst="rect">
            <a:avLst/>
          </a:prstGeom>
          <a:noFill/>
          <a:ln w="12700">
            <a:noFill/>
            <a:miter lim="800000"/>
            <a:headEnd type="none" w="sm" len="sm"/>
            <a:tailEnd type="none" w="sm" len="sm"/>
          </a:ln>
          <a:effectLst/>
        </p:spPr>
        <p:txBody>
          <a:bodyPr wrap="square">
            <a:spAutoFit/>
          </a:bodyPr>
          <a:lstStyle/>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Relacionar as referências bibliográficas utilizadas na redação do projeto de TCC nesta parte. </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Lembrar que o autor referido no texto (citado no texto), deve estar na lista de referências. </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Textos utilizados para embasamento, mas que não foram mencionados no projeto, podem ficar em outra lista como “Bibliografia Complementar”. </a:t>
            </a:r>
          </a:p>
          <a:p>
            <a:pPr marL="285750" indent="-285750" eaLnBrk="0" hangingPunct="0">
              <a:buClr>
                <a:schemeClr val="tx1"/>
              </a:buClr>
              <a:buFont typeface="Wingdings" panose="05000000000000000000" pitchFamily="2" charset="2"/>
              <a:buChar char="§"/>
            </a:pPr>
            <a:endParaRPr lang="pt-BR"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Recomenda-se adotar as normas de Vancouver ou ABNT , a critério do orientador, para os TCC do Curso de Nutrição da FSP/USP.</a:t>
            </a:r>
          </a:p>
          <a:p>
            <a:endParaRPr lang="pt-BR" dirty="0">
              <a:solidFill>
                <a:srgbClr val="000066"/>
              </a:solidFill>
              <a:latin typeface="Tahoma" pitchFamily="34" charset="0"/>
            </a:endParaRPr>
          </a:p>
        </p:txBody>
      </p:sp>
      <p:sp>
        <p:nvSpPr>
          <p:cNvPr id="14346" name="Text Box 16"/>
          <p:cNvSpPr txBox="1">
            <a:spLocks noChangeArrowheads="1"/>
          </p:cNvSpPr>
          <p:nvPr/>
        </p:nvSpPr>
        <p:spPr bwMode="auto">
          <a:xfrm>
            <a:off x="557213" y="1484784"/>
            <a:ext cx="3531736" cy="338554"/>
          </a:xfrm>
          <a:prstGeom prst="rect">
            <a:avLst/>
          </a:prstGeom>
          <a:noFill/>
          <a:ln w="12700">
            <a:noFill/>
            <a:miter lim="800000"/>
            <a:headEnd type="none" w="sm" len="sm"/>
            <a:tailEnd type="none" w="sm" len="sm"/>
          </a:ln>
          <a:effectLst/>
        </p:spPr>
        <p:txBody>
          <a:bodyPr wrap="none">
            <a:spAutoFit/>
          </a:bodyPr>
          <a:lstStyle/>
          <a:p>
            <a:r>
              <a:rPr lang="pt-BR" sz="1600" b="1" dirty="0">
                <a:latin typeface="Tahoma" pitchFamily="34" charset="0"/>
              </a:rPr>
              <a:t>REFERÊNCIAS BIBLIOGRÁFICAS</a:t>
            </a:r>
          </a:p>
        </p:txBody>
      </p:sp>
      <p:sp>
        <p:nvSpPr>
          <p:cNvPr id="14347" name="Text Box 17"/>
          <p:cNvSpPr txBox="1">
            <a:spLocks noChangeArrowheads="1"/>
          </p:cNvSpPr>
          <p:nvPr/>
        </p:nvSpPr>
        <p:spPr bwMode="auto">
          <a:xfrm>
            <a:off x="1384300" y="3884613"/>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288896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4405" y="242484"/>
            <a:ext cx="7886700" cy="1013110"/>
          </a:xfrm>
        </p:spPr>
        <p:txBody>
          <a:bodyPr>
            <a:normAutofit fontScale="92500" lnSpcReduction="10000"/>
          </a:bodyPr>
          <a:lstStyle/>
          <a:p>
            <a:pPr marL="0" indent="0">
              <a:buNone/>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a:p>
            <a:pPr marL="0" indent="0">
              <a:buNone/>
            </a:pPr>
            <a:r>
              <a:rPr lang="pt-BR"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Referências e formatação</a:t>
            </a:r>
          </a:p>
          <a:p>
            <a:pPr marL="0" indent="0">
              <a:buNone/>
            </a:pPr>
            <a:r>
              <a:rPr lang="pt-BR" dirty="0"/>
              <a:t> </a:t>
            </a:r>
          </a:p>
          <a:p>
            <a:pPr marL="0" indent="0">
              <a:buNone/>
            </a:pPr>
            <a:endParaRPr lang="pt-BR" dirty="0"/>
          </a:p>
        </p:txBody>
      </p:sp>
      <p:pic>
        <p:nvPicPr>
          <p:cNvPr id="4" name="Imagem 3"/>
          <p:cNvPicPr>
            <a:picLocks noChangeAspect="1"/>
          </p:cNvPicPr>
          <p:nvPr/>
        </p:nvPicPr>
        <p:blipFill rotWithShape="1">
          <a:blip r:embed="rId3" cstate="print"/>
          <a:srcRect l="7577" t="16479" r="62931" b="5099"/>
          <a:stretch/>
        </p:blipFill>
        <p:spPr>
          <a:xfrm>
            <a:off x="251455" y="1255594"/>
            <a:ext cx="4290825" cy="4888618"/>
          </a:xfrm>
          <a:prstGeom prst="rect">
            <a:avLst/>
          </a:prstGeom>
        </p:spPr>
      </p:pic>
      <p:pic>
        <p:nvPicPr>
          <p:cNvPr id="5" name="Imagem 4"/>
          <p:cNvPicPr>
            <a:picLocks noChangeAspect="1"/>
          </p:cNvPicPr>
          <p:nvPr/>
        </p:nvPicPr>
        <p:blipFill rotWithShape="1">
          <a:blip r:embed="rId4" cstate="print"/>
          <a:srcRect l="7895" t="16941" r="63354" b="5099"/>
          <a:stretch/>
        </p:blipFill>
        <p:spPr>
          <a:xfrm>
            <a:off x="4735231" y="1255593"/>
            <a:ext cx="4183289" cy="4860000"/>
          </a:xfrm>
          <a:prstGeom prst="rect">
            <a:avLst/>
          </a:prstGeom>
        </p:spPr>
      </p:pic>
      <p:sp>
        <p:nvSpPr>
          <p:cNvPr id="6" name="CaixaDeTexto 5"/>
          <p:cNvSpPr txBox="1"/>
          <p:nvPr/>
        </p:nvSpPr>
        <p:spPr>
          <a:xfrm>
            <a:off x="308472" y="6213212"/>
            <a:ext cx="8835528" cy="430887"/>
          </a:xfrm>
          <a:prstGeom prst="rect">
            <a:avLst/>
          </a:prstGeom>
          <a:noFill/>
        </p:spPr>
        <p:txBody>
          <a:bodyPr wrap="square" rtlCol="0">
            <a:spAutoFit/>
          </a:bodyPr>
          <a:lstStyle/>
          <a:p>
            <a:r>
              <a:rPr lang="pt-BR" sz="1100" dirty="0">
                <a:solidFill>
                  <a:srgbClr val="000066"/>
                </a:solidFill>
                <a:latin typeface="Tahoma" pitchFamily="34" charset="0"/>
              </a:rPr>
              <a:t>Diretrizes para os projetos de trabalho de conclusão de curso. Equipe editorial .Cuenca et al. 2021. Disponível em </a:t>
            </a:r>
            <a:r>
              <a:rPr lang="pt-BR" sz="1100" dirty="0">
                <a:solidFill>
                  <a:srgbClr val="000066"/>
                </a:solidFill>
                <a:latin typeface="Tahoma" pitchFamily="34" charset="0"/>
                <a:hlinkClick r:id="rId5"/>
              </a:rPr>
              <a:t>Diretrizes_TCC1_2021-1.pdf (usp.br)</a:t>
            </a:r>
            <a:r>
              <a:rPr lang="pt-BR" sz="1100" dirty="0">
                <a:solidFill>
                  <a:srgbClr val="000066"/>
                </a:solidFill>
                <a:latin typeface="Tahoma" pitchFamily="34" charset="0"/>
              </a:rPr>
              <a:t>. </a:t>
            </a:r>
          </a:p>
        </p:txBody>
      </p:sp>
    </p:spTree>
    <p:extLst>
      <p:ext uri="{BB962C8B-B14F-4D97-AF65-F5344CB8AC3E}">
        <p14:creationId xmlns:p14="http://schemas.microsoft.com/office/powerpoint/2010/main" xmlns="" val="310229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print"/>
          <a:srcRect l="6798" t="20069" r="61642" b="19663"/>
          <a:stretch/>
        </p:blipFill>
        <p:spPr>
          <a:xfrm>
            <a:off x="1175657" y="785866"/>
            <a:ext cx="7102928" cy="5811486"/>
          </a:xfrm>
          <a:prstGeom prst="rect">
            <a:avLst/>
          </a:prstGeom>
        </p:spPr>
      </p:pic>
      <p:sp>
        <p:nvSpPr>
          <p:cNvPr id="3" name="Retângulo 2"/>
          <p:cNvSpPr/>
          <p:nvPr/>
        </p:nvSpPr>
        <p:spPr>
          <a:xfrm>
            <a:off x="2286000" y="260648"/>
            <a:ext cx="3582144" cy="707886"/>
          </a:xfrm>
          <a:prstGeom prst="rect">
            <a:avLst/>
          </a:prstGeom>
        </p:spPr>
        <p:txBody>
          <a:bodyPr wrap="square">
            <a:spAutoFit/>
          </a:bodyPr>
          <a:lstStyle/>
          <a:p>
            <a:pPr marL="0" indent="0">
              <a:buNone/>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a:p>
            <a:pPr marL="0" indent="0">
              <a:buNone/>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Cronograma</a:t>
            </a:r>
          </a:p>
        </p:txBody>
      </p:sp>
    </p:spTree>
    <p:extLst>
      <p:ext uri="{BB962C8B-B14F-4D97-AF65-F5344CB8AC3E}">
        <p14:creationId xmlns:p14="http://schemas.microsoft.com/office/powerpoint/2010/main" xmlns="" val="68961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Número de Slide 1"/>
          <p:cNvSpPr>
            <a:spLocks noGrp="1"/>
          </p:cNvSpPr>
          <p:nvPr>
            <p:ph type="sldNum" sz="quarter" idx="12"/>
          </p:nvPr>
        </p:nvSpPr>
        <p:spPr>
          <a:noFill/>
          <a:ln>
            <a:miter lim="800000"/>
            <a:headEnd/>
            <a:tailEnd/>
          </a:ln>
        </p:spPr>
        <p:txBody>
          <a:bodyPr/>
          <a:lstStyle/>
          <a:p>
            <a:fld id="{AA5BECFB-6FFC-4BF8-B233-CF5B52B90102}" type="slidenum">
              <a:rPr lang="pt-BR" smtClean="0"/>
              <a:pPr/>
              <a:t>14</a:t>
            </a:fld>
            <a:endParaRPr lang="pt-BR" dirty="0"/>
          </a:p>
        </p:txBody>
      </p:sp>
      <p:sp>
        <p:nvSpPr>
          <p:cNvPr id="27651" name="Line 2"/>
          <p:cNvSpPr>
            <a:spLocks noChangeShapeType="1"/>
          </p:cNvSpPr>
          <p:nvPr/>
        </p:nvSpPr>
        <p:spPr bwMode="auto">
          <a:xfrm>
            <a:off x="1101725" y="1123950"/>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27653" name="Text Box 4"/>
          <p:cNvSpPr txBox="1">
            <a:spLocks noChangeArrowheads="1"/>
          </p:cNvSpPr>
          <p:nvPr/>
        </p:nvSpPr>
        <p:spPr bwMode="auto">
          <a:xfrm>
            <a:off x="1187624" y="2536155"/>
            <a:ext cx="6480720" cy="2477601"/>
          </a:xfrm>
          <a:prstGeom prst="rect">
            <a:avLst/>
          </a:prstGeom>
          <a:noFill/>
          <a:ln w="12700">
            <a:noFill/>
            <a:miter lim="800000"/>
            <a:headEnd type="none" w="sm" len="sm"/>
            <a:tailEnd type="none" w="sm" len="sm"/>
          </a:ln>
          <a:effectLst/>
        </p:spPr>
        <p:txBody>
          <a:bodyPr wrap="square">
            <a:spAutoFit/>
          </a:bodyPr>
          <a:lstStyle/>
          <a:p>
            <a:pPr algn="just" eaLnBrk="0" hangingPunct="0">
              <a:spcBef>
                <a:spcPts val="1200"/>
              </a:spcBef>
              <a:spcAft>
                <a:spcPts val="600"/>
              </a:spcAft>
            </a:pPr>
            <a:r>
              <a:rPr lang="pt-BR" sz="1400" b="1" dirty="0">
                <a:solidFill>
                  <a:srgbClr val="000066"/>
                </a:solidFill>
                <a:latin typeface="Tahoma" pitchFamily="34" charset="0"/>
              </a:rPr>
              <a:t>RESUMO</a:t>
            </a:r>
          </a:p>
          <a:p>
            <a:pPr algn="just" eaLnBrk="0" hangingPunct="0">
              <a:spcBef>
                <a:spcPts val="1200"/>
              </a:spcBef>
              <a:spcAft>
                <a:spcPts val="600"/>
              </a:spcAft>
            </a:pPr>
            <a:r>
              <a:rPr lang="pt-BR" sz="1400" b="1" dirty="0">
                <a:solidFill>
                  <a:srgbClr val="000066"/>
                </a:solidFill>
                <a:latin typeface="Tahoma" pitchFamily="34" charset="0"/>
              </a:rPr>
              <a:t>Introdução. </a:t>
            </a:r>
            <a:r>
              <a:rPr lang="pt-BR" sz="1400" dirty="0">
                <a:solidFill>
                  <a:srgbClr val="000066"/>
                </a:solidFill>
                <a:latin typeface="Tahoma" pitchFamily="34" charset="0"/>
              </a:rPr>
              <a:t>xxxxxxxxxxxxxxxxxxxxxxxxxxxxxxxxxxxxxxxxxxxxxxxxxxxxxxxxxxxxxxxxxxxxxxxxxxxxxxxxxxxxxxxxxxxxxxxxxxxxxxxxxxxxxxxxxxxxxxxxxxxxxxxxxxxxxxxxxxxxxxxxxxxxxxxxxxxxxxxxxxxxxxxxxxxxx.</a:t>
            </a:r>
            <a:r>
              <a:rPr lang="pt-BR" sz="1400" b="1" dirty="0">
                <a:solidFill>
                  <a:srgbClr val="000066"/>
                </a:solidFill>
                <a:latin typeface="Tahoma" pitchFamily="34" charset="0"/>
              </a:rPr>
              <a:t>Objetivo.</a:t>
            </a:r>
            <a:r>
              <a:rPr lang="pt-BR" sz="1400" dirty="0">
                <a:solidFill>
                  <a:srgbClr val="000066"/>
                </a:solidFill>
                <a:latin typeface="Tahoma" pitchFamily="34" charset="0"/>
              </a:rPr>
              <a:t>xxxxxxxxxxxxxxxxxxxxxxxxxxxxxxxxxxxxxxxxxxxxxxxxxxxxxxxxxxxxxxxxxxxxxxxxxxxxxxxxxxxxxxxxxxxxxxxxxxxxxxxxxxxxxxxxxxxxxxxxxxxxxxxxxxxxxxxxxxxxxxxxxxxxxxxxxxxxxxxxxxxxxxxxxxxxxxxxxxxxxxxxxxxxxxxxxxl.</a:t>
            </a:r>
            <a:r>
              <a:rPr lang="pt-BR" sz="1400" b="1" dirty="0">
                <a:solidFill>
                  <a:srgbClr val="000066"/>
                </a:solidFill>
                <a:latin typeface="Tahoma" pitchFamily="34" charset="0"/>
              </a:rPr>
              <a:t>Métodos.</a:t>
            </a:r>
            <a:r>
              <a:rPr lang="pt-BR" sz="1400" dirty="0">
                <a:solidFill>
                  <a:srgbClr val="000066"/>
                </a:solidFill>
                <a:latin typeface="Tahoma" pitchFamily="34" charset="0"/>
              </a:rPr>
              <a:t>xxxxxxxxxxxxxxxxxxxxxxxxxxxxxxxxxxxxxxxxxxxxxxxxxxxxxxxxxxxxxxxxxxxxxxxxxxxxxxxxxxxxxxxxxxxxxxxxxxxxxxxxxxxxxxxxxxxxxxxxxxxxxxxxxxxxxxxxx. </a:t>
            </a:r>
          </a:p>
        </p:txBody>
      </p:sp>
      <p:sp>
        <p:nvSpPr>
          <p:cNvPr id="137221" name="Rectangle 5"/>
          <p:cNvSpPr>
            <a:spLocks noChangeArrowheads="1"/>
          </p:cNvSpPr>
          <p:nvPr/>
        </p:nvSpPr>
        <p:spPr bwMode="auto">
          <a:xfrm>
            <a:off x="865188" y="169863"/>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RESUMO</a:t>
            </a:r>
          </a:p>
        </p:txBody>
      </p:sp>
      <p:sp>
        <p:nvSpPr>
          <p:cNvPr id="27656" name="Text Box 7"/>
          <p:cNvSpPr txBox="1">
            <a:spLocks noChangeArrowheads="1"/>
          </p:cNvSpPr>
          <p:nvPr/>
        </p:nvSpPr>
        <p:spPr bwMode="auto">
          <a:xfrm>
            <a:off x="1081212" y="1163940"/>
            <a:ext cx="7019180" cy="1400383"/>
          </a:xfrm>
          <a:prstGeom prst="rect">
            <a:avLst/>
          </a:prstGeom>
          <a:noFill/>
          <a:ln w="12700">
            <a:noFill/>
            <a:miter lim="800000"/>
            <a:headEnd type="none" w="sm" len="sm"/>
            <a:tailEnd type="none" w="sm" len="sm"/>
          </a:ln>
          <a:effectLst/>
        </p:spPr>
        <p:txBody>
          <a:bodyPr wrap="square">
            <a:spAutoFit/>
          </a:bodyPr>
          <a:lstStyle/>
          <a:p>
            <a:pPr eaLnBrk="0" hangingPunct="0">
              <a:spcAft>
                <a:spcPts val="600"/>
              </a:spcAft>
            </a:pPr>
            <a:r>
              <a:rPr lang="pt-BR" sz="1400" b="1" dirty="0">
                <a:solidFill>
                  <a:srgbClr val="000066"/>
                </a:solidFill>
                <a:latin typeface="Tahoma" pitchFamily="34" charset="0"/>
              </a:rPr>
              <a:t>Lima SR, Souza A G de.  Atitudes alimentares de crianças na pré-escola:  importância da educação alimentar e nutricional.  São Paulo; 2021. [Projeto apresentado à Disciplina Trabalho de Conclusão de Curso I – 0060028 como requisito parcial para a graduação no Curso de Nutrição da Faculdade de Saúde Pública da USP].</a:t>
            </a:r>
          </a:p>
          <a:p>
            <a:pPr eaLnBrk="0" hangingPunct="0">
              <a:spcAft>
                <a:spcPts val="600"/>
              </a:spcAft>
            </a:pPr>
            <a:endParaRPr lang="pt-BR" sz="1000" b="1" dirty="0">
              <a:solidFill>
                <a:srgbClr val="000066"/>
              </a:solidFill>
              <a:latin typeface="Tahoma" pitchFamily="34" charset="0"/>
            </a:endParaRPr>
          </a:p>
        </p:txBody>
      </p:sp>
      <p:sp>
        <p:nvSpPr>
          <p:cNvPr id="27657" name="Text Box 8"/>
          <p:cNvSpPr txBox="1">
            <a:spLocks noChangeArrowheads="1"/>
          </p:cNvSpPr>
          <p:nvPr/>
        </p:nvSpPr>
        <p:spPr bwMode="auto">
          <a:xfrm>
            <a:off x="1187624" y="5929535"/>
            <a:ext cx="7377374" cy="523220"/>
          </a:xfrm>
          <a:prstGeom prst="rect">
            <a:avLst/>
          </a:prstGeom>
          <a:noFill/>
          <a:ln w="12700">
            <a:noFill/>
            <a:miter lim="800000"/>
            <a:headEnd type="none" w="sm" len="sm"/>
            <a:tailEnd type="none" w="sm" len="sm"/>
          </a:ln>
          <a:effectLst/>
        </p:spPr>
        <p:txBody>
          <a:bodyPr wrap="square">
            <a:spAutoFit/>
          </a:bodyPr>
          <a:lstStyle/>
          <a:p>
            <a:r>
              <a:rPr lang="pt-BR" sz="1400" b="1" dirty="0">
                <a:solidFill>
                  <a:srgbClr val="000066"/>
                </a:solidFill>
                <a:latin typeface="Tahoma" pitchFamily="34" charset="0"/>
              </a:rPr>
              <a:t>Descritores: </a:t>
            </a:r>
            <a:r>
              <a:rPr lang="pt-BR" sz="1400" dirty="0" err="1">
                <a:solidFill>
                  <a:srgbClr val="000066"/>
                </a:solidFill>
                <a:latin typeface="Tahoma" pitchFamily="34" charset="0"/>
              </a:rPr>
              <a:t>xxxxxxxx</a:t>
            </a:r>
            <a:r>
              <a:rPr lang="pt-BR" sz="1400" dirty="0">
                <a:solidFill>
                  <a:srgbClr val="000066"/>
                </a:solidFill>
                <a:latin typeface="Tahoma" pitchFamily="34" charset="0"/>
              </a:rPr>
              <a:t>; </a:t>
            </a:r>
            <a:r>
              <a:rPr lang="pt-BR" sz="1400" dirty="0" err="1">
                <a:solidFill>
                  <a:srgbClr val="000066"/>
                </a:solidFill>
                <a:latin typeface="Tahoma" pitchFamily="34" charset="0"/>
              </a:rPr>
              <a:t>xxxxxxxxxx</a:t>
            </a:r>
            <a:r>
              <a:rPr lang="pt-BR" sz="1400" dirty="0">
                <a:solidFill>
                  <a:srgbClr val="000066"/>
                </a:solidFill>
                <a:latin typeface="Tahoma" pitchFamily="34" charset="0"/>
              </a:rPr>
              <a:t>; </a:t>
            </a:r>
            <a:r>
              <a:rPr lang="pt-BR" sz="1400" dirty="0" err="1">
                <a:solidFill>
                  <a:srgbClr val="000066"/>
                </a:solidFill>
                <a:latin typeface="Tahoma" pitchFamily="34" charset="0"/>
              </a:rPr>
              <a:t>xxxxxxxxxxxxxxxxxx</a:t>
            </a:r>
            <a:r>
              <a:rPr lang="pt-BR" sz="1400" dirty="0">
                <a:solidFill>
                  <a:srgbClr val="000066"/>
                </a:solidFill>
                <a:latin typeface="Tahoma" pitchFamily="34" charset="0"/>
              </a:rPr>
              <a:t>; </a:t>
            </a:r>
            <a:r>
              <a:rPr lang="pt-BR" sz="1400" dirty="0" err="1">
                <a:solidFill>
                  <a:srgbClr val="000066"/>
                </a:solidFill>
                <a:latin typeface="Tahoma" pitchFamily="34" charset="0"/>
              </a:rPr>
              <a:t>xxxxxxxxxxxxxxxxxxxxxxxx</a:t>
            </a:r>
            <a:r>
              <a:rPr lang="pt-BR" sz="1400" dirty="0">
                <a:solidFill>
                  <a:srgbClr val="000066"/>
                </a:solidFill>
                <a:latin typeface="Tahoma" pitchFamily="34" charset="0"/>
              </a:rPr>
              <a:t>; Nutrição; Saúde pública</a:t>
            </a:r>
          </a:p>
        </p:txBody>
      </p:sp>
    </p:spTree>
    <p:extLst>
      <p:ext uri="{BB962C8B-B14F-4D97-AF65-F5344CB8AC3E}">
        <p14:creationId xmlns:p14="http://schemas.microsoft.com/office/powerpoint/2010/main" xmlns="" val="316461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4"/>
          <p:cNvSpPr txBox="1">
            <a:spLocks noChangeArrowheads="1"/>
          </p:cNvSpPr>
          <p:nvPr/>
        </p:nvSpPr>
        <p:spPr bwMode="auto">
          <a:xfrm>
            <a:off x="1187450" y="1546914"/>
            <a:ext cx="6985000" cy="4745915"/>
          </a:xfrm>
          <a:prstGeom prst="rect">
            <a:avLst/>
          </a:prstGeom>
          <a:noFill/>
          <a:ln w="12700">
            <a:noFill/>
            <a:miter lim="800000"/>
            <a:headEnd type="none" w="sm" len="sm"/>
            <a:tailEnd type="none" w="sm" len="sm"/>
          </a:ln>
          <a:effectLst/>
        </p:spPr>
        <p:txBody>
          <a:bodyPr>
            <a:spAutoFit/>
          </a:bodyPr>
          <a:lstStyle/>
          <a:p>
            <a:pPr algn="just" defTabSz="704850">
              <a:lnSpc>
                <a:spcPct val="180000"/>
              </a:lnSpc>
              <a:tabLst>
                <a:tab pos="1428750" algn="l"/>
                <a:tab pos="1616075" algn="l"/>
                <a:tab pos="2482850" algn="l"/>
              </a:tabLst>
            </a:pPr>
            <a:r>
              <a:rPr lang="pt-BR" sz="1400" b="1" dirty="0">
                <a:solidFill>
                  <a:srgbClr val="000066"/>
                </a:solidFill>
                <a:latin typeface="Tahoma" pitchFamily="34" charset="0"/>
              </a:rPr>
              <a:t>1.INTRODUÇÃO				           					</a:t>
            </a:r>
            <a:r>
              <a:rPr lang="pt-BR" sz="1400" dirty="0">
                <a:solidFill>
                  <a:srgbClr val="000066"/>
                </a:solidFill>
                <a:latin typeface="Tahoma" pitchFamily="34" charset="0"/>
              </a:rPr>
              <a:t>5</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    </a:t>
            </a:r>
            <a:r>
              <a:rPr lang="pt-BR" sz="1400" dirty="0">
                <a:solidFill>
                  <a:srgbClr val="000066"/>
                </a:solidFill>
                <a:latin typeface="Tahoma" pitchFamily="34" charset="0"/>
              </a:rPr>
              <a:t>1.1 A EVOLUÇÃO NOS ESTUDOS DAS DOENÇAS INFECTOCONTAGIOSAS	7</a:t>
            </a:r>
          </a:p>
          <a:p>
            <a:pPr algn="just" defTabSz="704850">
              <a:lnSpc>
                <a:spcPct val="180000"/>
              </a:lnSpc>
              <a:tabLst>
                <a:tab pos="1428750" algn="l"/>
                <a:tab pos="1616075" algn="l"/>
                <a:tab pos="2482850" algn="l"/>
              </a:tabLst>
            </a:pPr>
            <a:r>
              <a:rPr lang="pt-BR" sz="1400" dirty="0">
                <a:solidFill>
                  <a:srgbClr val="000066"/>
                </a:solidFill>
                <a:latin typeface="Tahoma" pitchFamily="34" charset="0"/>
              </a:rPr>
              <a:t>    1.2 IMPORTÂNCIA DA  PÓS-GRADUAÇÃO EM SAÚDE PÚBLICA	   	15</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 2. OBJETIVO									</a:t>
            </a:r>
            <a:r>
              <a:rPr lang="pt-BR" sz="1400" dirty="0">
                <a:solidFill>
                  <a:srgbClr val="000066"/>
                </a:solidFill>
                <a:latin typeface="Tahoma" pitchFamily="34" charset="0"/>
              </a:rPr>
              <a:t>27</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3. MÉTODO 									</a:t>
            </a:r>
            <a:r>
              <a:rPr lang="pt-BR" sz="1400" dirty="0">
                <a:solidFill>
                  <a:srgbClr val="000066"/>
                </a:solidFill>
                <a:latin typeface="Tahoma" pitchFamily="34" charset="0"/>
              </a:rPr>
              <a:t>27</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     </a:t>
            </a:r>
            <a:r>
              <a:rPr lang="pt-BR" sz="1400" dirty="0">
                <a:solidFill>
                  <a:srgbClr val="000066"/>
                </a:solidFill>
                <a:latin typeface="Tahoma" pitchFamily="34" charset="0"/>
              </a:rPr>
              <a:t>3.1  DESENHO DA PESQUISA E UNIVERSO DE ESTUDO			29</a:t>
            </a:r>
          </a:p>
          <a:p>
            <a:pPr algn="just" defTabSz="704850">
              <a:lnSpc>
                <a:spcPct val="180000"/>
              </a:lnSpc>
              <a:tabLst>
                <a:tab pos="1428750" algn="l"/>
                <a:tab pos="1616075" algn="l"/>
                <a:tab pos="2482850" algn="l"/>
              </a:tabLst>
            </a:pPr>
            <a:r>
              <a:rPr lang="pt-BR" sz="1400" dirty="0">
                <a:solidFill>
                  <a:srgbClr val="000066"/>
                </a:solidFill>
                <a:latin typeface="Tahoma" pitchFamily="34" charset="0"/>
              </a:rPr>
              <a:t>     3.2  COLETA E ORGANIZAÇÃO DOS DADOS				30</a:t>
            </a:r>
          </a:p>
          <a:p>
            <a:pPr algn="just" defTabSz="704850">
              <a:lnSpc>
                <a:spcPct val="180000"/>
              </a:lnSpc>
              <a:tabLst>
                <a:tab pos="1428750" algn="l"/>
                <a:tab pos="1616075" algn="l"/>
                <a:tab pos="2482850" algn="l"/>
              </a:tabLst>
            </a:pPr>
            <a:r>
              <a:rPr lang="pt-BR" sz="1400" dirty="0">
                <a:solidFill>
                  <a:srgbClr val="000066"/>
                </a:solidFill>
                <a:latin typeface="Tahoma" pitchFamily="34" charset="0"/>
              </a:rPr>
              <a:t>     3.3 ANÁLISE DOS DADOS					                         33</a:t>
            </a:r>
          </a:p>
          <a:p>
            <a:pPr algn="just" defTabSz="704850">
              <a:lnSpc>
                <a:spcPct val="180000"/>
              </a:lnSpc>
              <a:tabLst>
                <a:tab pos="1428750" algn="l"/>
                <a:tab pos="1616075" algn="l"/>
                <a:tab pos="2482850" algn="l"/>
              </a:tabLst>
            </a:pPr>
            <a:r>
              <a:rPr lang="pt-BR" sz="1400" dirty="0">
                <a:solidFill>
                  <a:srgbClr val="000066"/>
                </a:solidFill>
                <a:latin typeface="Tahoma" pitchFamily="34" charset="0"/>
              </a:rPr>
              <a:t>     3.4 QUESTÕES ÉTICAS							33</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4. REFERÊNCIAS BIBLIOGRÁFICAS 					</a:t>
            </a:r>
            <a:r>
              <a:rPr lang="pt-BR" sz="1400" dirty="0">
                <a:solidFill>
                  <a:srgbClr val="000066"/>
                </a:solidFill>
                <a:latin typeface="Tahoma" pitchFamily="34" charset="0"/>
              </a:rPr>
              <a:t>35</a:t>
            </a:r>
          </a:p>
          <a:p>
            <a:pPr algn="just" defTabSz="704850">
              <a:lnSpc>
                <a:spcPct val="180000"/>
              </a:lnSpc>
              <a:tabLst>
                <a:tab pos="1428750" algn="l"/>
                <a:tab pos="1616075" algn="l"/>
                <a:tab pos="2482850" algn="l"/>
              </a:tabLst>
            </a:pPr>
            <a:r>
              <a:rPr lang="pt-BR" sz="1400" b="1" dirty="0">
                <a:solidFill>
                  <a:srgbClr val="000066"/>
                </a:solidFill>
                <a:latin typeface="Tahoma" pitchFamily="34" charset="0"/>
              </a:rPr>
              <a:t>CRONOGRAMA DE EXECUÇÃO 						</a:t>
            </a:r>
            <a:r>
              <a:rPr lang="pt-BR" sz="1400" dirty="0">
                <a:solidFill>
                  <a:srgbClr val="000066"/>
                </a:solidFill>
                <a:latin typeface="Tahoma" pitchFamily="34" charset="0"/>
              </a:rPr>
              <a:t>37</a:t>
            </a:r>
          </a:p>
          <a:p>
            <a:pPr algn="just" defTabSz="704850">
              <a:lnSpc>
                <a:spcPct val="180000"/>
              </a:lnSpc>
              <a:tabLst>
                <a:tab pos="1428750" algn="l"/>
                <a:tab pos="1616075" algn="l"/>
                <a:tab pos="2482850" algn="l"/>
              </a:tabLst>
            </a:pPr>
            <a:r>
              <a:rPr lang="pt-BR" sz="1400" dirty="0">
                <a:solidFill>
                  <a:srgbClr val="000066"/>
                </a:solidFill>
                <a:latin typeface="Tahoma" pitchFamily="34" charset="0"/>
              </a:rPr>
              <a:t>					</a:t>
            </a:r>
          </a:p>
        </p:txBody>
      </p:sp>
      <p:sp>
        <p:nvSpPr>
          <p:cNvPr id="177157" name="Rectangle 5"/>
          <p:cNvSpPr>
            <a:spLocks noChangeArrowheads="1"/>
          </p:cNvSpPr>
          <p:nvPr/>
        </p:nvSpPr>
        <p:spPr bwMode="auto">
          <a:xfrm>
            <a:off x="1042988" y="44624"/>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Sumário</a:t>
            </a:r>
          </a:p>
        </p:txBody>
      </p:sp>
    </p:spTree>
    <p:extLst>
      <p:ext uri="{BB962C8B-B14F-4D97-AF65-F5344CB8AC3E}">
        <p14:creationId xmlns:p14="http://schemas.microsoft.com/office/powerpoint/2010/main" xmlns="" val="147490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fontAlgn="base">
              <a:spcAft>
                <a:spcPct val="0"/>
              </a:spcAft>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Bibliografia consultada</a:t>
            </a:r>
          </a:p>
        </p:txBody>
      </p:sp>
      <p:sp>
        <p:nvSpPr>
          <p:cNvPr id="4" name="Espaço Reservado para Número de Slide 3"/>
          <p:cNvSpPr>
            <a:spLocks noGrp="1"/>
          </p:cNvSpPr>
          <p:nvPr>
            <p:ph type="sldNum" sz="quarter" idx="12"/>
          </p:nvPr>
        </p:nvSpPr>
        <p:spPr/>
        <p:txBody>
          <a:bodyPr/>
          <a:lstStyle/>
          <a:p>
            <a:pPr>
              <a:defRPr/>
            </a:pPr>
            <a:fld id="{A75C2AB6-4FB8-45F4-B09C-CAC0472FD62E}" type="slidenum">
              <a:rPr lang="pt-BR" smtClean="0"/>
              <a:pPr>
                <a:defRPr/>
              </a:pPr>
              <a:t>16</a:t>
            </a:fld>
            <a:endParaRPr lang="pt-BR"/>
          </a:p>
        </p:txBody>
      </p:sp>
      <p:sp>
        <p:nvSpPr>
          <p:cNvPr id="5" name="Retângulo 4"/>
          <p:cNvSpPr/>
          <p:nvPr/>
        </p:nvSpPr>
        <p:spPr>
          <a:xfrm>
            <a:off x="539552" y="1196752"/>
            <a:ext cx="6624736" cy="5262979"/>
          </a:xfrm>
          <a:prstGeom prst="rect">
            <a:avLst/>
          </a:prstGeom>
        </p:spPr>
        <p:txBody>
          <a:bodyPr wrap="square">
            <a:spAutoFit/>
          </a:bodyPr>
          <a:lstStyle/>
          <a:p>
            <a:pPr eaLnBrk="0" hangingPunct="0">
              <a:buClr>
                <a:schemeClr val="tx1"/>
              </a:buClr>
            </a:pPr>
            <a:r>
              <a:rPr lang="pt-BR" dirty="0">
                <a:solidFill>
                  <a:srgbClr val="000066"/>
                </a:solidFill>
                <a:latin typeface="Tahoma" pitchFamily="34" charset="0"/>
              </a:rPr>
              <a:t>BRASIL. Ministério da Saúde. Secretaria de Ciência, Tecnologia e Insumos Estratégicos. Departamento de Ciência e Tecnologia. Diretrizes metodológicas : elaboração de revisão sistemática e </a:t>
            </a:r>
            <a:r>
              <a:rPr lang="pt-BR" dirty="0" err="1">
                <a:solidFill>
                  <a:srgbClr val="000066"/>
                </a:solidFill>
                <a:latin typeface="Tahoma" pitchFamily="34" charset="0"/>
              </a:rPr>
              <a:t>metanálise</a:t>
            </a:r>
            <a:r>
              <a:rPr lang="pt-BR" dirty="0">
                <a:solidFill>
                  <a:srgbClr val="000066"/>
                </a:solidFill>
                <a:latin typeface="Tahoma" pitchFamily="34" charset="0"/>
              </a:rPr>
              <a:t> de ensaios clínicos randomizados. Brasília, 2012.(Série A: Normas e Manuais Técnicos)</a:t>
            </a:r>
          </a:p>
          <a:p>
            <a:pPr eaLnBrk="0" hangingPunct="0">
              <a:buClr>
                <a:schemeClr val="tx1"/>
              </a:buClr>
            </a:pPr>
            <a:endParaRPr lang="pt-BR" dirty="0">
              <a:solidFill>
                <a:srgbClr val="000066"/>
              </a:solidFill>
              <a:latin typeface="Tahoma" pitchFamily="34" charset="0"/>
            </a:endParaRPr>
          </a:p>
          <a:p>
            <a:pPr eaLnBrk="0" hangingPunct="0">
              <a:buClr>
                <a:schemeClr val="tx1"/>
              </a:buClr>
            </a:pPr>
            <a:r>
              <a:rPr lang="pt-BR" dirty="0">
                <a:solidFill>
                  <a:srgbClr val="000066"/>
                </a:solidFill>
                <a:latin typeface="Tahoma" pitchFamily="34" charset="0"/>
              </a:rPr>
              <a:t>FERREIRA, Norma Sandra de Almeida. As pesquisas denominadas “estado da arte”.</a:t>
            </a:r>
          </a:p>
          <a:p>
            <a:pPr eaLnBrk="0" hangingPunct="0">
              <a:buClr>
                <a:schemeClr val="tx1"/>
              </a:buClr>
            </a:pPr>
            <a:r>
              <a:rPr lang="pt-BR" dirty="0">
                <a:solidFill>
                  <a:srgbClr val="000066"/>
                </a:solidFill>
                <a:latin typeface="Tahoma" pitchFamily="34" charset="0"/>
              </a:rPr>
              <a:t>Revista Educação e Sociedade, São Paulo, ano 23, n. 79, 2007 p.257-272, ago. 2002. Disponível em: &lt;http:/www.scielo.br/pdf/es/v23n79/10857.pdf.&gt; Acesso em: 29 mar..</a:t>
            </a:r>
          </a:p>
          <a:p>
            <a:pPr eaLnBrk="0" hangingPunct="0">
              <a:buClr>
                <a:schemeClr val="tx1"/>
              </a:buClr>
            </a:pPr>
            <a:endParaRPr lang="pt-BR" dirty="0">
              <a:solidFill>
                <a:srgbClr val="000066"/>
              </a:solidFill>
              <a:latin typeface="Tahoma" pitchFamily="34" charset="0"/>
            </a:endParaRPr>
          </a:p>
          <a:p>
            <a:pPr eaLnBrk="0" hangingPunct="0">
              <a:buClr>
                <a:schemeClr val="tx1"/>
              </a:buClr>
            </a:pPr>
            <a:r>
              <a:rPr lang="es-ES" dirty="0">
                <a:solidFill>
                  <a:srgbClr val="000066"/>
                </a:solidFill>
                <a:latin typeface="Tahoma" pitchFamily="34" charset="0"/>
              </a:rPr>
              <a:t>MESSINA, G. Estudio sobre el estado da arte de La </a:t>
            </a:r>
            <a:r>
              <a:rPr lang="es-ES" dirty="0" err="1">
                <a:solidFill>
                  <a:srgbClr val="000066"/>
                </a:solidFill>
                <a:latin typeface="Tahoma" pitchFamily="34" charset="0"/>
              </a:rPr>
              <a:t>investigacion</a:t>
            </a:r>
            <a:r>
              <a:rPr lang="es-ES" dirty="0">
                <a:solidFill>
                  <a:srgbClr val="000066"/>
                </a:solidFill>
                <a:latin typeface="Tahoma" pitchFamily="34" charset="0"/>
              </a:rPr>
              <a:t> acerca de La formación</a:t>
            </a:r>
          </a:p>
          <a:p>
            <a:pPr eaLnBrk="0" hangingPunct="0">
              <a:buClr>
                <a:schemeClr val="tx1"/>
              </a:buClr>
            </a:pPr>
            <a:r>
              <a:rPr lang="es-ES" dirty="0">
                <a:solidFill>
                  <a:srgbClr val="000066"/>
                </a:solidFill>
                <a:latin typeface="Tahoma" pitchFamily="34" charset="0"/>
              </a:rPr>
              <a:t>docente en los noventa. Organización de Estados </a:t>
            </a:r>
            <a:r>
              <a:rPr lang="es-ES" dirty="0" err="1">
                <a:solidFill>
                  <a:srgbClr val="000066"/>
                </a:solidFill>
                <a:latin typeface="Tahoma" pitchFamily="34" charset="0"/>
              </a:rPr>
              <a:t>IberoAmericanos</a:t>
            </a:r>
            <a:r>
              <a:rPr lang="es-ES" dirty="0">
                <a:solidFill>
                  <a:srgbClr val="000066"/>
                </a:solidFill>
                <a:latin typeface="Tahoma" pitchFamily="34" charset="0"/>
              </a:rPr>
              <a:t> para La Educación, La</a:t>
            </a:r>
          </a:p>
          <a:p>
            <a:pPr eaLnBrk="0" hangingPunct="0">
              <a:buClr>
                <a:schemeClr val="tx1"/>
              </a:buClr>
            </a:pPr>
            <a:r>
              <a:rPr lang="es-ES" dirty="0" err="1">
                <a:solidFill>
                  <a:srgbClr val="000066"/>
                </a:solidFill>
                <a:latin typeface="Tahoma" pitchFamily="34" charset="0"/>
              </a:rPr>
              <a:t>Ciência</a:t>
            </a:r>
            <a:r>
              <a:rPr lang="es-ES" dirty="0">
                <a:solidFill>
                  <a:srgbClr val="000066"/>
                </a:solidFill>
                <a:latin typeface="Tahoma" pitchFamily="34" charset="0"/>
              </a:rPr>
              <a:t> y La Cultura. In: REÚNION DE CONSULTA TÉCNICA SOBRE INVESTIGACIÓN</a:t>
            </a:r>
          </a:p>
          <a:p>
            <a:pPr eaLnBrk="0" hangingPunct="0">
              <a:buClr>
                <a:schemeClr val="tx1"/>
              </a:buClr>
            </a:pPr>
            <a:r>
              <a:rPr lang="es-ES" dirty="0">
                <a:solidFill>
                  <a:srgbClr val="000066"/>
                </a:solidFill>
                <a:latin typeface="Tahoma" pitchFamily="34" charset="0"/>
              </a:rPr>
              <a:t>EN FORMÁCION DEL PROFESSORADO, México, 1998.</a:t>
            </a:r>
          </a:p>
          <a:p>
            <a:pPr eaLnBrk="0" hangingPunct="0">
              <a:buClr>
                <a:schemeClr val="tx1"/>
              </a:buClr>
            </a:pPr>
            <a:endParaRPr lang="es-ES" dirty="0">
              <a:solidFill>
                <a:srgbClr val="000066"/>
              </a:solidFill>
              <a:latin typeface="Tahoma" pitchFamily="34" charset="0"/>
            </a:endParaRPr>
          </a:p>
          <a:p>
            <a:pPr lvl="0" eaLnBrk="0" hangingPunct="0">
              <a:buClr>
                <a:schemeClr val="tx1"/>
              </a:buClr>
              <a:defRPr/>
            </a:pPr>
            <a:r>
              <a:rPr lang="pt-BR" dirty="0">
                <a:solidFill>
                  <a:srgbClr val="000066"/>
                </a:solidFill>
                <a:latin typeface="Tahoma" pitchFamily="34" charset="0"/>
              </a:rPr>
              <a:t>SPINK, Peter Kevin. Pesquisa de campo em psicologia social: uma perspectiva pós-</a:t>
            </a:r>
            <a:r>
              <a:rPr lang="pt-BR" dirty="0" err="1">
                <a:solidFill>
                  <a:srgbClr val="000066"/>
                </a:solidFill>
                <a:latin typeface="Tahoma" pitchFamily="34" charset="0"/>
              </a:rPr>
              <a:t>construcionista</a:t>
            </a:r>
            <a:r>
              <a:rPr lang="pt-BR" dirty="0">
                <a:solidFill>
                  <a:srgbClr val="000066"/>
                </a:solidFill>
                <a:latin typeface="Tahoma" pitchFamily="34" charset="0"/>
              </a:rPr>
              <a:t>. Psicologia &amp; Sociedade 15.2 (2003): 18-42.</a:t>
            </a:r>
          </a:p>
          <a:p>
            <a:pPr lvl="0" eaLnBrk="0" hangingPunct="0">
              <a:buClr>
                <a:schemeClr val="tx1"/>
              </a:buClr>
              <a:defRPr/>
            </a:pPr>
            <a:endParaRPr lang="pt-BR" dirty="0">
              <a:solidFill>
                <a:srgbClr val="000066"/>
              </a:solidFill>
              <a:latin typeface="Tahoma" pitchFamily="34" charset="0"/>
            </a:endParaRPr>
          </a:p>
          <a:p>
            <a:r>
              <a:rPr lang="pt-BR" dirty="0">
                <a:solidFill>
                  <a:srgbClr val="000066"/>
                </a:solidFill>
                <a:latin typeface="Tahoma" pitchFamily="34" charset="0"/>
              </a:rPr>
              <a:t>Diretrizes para os projetos de trabalho de conclusão de curso. Equipe editorial - Angela M Belloni Cuenca, Ana M </a:t>
            </a:r>
            <a:r>
              <a:rPr lang="pt-BR" dirty="0" err="1">
                <a:solidFill>
                  <a:srgbClr val="000066"/>
                </a:solidFill>
                <a:latin typeface="Tahoma" pitchFamily="34" charset="0"/>
              </a:rPr>
              <a:t>Cervato</a:t>
            </a:r>
            <a:r>
              <a:rPr lang="pt-BR" dirty="0">
                <a:solidFill>
                  <a:srgbClr val="000066"/>
                </a:solidFill>
                <a:latin typeface="Tahoma" pitchFamily="34" charset="0"/>
              </a:rPr>
              <a:t> Mancuso, Cláudia M </a:t>
            </a:r>
            <a:r>
              <a:rPr lang="pt-BR" dirty="0" err="1">
                <a:solidFill>
                  <a:srgbClr val="000066"/>
                </a:solidFill>
                <a:latin typeface="Tahoma" pitchFamily="34" charset="0"/>
              </a:rPr>
              <a:t>Bógus</a:t>
            </a:r>
            <a:r>
              <a:rPr lang="pt-BR" dirty="0">
                <a:solidFill>
                  <a:srgbClr val="000066"/>
                </a:solidFill>
                <a:latin typeface="Tahoma" pitchFamily="34" charset="0"/>
              </a:rPr>
              <a:t>, Mônica I Elias Jorge, José </a:t>
            </a:r>
            <a:r>
              <a:rPr lang="pt-BR" dirty="0" err="1">
                <a:solidFill>
                  <a:srgbClr val="000066"/>
                </a:solidFill>
                <a:latin typeface="Tahoma" pitchFamily="34" charset="0"/>
              </a:rPr>
              <a:t>Estorniolo</a:t>
            </a:r>
            <a:r>
              <a:rPr lang="pt-BR" dirty="0">
                <a:solidFill>
                  <a:srgbClr val="000066"/>
                </a:solidFill>
                <a:latin typeface="Tahoma" pitchFamily="34" charset="0"/>
              </a:rPr>
              <a:t> Filho, Maria Carolina B. Von </a:t>
            </a:r>
            <a:r>
              <a:rPr lang="pt-BR" dirty="0" err="1">
                <a:solidFill>
                  <a:srgbClr val="000066"/>
                </a:solidFill>
                <a:latin typeface="Tahoma" pitchFamily="34" charset="0"/>
              </a:rPr>
              <a:t>Atzingen</a:t>
            </a:r>
            <a:r>
              <a:rPr lang="pt-BR" dirty="0">
                <a:solidFill>
                  <a:srgbClr val="000066"/>
                </a:solidFill>
                <a:latin typeface="Tahoma" pitchFamily="34" charset="0"/>
              </a:rPr>
              <a:t>, </a:t>
            </a:r>
            <a:r>
              <a:rPr lang="pt-BR" dirty="0" err="1">
                <a:solidFill>
                  <a:srgbClr val="000066"/>
                </a:solidFill>
                <a:latin typeface="Tahoma" pitchFamily="34" charset="0"/>
              </a:rPr>
              <a:t>Patricia</a:t>
            </a:r>
            <a:r>
              <a:rPr lang="pt-BR" dirty="0">
                <a:solidFill>
                  <a:srgbClr val="000066"/>
                </a:solidFill>
                <a:latin typeface="Tahoma" pitchFamily="34" charset="0"/>
              </a:rPr>
              <a:t> </a:t>
            </a:r>
            <a:r>
              <a:rPr lang="pt-BR" dirty="0" err="1">
                <a:solidFill>
                  <a:srgbClr val="000066"/>
                </a:solidFill>
                <a:latin typeface="Tahoma" pitchFamily="34" charset="0"/>
              </a:rPr>
              <a:t>Serafin</a:t>
            </a:r>
            <a:r>
              <a:rPr lang="pt-BR" dirty="0">
                <a:solidFill>
                  <a:srgbClr val="000066"/>
                </a:solidFill>
                <a:latin typeface="Tahoma" pitchFamily="34" charset="0"/>
              </a:rPr>
              <a:t>, 2021. Disponível em </a:t>
            </a:r>
            <a:r>
              <a:rPr lang="pt-BR" dirty="0">
                <a:solidFill>
                  <a:srgbClr val="000066"/>
                </a:solidFill>
                <a:latin typeface="Tahoma" pitchFamily="34" charset="0"/>
                <a:hlinkClick r:id="rId2"/>
              </a:rPr>
              <a:t>Diretrizes_TCC1_2021-1.pdf (usp.br)</a:t>
            </a:r>
            <a:r>
              <a:rPr lang="pt-BR" dirty="0">
                <a:solidFill>
                  <a:srgbClr val="000066"/>
                </a:solidFill>
                <a:latin typeface="Tahoma" pitchFamily="34" charset="0"/>
              </a:rPr>
              <a:t>.</a:t>
            </a:r>
          </a:p>
          <a:p>
            <a:r>
              <a:rPr lang="pt-BR" dirty="0">
                <a:solidFill>
                  <a:srgbClr val="000066"/>
                </a:solidFill>
                <a:latin typeface="Tahoma" pitchFamily="34" charset="0"/>
              </a:rPr>
              <a:t> </a:t>
            </a:r>
          </a:p>
          <a:p>
            <a:r>
              <a:rPr lang="pt-BR" dirty="0">
                <a:solidFill>
                  <a:srgbClr val="000066"/>
                </a:solidFill>
                <a:latin typeface="Tahoma" pitchFamily="34" charset="0"/>
              </a:rPr>
              <a:t>Diretrizes para os trabalhos de conclusão de curso (TCC). Equipe editorial - Angela M B Cuenca, Ana M </a:t>
            </a:r>
            <a:r>
              <a:rPr lang="pt-BR" dirty="0" err="1">
                <a:solidFill>
                  <a:srgbClr val="000066"/>
                </a:solidFill>
                <a:latin typeface="Tahoma" pitchFamily="34" charset="0"/>
              </a:rPr>
              <a:t>Cervato</a:t>
            </a:r>
            <a:r>
              <a:rPr lang="pt-BR" dirty="0">
                <a:solidFill>
                  <a:srgbClr val="000066"/>
                </a:solidFill>
                <a:latin typeface="Tahoma" pitchFamily="34" charset="0"/>
              </a:rPr>
              <a:t> Mancuso, Cláudia M </a:t>
            </a:r>
            <a:r>
              <a:rPr lang="pt-BR" dirty="0" err="1">
                <a:solidFill>
                  <a:srgbClr val="000066"/>
                </a:solidFill>
                <a:latin typeface="Tahoma" pitchFamily="34" charset="0"/>
              </a:rPr>
              <a:t>Bógus</a:t>
            </a:r>
            <a:r>
              <a:rPr lang="pt-BR" dirty="0">
                <a:solidFill>
                  <a:srgbClr val="000066"/>
                </a:solidFill>
                <a:latin typeface="Tahoma" pitchFamily="34" charset="0"/>
              </a:rPr>
              <a:t>, Mônica I Elias Jorge, José </a:t>
            </a:r>
            <a:r>
              <a:rPr lang="pt-BR" dirty="0" err="1">
                <a:solidFill>
                  <a:srgbClr val="000066"/>
                </a:solidFill>
                <a:latin typeface="Tahoma" pitchFamily="34" charset="0"/>
              </a:rPr>
              <a:t>Estorniolo</a:t>
            </a:r>
            <a:r>
              <a:rPr lang="pt-BR" dirty="0">
                <a:solidFill>
                  <a:srgbClr val="000066"/>
                </a:solidFill>
                <a:latin typeface="Tahoma" pitchFamily="34" charset="0"/>
              </a:rPr>
              <a:t> Filho, M Carolina B. Von </a:t>
            </a:r>
            <a:r>
              <a:rPr lang="pt-BR" dirty="0" err="1">
                <a:solidFill>
                  <a:srgbClr val="000066"/>
                </a:solidFill>
                <a:latin typeface="Tahoma" pitchFamily="34" charset="0"/>
              </a:rPr>
              <a:t>Atzingen</a:t>
            </a:r>
            <a:r>
              <a:rPr lang="pt-BR" dirty="0">
                <a:solidFill>
                  <a:srgbClr val="000066"/>
                </a:solidFill>
                <a:latin typeface="Tahoma" pitchFamily="34" charset="0"/>
              </a:rPr>
              <a:t>, Jessica V Franco, Adriana A G Pinto, </a:t>
            </a:r>
            <a:r>
              <a:rPr lang="pt-BR" dirty="0" err="1">
                <a:solidFill>
                  <a:srgbClr val="000066"/>
                </a:solidFill>
                <a:latin typeface="Tahoma" pitchFamily="34" charset="0"/>
              </a:rPr>
              <a:t>Sâmela</a:t>
            </a:r>
            <a:r>
              <a:rPr lang="pt-BR" dirty="0">
                <a:solidFill>
                  <a:srgbClr val="000066"/>
                </a:solidFill>
                <a:latin typeface="Tahoma" pitchFamily="34" charset="0"/>
              </a:rPr>
              <a:t> </a:t>
            </a:r>
            <a:r>
              <a:rPr lang="pt-BR" dirty="0" err="1">
                <a:solidFill>
                  <a:srgbClr val="000066"/>
                </a:solidFill>
                <a:latin typeface="Tahoma" pitchFamily="34" charset="0"/>
              </a:rPr>
              <a:t>KSilvano</a:t>
            </a:r>
            <a:r>
              <a:rPr lang="pt-BR" dirty="0">
                <a:solidFill>
                  <a:srgbClr val="000066"/>
                </a:solidFill>
                <a:latin typeface="Tahoma" pitchFamily="34" charset="0"/>
              </a:rPr>
              <a:t>, Vanessa D Ramos, 2021. Disponível em: </a:t>
            </a:r>
            <a:r>
              <a:rPr lang="pt-BR" dirty="0">
                <a:solidFill>
                  <a:srgbClr val="000066"/>
                </a:solidFill>
                <a:latin typeface="Tahoma" pitchFamily="34" charset="0"/>
                <a:hlinkClick r:id="rId3"/>
              </a:rPr>
              <a:t>diretrizes_tcc_2_ver2021.pdf (usp.br)</a:t>
            </a:r>
            <a:endParaRPr lang="pt-BR" dirty="0">
              <a:solidFill>
                <a:srgbClr val="000066"/>
              </a:solidFill>
              <a:latin typeface="Tahoma" pitchFamily="34" charset="0"/>
            </a:endParaRPr>
          </a:p>
          <a:p>
            <a:pPr lvl="0" eaLnBrk="0" hangingPunct="0">
              <a:buClr>
                <a:schemeClr val="tx1"/>
              </a:buClr>
              <a:defRPr/>
            </a:pPr>
            <a:endParaRPr lang="pt-BR" dirty="0">
              <a:solidFill>
                <a:srgbClr val="000066"/>
              </a:solidFill>
              <a:latin typeface="Tahoma" pitchFamily="34" charset="0"/>
            </a:endParaRPr>
          </a:p>
        </p:txBody>
      </p:sp>
    </p:spTree>
    <p:extLst>
      <p:ext uri="{BB962C8B-B14F-4D97-AF65-F5344CB8AC3E}">
        <p14:creationId xmlns:p14="http://schemas.microsoft.com/office/powerpoint/2010/main" xmlns="" val="282270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928688" y="1340768"/>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93189" name="Rectangle 5"/>
          <p:cNvSpPr>
            <a:spLocks noChangeArrowheads="1"/>
          </p:cNvSpPr>
          <p:nvPr/>
        </p:nvSpPr>
        <p:spPr bwMode="auto">
          <a:xfrm flipV="1">
            <a:off x="381000" y="6400800"/>
            <a:ext cx="8229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ctr" eaLnBrk="0" hangingPunct="0">
              <a:spcBef>
                <a:spcPct val="20000"/>
              </a:spcBef>
              <a:defRPr/>
            </a:pPr>
            <a:endParaRPr lang="pt-BR" sz="1800" b="1" dirty="0">
              <a:solidFill>
                <a:srgbClr val="FF0000"/>
              </a:solidFill>
              <a:effectLst>
                <a:outerShdw blurRad="38100" dist="38100" dir="2700000" algn="tl">
                  <a:srgbClr val="C0C0C0"/>
                </a:outerShdw>
              </a:effectLst>
            </a:endParaRPr>
          </a:p>
          <a:p>
            <a:pPr algn="ctr" eaLnBrk="0" hangingPunct="0">
              <a:spcBef>
                <a:spcPct val="20000"/>
              </a:spcBef>
              <a:defRPr/>
            </a:pPr>
            <a:endParaRPr lang="pt-BR" sz="1400" dirty="0">
              <a:solidFill>
                <a:srgbClr val="000000"/>
              </a:solidFill>
            </a:endParaRPr>
          </a:p>
          <a:p>
            <a:pPr eaLnBrk="0" hangingPunct="0">
              <a:spcBef>
                <a:spcPct val="20000"/>
              </a:spcBef>
              <a:defRPr/>
            </a:pPr>
            <a:endParaRPr lang="pt-BR" b="1" dirty="0">
              <a:solidFill>
                <a:srgbClr val="FF0000"/>
              </a:solidFill>
            </a:endParaRPr>
          </a:p>
          <a:p>
            <a:pPr eaLnBrk="0" hangingPunct="0">
              <a:spcBef>
                <a:spcPct val="20000"/>
              </a:spcBef>
              <a:defRPr/>
            </a:pPr>
            <a:r>
              <a:rPr lang="pt-BR" sz="1400" b="1" dirty="0">
                <a:solidFill>
                  <a:srgbClr val="000000"/>
                </a:solidFill>
              </a:rPr>
              <a:t>	</a:t>
            </a:r>
          </a:p>
          <a:p>
            <a:pPr eaLnBrk="0" hangingPunct="0">
              <a:spcBef>
                <a:spcPct val="20000"/>
              </a:spcBef>
              <a:spcAft>
                <a:spcPct val="100000"/>
              </a:spcAft>
              <a:buClr>
                <a:schemeClr val="tx1"/>
              </a:buClr>
              <a:buFont typeface="Wingdings" pitchFamily="2" charset="2"/>
              <a:buChar char="Ø"/>
              <a:defRPr/>
            </a:pPr>
            <a:endParaRPr lang="pt-BR" sz="1400" b="1" dirty="0">
              <a:solidFill>
                <a:srgbClr val="000000"/>
              </a:solidFill>
            </a:endParaRPr>
          </a:p>
        </p:txBody>
      </p:sp>
      <p:sp>
        <p:nvSpPr>
          <p:cNvPr id="93191" name="Rectangle 7"/>
          <p:cNvSpPr>
            <a:spLocks noChangeArrowheads="1"/>
          </p:cNvSpPr>
          <p:nvPr/>
        </p:nvSpPr>
        <p:spPr bwMode="auto">
          <a:xfrm>
            <a:off x="827088" y="85725"/>
            <a:ext cx="7315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Trabalho acadêmico TCC:</a:t>
            </a:r>
          </a:p>
          <a:p>
            <a:pPr algn="ctr">
              <a:defRPr/>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endPar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7" name="Text Box 16"/>
          <p:cNvSpPr txBox="1">
            <a:spLocks noChangeArrowheads="1"/>
          </p:cNvSpPr>
          <p:nvPr/>
        </p:nvSpPr>
        <p:spPr bwMode="auto">
          <a:xfrm>
            <a:off x="611560" y="1557947"/>
            <a:ext cx="8352928" cy="5001369"/>
          </a:xfrm>
          <a:prstGeom prst="rect">
            <a:avLst/>
          </a:prstGeom>
          <a:noFill/>
          <a:ln w="12700">
            <a:noFill/>
            <a:miter lim="800000"/>
            <a:headEnd type="none" w="sm" len="sm"/>
            <a:tailEnd type="none" w="sm" len="sm"/>
          </a:ln>
          <a:effectLst/>
        </p:spPr>
        <p:txBody>
          <a:bodyPr wrap="square">
            <a:spAutoFit/>
          </a:bodyPr>
          <a:lstStyle/>
          <a:p>
            <a:r>
              <a:rPr lang="pt-BR" sz="1400" b="1" dirty="0">
                <a:solidFill>
                  <a:srgbClr val="000066"/>
                </a:solidFill>
                <a:latin typeface="Tahoma" pitchFamily="34" charset="0"/>
              </a:rPr>
              <a:t>Pesquisa Científica</a:t>
            </a:r>
          </a:p>
          <a:p>
            <a:endParaRPr lang="pt-BR" sz="1400" b="1" dirty="0">
              <a:solidFill>
                <a:srgbClr val="000066"/>
              </a:solidFill>
              <a:latin typeface="Tahoma" pitchFamily="34" charset="0"/>
            </a:endParaRPr>
          </a:p>
          <a:p>
            <a:pPr marL="285750" indent="-285750">
              <a:buFont typeface="Wingdings" panose="05000000000000000000" pitchFamily="2" charset="2"/>
              <a:buChar char="Ø"/>
            </a:pPr>
            <a:r>
              <a:rPr lang="pt-BR" sz="1400" b="1" dirty="0">
                <a:solidFill>
                  <a:srgbClr val="000066"/>
                </a:solidFill>
                <a:latin typeface="Tahoma" pitchFamily="34" charset="0"/>
              </a:rPr>
              <a:t>a partir de uma dúvida (problema/hipótese) que, por meio de métodos científicos, busque sua solução ou descreva o problema analisado/avaliado.</a:t>
            </a:r>
          </a:p>
          <a:p>
            <a:pPr marL="285750" indent="-285750">
              <a:buFont typeface="Wingdings" panose="05000000000000000000" pitchFamily="2" charset="2"/>
              <a:buChar char="Ø"/>
            </a:pPr>
            <a:endParaRPr lang="pt-BR" sz="1400" b="1" dirty="0">
              <a:solidFill>
                <a:srgbClr val="000066"/>
              </a:solidFill>
              <a:latin typeface="Tahoma" pitchFamily="34" charset="0"/>
            </a:endParaRPr>
          </a:p>
          <a:p>
            <a:pPr marL="285750" indent="-285750">
              <a:buFont typeface="Wingdings" panose="05000000000000000000" pitchFamily="2" charset="2"/>
              <a:buChar char="Ø"/>
            </a:pPr>
            <a:r>
              <a:rPr lang="en-US" sz="1400" b="1" dirty="0" err="1">
                <a:solidFill>
                  <a:srgbClr val="000066"/>
                </a:solidFill>
                <a:latin typeface="Tahoma" pitchFamily="34" charset="0"/>
              </a:rPr>
              <a:t>apresenta</a:t>
            </a:r>
            <a:r>
              <a:rPr lang="en-US" sz="1400" b="1" dirty="0">
                <a:solidFill>
                  <a:srgbClr val="000066"/>
                </a:solidFill>
                <a:latin typeface="Tahoma" pitchFamily="34" charset="0"/>
              </a:rPr>
              <a:t> o </a:t>
            </a:r>
            <a:r>
              <a:rPr lang="en-US" sz="1400" b="1" dirty="0" err="1">
                <a:solidFill>
                  <a:srgbClr val="000066"/>
                </a:solidFill>
                <a:latin typeface="Tahoma" pitchFamily="34" charset="0"/>
              </a:rPr>
              <a:t>resultado</a:t>
            </a:r>
            <a:r>
              <a:rPr lang="en-US" sz="1400" b="1" dirty="0">
                <a:solidFill>
                  <a:srgbClr val="000066"/>
                </a:solidFill>
                <a:latin typeface="Tahoma" pitchFamily="34" charset="0"/>
              </a:rPr>
              <a:t> de </a:t>
            </a:r>
            <a:r>
              <a:rPr lang="en-US" sz="1400" b="1" dirty="0" err="1">
                <a:solidFill>
                  <a:srgbClr val="000066"/>
                </a:solidFill>
                <a:latin typeface="Tahoma" pitchFamily="34" charset="0"/>
              </a:rPr>
              <a:t>uma</a:t>
            </a:r>
            <a:r>
              <a:rPr lang="en-US" sz="1400" b="1" dirty="0">
                <a:solidFill>
                  <a:srgbClr val="000066"/>
                </a:solidFill>
                <a:latin typeface="Tahoma" pitchFamily="34" charset="0"/>
              </a:rPr>
              <a:t> </a:t>
            </a:r>
            <a:r>
              <a:rPr lang="en-US" sz="1400" b="1" dirty="0" err="1">
                <a:solidFill>
                  <a:srgbClr val="000066"/>
                </a:solidFill>
                <a:latin typeface="Tahoma" pitchFamily="34" charset="0"/>
              </a:rPr>
              <a:t>pesquisa</a:t>
            </a:r>
            <a:r>
              <a:rPr lang="en-US" sz="1400" b="1" dirty="0">
                <a:solidFill>
                  <a:srgbClr val="000066"/>
                </a:solidFill>
                <a:latin typeface="Tahoma" pitchFamily="34" charset="0"/>
              </a:rPr>
              <a:t> original, </a:t>
            </a:r>
            <a:r>
              <a:rPr lang="en-US" sz="1400" b="1" dirty="0" err="1">
                <a:solidFill>
                  <a:srgbClr val="000066"/>
                </a:solidFill>
                <a:latin typeface="Tahoma" pitchFamily="34" charset="0"/>
              </a:rPr>
              <a:t>descrevendo</a:t>
            </a:r>
            <a:r>
              <a:rPr lang="en-US" sz="1400" b="1" dirty="0">
                <a:solidFill>
                  <a:srgbClr val="000066"/>
                </a:solidFill>
                <a:latin typeface="Tahoma" pitchFamily="34" charset="0"/>
              </a:rPr>
              <a:t> as </a:t>
            </a:r>
            <a:r>
              <a:rPr lang="en-US" sz="1400" b="1" dirty="0" err="1">
                <a:solidFill>
                  <a:srgbClr val="000066"/>
                </a:solidFill>
                <a:latin typeface="Tahoma" pitchFamily="34" charset="0"/>
              </a:rPr>
              <a:t>partes</a:t>
            </a:r>
            <a:r>
              <a:rPr lang="en-US" sz="1400" b="1" dirty="0">
                <a:solidFill>
                  <a:srgbClr val="000066"/>
                </a:solidFill>
                <a:latin typeface="Tahoma" pitchFamily="34" charset="0"/>
              </a:rPr>
              <a:t> de </a:t>
            </a:r>
            <a:r>
              <a:rPr lang="en-US" sz="1400" b="1" dirty="0" err="1">
                <a:solidFill>
                  <a:srgbClr val="000066"/>
                </a:solidFill>
                <a:latin typeface="Tahoma" pitchFamily="34" charset="0"/>
              </a:rPr>
              <a:t>todo</a:t>
            </a:r>
            <a:r>
              <a:rPr lang="en-US" sz="1400" b="1" dirty="0">
                <a:solidFill>
                  <a:srgbClr val="000066"/>
                </a:solidFill>
                <a:latin typeface="Tahoma" pitchFamily="34" charset="0"/>
              </a:rPr>
              <a:t> o </a:t>
            </a:r>
            <a:r>
              <a:rPr lang="en-US" sz="1400" b="1" dirty="0" err="1">
                <a:solidFill>
                  <a:srgbClr val="000066"/>
                </a:solidFill>
                <a:latin typeface="Tahoma" pitchFamily="34" charset="0"/>
              </a:rPr>
              <a:t>processo</a:t>
            </a:r>
            <a:r>
              <a:rPr lang="en-US" sz="1400" b="1" dirty="0">
                <a:solidFill>
                  <a:srgbClr val="000066"/>
                </a:solidFill>
                <a:latin typeface="Tahoma" pitchFamily="34" charset="0"/>
              </a:rPr>
              <a:t>. </a:t>
            </a:r>
          </a:p>
          <a:p>
            <a:pPr marL="285750" indent="-285750">
              <a:buFont typeface="Wingdings" panose="05000000000000000000" pitchFamily="2" charset="2"/>
              <a:buChar char="Ø"/>
            </a:pPr>
            <a:endParaRPr lang="en-US" sz="1400" b="1" dirty="0">
              <a:solidFill>
                <a:srgbClr val="000066"/>
              </a:solidFill>
              <a:latin typeface="Tahoma" pitchFamily="34" charset="0"/>
            </a:endParaRPr>
          </a:p>
          <a:p>
            <a:pPr marL="285750" indent="-285750">
              <a:buFont typeface="Wingdings" panose="05000000000000000000" pitchFamily="2" charset="2"/>
              <a:buChar char="Ø"/>
            </a:pPr>
            <a:r>
              <a:rPr lang="pt-BR" sz="1400" b="1" dirty="0">
                <a:solidFill>
                  <a:srgbClr val="000066"/>
                </a:solidFill>
                <a:latin typeface="Tahoma" pitchFamily="34" charset="0"/>
              </a:rPr>
              <a:t>o texto é organizado de acordo com uma estrutura convencional e flexível, podendo ser ampliada ou subdividida em cada parte: </a:t>
            </a:r>
          </a:p>
          <a:p>
            <a:pPr marL="742950" lvl="1" indent="-285750">
              <a:lnSpc>
                <a:spcPct val="150000"/>
              </a:lnSpc>
              <a:buFontTx/>
              <a:buChar char="-"/>
            </a:pPr>
            <a:r>
              <a:rPr lang="en-US" sz="1400" b="1" dirty="0" err="1">
                <a:solidFill>
                  <a:srgbClr val="000066"/>
                </a:solidFill>
                <a:latin typeface="Tahoma" pitchFamily="34" charset="0"/>
              </a:rPr>
              <a:t>Introdução</a:t>
            </a:r>
            <a:endParaRPr lang="en-US" sz="1400" b="1" dirty="0">
              <a:solidFill>
                <a:srgbClr val="000066"/>
              </a:solidFill>
              <a:latin typeface="Tahoma" pitchFamily="34" charset="0"/>
            </a:endParaRPr>
          </a:p>
          <a:p>
            <a:pPr marL="742950" lvl="1" indent="-285750">
              <a:lnSpc>
                <a:spcPct val="150000"/>
              </a:lnSpc>
              <a:buFontTx/>
              <a:buChar char="-"/>
            </a:pPr>
            <a:r>
              <a:rPr lang="en-US" sz="1400" b="1" dirty="0" err="1">
                <a:solidFill>
                  <a:srgbClr val="000066"/>
                </a:solidFill>
                <a:latin typeface="Tahoma" pitchFamily="34" charset="0"/>
              </a:rPr>
              <a:t>Objetivo</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Método</a:t>
            </a:r>
            <a:r>
              <a:rPr lang="en-US" sz="1400" b="1" dirty="0">
                <a:solidFill>
                  <a:srgbClr val="000066"/>
                </a:solidFill>
                <a:latin typeface="Tahoma" pitchFamily="34" charset="0"/>
              </a:rPr>
              <a:t> (</a:t>
            </a:r>
            <a:r>
              <a:rPr lang="en-US" sz="1400" b="1" dirty="0" err="1">
                <a:solidFill>
                  <a:srgbClr val="000066"/>
                </a:solidFill>
                <a:latin typeface="Tahoma" pitchFamily="34" charset="0"/>
              </a:rPr>
              <a:t>Metodologia</a:t>
            </a:r>
            <a:r>
              <a:rPr lang="en-US" sz="1400" b="1" dirty="0">
                <a:solidFill>
                  <a:srgbClr val="000066"/>
                </a:solidFill>
                <a:latin typeface="Tahoma" pitchFamily="34" charset="0"/>
              </a:rPr>
              <a:t>, </a:t>
            </a:r>
            <a:r>
              <a:rPr lang="en-US" sz="1400" b="1" dirty="0" err="1">
                <a:solidFill>
                  <a:srgbClr val="000066"/>
                </a:solidFill>
                <a:latin typeface="Tahoma" pitchFamily="34" charset="0"/>
              </a:rPr>
              <a:t>Materiais</a:t>
            </a:r>
            <a:r>
              <a:rPr lang="en-US" sz="1400" b="1" dirty="0">
                <a:solidFill>
                  <a:srgbClr val="000066"/>
                </a:solidFill>
                <a:latin typeface="Tahoma" pitchFamily="34" charset="0"/>
              </a:rPr>
              <a:t> e </a:t>
            </a:r>
            <a:r>
              <a:rPr lang="en-US" sz="1400" b="1" dirty="0" err="1">
                <a:solidFill>
                  <a:srgbClr val="000066"/>
                </a:solidFill>
                <a:latin typeface="Tahoma" pitchFamily="34" charset="0"/>
              </a:rPr>
              <a:t>Métodos</a:t>
            </a:r>
            <a:r>
              <a:rPr lang="en-US" sz="1400" b="1" dirty="0">
                <a:solidFill>
                  <a:srgbClr val="000066"/>
                </a:solidFill>
                <a:latin typeface="Tahoma" pitchFamily="34" charset="0"/>
              </a:rPr>
              <a:t>, </a:t>
            </a:r>
            <a:r>
              <a:rPr lang="en-US" sz="1400" b="1" dirty="0" err="1">
                <a:solidFill>
                  <a:srgbClr val="000066"/>
                </a:solidFill>
                <a:latin typeface="Tahoma" pitchFamily="34" charset="0"/>
              </a:rPr>
              <a:t>Percurso</a:t>
            </a:r>
            <a:r>
              <a:rPr lang="en-US" sz="1400" b="1" dirty="0">
                <a:solidFill>
                  <a:srgbClr val="000066"/>
                </a:solidFill>
                <a:latin typeface="Tahoma" pitchFamily="34" charset="0"/>
              </a:rPr>
              <a:t> </a:t>
            </a:r>
            <a:r>
              <a:rPr lang="en-US" sz="1400" b="1" dirty="0" err="1">
                <a:solidFill>
                  <a:srgbClr val="000066"/>
                </a:solidFill>
                <a:latin typeface="Tahoma" pitchFamily="34" charset="0"/>
              </a:rPr>
              <a:t>Metodológico</a:t>
            </a:r>
            <a:r>
              <a:rPr lang="en-US" sz="1400" b="1" dirty="0">
                <a:solidFill>
                  <a:srgbClr val="000066"/>
                </a:solidFill>
                <a:latin typeface="Tahoma" pitchFamily="34" charset="0"/>
              </a:rPr>
              <a:t>, </a:t>
            </a:r>
            <a:r>
              <a:rPr lang="en-US" sz="1400" b="1" dirty="0" err="1">
                <a:solidFill>
                  <a:srgbClr val="000066"/>
                </a:solidFill>
                <a:latin typeface="Tahoma" pitchFamily="34" charset="0"/>
              </a:rPr>
              <a:t>Produção</a:t>
            </a:r>
            <a:r>
              <a:rPr lang="en-US" sz="1400" b="1" dirty="0">
                <a:solidFill>
                  <a:srgbClr val="000066"/>
                </a:solidFill>
                <a:latin typeface="Tahoma" pitchFamily="34" charset="0"/>
              </a:rPr>
              <a:t> dos Dados, </a:t>
            </a:r>
            <a:r>
              <a:rPr lang="en-US" sz="1400" b="1" dirty="0" err="1">
                <a:solidFill>
                  <a:srgbClr val="000066"/>
                </a:solidFill>
                <a:latin typeface="Tahoma" pitchFamily="34" charset="0"/>
              </a:rPr>
              <a:t>etc</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Resultados</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Discussão</a:t>
            </a:r>
            <a:r>
              <a:rPr lang="en-US" sz="1400" b="1" dirty="0">
                <a:solidFill>
                  <a:srgbClr val="000066"/>
                </a:solidFill>
                <a:latin typeface="Tahoma" pitchFamily="34" charset="0"/>
              </a:rPr>
              <a:t> (</a:t>
            </a:r>
            <a:r>
              <a:rPr lang="en-US" sz="1400" b="1" dirty="0" err="1">
                <a:solidFill>
                  <a:srgbClr val="000066"/>
                </a:solidFill>
                <a:latin typeface="Tahoma" pitchFamily="34" charset="0"/>
              </a:rPr>
              <a:t>ligação</a:t>
            </a:r>
            <a:r>
              <a:rPr lang="en-US" sz="1400" b="1" dirty="0">
                <a:solidFill>
                  <a:srgbClr val="000066"/>
                </a:solidFill>
                <a:latin typeface="Tahoma" pitchFamily="34" charset="0"/>
              </a:rPr>
              <a:t> com a </a:t>
            </a:r>
            <a:r>
              <a:rPr lang="en-US" sz="1400" b="1" dirty="0" err="1">
                <a:solidFill>
                  <a:srgbClr val="000066"/>
                </a:solidFill>
                <a:latin typeface="Tahoma" pitchFamily="34" charset="0"/>
              </a:rPr>
              <a:t>literatura</a:t>
            </a:r>
            <a:r>
              <a:rPr lang="en-US" sz="1400" b="1" dirty="0">
                <a:solidFill>
                  <a:srgbClr val="000066"/>
                </a:solidFill>
                <a:latin typeface="Tahoma" pitchFamily="34" charset="0"/>
              </a:rPr>
              <a:t> </a:t>
            </a:r>
            <a:r>
              <a:rPr lang="en-US" sz="1400" b="1" dirty="0" err="1">
                <a:solidFill>
                  <a:srgbClr val="000066"/>
                </a:solidFill>
                <a:latin typeface="Tahoma" pitchFamily="34" charset="0"/>
              </a:rPr>
              <a:t>já</a:t>
            </a:r>
            <a:r>
              <a:rPr lang="en-US" sz="1400" b="1" dirty="0">
                <a:solidFill>
                  <a:srgbClr val="000066"/>
                </a:solidFill>
                <a:latin typeface="Tahoma" pitchFamily="34" charset="0"/>
              </a:rPr>
              <a:t> </a:t>
            </a:r>
            <a:r>
              <a:rPr lang="en-US" sz="1400" b="1" dirty="0" err="1">
                <a:solidFill>
                  <a:srgbClr val="000066"/>
                </a:solidFill>
                <a:latin typeface="Tahoma" pitchFamily="34" charset="0"/>
              </a:rPr>
              <a:t>publicada</a:t>
            </a:r>
            <a:r>
              <a:rPr lang="en-US" sz="1400" b="1" dirty="0">
                <a:solidFill>
                  <a:srgbClr val="000066"/>
                </a:solidFill>
                <a:latin typeface="Tahoma" pitchFamily="34" charset="0"/>
              </a:rPr>
              <a:t> </a:t>
            </a:r>
            <a:r>
              <a:rPr lang="en-US" sz="1400" b="1" dirty="0" err="1">
                <a:solidFill>
                  <a:srgbClr val="000066"/>
                </a:solidFill>
                <a:latin typeface="Tahoma" pitchFamily="34" charset="0"/>
              </a:rPr>
              <a:t>sobre</a:t>
            </a:r>
            <a:r>
              <a:rPr lang="en-US" sz="1400" b="1" dirty="0">
                <a:solidFill>
                  <a:srgbClr val="000066"/>
                </a:solidFill>
                <a:latin typeface="Tahoma" pitchFamily="34" charset="0"/>
              </a:rPr>
              <a:t> o </a:t>
            </a:r>
            <a:r>
              <a:rPr lang="en-US" sz="1400" b="1" dirty="0" err="1">
                <a:solidFill>
                  <a:srgbClr val="000066"/>
                </a:solidFill>
                <a:latin typeface="Tahoma" pitchFamily="34" charset="0"/>
              </a:rPr>
              <a:t>assunto</a:t>
            </a:r>
            <a:r>
              <a:rPr lang="en-US" sz="1400" b="1" dirty="0">
                <a:solidFill>
                  <a:srgbClr val="000066"/>
                </a:solidFill>
                <a:latin typeface="Tahoma" pitchFamily="34" charset="0"/>
              </a:rPr>
              <a:t>)</a:t>
            </a:r>
          </a:p>
          <a:p>
            <a:pPr marL="742950" lvl="1" indent="-285750">
              <a:lnSpc>
                <a:spcPct val="150000"/>
              </a:lnSpc>
              <a:buFontTx/>
              <a:buChar char="-"/>
            </a:pPr>
            <a:r>
              <a:rPr lang="en-US" sz="1400" b="1" dirty="0" err="1">
                <a:solidFill>
                  <a:srgbClr val="000066"/>
                </a:solidFill>
                <a:latin typeface="Tahoma" pitchFamily="34" charset="0"/>
              </a:rPr>
              <a:t>Conclusão</a:t>
            </a:r>
            <a:endParaRPr lang="pt-BR" sz="1400" b="1" dirty="0">
              <a:solidFill>
                <a:srgbClr val="000066"/>
              </a:solidFill>
              <a:latin typeface="Tahoma" pitchFamily="34" charset="0"/>
            </a:endParaRPr>
          </a:p>
          <a:p>
            <a:endParaRPr lang="pt-BR" sz="1600" dirty="0"/>
          </a:p>
          <a:p>
            <a:endParaRPr lang="pt-BR" sz="1600" dirty="0">
              <a:solidFill>
                <a:srgbClr val="FF0000"/>
              </a:solidFill>
              <a:latin typeface="Tahoma" pitchFamily="34" charset="0"/>
            </a:endParaRPr>
          </a:p>
        </p:txBody>
      </p:sp>
      <p:sp>
        <p:nvSpPr>
          <p:cNvPr id="12298" name="Text Box 19"/>
          <p:cNvSpPr txBox="1">
            <a:spLocks noChangeArrowheads="1"/>
          </p:cNvSpPr>
          <p:nvPr/>
        </p:nvSpPr>
        <p:spPr bwMode="auto">
          <a:xfrm>
            <a:off x="2176463" y="4605338"/>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135506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93189" name="Rectangle 5"/>
          <p:cNvSpPr>
            <a:spLocks noChangeArrowheads="1"/>
          </p:cNvSpPr>
          <p:nvPr/>
        </p:nvSpPr>
        <p:spPr bwMode="auto">
          <a:xfrm flipV="1">
            <a:off x="381000" y="6400800"/>
            <a:ext cx="8229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ctr" eaLnBrk="0" hangingPunct="0">
              <a:spcBef>
                <a:spcPct val="20000"/>
              </a:spcBef>
              <a:defRPr/>
            </a:pPr>
            <a:endParaRPr lang="pt-BR" sz="1800" b="1" dirty="0">
              <a:solidFill>
                <a:srgbClr val="FF0000"/>
              </a:solidFill>
              <a:effectLst>
                <a:outerShdw blurRad="38100" dist="38100" dir="2700000" algn="tl">
                  <a:srgbClr val="C0C0C0"/>
                </a:outerShdw>
              </a:effectLst>
            </a:endParaRPr>
          </a:p>
          <a:p>
            <a:pPr algn="ctr" eaLnBrk="0" hangingPunct="0">
              <a:spcBef>
                <a:spcPct val="20000"/>
              </a:spcBef>
              <a:defRPr/>
            </a:pPr>
            <a:endParaRPr lang="pt-BR" sz="1400" dirty="0">
              <a:solidFill>
                <a:srgbClr val="000000"/>
              </a:solidFill>
            </a:endParaRPr>
          </a:p>
          <a:p>
            <a:pPr eaLnBrk="0" hangingPunct="0">
              <a:spcBef>
                <a:spcPct val="20000"/>
              </a:spcBef>
              <a:defRPr/>
            </a:pPr>
            <a:endParaRPr lang="pt-BR" b="1" dirty="0">
              <a:solidFill>
                <a:srgbClr val="FF0000"/>
              </a:solidFill>
            </a:endParaRPr>
          </a:p>
          <a:p>
            <a:pPr eaLnBrk="0" hangingPunct="0">
              <a:spcBef>
                <a:spcPct val="20000"/>
              </a:spcBef>
              <a:defRPr/>
            </a:pPr>
            <a:r>
              <a:rPr lang="pt-BR" sz="1400" b="1" dirty="0">
                <a:solidFill>
                  <a:srgbClr val="000000"/>
                </a:solidFill>
              </a:rPr>
              <a:t>	</a:t>
            </a:r>
          </a:p>
          <a:p>
            <a:pPr eaLnBrk="0" hangingPunct="0">
              <a:spcBef>
                <a:spcPct val="20000"/>
              </a:spcBef>
              <a:spcAft>
                <a:spcPct val="100000"/>
              </a:spcAft>
              <a:buClr>
                <a:schemeClr val="tx1"/>
              </a:buClr>
              <a:buFont typeface="Wingdings" pitchFamily="2" charset="2"/>
              <a:buChar char="Ø"/>
              <a:defRPr/>
            </a:pPr>
            <a:endParaRPr lang="pt-BR" sz="1400" b="1" dirty="0">
              <a:solidFill>
                <a:srgbClr val="000000"/>
              </a:solidFill>
            </a:endParaRPr>
          </a:p>
        </p:txBody>
      </p:sp>
      <p:sp>
        <p:nvSpPr>
          <p:cNvPr id="93191" name="Rectangle 7"/>
          <p:cNvSpPr>
            <a:spLocks noChangeArrowheads="1"/>
          </p:cNvSpPr>
          <p:nvPr/>
        </p:nvSpPr>
        <p:spPr bwMode="auto">
          <a:xfrm>
            <a:off x="827088" y="85725"/>
            <a:ext cx="7315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Trabalho acadêmico TCC:</a:t>
            </a:r>
          </a:p>
          <a:p>
            <a:pPr algn="ctr">
              <a:defRPr/>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p>
        </p:txBody>
      </p:sp>
      <p:sp>
        <p:nvSpPr>
          <p:cNvPr id="12297" name="Text Box 16"/>
          <p:cNvSpPr txBox="1">
            <a:spLocks noChangeArrowheads="1"/>
          </p:cNvSpPr>
          <p:nvPr/>
        </p:nvSpPr>
        <p:spPr bwMode="auto">
          <a:xfrm>
            <a:off x="539751" y="1484784"/>
            <a:ext cx="7056586" cy="3323987"/>
          </a:xfrm>
          <a:prstGeom prst="rect">
            <a:avLst/>
          </a:prstGeom>
          <a:noFill/>
          <a:ln w="12700">
            <a:noFill/>
            <a:miter lim="800000"/>
            <a:headEnd type="none" w="sm" len="sm"/>
            <a:tailEnd type="none" w="sm" len="sm"/>
          </a:ln>
          <a:effectLst/>
        </p:spPr>
        <p:txBody>
          <a:bodyPr wrap="square">
            <a:spAutoFit/>
          </a:bodyPr>
          <a:lstStyle/>
          <a:p>
            <a:pPr>
              <a:lnSpc>
                <a:spcPct val="150000"/>
              </a:lnSpc>
            </a:pPr>
            <a:r>
              <a:rPr lang="pt-BR" sz="2000" b="1" dirty="0">
                <a:solidFill>
                  <a:srgbClr val="000066"/>
                </a:solidFill>
                <a:latin typeface="Tahoma" pitchFamily="34" charset="0"/>
              </a:rPr>
              <a:t>Pesquisa Científica*</a:t>
            </a:r>
          </a:p>
          <a:p>
            <a:pPr>
              <a:lnSpc>
                <a:spcPct val="150000"/>
              </a:lnSpc>
            </a:pPr>
            <a:endParaRPr lang="pt-BR" sz="2000" b="1" dirty="0">
              <a:solidFill>
                <a:srgbClr val="000066"/>
              </a:solidFill>
              <a:latin typeface="Tahoma" pitchFamily="34" charset="0"/>
            </a:endParaRPr>
          </a:p>
          <a:p>
            <a:pPr marL="285750" indent="-285750">
              <a:lnSpc>
                <a:spcPct val="150000"/>
              </a:lnSpc>
              <a:buFont typeface="Wingdings" panose="05000000000000000000" pitchFamily="2" charset="2"/>
              <a:buChar char="ü"/>
            </a:pPr>
            <a:r>
              <a:rPr lang="pt-BR" sz="2000" b="1" dirty="0">
                <a:solidFill>
                  <a:srgbClr val="000066"/>
                </a:solidFill>
                <a:latin typeface="Tahoma" pitchFamily="34" charset="0"/>
              </a:rPr>
              <a:t>Revisão Bibliográfica</a:t>
            </a:r>
          </a:p>
          <a:p>
            <a:pPr marL="285750" indent="-285750">
              <a:lnSpc>
                <a:spcPct val="150000"/>
              </a:lnSpc>
              <a:buFont typeface="Wingdings" panose="05000000000000000000" pitchFamily="2" charset="2"/>
              <a:buChar char="ü"/>
            </a:pPr>
            <a:r>
              <a:rPr lang="pt-BR" sz="2000" b="1" dirty="0">
                <a:solidFill>
                  <a:srgbClr val="000066"/>
                </a:solidFill>
                <a:latin typeface="Tahoma" pitchFamily="34" charset="0"/>
              </a:rPr>
              <a:t>Análise Documental</a:t>
            </a:r>
          </a:p>
          <a:p>
            <a:pPr marL="285750" indent="-285750">
              <a:lnSpc>
                <a:spcPct val="150000"/>
              </a:lnSpc>
              <a:buFont typeface="Wingdings" panose="05000000000000000000" pitchFamily="2" charset="2"/>
              <a:buChar char="ü"/>
            </a:pPr>
            <a:r>
              <a:rPr lang="pt-BR" sz="2000" b="1" dirty="0">
                <a:solidFill>
                  <a:srgbClr val="000066"/>
                </a:solidFill>
                <a:latin typeface="Tahoma" pitchFamily="34" charset="0"/>
              </a:rPr>
              <a:t>Pesquisa de Campo</a:t>
            </a:r>
          </a:p>
          <a:p>
            <a:pPr marL="285750" indent="-285750">
              <a:lnSpc>
                <a:spcPct val="150000"/>
              </a:lnSpc>
              <a:buFont typeface="Wingdings" panose="05000000000000000000" pitchFamily="2" charset="2"/>
              <a:buChar char="ü"/>
            </a:pPr>
            <a:r>
              <a:rPr lang="pt-BR" sz="2000" b="1" dirty="0">
                <a:solidFill>
                  <a:srgbClr val="000066"/>
                </a:solidFill>
                <a:latin typeface="Tahoma" pitchFamily="34" charset="0"/>
              </a:rPr>
              <a:t>Pesquisa Experimental </a:t>
            </a:r>
          </a:p>
          <a:p>
            <a:pPr>
              <a:lnSpc>
                <a:spcPct val="150000"/>
              </a:lnSpc>
            </a:pPr>
            <a:endParaRPr lang="pt-BR" sz="2000" b="1" dirty="0">
              <a:solidFill>
                <a:srgbClr val="000066"/>
              </a:solidFill>
              <a:latin typeface="Tahoma" pitchFamily="34" charset="0"/>
            </a:endParaRPr>
          </a:p>
        </p:txBody>
      </p:sp>
      <p:sp>
        <p:nvSpPr>
          <p:cNvPr id="12298" name="Text Box 19"/>
          <p:cNvSpPr txBox="1">
            <a:spLocks noChangeArrowheads="1"/>
          </p:cNvSpPr>
          <p:nvPr/>
        </p:nvSpPr>
        <p:spPr bwMode="auto">
          <a:xfrm>
            <a:off x="2176463" y="4605338"/>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
        <p:nvSpPr>
          <p:cNvPr id="2" name="CaixaDeTexto 1"/>
          <p:cNvSpPr txBox="1"/>
          <p:nvPr/>
        </p:nvSpPr>
        <p:spPr>
          <a:xfrm>
            <a:off x="308472" y="5517232"/>
            <a:ext cx="7936432" cy="646331"/>
          </a:xfrm>
          <a:prstGeom prst="rect">
            <a:avLst/>
          </a:prstGeom>
          <a:noFill/>
        </p:spPr>
        <p:txBody>
          <a:bodyPr wrap="square" rtlCol="0">
            <a:spAutoFit/>
          </a:bodyPr>
          <a:lstStyle/>
          <a:p>
            <a:r>
              <a:rPr lang="pt-BR" dirty="0"/>
              <a:t>* </a:t>
            </a:r>
            <a:r>
              <a:rPr lang="pt-BR" b="1" dirty="0">
                <a:solidFill>
                  <a:srgbClr val="000066"/>
                </a:solidFill>
                <a:latin typeface="Tahoma" pitchFamily="34" charset="0"/>
              </a:rPr>
              <a:t>Diretrizes para os projetos de trabalho de conclusão de curso. Equipe editorial - Angela M B Cuenca, Ana M </a:t>
            </a:r>
            <a:r>
              <a:rPr lang="pt-BR" b="1" dirty="0" err="1">
                <a:solidFill>
                  <a:srgbClr val="000066"/>
                </a:solidFill>
                <a:latin typeface="Tahoma" pitchFamily="34" charset="0"/>
              </a:rPr>
              <a:t>Cervato</a:t>
            </a:r>
            <a:r>
              <a:rPr lang="pt-BR" b="1" dirty="0">
                <a:solidFill>
                  <a:srgbClr val="000066"/>
                </a:solidFill>
                <a:latin typeface="Tahoma" pitchFamily="34" charset="0"/>
              </a:rPr>
              <a:t> Mancuso, Cláudia M </a:t>
            </a:r>
            <a:r>
              <a:rPr lang="pt-BR" b="1" dirty="0" err="1">
                <a:solidFill>
                  <a:srgbClr val="000066"/>
                </a:solidFill>
                <a:latin typeface="Tahoma" pitchFamily="34" charset="0"/>
              </a:rPr>
              <a:t>Bógus</a:t>
            </a:r>
            <a:r>
              <a:rPr lang="pt-BR" b="1" dirty="0">
                <a:solidFill>
                  <a:srgbClr val="000066"/>
                </a:solidFill>
                <a:latin typeface="Tahoma" pitchFamily="34" charset="0"/>
              </a:rPr>
              <a:t>, Mônica I Elias Jorge, José </a:t>
            </a:r>
            <a:r>
              <a:rPr lang="pt-BR" b="1" dirty="0" err="1">
                <a:solidFill>
                  <a:srgbClr val="000066"/>
                </a:solidFill>
                <a:latin typeface="Tahoma" pitchFamily="34" charset="0"/>
              </a:rPr>
              <a:t>Estorniolo</a:t>
            </a:r>
            <a:r>
              <a:rPr lang="pt-BR" b="1" dirty="0">
                <a:solidFill>
                  <a:srgbClr val="000066"/>
                </a:solidFill>
                <a:latin typeface="Tahoma" pitchFamily="34" charset="0"/>
              </a:rPr>
              <a:t> Filho, M Carolina B. Von </a:t>
            </a:r>
            <a:r>
              <a:rPr lang="pt-BR" b="1" dirty="0" err="1">
                <a:solidFill>
                  <a:srgbClr val="000066"/>
                </a:solidFill>
                <a:latin typeface="Tahoma" pitchFamily="34" charset="0"/>
              </a:rPr>
              <a:t>Atzingen</a:t>
            </a:r>
            <a:r>
              <a:rPr lang="pt-BR" b="1" dirty="0">
                <a:solidFill>
                  <a:srgbClr val="000066"/>
                </a:solidFill>
                <a:latin typeface="Tahoma" pitchFamily="34" charset="0"/>
              </a:rPr>
              <a:t>, </a:t>
            </a:r>
            <a:r>
              <a:rPr lang="pt-BR" b="1" dirty="0" err="1">
                <a:solidFill>
                  <a:srgbClr val="000066"/>
                </a:solidFill>
                <a:latin typeface="Tahoma" pitchFamily="34" charset="0"/>
              </a:rPr>
              <a:t>Patricia</a:t>
            </a:r>
            <a:r>
              <a:rPr lang="pt-BR" b="1" dirty="0">
                <a:solidFill>
                  <a:srgbClr val="000066"/>
                </a:solidFill>
                <a:latin typeface="Tahoma" pitchFamily="34" charset="0"/>
              </a:rPr>
              <a:t> </a:t>
            </a:r>
            <a:r>
              <a:rPr lang="pt-BR" b="1" dirty="0" err="1">
                <a:solidFill>
                  <a:srgbClr val="000066"/>
                </a:solidFill>
                <a:latin typeface="Tahoma" pitchFamily="34" charset="0"/>
              </a:rPr>
              <a:t>Serafin</a:t>
            </a:r>
            <a:r>
              <a:rPr lang="pt-BR" b="1" dirty="0">
                <a:solidFill>
                  <a:srgbClr val="000066"/>
                </a:solidFill>
                <a:latin typeface="Tahoma" pitchFamily="34" charset="0"/>
              </a:rPr>
              <a:t>, 2021. Disponível em </a:t>
            </a:r>
            <a:r>
              <a:rPr lang="pt-BR" b="1" dirty="0">
                <a:solidFill>
                  <a:srgbClr val="000066"/>
                </a:solidFill>
                <a:latin typeface="Tahoma" pitchFamily="34" charset="0"/>
                <a:hlinkClick r:id="rId3"/>
              </a:rPr>
              <a:t>Diretrizes_TCC1_2021-1.pdf (usp.br)</a:t>
            </a:r>
            <a:r>
              <a:rPr lang="pt-BR" b="1" dirty="0">
                <a:solidFill>
                  <a:srgbClr val="000066"/>
                </a:solidFill>
                <a:latin typeface="Tahoma" pitchFamily="34" charset="0"/>
              </a:rPr>
              <a:t>. </a:t>
            </a:r>
          </a:p>
        </p:txBody>
      </p:sp>
    </p:spTree>
    <p:extLst>
      <p:ext uri="{BB962C8B-B14F-4D97-AF65-F5344CB8AC3E}">
        <p14:creationId xmlns:p14="http://schemas.microsoft.com/office/powerpoint/2010/main" xmlns="" val="53007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b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Revisão Bibliográfica</a:t>
            </a:r>
            <a:b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r>
            <a:b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endPar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Espaço Reservado para Número de Slide 3"/>
          <p:cNvSpPr>
            <a:spLocks noGrp="1"/>
          </p:cNvSpPr>
          <p:nvPr>
            <p:ph type="sldNum" sz="quarter" idx="12"/>
          </p:nvPr>
        </p:nvSpPr>
        <p:spPr/>
        <p:txBody>
          <a:bodyPr/>
          <a:lstStyle/>
          <a:p>
            <a:pPr>
              <a:defRPr/>
            </a:pPr>
            <a:fld id="{A75C2AB6-4FB8-45F4-B09C-CAC0472FD62E}" type="slidenum">
              <a:rPr lang="pt-BR" smtClean="0"/>
              <a:pPr>
                <a:defRPr/>
              </a:pPr>
              <a:t>4</a:t>
            </a:fld>
            <a:endParaRPr lang="pt-BR"/>
          </a:p>
        </p:txBody>
      </p:sp>
      <p:sp>
        <p:nvSpPr>
          <p:cNvPr id="5" name="Text Box 2"/>
          <p:cNvSpPr txBox="1">
            <a:spLocks noChangeArrowheads="1"/>
          </p:cNvSpPr>
          <p:nvPr/>
        </p:nvSpPr>
        <p:spPr bwMode="auto">
          <a:xfrm>
            <a:off x="765796" y="1052736"/>
            <a:ext cx="7921004" cy="5478423"/>
          </a:xfrm>
          <a:prstGeom prst="rect">
            <a:avLst/>
          </a:prstGeom>
          <a:noFill/>
          <a:ln w="9525" algn="ctr">
            <a:noFill/>
            <a:miter lim="800000"/>
            <a:headEnd/>
            <a:tailEnd/>
          </a:ln>
          <a:effectLst/>
        </p:spPr>
        <p:txBody>
          <a:bodyPr wrap="square">
            <a:spAutoFit/>
          </a:bodyPr>
          <a:lstStyle/>
          <a:p>
            <a:pPr eaLnBrk="0" hangingPunct="0">
              <a:buClr>
                <a:schemeClr val="tx1"/>
              </a:buClr>
            </a:pPr>
            <a:r>
              <a:rPr lang="pt-BR" sz="1400" b="1" dirty="0">
                <a:solidFill>
                  <a:srgbClr val="FF0000"/>
                </a:solidFill>
                <a:latin typeface="Tahoma" pitchFamily="34" charset="0"/>
              </a:rPr>
              <a:t>Atualização bibliográfica – </a:t>
            </a:r>
            <a:r>
              <a:rPr lang="pt-BR" sz="1400" b="1" dirty="0">
                <a:solidFill>
                  <a:srgbClr val="000066"/>
                </a:solidFill>
                <a:latin typeface="Tahoma" pitchFamily="34" charset="0"/>
              </a:rPr>
              <a:t>revisão clássica baseada em levantamentos bibliográficos que trazem um resultado. São feitas a partir de estratégias de buscas aplicadas em bases bibliográficas especializadas,  elaboradas com os devidos descritores e palavras-chaves.</a:t>
            </a:r>
            <a:endParaRPr lang="pt-BR" sz="1400" b="1" dirty="0">
              <a:solidFill>
                <a:srgbClr val="FF0000"/>
              </a:solidFill>
              <a:latin typeface="Tahoma" pitchFamily="34" charset="0"/>
            </a:endParaRPr>
          </a:p>
          <a:p>
            <a:pPr marL="285750" indent="-285750" eaLnBrk="0" hangingPunct="0">
              <a:buClr>
                <a:schemeClr val="tx1"/>
              </a:buClr>
              <a:buFont typeface="Wingdings" panose="05000000000000000000" pitchFamily="2" charset="2"/>
              <a:buChar char="§"/>
            </a:pPr>
            <a:endParaRPr lang="pt-BR" sz="1400" b="1" dirty="0">
              <a:solidFill>
                <a:srgbClr val="FF0000"/>
              </a:solidFill>
              <a:latin typeface="Tahoma" pitchFamily="34" charset="0"/>
            </a:endParaRPr>
          </a:p>
          <a:p>
            <a:pPr eaLnBrk="0" hangingPunct="0">
              <a:buClr>
                <a:schemeClr val="tx1"/>
              </a:buClr>
            </a:pPr>
            <a:r>
              <a:rPr lang="pt-BR" b="1" dirty="0">
                <a:effectLst>
                  <a:outerShdw blurRad="38100" dist="38100" dir="2700000" algn="tl">
                    <a:srgbClr val="000000"/>
                  </a:outerShdw>
                </a:effectLst>
              </a:rPr>
              <a:t> </a:t>
            </a:r>
            <a:r>
              <a:rPr lang="pt-BR" sz="1400" b="1" dirty="0">
                <a:solidFill>
                  <a:srgbClr val="FF0000"/>
                </a:solidFill>
                <a:latin typeface="Tahoma" pitchFamily="34" charset="0"/>
              </a:rPr>
              <a:t>Revisão sistemática – </a:t>
            </a:r>
            <a:r>
              <a:rPr lang="pt-BR" sz="1400" b="1" dirty="0">
                <a:solidFill>
                  <a:srgbClr val="000066"/>
                </a:solidFill>
                <a:latin typeface="Tahoma" pitchFamily="34" charset="0"/>
              </a:rPr>
              <a:t>é uma síntese de resultados de estudos originais objetiva responder à pergunta específica e de relevância para área estudada e descreve com pormenores:</a:t>
            </a: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o processo de busca dos estudos originais;</a:t>
            </a: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os critérios utilizados para seleção daqueles que foram incluídos na revisão;</a:t>
            </a:r>
          </a:p>
          <a:p>
            <a:pPr marL="285750" indent="-285750" eaLnBrk="0" hangingPunct="0">
              <a:buClr>
                <a:schemeClr val="tx1"/>
              </a:buClr>
              <a:buFont typeface="Wingdings" panose="05000000000000000000" pitchFamily="2" charset="2"/>
              <a:buChar char="§"/>
            </a:pPr>
            <a:r>
              <a:rPr lang="pt-BR" sz="1400" b="1" dirty="0">
                <a:solidFill>
                  <a:srgbClr val="000066"/>
                </a:solidFill>
                <a:latin typeface="Tahoma" pitchFamily="34" charset="0"/>
              </a:rPr>
              <a:t>os procedimentos empregados para a obtenção da síntese dos estudos revisados,  que poderão ou não ser procedimentos de </a:t>
            </a:r>
            <a:r>
              <a:rPr lang="pt-BR" sz="1400" b="1" dirty="0" err="1">
                <a:solidFill>
                  <a:srgbClr val="000066"/>
                </a:solidFill>
                <a:latin typeface="Tahoma" pitchFamily="34" charset="0"/>
              </a:rPr>
              <a:t>metanálise</a:t>
            </a:r>
            <a:r>
              <a:rPr lang="pt-BR" sz="1400" b="1" dirty="0">
                <a:solidFill>
                  <a:srgbClr val="000066"/>
                </a:solidFill>
                <a:latin typeface="Tahoma" pitchFamily="34" charset="0"/>
              </a:rPr>
              <a:t>.</a:t>
            </a:r>
            <a:r>
              <a:rPr lang="en-US" sz="1400" b="1" dirty="0">
                <a:solidFill>
                  <a:srgbClr val="000066"/>
                </a:solidFill>
                <a:latin typeface="Tahoma" pitchFamily="34" charset="0"/>
              </a:rPr>
              <a:t> </a:t>
            </a:r>
          </a:p>
          <a:p>
            <a:pPr marL="285750" indent="-285750" eaLnBrk="0" hangingPunct="0">
              <a:buClr>
                <a:schemeClr val="tx1"/>
              </a:buClr>
              <a:buFont typeface="Wingdings" panose="05000000000000000000" pitchFamily="2" charset="2"/>
              <a:buChar char="§"/>
            </a:pPr>
            <a:endParaRPr lang="en-US" sz="1400" b="1" dirty="0">
              <a:solidFill>
                <a:srgbClr val="000066"/>
              </a:solidFill>
              <a:latin typeface="Tahoma" pitchFamily="34" charset="0"/>
            </a:endParaRPr>
          </a:p>
          <a:p>
            <a:pPr algn="just"/>
            <a:r>
              <a:rPr lang="pt-BR" sz="1400" b="1" dirty="0" err="1">
                <a:solidFill>
                  <a:srgbClr val="FF0000"/>
                </a:solidFill>
                <a:latin typeface="Tahoma" pitchFamily="34" charset="0"/>
              </a:rPr>
              <a:t>Metanálise</a:t>
            </a:r>
            <a:r>
              <a:rPr lang="pt-BR" sz="1400" dirty="0"/>
              <a:t> </a:t>
            </a:r>
            <a:r>
              <a:rPr lang="pt-BR" sz="1400" b="1" dirty="0">
                <a:solidFill>
                  <a:srgbClr val="000066"/>
                </a:solidFill>
                <a:latin typeface="Tahoma" pitchFamily="34" charset="0"/>
              </a:rPr>
              <a:t>é uma análise estatística que combina os resultados de dois ou mais</a:t>
            </a:r>
          </a:p>
          <a:p>
            <a:pPr algn="just"/>
            <a:r>
              <a:rPr lang="pt-BR" sz="1400" b="1" dirty="0">
                <a:solidFill>
                  <a:srgbClr val="000066"/>
                </a:solidFill>
                <a:latin typeface="Tahoma" pitchFamily="34" charset="0"/>
              </a:rPr>
              <a:t>estudos independentes, gerando uma única estimativa de efeito. Estima com mais poder e precisão o “verdadeiro” tamanho do efeito da intervenção, muitas vezes não demonstrado em estudos únicos, com metodologia inadequada e tamanho</a:t>
            </a:r>
          </a:p>
          <a:p>
            <a:pPr algn="just"/>
            <a:r>
              <a:rPr lang="pt-BR" sz="1400" b="1" dirty="0">
                <a:solidFill>
                  <a:srgbClr val="000066"/>
                </a:solidFill>
                <a:latin typeface="Tahoma" pitchFamily="34" charset="0"/>
              </a:rPr>
              <a:t>de amostra insuficiente (Extraído de Ministério da Saúde, 2012)</a:t>
            </a:r>
            <a:endParaRPr lang="en-US" sz="1400" b="1" dirty="0">
              <a:solidFill>
                <a:srgbClr val="000066"/>
              </a:solidFill>
              <a:latin typeface="Tahoma" pitchFamily="34" charset="0"/>
            </a:endParaRPr>
          </a:p>
          <a:p>
            <a:pPr marL="285750" indent="-285750" eaLnBrk="0" hangingPunct="0">
              <a:buClr>
                <a:schemeClr val="tx1"/>
              </a:buClr>
              <a:buFont typeface="Wingdings" panose="05000000000000000000" pitchFamily="2" charset="2"/>
              <a:buChar char="§"/>
            </a:pPr>
            <a:endParaRPr lang="en-US" sz="1400" b="1" dirty="0">
              <a:solidFill>
                <a:srgbClr val="000066"/>
              </a:solidFill>
              <a:latin typeface="Tahoma" pitchFamily="34" charset="0"/>
            </a:endParaRPr>
          </a:p>
          <a:p>
            <a:pPr algn="just" eaLnBrk="0" hangingPunct="0">
              <a:buClr>
                <a:schemeClr val="tx1"/>
              </a:buClr>
            </a:pPr>
            <a:r>
              <a:rPr lang="pt-BR" sz="1400" b="1" dirty="0">
                <a:solidFill>
                  <a:srgbClr val="FF0000"/>
                </a:solidFill>
                <a:latin typeface="Tahoma" pitchFamily="34" charset="0"/>
              </a:rPr>
              <a:t>Revisão sistemática com </a:t>
            </a:r>
            <a:r>
              <a:rPr lang="pt-BR" sz="1400" b="1" dirty="0" err="1">
                <a:solidFill>
                  <a:srgbClr val="FF0000"/>
                </a:solidFill>
                <a:latin typeface="Tahoma" pitchFamily="34" charset="0"/>
              </a:rPr>
              <a:t>metassíntese</a:t>
            </a:r>
            <a:r>
              <a:rPr lang="pt-BR" sz="1400" b="1" dirty="0">
                <a:solidFill>
                  <a:srgbClr val="FF0000"/>
                </a:solidFill>
                <a:latin typeface="Tahoma" pitchFamily="34" charset="0"/>
              </a:rPr>
              <a:t> qualitativa </a:t>
            </a:r>
            <a:r>
              <a:rPr lang="pt-BR" sz="1400" b="1" dirty="0">
                <a:solidFill>
                  <a:srgbClr val="000066"/>
                </a:solidFill>
                <a:latin typeface="Tahoma" pitchFamily="34" charset="0"/>
              </a:rPr>
              <a:t>- aborda características da revisão sistemática, para reunir dados para a tomada de decisão em saúde, comparando as diversas modalidades de revisão, </a:t>
            </a:r>
            <a:r>
              <a:rPr lang="pt-BR" sz="1400" b="1" dirty="0" err="1">
                <a:solidFill>
                  <a:srgbClr val="000066"/>
                </a:solidFill>
                <a:latin typeface="Tahoma" pitchFamily="34" charset="0"/>
              </a:rPr>
              <a:t>metanálise</a:t>
            </a:r>
            <a:r>
              <a:rPr lang="pt-BR" sz="1400" b="1" dirty="0">
                <a:solidFill>
                  <a:srgbClr val="000066"/>
                </a:solidFill>
                <a:latin typeface="Tahoma" pitchFamily="34" charset="0"/>
              </a:rPr>
              <a:t> e </a:t>
            </a:r>
            <a:r>
              <a:rPr lang="pt-BR" sz="1400" b="1" dirty="0" err="1">
                <a:solidFill>
                  <a:srgbClr val="000066"/>
                </a:solidFill>
                <a:latin typeface="Tahoma" pitchFamily="34" charset="0"/>
              </a:rPr>
              <a:t>metassíntese</a:t>
            </a:r>
            <a:r>
              <a:rPr lang="pt-BR" sz="1400" b="1" dirty="0">
                <a:solidFill>
                  <a:srgbClr val="000066"/>
                </a:solidFill>
                <a:latin typeface="Tahoma" pitchFamily="34" charset="0"/>
              </a:rPr>
              <a:t>. Aborda também a pesquisa qualitativa, suas definições, variedade de disciplinas, métodos e peculiaridades, visando a sua aplicação na prática (Lopes e </a:t>
            </a:r>
            <a:r>
              <a:rPr lang="pt-BR" sz="1400" b="1" dirty="0" err="1">
                <a:solidFill>
                  <a:srgbClr val="000066"/>
                </a:solidFill>
                <a:latin typeface="Tahoma" pitchFamily="34" charset="0"/>
              </a:rPr>
              <a:t>Fracolli</a:t>
            </a:r>
            <a:r>
              <a:rPr lang="pt-BR" sz="1400" b="1" dirty="0">
                <a:solidFill>
                  <a:srgbClr val="000066"/>
                </a:solidFill>
                <a:latin typeface="Tahoma" pitchFamily="34" charset="0"/>
              </a:rPr>
              <a:t>, 2008).</a:t>
            </a:r>
          </a:p>
          <a:p>
            <a:pPr marL="285750" indent="-285750" eaLnBrk="0" hangingPunct="0">
              <a:buClr>
                <a:schemeClr val="tx1"/>
              </a:buClr>
              <a:buFont typeface="Wingdings" panose="05000000000000000000" pitchFamily="2" charset="2"/>
              <a:buChar char="§"/>
            </a:pPr>
            <a:endParaRPr lang="en-US" sz="1400" b="1" dirty="0">
              <a:solidFill>
                <a:srgbClr val="000066"/>
              </a:solidFill>
              <a:latin typeface="Tahoma" pitchFamily="34" charset="0"/>
            </a:endParaRPr>
          </a:p>
        </p:txBody>
      </p:sp>
    </p:spTree>
    <p:extLst>
      <p:ext uri="{BB962C8B-B14F-4D97-AF65-F5344CB8AC3E}">
        <p14:creationId xmlns:p14="http://schemas.microsoft.com/office/powerpoint/2010/main" xmlns="" val="298246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fontScale="90000"/>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b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Revisão Bibliográfica</a:t>
            </a:r>
            <a:b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r>
            <a:b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br>
            <a:endPar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Espaço Reservado para Número de Slide 3"/>
          <p:cNvSpPr>
            <a:spLocks noGrp="1"/>
          </p:cNvSpPr>
          <p:nvPr>
            <p:ph type="sldNum" sz="quarter" idx="12"/>
          </p:nvPr>
        </p:nvSpPr>
        <p:spPr/>
        <p:txBody>
          <a:bodyPr/>
          <a:lstStyle/>
          <a:p>
            <a:pPr>
              <a:defRPr/>
            </a:pPr>
            <a:fld id="{A75C2AB6-4FB8-45F4-B09C-CAC0472FD62E}" type="slidenum">
              <a:rPr lang="pt-BR" smtClean="0"/>
              <a:pPr>
                <a:defRPr/>
              </a:pPr>
              <a:t>5</a:t>
            </a:fld>
            <a:endParaRPr lang="pt-BR"/>
          </a:p>
        </p:txBody>
      </p:sp>
      <p:sp>
        <p:nvSpPr>
          <p:cNvPr id="5" name="Text Box 2"/>
          <p:cNvSpPr txBox="1">
            <a:spLocks noChangeArrowheads="1"/>
          </p:cNvSpPr>
          <p:nvPr/>
        </p:nvSpPr>
        <p:spPr bwMode="auto">
          <a:xfrm>
            <a:off x="368667" y="4149080"/>
            <a:ext cx="8595821" cy="2031325"/>
          </a:xfrm>
          <a:prstGeom prst="rect">
            <a:avLst/>
          </a:prstGeom>
          <a:noFill/>
          <a:ln w="9525" algn="ctr">
            <a:noFill/>
            <a:miter lim="800000"/>
            <a:headEnd/>
            <a:tailEnd/>
          </a:ln>
          <a:effectLst/>
        </p:spPr>
        <p:txBody>
          <a:bodyPr wrap="square">
            <a:spAutoFit/>
          </a:bodyPr>
          <a:lstStyle/>
          <a:p>
            <a:r>
              <a:rPr lang="pt-BR" sz="1400" b="1" dirty="0">
                <a:solidFill>
                  <a:srgbClr val="FF0000"/>
                </a:solidFill>
                <a:latin typeface="Tahoma" pitchFamily="34" charset="0"/>
              </a:rPr>
              <a:t>Estado da arte  </a:t>
            </a:r>
            <a:r>
              <a:rPr lang="pt-BR" sz="1400" b="1" dirty="0">
                <a:solidFill>
                  <a:srgbClr val="000066"/>
                </a:solidFill>
                <a:latin typeface="Tahoma" pitchFamily="34" charset="0"/>
              </a:rPr>
              <a:t>- pesquisas de revisão bibliográfica para mapear e discutir uma certa produção acadêmica em diferentes campos do conhecimento, tentando responder que aspectos e dimensões vêm sendo destacados e privilegiados em diferentes épocas e lugares, de que formas e em que condições têm sido produzida a literatura acadêmico-científica. São reconhecidas pela sua metodologia de caráter inventariante e descritivo da produção acadêmica e científica sobre o tema (Ferreira, 2002</a:t>
            </a:r>
            <a:r>
              <a:rPr lang="pt-BR" sz="1400" dirty="0"/>
              <a:t>).</a:t>
            </a:r>
          </a:p>
          <a:p>
            <a:pPr eaLnBrk="0" hangingPunct="0">
              <a:buClr>
                <a:schemeClr val="tx1"/>
              </a:buClr>
            </a:pPr>
            <a:r>
              <a:rPr lang="pt-BR" sz="1400" b="1" dirty="0">
                <a:solidFill>
                  <a:srgbClr val="000066"/>
                </a:solidFill>
                <a:latin typeface="Tahoma" pitchFamily="34" charset="0"/>
              </a:rPr>
              <a:t>Em um estudo da arte está presente a possibilidade de contribuir com a teoria e a prática de um campo do conhecimento (Messina, 1998).</a:t>
            </a:r>
          </a:p>
          <a:p>
            <a:pPr eaLnBrk="0" hangingPunct="0">
              <a:buClr>
                <a:schemeClr val="tx1"/>
              </a:buClr>
            </a:pPr>
            <a:endParaRPr lang="en-US" sz="1400" b="1" dirty="0">
              <a:solidFill>
                <a:srgbClr val="000066"/>
              </a:solidFill>
              <a:latin typeface="Tahoma" pitchFamily="34" charset="0"/>
            </a:endParaRPr>
          </a:p>
        </p:txBody>
      </p:sp>
      <p:sp>
        <p:nvSpPr>
          <p:cNvPr id="6" name="CaixaDeTexto 5"/>
          <p:cNvSpPr txBox="1"/>
          <p:nvPr/>
        </p:nvSpPr>
        <p:spPr>
          <a:xfrm>
            <a:off x="385192" y="2132856"/>
            <a:ext cx="8579296" cy="1815882"/>
          </a:xfrm>
          <a:prstGeom prst="rect">
            <a:avLst/>
          </a:prstGeom>
          <a:noFill/>
        </p:spPr>
        <p:txBody>
          <a:bodyPr wrap="square" rtlCol="0">
            <a:spAutoFit/>
          </a:bodyPr>
          <a:lstStyle/>
          <a:p>
            <a:r>
              <a:rPr lang="pt-BR" sz="1400" b="1" dirty="0">
                <a:solidFill>
                  <a:srgbClr val="FF0000"/>
                </a:solidFill>
                <a:latin typeface="Tahoma" pitchFamily="34" charset="0"/>
              </a:rPr>
              <a:t>Revisão narrativa ou crítica </a:t>
            </a:r>
            <a:r>
              <a:rPr lang="pt-BR" sz="1400" b="1" dirty="0">
                <a:solidFill>
                  <a:srgbClr val="000066"/>
                </a:solidFill>
                <a:latin typeface="Tahoma" pitchFamily="34" charset="0"/>
              </a:rPr>
              <a:t>- apresenta caráter descritivo-discursivo, dedicando-se à apresentação compreensiva e à discussão de temas de interesse científico no campo da saúde pública. Deve apresentar formulação clara de um objeto científico de interesse, argumentação lógica, crítica teórico-metodológica dos trabalhos consultados e síntese conclusiva. Deve ser elaborada por pesquisadores com experiência no campo ou por especialistas de reconhecido saber (RSP). </a:t>
            </a:r>
          </a:p>
          <a:p>
            <a:endParaRPr lang="pt-BR" sz="1400" b="1" dirty="0">
              <a:solidFill>
                <a:srgbClr val="000066"/>
              </a:solidFill>
              <a:latin typeface="Tahoma" pitchFamily="34" charset="0"/>
            </a:endParaRPr>
          </a:p>
          <a:p>
            <a:r>
              <a:rPr lang="pt-BR" sz="1400" b="1" dirty="0">
                <a:solidFill>
                  <a:srgbClr val="000066"/>
                </a:solidFill>
                <a:latin typeface="Tahoma" pitchFamily="34" charset="0"/>
              </a:rPr>
              <a:t>Os artigos de revisão apresentam avaliações críticas da literatura já publicada (APA, 2001)</a:t>
            </a:r>
          </a:p>
        </p:txBody>
      </p:sp>
      <p:sp>
        <p:nvSpPr>
          <p:cNvPr id="3" name="CaixaDeTexto 2"/>
          <p:cNvSpPr txBox="1"/>
          <p:nvPr/>
        </p:nvSpPr>
        <p:spPr>
          <a:xfrm>
            <a:off x="357375" y="980728"/>
            <a:ext cx="8363272" cy="954107"/>
          </a:xfrm>
          <a:prstGeom prst="rect">
            <a:avLst/>
          </a:prstGeom>
          <a:noFill/>
        </p:spPr>
        <p:txBody>
          <a:bodyPr wrap="square" rtlCol="0">
            <a:spAutoFit/>
          </a:bodyPr>
          <a:lstStyle/>
          <a:p>
            <a:r>
              <a:rPr lang="pt-BR" sz="1400" b="1" dirty="0">
                <a:solidFill>
                  <a:srgbClr val="FF0000"/>
                </a:solidFill>
                <a:latin typeface="Tahoma" pitchFamily="34" charset="0"/>
              </a:rPr>
              <a:t>Revisão integrativa </a:t>
            </a:r>
            <a:r>
              <a:rPr lang="pt-BR" sz="1400" b="1" dirty="0">
                <a:solidFill>
                  <a:srgbClr val="000066"/>
                </a:solidFill>
                <a:latin typeface="Tahoma" pitchFamily="34" charset="0"/>
              </a:rPr>
              <a:t>– surgida na área da enfermagem, a  revisão integrativa é um método que proporciona a síntese de conhecimento e a incorporação da aplicabilidade de resultados de estudos significativos na prática. Baseada em levantamento bibliográfico apresenta 6 etapas de realização (Souza et al, 2010).</a:t>
            </a:r>
          </a:p>
        </p:txBody>
      </p:sp>
    </p:spTree>
    <p:extLst>
      <p:ext uri="{BB962C8B-B14F-4D97-AF65-F5344CB8AC3E}">
        <p14:creationId xmlns:p14="http://schemas.microsoft.com/office/powerpoint/2010/main" xmlns="" val="172450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93189" name="Rectangle 5"/>
          <p:cNvSpPr>
            <a:spLocks noChangeArrowheads="1"/>
          </p:cNvSpPr>
          <p:nvPr/>
        </p:nvSpPr>
        <p:spPr bwMode="auto">
          <a:xfrm flipV="1">
            <a:off x="381000" y="6400800"/>
            <a:ext cx="8229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ctr" eaLnBrk="0" hangingPunct="0">
              <a:spcBef>
                <a:spcPct val="20000"/>
              </a:spcBef>
              <a:defRPr/>
            </a:pPr>
            <a:endParaRPr lang="pt-BR" sz="1800" b="1" dirty="0">
              <a:solidFill>
                <a:srgbClr val="FF0000"/>
              </a:solidFill>
              <a:effectLst>
                <a:outerShdw blurRad="38100" dist="38100" dir="2700000" algn="tl">
                  <a:srgbClr val="C0C0C0"/>
                </a:outerShdw>
              </a:effectLst>
            </a:endParaRPr>
          </a:p>
          <a:p>
            <a:pPr algn="ctr" eaLnBrk="0" hangingPunct="0">
              <a:spcBef>
                <a:spcPct val="20000"/>
              </a:spcBef>
              <a:defRPr/>
            </a:pPr>
            <a:endParaRPr lang="pt-BR" sz="1400" dirty="0">
              <a:solidFill>
                <a:srgbClr val="000000"/>
              </a:solidFill>
            </a:endParaRPr>
          </a:p>
          <a:p>
            <a:pPr eaLnBrk="0" hangingPunct="0">
              <a:spcBef>
                <a:spcPct val="20000"/>
              </a:spcBef>
              <a:defRPr/>
            </a:pPr>
            <a:endParaRPr lang="pt-BR" b="1" dirty="0">
              <a:solidFill>
                <a:srgbClr val="FF0000"/>
              </a:solidFill>
            </a:endParaRPr>
          </a:p>
          <a:p>
            <a:pPr eaLnBrk="0" hangingPunct="0">
              <a:spcBef>
                <a:spcPct val="20000"/>
              </a:spcBef>
              <a:defRPr/>
            </a:pPr>
            <a:r>
              <a:rPr lang="pt-BR" sz="1400" b="1" dirty="0">
                <a:solidFill>
                  <a:srgbClr val="000000"/>
                </a:solidFill>
              </a:rPr>
              <a:t>	</a:t>
            </a:r>
          </a:p>
          <a:p>
            <a:pPr eaLnBrk="0" hangingPunct="0">
              <a:spcBef>
                <a:spcPct val="20000"/>
              </a:spcBef>
              <a:spcAft>
                <a:spcPct val="100000"/>
              </a:spcAft>
              <a:buClr>
                <a:schemeClr val="tx1"/>
              </a:buClr>
              <a:buFont typeface="Wingdings" pitchFamily="2" charset="2"/>
              <a:buChar char="Ø"/>
              <a:defRPr/>
            </a:pPr>
            <a:endParaRPr lang="pt-BR" sz="1400" b="1" dirty="0">
              <a:solidFill>
                <a:srgbClr val="000000"/>
              </a:solidFill>
            </a:endParaRPr>
          </a:p>
        </p:txBody>
      </p:sp>
      <p:sp>
        <p:nvSpPr>
          <p:cNvPr id="93191" name="Rectangle 7"/>
          <p:cNvSpPr>
            <a:spLocks noChangeArrowheads="1"/>
          </p:cNvSpPr>
          <p:nvPr/>
        </p:nvSpPr>
        <p:spPr bwMode="auto">
          <a:xfrm>
            <a:off x="827088" y="85725"/>
            <a:ext cx="7315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Trabalho acadêmico TCC:</a:t>
            </a:r>
          </a:p>
          <a:p>
            <a:pPr algn="ctr">
              <a:defRPr/>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p>
        </p:txBody>
      </p:sp>
      <p:sp>
        <p:nvSpPr>
          <p:cNvPr id="12297" name="Text Box 16"/>
          <p:cNvSpPr txBox="1">
            <a:spLocks noChangeArrowheads="1"/>
          </p:cNvSpPr>
          <p:nvPr/>
        </p:nvSpPr>
        <p:spPr bwMode="auto">
          <a:xfrm>
            <a:off x="539750" y="1484784"/>
            <a:ext cx="8070849" cy="6217087"/>
          </a:xfrm>
          <a:prstGeom prst="rect">
            <a:avLst/>
          </a:prstGeom>
          <a:noFill/>
          <a:ln w="12700">
            <a:noFill/>
            <a:miter lim="800000"/>
            <a:headEnd type="none" w="sm" len="sm"/>
            <a:tailEnd type="none" w="sm" len="sm"/>
          </a:ln>
          <a:effectLst/>
        </p:spPr>
        <p:txBody>
          <a:bodyPr wrap="square">
            <a:spAutoFit/>
          </a:bodyPr>
          <a:lstStyle/>
          <a:p>
            <a:pPr marL="285750" indent="-285750">
              <a:lnSpc>
                <a:spcPct val="150000"/>
              </a:lnSpc>
              <a:buFont typeface="Wingdings" panose="05000000000000000000" pitchFamily="2" charset="2"/>
              <a:buChar char="ü"/>
            </a:pPr>
            <a:r>
              <a:rPr lang="pt-BR" sz="2000" b="1" dirty="0">
                <a:solidFill>
                  <a:schemeClr val="accent3">
                    <a:lumMod val="40000"/>
                    <a:lumOff val="60000"/>
                  </a:schemeClr>
                </a:solidFill>
                <a:latin typeface="Tahoma" pitchFamily="34" charset="0"/>
              </a:rPr>
              <a:t>Revisão Bibliográfica</a:t>
            </a:r>
          </a:p>
          <a:p>
            <a:pPr marL="285750" indent="-285750">
              <a:buFont typeface="Wingdings" panose="05000000000000000000" pitchFamily="2" charset="2"/>
              <a:buChar char="ü"/>
            </a:pPr>
            <a:r>
              <a:rPr lang="pt-BR" sz="2000" b="1" dirty="0">
                <a:solidFill>
                  <a:srgbClr val="000066"/>
                </a:solidFill>
                <a:latin typeface="Tahoma" pitchFamily="34" charset="0"/>
              </a:rPr>
              <a:t>Análise Documental </a:t>
            </a:r>
            <a:endParaRPr lang="pt-BR" sz="1400" b="1" dirty="0">
              <a:solidFill>
                <a:srgbClr val="000066"/>
              </a:solidFill>
              <a:latin typeface="Tahoma" pitchFamily="34" charset="0"/>
            </a:endParaRPr>
          </a:p>
          <a:p>
            <a:pPr lvl="1"/>
            <a:r>
              <a:rPr lang="pt-BR" sz="1400" b="1" dirty="0">
                <a:solidFill>
                  <a:srgbClr val="000066"/>
                </a:solidFill>
                <a:latin typeface="Tahoma" pitchFamily="34" charset="0"/>
              </a:rPr>
              <a:t>Incluem pesquisa de arquivo, protocolos, ou análise de documentos etc. Forneça informações básicas para documentos, incluindo quem é o pesquisador ou arquivo original  e como os dados foram originalmente criados e reunidos.</a:t>
            </a:r>
          </a:p>
          <a:p>
            <a:pPr lvl="1"/>
            <a:endParaRPr lang="pt-BR" sz="1400" b="1" dirty="0">
              <a:solidFill>
                <a:srgbClr val="000066"/>
              </a:solidFill>
              <a:latin typeface="Tahoma" pitchFamily="34" charset="0"/>
            </a:endParaRPr>
          </a:p>
          <a:p>
            <a:pPr marL="285750" indent="-285750">
              <a:lnSpc>
                <a:spcPct val="150000"/>
              </a:lnSpc>
              <a:buFont typeface="Wingdings" panose="05000000000000000000" pitchFamily="2" charset="2"/>
              <a:buChar char="ü"/>
            </a:pPr>
            <a:r>
              <a:rPr lang="pt-BR" sz="2000" b="1" dirty="0">
                <a:solidFill>
                  <a:srgbClr val="000066"/>
                </a:solidFill>
                <a:latin typeface="Tahoma" pitchFamily="34" charset="0"/>
              </a:rPr>
              <a:t>Pesquisa de Campo</a:t>
            </a:r>
          </a:p>
          <a:p>
            <a:pPr lvl="1"/>
            <a:r>
              <a:rPr lang="pt-BR" sz="1400" b="1" dirty="0">
                <a:solidFill>
                  <a:srgbClr val="000066"/>
                </a:solidFill>
                <a:latin typeface="Tahoma" pitchFamily="34" charset="0"/>
              </a:rPr>
              <a:t>Tipo de pesquisa feita nos lugares da vida cotidiana, fora do laboratório ou da sala de entrevista (</a:t>
            </a:r>
            <a:r>
              <a:rPr lang="pt-BR" sz="1400" b="1" dirty="0" err="1">
                <a:solidFill>
                  <a:srgbClr val="000066"/>
                </a:solidFill>
                <a:latin typeface="Tahoma" pitchFamily="34" charset="0"/>
              </a:rPr>
              <a:t>Spink</a:t>
            </a:r>
            <a:r>
              <a:rPr lang="pt-BR" sz="1400" b="1" dirty="0">
                <a:solidFill>
                  <a:srgbClr val="000066"/>
                </a:solidFill>
                <a:latin typeface="Tahoma" pitchFamily="34" charset="0"/>
              </a:rPr>
              <a:t>, 2003). Estudos etnográficos, psicologia social etc. Como investigação, há uma delimitação do universo de pesquisa, a definição de critérios para a seleção dos sujeitos/comunidades a serem estudados, elaboração de roteiros de entrevistas/conversas, sua realização, organização e análise de dados qualitativos, entre outros (Duarte, 2002).</a:t>
            </a:r>
          </a:p>
          <a:p>
            <a:pPr lvl="1"/>
            <a:endParaRPr lang="pt-BR" sz="1400" b="1" dirty="0">
              <a:solidFill>
                <a:srgbClr val="000066"/>
              </a:solidFill>
              <a:latin typeface="Tahoma" pitchFamily="34" charset="0"/>
            </a:endParaRPr>
          </a:p>
          <a:p>
            <a:pPr lvl="1" indent="-285750">
              <a:buFont typeface="Wingdings" panose="05000000000000000000" pitchFamily="2" charset="2"/>
              <a:buChar char="ü"/>
            </a:pPr>
            <a:r>
              <a:rPr lang="pt-BR" sz="2000" b="1" dirty="0">
                <a:solidFill>
                  <a:srgbClr val="000066"/>
                </a:solidFill>
                <a:latin typeface="Tahoma" pitchFamily="34" charset="0"/>
              </a:rPr>
              <a:t>Pesquisa Experimental </a:t>
            </a:r>
          </a:p>
          <a:p>
            <a:pPr marL="628650" lvl="2"/>
            <a:r>
              <a:rPr lang="pt-BR" sz="1400" b="1" dirty="0">
                <a:solidFill>
                  <a:srgbClr val="000066"/>
                </a:solidFill>
                <a:latin typeface="Tahoma" pitchFamily="34" charset="0"/>
              </a:rPr>
              <a:t>São estudos pré-estabelecidos, geralmente controlados, sobre a segurança, eficácia, esquema de dosagem ideal de um ou mais procedimentos, drogas ou técnicas, em grupos selecionados de acordo com critérios pré-determinados de elegibilidade e observados para evidências pré-definidas de efeitos favoráveis ou desfavoráveis. Comum em artigos da área biomédica.  (Manual indexação metodologia </a:t>
            </a:r>
            <a:r>
              <a:rPr lang="pt-BR" sz="1400" b="1" dirty="0" err="1">
                <a:solidFill>
                  <a:srgbClr val="000066"/>
                </a:solidFill>
                <a:latin typeface="Tahoma" pitchFamily="34" charset="0"/>
              </a:rPr>
              <a:t>Bireme</a:t>
            </a:r>
            <a:r>
              <a:rPr lang="pt-BR" sz="1400" b="1" dirty="0">
                <a:solidFill>
                  <a:srgbClr val="000066"/>
                </a:solidFill>
                <a:latin typeface="Tahoma" pitchFamily="34" charset="0"/>
              </a:rPr>
              <a:t>)</a:t>
            </a:r>
          </a:p>
          <a:p>
            <a:pPr marL="285750" indent="-285750">
              <a:lnSpc>
                <a:spcPct val="150000"/>
              </a:lnSpc>
              <a:buFont typeface="Wingdings" panose="05000000000000000000" pitchFamily="2" charset="2"/>
              <a:buChar char="ü"/>
            </a:pPr>
            <a:endParaRPr lang="pt-BR" sz="2000" b="1" dirty="0">
              <a:solidFill>
                <a:srgbClr val="000066"/>
              </a:solidFill>
              <a:latin typeface="Tahoma" pitchFamily="34" charset="0"/>
            </a:endParaRPr>
          </a:p>
          <a:p>
            <a:pPr>
              <a:lnSpc>
                <a:spcPct val="150000"/>
              </a:lnSpc>
            </a:pPr>
            <a:endParaRPr lang="pt-BR" sz="2000" b="1" dirty="0">
              <a:solidFill>
                <a:srgbClr val="000066"/>
              </a:solidFill>
              <a:latin typeface="Tahoma" pitchFamily="34" charset="0"/>
            </a:endParaRPr>
          </a:p>
        </p:txBody>
      </p:sp>
      <p:sp>
        <p:nvSpPr>
          <p:cNvPr id="12298" name="Text Box 19"/>
          <p:cNvSpPr txBox="1">
            <a:spLocks noChangeArrowheads="1"/>
          </p:cNvSpPr>
          <p:nvPr/>
        </p:nvSpPr>
        <p:spPr bwMode="auto">
          <a:xfrm>
            <a:off x="2176463" y="4605338"/>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276954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928688" y="1340768"/>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93189" name="Rectangle 5"/>
          <p:cNvSpPr>
            <a:spLocks noChangeArrowheads="1"/>
          </p:cNvSpPr>
          <p:nvPr/>
        </p:nvSpPr>
        <p:spPr bwMode="auto">
          <a:xfrm flipV="1">
            <a:off x="381000" y="6400800"/>
            <a:ext cx="8229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ctr" eaLnBrk="0" hangingPunct="0">
              <a:spcBef>
                <a:spcPct val="20000"/>
              </a:spcBef>
              <a:defRPr/>
            </a:pPr>
            <a:endParaRPr lang="pt-BR" sz="1800" b="1" dirty="0">
              <a:solidFill>
                <a:srgbClr val="FF0000"/>
              </a:solidFill>
              <a:effectLst>
                <a:outerShdw blurRad="38100" dist="38100" dir="2700000" algn="tl">
                  <a:srgbClr val="C0C0C0"/>
                </a:outerShdw>
              </a:effectLst>
            </a:endParaRPr>
          </a:p>
          <a:p>
            <a:pPr algn="ctr" eaLnBrk="0" hangingPunct="0">
              <a:spcBef>
                <a:spcPct val="20000"/>
              </a:spcBef>
              <a:defRPr/>
            </a:pPr>
            <a:endParaRPr lang="pt-BR" sz="1400" dirty="0">
              <a:solidFill>
                <a:srgbClr val="000000"/>
              </a:solidFill>
            </a:endParaRPr>
          </a:p>
          <a:p>
            <a:pPr eaLnBrk="0" hangingPunct="0">
              <a:spcBef>
                <a:spcPct val="20000"/>
              </a:spcBef>
              <a:defRPr/>
            </a:pPr>
            <a:endParaRPr lang="pt-BR" b="1" dirty="0">
              <a:solidFill>
                <a:srgbClr val="FF0000"/>
              </a:solidFill>
            </a:endParaRPr>
          </a:p>
          <a:p>
            <a:pPr eaLnBrk="0" hangingPunct="0">
              <a:spcBef>
                <a:spcPct val="20000"/>
              </a:spcBef>
              <a:defRPr/>
            </a:pPr>
            <a:r>
              <a:rPr lang="pt-BR" sz="1400" b="1" dirty="0">
                <a:solidFill>
                  <a:srgbClr val="000000"/>
                </a:solidFill>
              </a:rPr>
              <a:t>	</a:t>
            </a:r>
          </a:p>
          <a:p>
            <a:pPr eaLnBrk="0" hangingPunct="0">
              <a:spcBef>
                <a:spcPct val="20000"/>
              </a:spcBef>
              <a:spcAft>
                <a:spcPct val="100000"/>
              </a:spcAft>
              <a:buClr>
                <a:schemeClr val="tx1"/>
              </a:buClr>
              <a:buFont typeface="Wingdings" pitchFamily="2" charset="2"/>
              <a:buChar char="Ø"/>
              <a:defRPr/>
            </a:pPr>
            <a:endParaRPr lang="pt-BR" sz="1400" b="1" dirty="0">
              <a:solidFill>
                <a:srgbClr val="000000"/>
              </a:solidFill>
            </a:endParaRPr>
          </a:p>
        </p:txBody>
      </p:sp>
      <p:sp>
        <p:nvSpPr>
          <p:cNvPr id="93191" name="Rectangle 7"/>
          <p:cNvSpPr>
            <a:spLocks noChangeArrowheads="1"/>
          </p:cNvSpPr>
          <p:nvPr/>
        </p:nvSpPr>
        <p:spPr bwMode="auto">
          <a:xfrm>
            <a:off x="827088" y="85725"/>
            <a:ext cx="73152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Trabalho acadêmico TCC:</a:t>
            </a:r>
          </a:p>
          <a:p>
            <a:pPr algn="ctr">
              <a:defRPr/>
            </a:pPr>
            <a:r>
              <a:rPr lang="pt-BR" sz="20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a) Pesquisa científica</a:t>
            </a:r>
            <a:endPar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7" name="Text Box 16"/>
          <p:cNvSpPr txBox="1">
            <a:spLocks noChangeArrowheads="1"/>
          </p:cNvSpPr>
          <p:nvPr/>
        </p:nvSpPr>
        <p:spPr bwMode="auto">
          <a:xfrm>
            <a:off x="611560" y="1557947"/>
            <a:ext cx="8352928" cy="5001369"/>
          </a:xfrm>
          <a:prstGeom prst="rect">
            <a:avLst/>
          </a:prstGeom>
          <a:noFill/>
          <a:ln w="12700">
            <a:noFill/>
            <a:miter lim="800000"/>
            <a:headEnd type="none" w="sm" len="sm"/>
            <a:tailEnd type="none" w="sm" len="sm"/>
          </a:ln>
          <a:effectLst/>
        </p:spPr>
        <p:txBody>
          <a:bodyPr wrap="square">
            <a:spAutoFit/>
          </a:bodyPr>
          <a:lstStyle/>
          <a:p>
            <a:r>
              <a:rPr lang="pt-BR" sz="1400" b="1" dirty="0">
                <a:solidFill>
                  <a:srgbClr val="000066"/>
                </a:solidFill>
                <a:latin typeface="Tahoma" pitchFamily="34" charset="0"/>
              </a:rPr>
              <a:t>Pesquisa Científica</a:t>
            </a:r>
          </a:p>
          <a:p>
            <a:endParaRPr lang="pt-BR" sz="1400" b="1" dirty="0">
              <a:solidFill>
                <a:srgbClr val="000066"/>
              </a:solidFill>
              <a:latin typeface="Tahoma" pitchFamily="34" charset="0"/>
            </a:endParaRPr>
          </a:p>
          <a:p>
            <a:pPr marL="285750" indent="-285750">
              <a:buFont typeface="Wingdings" panose="05000000000000000000" pitchFamily="2" charset="2"/>
              <a:buChar char="Ø"/>
            </a:pPr>
            <a:r>
              <a:rPr lang="pt-BR" sz="1400" b="1" dirty="0">
                <a:solidFill>
                  <a:srgbClr val="000066"/>
                </a:solidFill>
                <a:latin typeface="Tahoma" pitchFamily="34" charset="0"/>
              </a:rPr>
              <a:t>a partir de uma dúvida (problema/hipótese) que, por meio de métodos científicos, busque sua solução ou descreva o problema analisado/avaliado.</a:t>
            </a:r>
          </a:p>
          <a:p>
            <a:pPr marL="285750" indent="-285750">
              <a:buFont typeface="Wingdings" panose="05000000000000000000" pitchFamily="2" charset="2"/>
              <a:buChar char="Ø"/>
            </a:pPr>
            <a:endParaRPr lang="pt-BR" sz="1400" b="1" dirty="0">
              <a:solidFill>
                <a:srgbClr val="000066"/>
              </a:solidFill>
              <a:latin typeface="Tahoma" pitchFamily="34" charset="0"/>
            </a:endParaRPr>
          </a:p>
          <a:p>
            <a:pPr marL="285750" indent="-285750">
              <a:buFont typeface="Wingdings" panose="05000000000000000000" pitchFamily="2" charset="2"/>
              <a:buChar char="Ø"/>
            </a:pPr>
            <a:r>
              <a:rPr lang="en-US" sz="1400" b="1" dirty="0" err="1">
                <a:solidFill>
                  <a:srgbClr val="000066"/>
                </a:solidFill>
                <a:latin typeface="Tahoma" pitchFamily="34" charset="0"/>
              </a:rPr>
              <a:t>apresenta</a:t>
            </a:r>
            <a:r>
              <a:rPr lang="en-US" sz="1400" b="1" dirty="0">
                <a:solidFill>
                  <a:srgbClr val="000066"/>
                </a:solidFill>
                <a:latin typeface="Tahoma" pitchFamily="34" charset="0"/>
              </a:rPr>
              <a:t> o </a:t>
            </a:r>
            <a:r>
              <a:rPr lang="en-US" sz="1400" b="1" dirty="0" err="1">
                <a:solidFill>
                  <a:srgbClr val="000066"/>
                </a:solidFill>
                <a:latin typeface="Tahoma" pitchFamily="34" charset="0"/>
              </a:rPr>
              <a:t>resultado</a:t>
            </a:r>
            <a:r>
              <a:rPr lang="en-US" sz="1400" b="1" dirty="0">
                <a:solidFill>
                  <a:srgbClr val="000066"/>
                </a:solidFill>
                <a:latin typeface="Tahoma" pitchFamily="34" charset="0"/>
              </a:rPr>
              <a:t> de </a:t>
            </a:r>
            <a:r>
              <a:rPr lang="en-US" sz="1400" b="1" dirty="0" err="1">
                <a:solidFill>
                  <a:srgbClr val="000066"/>
                </a:solidFill>
                <a:latin typeface="Tahoma" pitchFamily="34" charset="0"/>
              </a:rPr>
              <a:t>uma</a:t>
            </a:r>
            <a:r>
              <a:rPr lang="en-US" sz="1400" b="1" dirty="0">
                <a:solidFill>
                  <a:srgbClr val="000066"/>
                </a:solidFill>
                <a:latin typeface="Tahoma" pitchFamily="34" charset="0"/>
              </a:rPr>
              <a:t> </a:t>
            </a:r>
            <a:r>
              <a:rPr lang="en-US" sz="1400" b="1" dirty="0" err="1">
                <a:solidFill>
                  <a:srgbClr val="000066"/>
                </a:solidFill>
                <a:latin typeface="Tahoma" pitchFamily="34" charset="0"/>
              </a:rPr>
              <a:t>pesquisa</a:t>
            </a:r>
            <a:r>
              <a:rPr lang="en-US" sz="1400" b="1" dirty="0">
                <a:solidFill>
                  <a:srgbClr val="000066"/>
                </a:solidFill>
                <a:latin typeface="Tahoma" pitchFamily="34" charset="0"/>
              </a:rPr>
              <a:t> original, </a:t>
            </a:r>
            <a:r>
              <a:rPr lang="en-US" sz="1400" b="1" dirty="0" err="1">
                <a:solidFill>
                  <a:srgbClr val="000066"/>
                </a:solidFill>
                <a:latin typeface="Tahoma" pitchFamily="34" charset="0"/>
              </a:rPr>
              <a:t>descrevendo</a:t>
            </a:r>
            <a:r>
              <a:rPr lang="en-US" sz="1400" b="1" dirty="0">
                <a:solidFill>
                  <a:srgbClr val="000066"/>
                </a:solidFill>
                <a:latin typeface="Tahoma" pitchFamily="34" charset="0"/>
              </a:rPr>
              <a:t> as </a:t>
            </a:r>
            <a:r>
              <a:rPr lang="en-US" sz="1400" b="1" dirty="0" err="1">
                <a:solidFill>
                  <a:srgbClr val="000066"/>
                </a:solidFill>
                <a:latin typeface="Tahoma" pitchFamily="34" charset="0"/>
              </a:rPr>
              <a:t>partes</a:t>
            </a:r>
            <a:r>
              <a:rPr lang="en-US" sz="1400" b="1" dirty="0">
                <a:solidFill>
                  <a:srgbClr val="000066"/>
                </a:solidFill>
                <a:latin typeface="Tahoma" pitchFamily="34" charset="0"/>
              </a:rPr>
              <a:t> de </a:t>
            </a:r>
            <a:r>
              <a:rPr lang="en-US" sz="1400" b="1" dirty="0" err="1">
                <a:solidFill>
                  <a:srgbClr val="000066"/>
                </a:solidFill>
                <a:latin typeface="Tahoma" pitchFamily="34" charset="0"/>
              </a:rPr>
              <a:t>todo</a:t>
            </a:r>
            <a:r>
              <a:rPr lang="en-US" sz="1400" b="1" dirty="0">
                <a:solidFill>
                  <a:srgbClr val="000066"/>
                </a:solidFill>
                <a:latin typeface="Tahoma" pitchFamily="34" charset="0"/>
              </a:rPr>
              <a:t> o </a:t>
            </a:r>
            <a:r>
              <a:rPr lang="en-US" sz="1400" b="1" dirty="0" err="1">
                <a:solidFill>
                  <a:srgbClr val="000066"/>
                </a:solidFill>
                <a:latin typeface="Tahoma" pitchFamily="34" charset="0"/>
              </a:rPr>
              <a:t>processo</a:t>
            </a:r>
            <a:r>
              <a:rPr lang="en-US" sz="1400" b="1" dirty="0">
                <a:solidFill>
                  <a:srgbClr val="000066"/>
                </a:solidFill>
                <a:latin typeface="Tahoma" pitchFamily="34" charset="0"/>
              </a:rPr>
              <a:t>. </a:t>
            </a:r>
          </a:p>
          <a:p>
            <a:pPr marL="285750" indent="-285750">
              <a:buFont typeface="Wingdings" panose="05000000000000000000" pitchFamily="2" charset="2"/>
              <a:buChar char="Ø"/>
            </a:pPr>
            <a:endParaRPr lang="en-US" sz="1400" b="1" dirty="0">
              <a:solidFill>
                <a:srgbClr val="000066"/>
              </a:solidFill>
              <a:latin typeface="Tahoma" pitchFamily="34" charset="0"/>
            </a:endParaRPr>
          </a:p>
          <a:p>
            <a:pPr marL="285750" indent="-285750">
              <a:buFont typeface="Wingdings" panose="05000000000000000000" pitchFamily="2" charset="2"/>
              <a:buChar char="Ø"/>
            </a:pPr>
            <a:r>
              <a:rPr lang="pt-BR" sz="1400" b="1" dirty="0">
                <a:solidFill>
                  <a:srgbClr val="000066"/>
                </a:solidFill>
                <a:latin typeface="Tahoma" pitchFamily="34" charset="0"/>
              </a:rPr>
              <a:t>o texto é organizado de acordo com uma estrutura convencional e flexível, podendo ser ampliada ou subdividida em cada parte: </a:t>
            </a:r>
          </a:p>
          <a:p>
            <a:pPr marL="742950" lvl="1" indent="-285750">
              <a:lnSpc>
                <a:spcPct val="150000"/>
              </a:lnSpc>
              <a:buFontTx/>
              <a:buChar char="-"/>
            </a:pPr>
            <a:r>
              <a:rPr lang="en-US" sz="1400" b="1" dirty="0" err="1">
                <a:solidFill>
                  <a:srgbClr val="000066"/>
                </a:solidFill>
                <a:latin typeface="Tahoma" pitchFamily="34" charset="0"/>
              </a:rPr>
              <a:t>Introdução</a:t>
            </a:r>
            <a:endParaRPr lang="en-US" sz="1400" b="1" dirty="0">
              <a:solidFill>
                <a:srgbClr val="000066"/>
              </a:solidFill>
              <a:latin typeface="Tahoma" pitchFamily="34" charset="0"/>
            </a:endParaRPr>
          </a:p>
          <a:p>
            <a:pPr marL="742950" lvl="1" indent="-285750">
              <a:lnSpc>
                <a:spcPct val="150000"/>
              </a:lnSpc>
              <a:buFontTx/>
              <a:buChar char="-"/>
            </a:pPr>
            <a:r>
              <a:rPr lang="en-US" sz="1400" b="1" dirty="0" err="1">
                <a:solidFill>
                  <a:srgbClr val="000066"/>
                </a:solidFill>
                <a:latin typeface="Tahoma" pitchFamily="34" charset="0"/>
              </a:rPr>
              <a:t>Objetivo</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Método</a:t>
            </a:r>
            <a:r>
              <a:rPr lang="en-US" sz="1400" b="1" dirty="0">
                <a:solidFill>
                  <a:srgbClr val="000066"/>
                </a:solidFill>
                <a:latin typeface="Tahoma" pitchFamily="34" charset="0"/>
              </a:rPr>
              <a:t> (</a:t>
            </a:r>
            <a:r>
              <a:rPr lang="en-US" sz="1400" b="1" dirty="0" err="1">
                <a:solidFill>
                  <a:srgbClr val="000066"/>
                </a:solidFill>
                <a:latin typeface="Tahoma" pitchFamily="34" charset="0"/>
              </a:rPr>
              <a:t>Metodologia</a:t>
            </a:r>
            <a:r>
              <a:rPr lang="en-US" sz="1400" b="1" dirty="0">
                <a:solidFill>
                  <a:srgbClr val="000066"/>
                </a:solidFill>
                <a:latin typeface="Tahoma" pitchFamily="34" charset="0"/>
              </a:rPr>
              <a:t>, </a:t>
            </a:r>
            <a:r>
              <a:rPr lang="en-US" sz="1400" b="1" dirty="0" err="1">
                <a:solidFill>
                  <a:srgbClr val="000066"/>
                </a:solidFill>
                <a:latin typeface="Tahoma" pitchFamily="34" charset="0"/>
              </a:rPr>
              <a:t>Materiais</a:t>
            </a:r>
            <a:r>
              <a:rPr lang="en-US" sz="1400" b="1" dirty="0">
                <a:solidFill>
                  <a:srgbClr val="000066"/>
                </a:solidFill>
                <a:latin typeface="Tahoma" pitchFamily="34" charset="0"/>
              </a:rPr>
              <a:t> e </a:t>
            </a:r>
            <a:r>
              <a:rPr lang="en-US" sz="1400" b="1" dirty="0" err="1">
                <a:solidFill>
                  <a:srgbClr val="000066"/>
                </a:solidFill>
                <a:latin typeface="Tahoma" pitchFamily="34" charset="0"/>
              </a:rPr>
              <a:t>Métodos</a:t>
            </a:r>
            <a:r>
              <a:rPr lang="en-US" sz="1400" b="1" dirty="0">
                <a:solidFill>
                  <a:srgbClr val="000066"/>
                </a:solidFill>
                <a:latin typeface="Tahoma" pitchFamily="34" charset="0"/>
              </a:rPr>
              <a:t>, </a:t>
            </a:r>
            <a:r>
              <a:rPr lang="en-US" sz="1400" b="1" dirty="0" err="1">
                <a:solidFill>
                  <a:srgbClr val="000066"/>
                </a:solidFill>
                <a:latin typeface="Tahoma" pitchFamily="34" charset="0"/>
              </a:rPr>
              <a:t>Percurso</a:t>
            </a:r>
            <a:r>
              <a:rPr lang="en-US" sz="1400" b="1" dirty="0">
                <a:solidFill>
                  <a:srgbClr val="000066"/>
                </a:solidFill>
                <a:latin typeface="Tahoma" pitchFamily="34" charset="0"/>
              </a:rPr>
              <a:t> </a:t>
            </a:r>
            <a:r>
              <a:rPr lang="en-US" sz="1400" b="1" dirty="0" err="1">
                <a:solidFill>
                  <a:srgbClr val="000066"/>
                </a:solidFill>
                <a:latin typeface="Tahoma" pitchFamily="34" charset="0"/>
              </a:rPr>
              <a:t>Metodológico</a:t>
            </a:r>
            <a:r>
              <a:rPr lang="en-US" sz="1400" b="1" dirty="0">
                <a:solidFill>
                  <a:srgbClr val="000066"/>
                </a:solidFill>
                <a:latin typeface="Tahoma" pitchFamily="34" charset="0"/>
              </a:rPr>
              <a:t>, </a:t>
            </a:r>
            <a:r>
              <a:rPr lang="en-US" sz="1400" b="1" dirty="0" err="1">
                <a:solidFill>
                  <a:srgbClr val="000066"/>
                </a:solidFill>
                <a:latin typeface="Tahoma" pitchFamily="34" charset="0"/>
              </a:rPr>
              <a:t>Produção</a:t>
            </a:r>
            <a:r>
              <a:rPr lang="en-US" sz="1400" b="1" dirty="0">
                <a:solidFill>
                  <a:srgbClr val="000066"/>
                </a:solidFill>
                <a:latin typeface="Tahoma" pitchFamily="34" charset="0"/>
              </a:rPr>
              <a:t> dos Dados, </a:t>
            </a:r>
            <a:r>
              <a:rPr lang="en-US" sz="1400" b="1" dirty="0" err="1">
                <a:solidFill>
                  <a:srgbClr val="000066"/>
                </a:solidFill>
                <a:latin typeface="Tahoma" pitchFamily="34" charset="0"/>
              </a:rPr>
              <a:t>etc</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Resultados</a:t>
            </a:r>
            <a:r>
              <a:rPr lang="en-US" sz="1400" b="1" dirty="0">
                <a:solidFill>
                  <a:srgbClr val="000066"/>
                </a:solidFill>
                <a:latin typeface="Tahoma" pitchFamily="34" charset="0"/>
              </a:rPr>
              <a:t> </a:t>
            </a:r>
          </a:p>
          <a:p>
            <a:pPr marL="742950" lvl="1" indent="-285750">
              <a:lnSpc>
                <a:spcPct val="150000"/>
              </a:lnSpc>
              <a:buFontTx/>
              <a:buChar char="-"/>
            </a:pPr>
            <a:r>
              <a:rPr lang="en-US" sz="1400" b="1" dirty="0" err="1">
                <a:solidFill>
                  <a:srgbClr val="000066"/>
                </a:solidFill>
                <a:latin typeface="Tahoma" pitchFamily="34" charset="0"/>
              </a:rPr>
              <a:t>Discussão</a:t>
            </a:r>
            <a:r>
              <a:rPr lang="en-US" sz="1400" b="1" dirty="0">
                <a:solidFill>
                  <a:srgbClr val="000066"/>
                </a:solidFill>
                <a:latin typeface="Tahoma" pitchFamily="34" charset="0"/>
              </a:rPr>
              <a:t> (</a:t>
            </a:r>
            <a:r>
              <a:rPr lang="en-US" sz="1400" b="1" dirty="0" err="1">
                <a:solidFill>
                  <a:srgbClr val="000066"/>
                </a:solidFill>
                <a:latin typeface="Tahoma" pitchFamily="34" charset="0"/>
              </a:rPr>
              <a:t>ligação</a:t>
            </a:r>
            <a:r>
              <a:rPr lang="en-US" sz="1400" b="1" dirty="0">
                <a:solidFill>
                  <a:srgbClr val="000066"/>
                </a:solidFill>
                <a:latin typeface="Tahoma" pitchFamily="34" charset="0"/>
              </a:rPr>
              <a:t> com a </a:t>
            </a:r>
            <a:r>
              <a:rPr lang="en-US" sz="1400" b="1" dirty="0" err="1">
                <a:solidFill>
                  <a:srgbClr val="000066"/>
                </a:solidFill>
                <a:latin typeface="Tahoma" pitchFamily="34" charset="0"/>
              </a:rPr>
              <a:t>literatura</a:t>
            </a:r>
            <a:r>
              <a:rPr lang="en-US" sz="1400" b="1" dirty="0">
                <a:solidFill>
                  <a:srgbClr val="000066"/>
                </a:solidFill>
                <a:latin typeface="Tahoma" pitchFamily="34" charset="0"/>
              </a:rPr>
              <a:t> </a:t>
            </a:r>
            <a:r>
              <a:rPr lang="en-US" sz="1400" b="1" dirty="0" err="1">
                <a:solidFill>
                  <a:srgbClr val="000066"/>
                </a:solidFill>
                <a:latin typeface="Tahoma" pitchFamily="34" charset="0"/>
              </a:rPr>
              <a:t>já</a:t>
            </a:r>
            <a:r>
              <a:rPr lang="en-US" sz="1400" b="1" dirty="0">
                <a:solidFill>
                  <a:srgbClr val="000066"/>
                </a:solidFill>
                <a:latin typeface="Tahoma" pitchFamily="34" charset="0"/>
              </a:rPr>
              <a:t> </a:t>
            </a:r>
            <a:r>
              <a:rPr lang="en-US" sz="1400" b="1" dirty="0" err="1">
                <a:solidFill>
                  <a:srgbClr val="000066"/>
                </a:solidFill>
                <a:latin typeface="Tahoma" pitchFamily="34" charset="0"/>
              </a:rPr>
              <a:t>publicada</a:t>
            </a:r>
            <a:r>
              <a:rPr lang="en-US" sz="1400" b="1" dirty="0">
                <a:solidFill>
                  <a:srgbClr val="000066"/>
                </a:solidFill>
                <a:latin typeface="Tahoma" pitchFamily="34" charset="0"/>
              </a:rPr>
              <a:t> </a:t>
            </a:r>
            <a:r>
              <a:rPr lang="en-US" sz="1400" b="1" dirty="0" err="1">
                <a:solidFill>
                  <a:srgbClr val="000066"/>
                </a:solidFill>
                <a:latin typeface="Tahoma" pitchFamily="34" charset="0"/>
              </a:rPr>
              <a:t>sobre</a:t>
            </a:r>
            <a:r>
              <a:rPr lang="en-US" sz="1400" b="1" dirty="0">
                <a:solidFill>
                  <a:srgbClr val="000066"/>
                </a:solidFill>
                <a:latin typeface="Tahoma" pitchFamily="34" charset="0"/>
              </a:rPr>
              <a:t> o </a:t>
            </a:r>
            <a:r>
              <a:rPr lang="en-US" sz="1400" b="1" dirty="0" err="1">
                <a:solidFill>
                  <a:srgbClr val="000066"/>
                </a:solidFill>
                <a:latin typeface="Tahoma" pitchFamily="34" charset="0"/>
              </a:rPr>
              <a:t>assunto</a:t>
            </a:r>
            <a:r>
              <a:rPr lang="en-US" sz="1400" b="1" dirty="0">
                <a:solidFill>
                  <a:srgbClr val="000066"/>
                </a:solidFill>
                <a:latin typeface="Tahoma" pitchFamily="34" charset="0"/>
              </a:rPr>
              <a:t>)</a:t>
            </a:r>
          </a:p>
          <a:p>
            <a:pPr marL="742950" lvl="1" indent="-285750">
              <a:lnSpc>
                <a:spcPct val="150000"/>
              </a:lnSpc>
              <a:buFontTx/>
              <a:buChar char="-"/>
            </a:pPr>
            <a:r>
              <a:rPr lang="en-US" sz="1400" b="1" dirty="0" err="1">
                <a:solidFill>
                  <a:srgbClr val="000066"/>
                </a:solidFill>
                <a:latin typeface="Tahoma" pitchFamily="34" charset="0"/>
              </a:rPr>
              <a:t>Conclusão</a:t>
            </a:r>
            <a:endParaRPr lang="pt-BR" sz="1400" b="1" dirty="0">
              <a:solidFill>
                <a:srgbClr val="000066"/>
              </a:solidFill>
              <a:latin typeface="Tahoma" pitchFamily="34" charset="0"/>
            </a:endParaRPr>
          </a:p>
          <a:p>
            <a:endParaRPr lang="pt-BR" sz="1600" dirty="0"/>
          </a:p>
          <a:p>
            <a:endParaRPr lang="pt-BR" sz="1600" dirty="0">
              <a:solidFill>
                <a:srgbClr val="FF0000"/>
              </a:solidFill>
              <a:latin typeface="Tahoma" pitchFamily="34" charset="0"/>
            </a:endParaRPr>
          </a:p>
        </p:txBody>
      </p:sp>
      <p:sp>
        <p:nvSpPr>
          <p:cNvPr id="12298" name="Text Box 19"/>
          <p:cNvSpPr txBox="1">
            <a:spLocks noChangeArrowheads="1"/>
          </p:cNvSpPr>
          <p:nvPr/>
        </p:nvSpPr>
        <p:spPr bwMode="auto">
          <a:xfrm>
            <a:off x="2176463" y="4605338"/>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74661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93189" name="Rectangle 5"/>
          <p:cNvSpPr>
            <a:spLocks noChangeArrowheads="1"/>
          </p:cNvSpPr>
          <p:nvPr/>
        </p:nvSpPr>
        <p:spPr bwMode="auto">
          <a:xfrm flipV="1">
            <a:off x="381000" y="6400800"/>
            <a:ext cx="82296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ctr" eaLnBrk="0" hangingPunct="0">
              <a:spcBef>
                <a:spcPct val="20000"/>
              </a:spcBef>
              <a:defRPr/>
            </a:pPr>
            <a:endParaRPr lang="pt-BR" sz="1800" b="1" dirty="0">
              <a:solidFill>
                <a:srgbClr val="FF0000"/>
              </a:solidFill>
              <a:effectLst>
                <a:outerShdw blurRad="38100" dist="38100" dir="2700000" algn="tl">
                  <a:srgbClr val="C0C0C0"/>
                </a:outerShdw>
              </a:effectLst>
            </a:endParaRPr>
          </a:p>
          <a:p>
            <a:pPr algn="ctr" eaLnBrk="0" hangingPunct="0">
              <a:spcBef>
                <a:spcPct val="20000"/>
              </a:spcBef>
              <a:defRPr/>
            </a:pPr>
            <a:endParaRPr lang="pt-BR" sz="1400" dirty="0">
              <a:solidFill>
                <a:srgbClr val="000000"/>
              </a:solidFill>
            </a:endParaRPr>
          </a:p>
          <a:p>
            <a:pPr eaLnBrk="0" hangingPunct="0">
              <a:spcBef>
                <a:spcPct val="20000"/>
              </a:spcBef>
              <a:defRPr/>
            </a:pPr>
            <a:endParaRPr lang="pt-BR" b="1" dirty="0">
              <a:solidFill>
                <a:srgbClr val="FF0000"/>
              </a:solidFill>
            </a:endParaRPr>
          </a:p>
          <a:p>
            <a:pPr eaLnBrk="0" hangingPunct="0">
              <a:spcBef>
                <a:spcPct val="20000"/>
              </a:spcBef>
              <a:defRPr/>
            </a:pPr>
            <a:r>
              <a:rPr lang="pt-BR" sz="1400" b="1" dirty="0">
                <a:solidFill>
                  <a:srgbClr val="000000"/>
                </a:solidFill>
              </a:rPr>
              <a:t>	</a:t>
            </a:r>
          </a:p>
          <a:p>
            <a:pPr eaLnBrk="0" hangingPunct="0">
              <a:spcBef>
                <a:spcPct val="20000"/>
              </a:spcBef>
              <a:spcAft>
                <a:spcPct val="100000"/>
              </a:spcAft>
              <a:buClr>
                <a:schemeClr val="tx1"/>
              </a:buClr>
              <a:buFont typeface="Wingdings" pitchFamily="2" charset="2"/>
              <a:buChar char="Ø"/>
              <a:defRPr/>
            </a:pPr>
            <a:endParaRPr lang="pt-BR" sz="1400" b="1" dirty="0">
              <a:solidFill>
                <a:srgbClr val="000000"/>
              </a:solidFill>
            </a:endParaRPr>
          </a:p>
        </p:txBody>
      </p:sp>
      <p:sp>
        <p:nvSpPr>
          <p:cNvPr id="93191" name="Rectangle 7"/>
          <p:cNvSpPr>
            <a:spLocks noChangeArrowheads="1"/>
          </p:cNvSpPr>
          <p:nvPr/>
        </p:nvSpPr>
        <p:spPr bwMode="auto">
          <a:xfrm>
            <a:off x="827088" y="85725"/>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p:txBody>
      </p:sp>
      <p:sp>
        <p:nvSpPr>
          <p:cNvPr id="12296" name="Text Box 11"/>
          <p:cNvSpPr txBox="1">
            <a:spLocks noChangeArrowheads="1"/>
          </p:cNvSpPr>
          <p:nvPr/>
        </p:nvSpPr>
        <p:spPr bwMode="auto">
          <a:xfrm>
            <a:off x="755650" y="2060848"/>
            <a:ext cx="7705725" cy="3323987"/>
          </a:xfrm>
          <a:prstGeom prst="rect">
            <a:avLst/>
          </a:prstGeom>
          <a:noFill/>
          <a:ln w="12700">
            <a:noFill/>
            <a:miter lim="800000"/>
            <a:headEnd type="none" w="sm" len="sm"/>
            <a:tailEnd type="none" w="sm" len="sm"/>
          </a:ln>
          <a:effectLst/>
        </p:spPr>
        <p:txBody>
          <a:bodyPr>
            <a:spAutoFit/>
          </a:bodyPr>
          <a:lstStyle/>
          <a:p>
            <a:pPr eaLnBrk="0" hangingPunct="0">
              <a:buClr>
                <a:schemeClr val="tx1"/>
              </a:buClr>
              <a:buFont typeface="Wingdings" pitchFamily="2" charset="2"/>
              <a:buNone/>
            </a:pPr>
            <a:r>
              <a:rPr lang="pt-BR" sz="1400" b="1" dirty="0">
                <a:solidFill>
                  <a:srgbClr val="000066"/>
                </a:solidFill>
                <a:latin typeface="Tahoma" pitchFamily="34" charset="0"/>
              </a:rPr>
              <a:t>Fornecer antecedentes que justifiquem os motivos da realização do estudo e destacar sua importância – tema do estudo e justificativa inseridos no texto da Introdução.</a:t>
            </a:r>
          </a:p>
          <a:p>
            <a:pPr eaLnBrk="0" hangingPunct="0">
              <a:buClr>
                <a:schemeClr val="tx1"/>
              </a:buClr>
              <a:buFont typeface="Wingdings" pitchFamily="2" charset="2"/>
              <a:buNone/>
            </a:pPr>
            <a:endParaRPr lang="pt-BR" sz="1400" b="1" dirty="0">
              <a:solidFill>
                <a:srgbClr val="000066"/>
              </a:solidFill>
              <a:latin typeface="Tahoma" pitchFamily="34" charset="0"/>
            </a:endParaRPr>
          </a:p>
          <a:p>
            <a:pPr eaLnBrk="0" hangingPunct="0">
              <a:spcAft>
                <a:spcPct val="100000"/>
              </a:spcAft>
              <a:buClr>
                <a:schemeClr val="tx1"/>
              </a:buClr>
              <a:buFont typeface="Wingdings" pitchFamily="2" charset="2"/>
              <a:buNone/>
            </a:pPr>
            <a:r>
              <a:rPr lang="pt-BR" sz="1400" b="1" dirty="0">
                <a:solidFill>
                  <a:srgbClr val="000066"/>
                </a:solidFill>
                <a:latin typeface="Tahoma" pitchFamily="34" charset="0"/>
              </a:rPr>
              <a:t>Ligação com a literatura científica.  Deve apresentar uma visão da literatura que  mostre a evolução temática (selecionando os trabalhos de maior relevância).</a:t>
            </a:r>
            <a:r>
              <a:rPr lang="pt-BR" sz="1400" dirty="0">
                <a:solidFill>
                  <a:srgbClr val="000000"/>
                </a:solidFill>
                <a:latin typeface="Tahoma" pitchFamily="34" charset="0"/>
              </a:rPr>
              <a:t>      </a:t>
            </a:r>
          </a:p>
          <a:p>
            <a:pPr eaLnBrk="0" hangingPunct="0">
              <a:spcAft>
                <a:spcPct val="100000"/>
              </a:spcAft>
              <a:buClr>
                <a:schemeClr val="tx1"/>
              </a:buClr>
              <a:buFont typeface="Wingdings" pitchFamily="2" charset="2"/>
              <a:buNone/>
            </a:pPr>
            <a:r>
              <a:rPr lang="pt-BR" sz="1400" b="1" dirty="0">
                <a:solidFill>
                  <a:srgbClr val="000066"/>
                </a:solidFill>
                <a:latin typeface="Tahoma" pitchFamily="34" charset="0"/>
              </a:rPr>
              <a:t>A  apresentação do problema  estudado é a parte mais importante da Introdução porque  esclarece ao leitor o porquê  da realização do trabalho,  como pretende alcançar a solução do problema e quais os limites do estudo. </a:t>
            </a:r>
          </a:p>
          <a:p>
            <a:pPr eaLnBrk="0" hangingPunct="0">
              <a:spcAft>
                <a:spcPct val="100000"/>
              </a:spcAft>
              <a:buClr>
                <a:schemeClr val="tx1"/>
              </a:buClr>
            </a:pPr>
            <a:r>
              <a:rPr lang="pt-BR" sz="1400" b="1" dirty="0">
                <a:solidFill>
                  <a:srgbClr val="000066"/>
                </a:solidFill>
                <a:latin typeface="Tahoma" pitchFamily="34" charset="0"/>
              </a:rPr>
              <a:t>Apresenta os propósitos gerais que influenciarão em todo o desenvolvimento do trabalho. </a:t>
            </a:r>
          </a:p>
          <a:p>
            <a:pPr eaLnBrk="0" hangingPunct="0">
              <a:spcAft>
                <a:spcPct val="100000"/>
              </a:spcAft>
              <a:buClr>
                <a:schemeClr val="tx1"/>
              </a:buClr>
              <a:buFont typeface="Wingdings" pitchFamily="2" charset="2"/>
              <a:buNone/>
            </a:pPr>
            <a:endParaRPr lang="pt-BR" sz="1400" b="1" dirty="0">
              <a:solidFill>
                <a:srgbClr val="000066"/>
              </a:solidFill>
              <a:latin typeface="Tahoma" pitchFamily="34" charset="0"/>
            </a:endParaRPr>
          </a:p>
        </p:txBody>
      </p:sp>
      <p:sp>
        <p:nvSpPr>
          <p:cNvPr id="12297" name="Text Box 16"/>
          <p:cNvSpPr txBox="1">
            <a:spLocks noChangeArrowheads="1"/>
          </p:cNvSpPr>
          <p:nvPr/>
        </p:nvSpPr>
        <p:spPr bwMode="auto">
          <a:xfrm>
            <a:off x="539750" y="1484784"/>
            <a:ext cx="1665288" cy="336550"/>
          </a:xfrm>
          <a:prstGeom prst="rect">
            <a:avLst/>
          </a:prstGeom>
          <a:noFill/>
          <a:ln w="12700">
            <a:noFill/>
            <a:miter lim="800000"/>
            <a:headEnd type="none" w="sm" len="sm"/>
            <a:tailEnd type="none" w="sm" len="sm"/>
          </a:ln>
          <a:effectLst/>
        </p:spPr>
        <p:txBody>
          <a:bodyPr wrap="none">
            <a:spAutoFit/>
          </a:bodyPr>
          <a:lstStyle/>
          <a:p>
            <a:r>
              <a:rPr lang="pt-BR" sz="1600" b="1" dirty="0">
                <a:latin typeface="Tahoma" pitchFamily="34" charset="0"/>
              </a:rPr>
              <a:t>INTRODUÇÃO</a:t>
            </a:r>
            <a:r>
              <a:rPr lang="pt-BR" sz="1600" b="1" dirty="0">
                <a:solidFill>
                  <a:srgbClr val="FF0000"/>
                </a:solidFill>
                <a:latin typeface="Tahoma" pitchFamily="34" charset="0"/>
              </a:rPr>
              <a:t> </a:t>
            </a:r>
            <a:endParaRPr lang="pt-BR" sz="1400" dirty="0">
              <a:solidFill>
                <a:srgbClr val="FF0000"/>
              </a:solidFill>
              <a:latin typeface="Tahoma" pitchFamily="34" charset="0"/>
            </a:endParaRPr>
          </a:p>
        </p:txBody>
      </p:sp>
      <p:sp>
        <p:nvSpPr>
          <p:cNvPr id="12298" name="Text Box 19"/>
          <p:cNvSpPr txBox="1">
            <a:spLocks noChangeArrowheads="1"/>
          </p:cNvSpPr>
          <p:nvPr/>
        </p:nvSpPr>
        <p:spPr bwMode="auto">
          <a:xfrm>
            <a:off x="2176463" y="4605338"/>
            <a:ext cx="184150" cy="274637"/>
          </a:xfrm>
          <a:prstGeom prst="rect">
            <a:avLst/>
          </a:prstGeom>
          <a:noFill/>
          <a:ln w="12700">
            <a:noFill/>
            <a:miter lim="800000"/>
            <a:headEnd type="none" w="sm" len="sm"/>
            <a:tailEnd type="none" w="sm" len="sm"/>
          </a:ln>
          <a:effectLst/>
        </p:spPr>
        <p:txBody>
          <a:bodyPr wrap="none">
            <a:spAutoFit/>
          </a:bodyPr>
          <a:lstStyle/>
          <a:p>
            <a:endParaRPr lang="pt-BR"/>
          </a:p>
        </p:txBody>
      </p:sp>
    </p:spTree>
    <p:extLst>
      <p:ext uri="{BB962C8B-B14F-4D97-AF65-F5344CB8AC3E}">
        <p14:creationId xmlns:p14="http://schemas.microsoft.com/office/powerpoint/2010/main" xmlns="" val="130522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Número de Slide 1"/>
          <p:cNvSpPr>
            <a:spLocks noGrp="1"/>
          </p:cNvSpPr>
          <p:nvPr>
            <p:ph type="sldNum" sz="quarter" idx="12"/>
          </p:nvPr>
        </p:nvSpPr>
        <p:spPr>
          <a:noFill/>
          <a:ln>
            <a:miter lim="800000"/>
            <a:headEnd/>
            <a:tailEnd/>
          </a:ln>
        </p:spPr>
        <p:txBody>
          <a:bodyPr/>
          <a:lstStyle/>
          <a:p>
            <a:fld id="{F87CEAB5-EA69-49FE-BFAC-041F43DF0BEF}" type="slidenum">
              <a:rPr lang="pt-BR" smtClean="0"/>
              <a:pPr/>
              <a:t>9</a:t>
            </a:fld>
            <a:endParaRPr lang="pt-BR"/>
          </a:p>
        </p:txBody>
      </p:sp>
      <p:sp>
        <p:nvSpPr>
          <p:cNvPr id="11267" name="Line 3"/>
          <p:cNvSpPr>
            <a:spLocks noChangeShapeType="1"/>
          </p:cNvSpPr>
          <p:nvPr/>
        </p:nvSpPr>
        <p:spPr bwMode="auto">
          <a:xfrm>
            <a:off x="928688" y="981075"/>
            <a:ext cx="7315200" cy="0"/>
          </a:xfrm>
          <a:prstGeom prst="line">
            <a:avLst/>
          </a:prstGeom>
          <a:noFill/>
          <a:ln w="38100">
            <a:solidFill>
              <a:schemeClr val="tx1"/>
            </a:solidFill>
            <a:round/>
            <a:headEnd type="none" w="sm" len="sm"/>
            <a:tailEnd type="none" w="sm" len="sm"/>
          </a:ln>
          <a:effectLst/>
        </p:spPr>
        <p:txBody>
          <a:bodyPr wrap="none" anchor="ctr"/>
          <a:lstStyle/>
          <a:p>
            <a:endParaRPr lang="pt-BR"/>
          </a:p>
        </p:txBody>
      </p:sp>
      <p:sp>
        <p:nvSpPr>
          <p:cNvPr id="155653" name="Rectangle 5"/>
          <p:cNvSpPr>
            <a:spLocks noChangeArrowheads="1"/>
          </p:cNvSpPr>
          <p:nvPr/>
        </p:nvSpPr>
        <p:spPr bwMode="auto">
          <a:xfrm>
            <a:off x="827088" y="85725"/>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sz="2400" b="1" dirty="0">
                <a:solidFill>
                  <a:srgbClr val="000066"/>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Projeto de TCC</a:t>
            </a:r>
          </a:p>
        </p:txBody>
      </p:sp>
      <p:sp>
        <p:nvSpPr>
          <p:cNvPr id="11271" name="Text Box 9"/>
          <p:cNvSpPr txBox="1">
            <a:spLocks noChangeArrowheads="1"/>
          </p:cNvSpPr>
          <p:nvPr/>
        </p:nvSpPr>
        <p:spPr bwMode="auto">
          <a:xfrm>
            <a:off x="2133600" y="2322513"/>
            <a:ext cx="6553200" cy="274637"/>
          </a:xfrm>
          <a:prstGeom prst="rect">
            <a:avLst/>
          </a:prstGeom>
          <a:noFill/>
          <a:ln w="12700">
            <a:noFill/>
            <a:miter lim="800000"/>
            <a:headEnd type="none" w="sm" len="sm"/>
            <a:tailEnd type="none" w="sm" len="sm"/>
          </a:ln>
          <a:effectLst/>
        </p:spPr>
        <p:txBody>
          <a:bodyPr>
            <a:spAutoFit/>
          </a:bodyPr>
          <a:lstStyle/>
          <a:p>
            <a:pPr eaLnBrk="0" hangingPunct="0">
              <a:buClr>
                <a:schemeClr val="tx1"/>
              </a:buClr>
              <a:buFont typeface="Wingdings" pitchFamily="2" charset="2"/>
              <a:buNone/>
            </a:pPr>
            <a:endParaRPr lang="pt-BR">
              <a:latin typeface="Tahoma" pitchFamily="34" charset="0"/>
            </a:endParaRPr>
          </a:p>
        </p:txBody>
      </p:sp>
      <p:sp>
        <p:nvSpPr>
          <p:cNvPr id="11274" name="Text Box 15"/>
          <p:cNvSpPr txBox="1">
            <a:spLocks noChangeArrowheads="1"/>
          </p:cNvSpPr>
          <p:nvPr/>
        </p:nvSpPr>
        <p:spPr bwMode="auto">
          <a:xfrm>
            <a:off x="533400" y="1340768"/>
            <a:ext cx="1676400" cy="336550"/>
          </a:xfrm>
          <a:prstGeom prst="rect">
            <a:avLst/>
          </a:prstGeom>
          <a:noFill/>
          <a:ln w="12700">
            <a:noFill/>
            <a:miter lim="800000"/>
            <a:headEnd type="none" w="sm" len="sm"/>
            <a:tailEnd type="none" w="sm" len="sm"/>
          </a:ln>
          <a:effectLst/>
        </p:spPr>
        <p:txBody>
          <a:bodyPr>
            <a:spAutoFit/>
          </a:bodyPr>
          <a:lstStyle/>
          <a:p>
            <a:r>
              <a:rPr lang="pt-BR" sz="1600" b="1" dirty="0">
                <a:latin typeface="Tahoma" pitchFamily="34" charset="0"/>
              </a:rPr>
              <a:t>OBJETIVO</a:t>
            </a:r>
            <a:r>
              <a:rPr lang="pt-BR" sz="1600" b="1" dirty="0">
                <a:solidFill>
                  <a:srgbClr val="FF0000"/>
                </a:solidFill>
                <a:latin typeface="Tahoma" pitchFamily="34" charset="0"/>
              </a:rPr>
              <a:t>  </a:t>
            </a:r>
          </a:p>
        </p:txBody>
      </p:sp>
      <p:sp>
        <p:nvSpPr>
          <p:cNvPr id="11275" name="Text Box 21"/>
          <p:cNvSpPr txBox="1">
            <a:spLocks noChangeArrowheads="1"/>
          </p:cNvSpPr>
          <p:nvPr/>
        </p:nvSpPr>
        <p:spPr bwMode="auto">
          <a:xfrm>
            <a:off x="533400" y="1700808"/>
            <a:ext cx="8153400" cy="4832092"/>
          </a:xfrm>
          <a:prstGeom prst="rect">
            <a:avLst/>
          </a:prstGeom>
          <a:noFill/>
          <a:ln w="12700">
            <a:noFill/>
            <a:miter lim="800000"/>
            <a:headEnd type="none" w="sm" len="sm"/>
            <a:tailEnd type="none" w="sm" len="sm"/>
          </a:ln>
          <a:effectLst/>
        </p:spPr>
        <p:txBody>
          <a:bodyPr wrap="square">
            <a:spAutoFit/>
          </a:bodyPr>
          <a:lstStyle/>
          <a:p>
            <a:r>
              <a:rPr lang="pt-BR" sz="1400" b="1" dirty="0">
                <a:solidFill>
                  <a:srgbClr val="000066"/>
                </a:solidFill>
                <a:latin typeface="Tahoma" pitchFamily="34" charset="0"/>
              </a:rPr>
              <a:t>Apresenta os propósitos gerais e, se for o caso os específicos, que  devem nortear todo o desenvolvimento do trabalho. Os aspectos especificados no objetivo devem ser fundamentados na Introdução.</a:t>
            </a:r>
          </a:p>
          <a:p>
            <a:endParaRPr lang="pt-BR" sz="1400" b="1" dirty="0">
              <a:solidFill>
                <a:srgbClr val="000066"/>
              </a:solidFill>
              <a:latin typeface="Tahoma" pitchFamily="34" charset="0"/>
            </a:endParaRPr>
          </a:p>
          <a:p>
            <a:r>
              <a:rPr lang="pt-BR" sz="1400" b="1" dirty="0">
                <a:solidFill>
                  <a:srgbClr val="000066"/>
                </a:solidFill>
                <a:latin typeface="Tahoma" pitchFamily="34" charset="0"/>
              </a:rPr>
              <a:t>O objetivo que norteará o delineamento mais adequado, a população de interesse, os dados a coletar, tipo de análise desses dados. Quanto mais claro o objetivo mais fácil será relatar seus resultados</a:t>
            </a:r>
            <a:r>
              <a:rPr lang="pt-BR" sz="1400" dirty="0"/>
              <a:t>.</a:t>
            </a:r>
          </a:p>
          <a:p>
            <a:endParaRPr lang="pt-BR" sz="1400" b="1" dirty="0">
              <a:solidFill>
                <a:srgbClr val="000066"/>
              </a:solidFill>
              <a:latin typeface="Tahoma" pitchFamily="34" charset="0"/>
            </a:endParaRPr>
          </a:p>
          <a:p>
            <a:r>
              <a:rPr lang="pt-BR" sz="1400" b="1" dirty="0">
                <a:solidFill>
                  <a:srgbClr val="000066"/>
                </a:solidFill>
                <a:latin typeface="Tahoma" pitchFamily="34" charset="0"/>
              </a:rPr>
              <a:t>O objetivo influencia: </a:t>
            </a:r>
          </a:p>
          <a:p>
            <a:endParaRPr lang="pt-BR" sz="1400" b="1" dirty="0">
              <a:solidFill>
                <a:srgbClr val="000066"/>
              </a:solidFill>
              <a:latin typeface="Tahoma" pitchFamily="34" charset="0"/>
            </a:endParaRPr>
          </a:p>
          <a:p>
            <a:pPr marL="285750" indent="-285750">
              <a:buFont typeface="Arial" panose="020B0604020202020204" pitchFamily="34" charset="0"/>
              <a:buChar char="•"/>
            </a:pPr>
            <a:r>
              <a:rPr lang="pt-BR" sz="1400" b="1" dirty="0">
                <a:solidFill>
                  <a:srgbClr val="000066"/>
                </a:solidFill>
                <a:latin typeface="Tahoma" pitchFamily="34" charset="0"/>
              </a:rPr>
              <a:t>literatura que irá utilizar</a:t>
            </a:r>
          </a:p>
          <a:p>
            <a:pPr marL="285750" indent="-285750">
              <a:buFont typeface="Arial" panose="020B0604020202020204" pitchFamily="34" charset="0"/>
              <a:buChar char="•"/>
            </a:pPr>
            <a:r>
              <a:rPr lang="pt-BR" sz="1400" b="1" dirty="0">
                <a:solidFill>
                  <a:srgbClr val="000066"/>
                </a:solidFill>
                <a:latin typeface="Tahoma" pitchFamily="34" charset="0"/>
              </a:rPr>
              <a:t>delineamento mais adequado</a:t>
            </a:r>
          </a:p>
          <a:p>
            <a:pPr marL="285750" indent="-285750">
              <a:buFont typeface="Arial" panose="020B0604020202020204" pitchFamily="34" charset="0"/>
              <a:buChar char="•"/>
            </a:pPr>
            <a:r>
              <a:rPr lang="pt-BR" sz="1400" b="1" dirty="0">
                <a:solidFill>
                  <a:srgbClr val="000066"/>
                </a:solidFill>
                <a:latin typeface="Tahoma" pitchFamily="34" charset="0"/>
              </a:rPr>
              <a:t>análise dos dados</a:t>
            </a:r>
          </a:p>
          <a:p>
            <a:pPr marL="285750" indent="-285750">
              <a:buFont typeface="Arial" panose="020B0604020202020204" pitchFamily="34" charset="0"/>
              <a:buChar char="•"/>
            </a:pPr>
            <a:r>
              <a:rPr lang="pt-BR" sz="1400" b="1" dirty="0">
                <a:solidFill>
                  <a:srgbClr val="000066"/>
                </a:solidFill>
                <a:latin typeface="Tahoma" pitchFamily="34" charset="0"/>
              </a:rPr>
              <a:t>conclusões</a:t>
            </a:r>
          </a:p>
          <a:p>
            <a:pPr marL="285750" indent="-285750">
              <a:buFont typeface="Arial" panose="020B0604020202020204" pitchFamily="34" charset="0"/>
              <a:buChar char="•"/>
            </a:pPr>
            <a:r>
              <a:rPr lang="pt-BR" sz="1400" b="1" dirty="0">
                <a:solidFill>
                  <a:srgbClr val="000066"/>
                </a:solidFill>
                <a:latin typeface="Tahoma" pitchFamily="34" charset="0"/>
              </a:rPr>
              <a:t>discussão dos achados, na argumentação</a:t>
            </a:r>
          </a:p>
          <a:p>
            <a:pPr marL="285750" indent="-285750">
              <a:buFont typeface="Arial" panose="020B0604020202020204" pitchFamily="34" charset="0"/>
              <a:buChar char="•"/>
            </a:pPr>
            <a:r>
              <a:rPr lang="pt-BR" sz="1400" b="1" dirty="0">
                <a:solidFill>
                  <a:srgbClr val="000066"/>
                </a:solidFill>
                <a:latin typeface="Tahoma" pitchFamily="34" charset="0"/>
              </a:rPr>
              <a:t>escolha da revistas para publicar</a:t>
            </a:r>
          </a:p>
          <a:p>
            <a:pPr marL="285750" indent="-285750">
              <a:buFont typeface="Arial" panose="020B0604020202020204" pitchFamily="34" charset="0"/>
              <a:buChar char="•"/>
            </a:pPr>
            <a:r>
              <a:rPr lang="pt-BR" sz="1400" b="1" dirty="0">
                <a:solidFill>
                  <a:srgbClr val="000066"/>
                </a:solidFill>
                <a:latin typeface="Tahoma" pitchFamily="34" charset="0"/>
              </a:rPr>
              <a:t>tipo de redação</a:t>
            </a:r>
          </a:p>
          <a:p>
            <a:endParaRPr lang="pt-BR" sz="1400" b="1" dirty="0">
              <a:solidFill>
                <a:srgbClr val="000066"/>
              </a:solidFill>
              <a:latin typeface="Tahoma" pitchFamily="34" charset="0"/>
            </a:endParaRPr>
          </a:p>
          <a:p>
            <a:r>
              <a:rPr lang="pt-BR" sz="1400" b="1" dirty="0">
                <a:solidFill>
                  <a:srgbClr val="000066"/>
                </a:solidFill>
                <a:latin typeface="Tahoma" pitchFamily="34" charset="0"/>
              </a:rPr>
              <a:t>Verbos mais utilizados na redação do objetivo:</a:t>
            </a:r>
          </a:p>
          <a:p>
            <a:r>
              <a:rPr lang="pt-BR" sz="1400" b="1" dirty="0">
                <a:solidFill>
                  <a:srgbClr val="FF0000"/>
                </a:solidFill>
                <a:latin typeface="Tahoma" pitchFamily="34" charset="0"/>
              </a:rPr>
              <a:t>	Descrever, caracterizar, apresentar = trabalhos descritivos</a:t>
            </a:r>
          </a:p>
          <a:p>
            <a:r>
              <a:rPr lang="pt-BR" sz="1400" b="1" dirty="0">
                <a:solidFill>
                  <a:srgbClr val="FF0000"/>
                </a:solidFill>
                <a:latin typeface="Tahoma" pitchFamily="34" charset="0"/>
              </a:rPr>
              <a:t>	Avaliar, investigar, averiguar = teste de hipótese (analíticos)</a:t>
            </a:r>
          </a:p>
          <a:p>
            <a:endParaRPr lang="pt-BR" sz="1400" b="1" dirty="0">
              <a:solidFill>
                <a:srgbClr val="000066"/>
              </a:solidFill>
              <a:latin typeface="Tahoma" pitchFamily="34" charset="0"/>
            </a:endParaRPr>
          </a:p>
        </p:txBody>
      </p:sp>
    </p:spTree>
    <p:extLst>
      <p:ext uri="{BB962C8B-B14F-4D97-AF65-F5344CB8AC3E}">
        <p14:creationId xmlns:p14="http://schemas.microsoft.com/office/powerpoint/2010/main" xmlns="" val="268005186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4429</Words>
  <Application>Microsoft Office PowerPoint</Application>
  <PresentationFormat>Apresentação na tela (4:3)</PresentationFormat>
  <Paragraphs>255</Paragraphs>
  <Slides>16</Slides>
  <Notes>15</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Tema do Office</vt:lpstr>
      <vt:lpstr>Slide 1</vt:lpstr>
      <vt:lpstr>Slide 2</vt:lpstr>
      <vt:lpstr>Slide 3</vt:lpstr>
      <vt:lpstr>a) Pesquisa científica Revisão Bibliográfica  </vt:lpstr>
      <vt:lpstr>a) Pesquisa científica Revisão Bibliográfica  </vt:lpstr>
      <vt:lpstr>Slide 6</vt:lpstr>
      <vt:lpstr>Slide 7</vt:lpstr>
      <vt:lpstr>Slide 8</vt:lpstr>
      <vt:lpstr>Slide 9</vt:lpstr>
      <vt:lpstr>Slide 10</vt:lpstr>
      <vt:lpstr>Slide 11</vt:lpstr>
      <vt:lpstr>Slide 12</vt:lpstr>
      <vt:lpstr>Slide 13</vt:lpstr>
      <vt:lpstr>Slide 14</vt:lpstr>
      <vt:lpstr>Slide 15</vt:lpstr>
      <vt:lpstr>Bibliografia consultada</vt:lpstr>
    </vt:vector>
  </TitlesOfParts>
  <Company>Sadia Concordia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Sadia</dc:creator>
  <cp:lastModifiedBy>Danielly</cp:lastModifiedBy>
  <cp:revision>280</cp:revision>
  <cp:lastPrinted>2016-03-07T10:49:30Z</cp:lastPrinted>
  <dcterms:created xsi:type="dcterms:W3CDTF">1999-02-19T23:03:28Z</dcterms:created>
  <dcterms:modified xsi:type="dcterms:W3CDTF">2022-04-09T00:22:35Z</dcterms:modified>
</cp:coreProperties>
</file>