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2" r:id="rId12"/>
    <p:sldId id="283" r:id="rId13"/>
    <p:sldId id="287" r:id="rId14"/>
    <p:sldId id="284" r:id="rId15"/>
    <p:sldId id="285" r:id="rId16"/>
    <p:sldId id="286" r:id="rId17"/>
    <p:sldId id="288" r:id="rId18"/>
    <p:sldId id="28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9A216-72F6-41A3-9852-1BFD0FBA0FF1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044E3-DAE8-4740-957D-81D09C4FE9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103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B044E3-DAE8-4740-957D-81D09C4FE9AE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7583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CCAF76-515C-46F2-B9F2-CD5725A67C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Implementando um sistema </a:t>
            </a:r>
            <a:r>
              <a:rPr lang="pt-BR" dirty="0" err="1"/>
              <a:t>ioT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BC63CC-CC20-4453-9AE7-7BC7BBDDAE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9894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EE2EDD-3A9B-4655-A309-304C6292C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Projeto de um assistente pessoal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49529A-CB64-422B-9F2A-AA3653C3E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Opções de Reconhecimento da Fala:</a:t>
            </a:r>
          </a:p>
          <a:p>
            <a:pPr lvl="1"/>
            <a:r>
              <a:rPr lang="pt-BR" dirty="0" err="1"/>
              <a:t>Alexa</a:t>
            </a:r>
            <a:r>
              <a:rPr lang="pt-BR" dirty="0"/>
              <a:t> Voice Service (AVS)</a:t>
            </a:r>
          </a:p>
          <a:p>
            <a:pPr lvl="2"/>
            <a:r>
              <a:rPr lang="pt-BR" dirty="0"/>
              <a:t>Similar ao Google Cloud </a:t>
            </a:r>
            <a:r>
              <a:rPr lang="pt-BR" dirty="0" err="1"/>
              <a:t>Api</a:t>
            </a:r>
            <a:endParaRPr lang="pt-BR" dirty="0"/>
          </a:p>
          <a:p>
            <a:pPr lvl="2"/>
            <a:r>
              <a:rPr lang="pt-BR" dirty="0"/>
              <a:t>Um tanto mais complexo de implementar</a:t>
            </a:r>
          </a:p>
        </p:txBody>
      </p:sp>
    </p:spTree>
    <p:extLst>
      <p:ext uri="{BB962C8B-B14F-4D97-AF65-F5344CB8AC3E}">
        <p14:creationId xmlns:p14="http://schemas.microsoft.com/office/powerpoint/2010/main" val="1802915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9BC8D4-DCFF-4E3C-985B-6329D845F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Projeto de um assistente pessoal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59A429-8E0D-419D-A639-E45BDD8F2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Formas de comunicação:</a:t>
            </a:r>
          </a:p>
          <a:p>
            <a:pPr lvl="1"/>
            <a:r>
              <a:rPr lang="pt-BR" dirty="0"/>
              <a:t>Dentro de um ambiente </a:t>
            </a:r>
            <a:r>
              <a:rPr lang="pt-BR" dirty="0" err="1"/>
              <a:t>domótico</a:t>
            </a:r>
            <a:r>
              <a:rPr lang="pt-BR" dirty="0"/>
              <a:t> nós temos diversos “meios físicos” disponíveis</a:t>
            </a:r>
          </a:p>
          <a:p>
            <a:pPr lvl="1"/>
            <a:r>
              <a:rPr lang="pt-BR" dirty="0"/>
              <a:t>Vamos listar algumas opções, entretanto, existem outras opções</a:t>
            </a:r>
          </a:p>
          <a:p>
            <a:pPr lvl="1"/>
            <a:r>
              <a:rPr lang="pt-BR" dirty="0"/>
              <a:t>Comunicação pela rede elétrica:</a:t>
            </a:r>
          </a:p>
          <a:p>
            <a:pPr lvl="2"/>
            <a:r>
              <a:rPr lang="pt-BR" dirty="0"/>
              <a:t>X10</a:t>
            </a:r>
          </a:p>
          <a:p>
            <a:pPr lvl="3"/>
            <a:r>
              <a:rPr lang="pt-BR" dirty="0"/>
              <a:t>Baixa capacidade de transmissão (poucos </a:t>
            </a:r>
            <a:r>
              <a:rPr lang="pt-BR" dirty="0" err="1"/>
              <a:t>kilobits</a:t>
            </a:r>
            <a:r>
              <a:rPr lang="pt-BR" dirty="0"/>
              <a:t> por segundo)</a:t>
            </a:r>
          </a:p>
          <a:p>
            <a:pPr lvl="3"/>
            <a:r>
              <a:rPr lang="pt-BR" dirty="0"/>
              <a:t>Tecnologia antiga</a:t>
            </a:r>
          </a:p>
          <a:p>
            <a:pPr lvl="3"/>
            <a:r>
              <a:rPr lang="pt-BR" dirty="0"/>
              <a:t>Baixo custo</a:t>
            </a:r>
          </a:p>
        </p:txBody>
      </p:sp>
    </p:spTree>
    <p:extLst>
      <p:ext uri="{BB962C8B-B14F-4D97-AF65-F5344CB8AC3E}">
        <p14:creationId xmlns:p14="http://schemas.microsoft.com/office/powerpoint/2010/main" val="1907540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9FDC64-CF5D-4F54-87D0-923A66EE6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Projeto de um assistente pessoal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B42301-8A4E-4A04-BE5F-383D0CEE0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Formas de comunicação:</a:t>
            </a:r>
          </a:p>
          <a:p>
            <a:pPr lvl="1"/>
            <a:r>
              <a:rPr lang="pt-BR" dirty="0"/>
              <a:t>Comunicação pela rede elétrica:</a:t>
            </a:r>
          </a:p>
          <a:p>
            <a:pPr lvl="2"/>
            <a:r>
              <a:rPr lang="pt-BR" dirty="0"/>
              <a:t>UPB – Universal </a:t>
            </a:r>
            <a:r>
              <a:rPr lang="pt-BR" dirty="0" err="1"/>
              <a:t>Powerline</a:t>
            </a:r>
            <a:r>
              <a:rPr lang="pt-BR" dirty="0"/>
              <a:t> Bus</a:t>
            </a:r>
          </a:p>
          <a:p>
            <a:pPr lvl="3"/>
            <a:r>
              <a:rPr lang="pt-BR" dirty="0"/>
              <a:t>É um protocolo mais avançado do que o X10</a:t>
            </a:r>
          </a:p>
          <a:p>
            <a:pPr lvl="3"/>
            <a:r>
              <a:rPr lang="pt-BR" dirty="0"/>
              <a:t>Os eletrodomésticos podem vir já com a tecnologia embutida</a:t>
            </a:r>
          </a:p>
          <a:p>
            <a:pPr lvl="3"/>
            <a:r>
              <a:rPr lang="pt-BR" dirty="0"/>
              <a:t>Taxa de transmissão de centenas de </a:t>
            </a:r>
            <a:r>
              <a:rPr lang="pt-BR" dirty="0" err="1"/>
              <a:t>kilobits</a:t>
            </a:r>
            <a:r>
              <a:rPr lang="pt-BR" dirty="0"/>
              <a:t> por segundo</a:t>
            </a:r>
          </a:p>
          <a:p>
            <a:pPr lvl="3"/>
            <a:r>
              <a:rPr lang="pt-BR" dirty="0"/>
              <a:t>Possui uma distancia de transmissão maior do que o X10</a:t>
            </a:r>
          </a:p>
        </p:txBody>
      </p:sp>
    </p:spTree>
    <p:extLst>
      <p:ext uri="{BB962C8B-B14F-4D97-AF65-F5344CB8AC3E}">
        <p14:creationId xmlns:p14="http://schemas.microsoft.com/office/powerpoint/2010/main" val="3900068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9FDC64-CF5D-4F54-87D0-923A66EE6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Projeto de um assistente pessoal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B42301-8A4E-4A04-BE5F-383D0CEE0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Formas de comunicação:</a:t>
            </a:r>
          </a:p>
          <a:p>
            <a:pPr lvl="1"/>
            <a:r>
              <a:rPr lang="pt-BR" dirty="0"/>
              <a:t>Comunicação pela rede elétrica:</a:t>
            </a:r>
          </a:p>
          <a:p>
            <a:pPr lvl="2"/>
            <a:r>
              <a:rPr lang="pt-BR" dirty="0" err="1"/>
              <a:t>Insteon</a:t>
            </a:r>
            <a:r>
              <a:rPr lang="pt-BR" dirty="0"/>
              <a:t>:</a:t>
            </a:r>
          </a:p>
          <a:p>
            <a:pPr lvl="3"/>
            <a:r>
              <a:rPr lang="pt-BR" dirty="0"/>
              <a:t>É Compatível com X10, mas amplia o protocolo e as distancias</a:t>
            </a:r>
          </a:p>
          <a:p>
            <a:pPr lvl="3"/>
            <a:r>
              <a:rPr lang="pt-BR" dirty="0"/>
              <a:t>Os eletrodomésticos podem vir já com a tecnologia embutida</a:t>
            </a:r>
          </a:p>
          <a:p>
            <a:pPr lvl="3"/>
            <a:r>
              <a:rPr lang="pt-BR" dirty="0"/>
              <a:t>Taxa de transmissão de centenas de </a:t>
            </a:r>
            <a:r>
              <a:rPr lang="pt-BR" dirty="0" err="1"/>
              <a:t>kilobits</a:t>
            </a:r>
            <a:r>
              <a:rPr lang="pt-BR" dirty="0"/>
              <a:t> por segundo</a:t>
            </a:r>
          </a:p>
        </p:txBody>
      </p:sp>
    </p:spTree>
    <p:extLst>
      <p:ext uri="{BB962C8B-B14F-4D97-AF65-F5344CB8AC3E}">
        <p14:creationId xmlns:p14="http://schemas.microsoft.com/office/powerpoint/2010/main" val="734145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9FDC64-CF5D-4F54-87D0-923A66EE6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Projeto de um assistente pessoal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B42301-8A4E-4A04-BE5F-383D0CEE0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Formas de comunicação:</a:t>
            </a:r>
          </a:p>
          <a:p>
            <a:pPr lvl="1"/>
            <a:r>
              <a:rPr lang="pt-BR" dirty="0"/>
              <a:t>Sem Fio:</a:t>
            </a:r>
          </a:p>
          <a:p>
            <a:pPr lvl="2"/>
            <a:r>
              <a:rPr lang="pt-BR" dirty="0" err="1"/>
              <a:t>Zwave</a:t>
            </a:r>
            <a:endParaRPr lang="pt-BR" dirty="0"/>
          </a:p>
          <a:p>
            <a:pPr lvl="3"/>
            <a:r>
              <a:rPr lang="pt-BR" dirty="0"/>
              <a:t>É um protocolo Proprietário</a:t>
            </a:r>
          </a:p>
          <a:p>
            <a:pPr lvl="3"/>
            <a:r>
              <a:rPr lang="pt-BR" dirty="0"/>
              <a:t>Implementa rede </a:t>
            </a:r>
            <a:r>
              <a:rPr lang="pt-BR" dirty="0" err="1"/>
              <a:t>Mesh</a:t>
            </a:r>
            <a:endParaRPr lang="pt-BR" dirty="0"/>
          </a:p>
          <a:p>
            <a:pPr lvl="3"/>
            <a:r>
              <a:rPr lang="pt-BR" dirty="0"/>
              <a:t>Taxa de transmissão na casa das dezenas de </a:t>
            </a:r>
            <a:r>
              <a:rPr lang="pt-BR" dirty="0" err="1"/>
              <a:t>kilobits</a:t>
            </a:r>
            <a:r>
              <a:rPr lang="pt-BR" dirty="0"/>
              <a:t> por segundo</a:t>
            </a:r>
          </a:p>
          <a:p>
            <a:pPr lvl="3"/>
            <a:r>
              <a:rPr lang="pt-BR" dirty="0"/>
              <a:t>Distancia entre nós de algumas dezenas de metros</a:t>
            </a:r>
          </a:p>
          <a:p>
            <a:pPr lvl="3"/>
            <a:r>
              <a:rPr lang="pt-BR" dirty="0"/>
              <a:t>Possui uma base de equipamentos compatíveis grande</a:t>
            </a:r>
          </a:p>
          <a:p>
            <a:pPr lvl="3"/>
            <a:r>
              <a:rPr lang="pt-BR" dirty="0"/>
              <a:t>Opera na faixa ISM</a:t>
            </a:r>
          </a:p>
        </p:txBody>
      </p:sp>
    </p:spTree>
    <p:extLst>
      <p:ext uri="{BB962C8B-B14F-4D97-AF65-F5344CB8AC3E}">
        <p14:creationId xmlns:p14="http://schemas.microsoft.com/office/powerpoint/2010/main" val="2555620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9FDC64-CF5D-4F54-87D0-923A66EE6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Projeto de um assistente pessoal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B42301-8A4E-4A04-BE5F-383D0CEE0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Formas de comunicação:</a:t>
            </a:r>
          </a:p>
          <a:p>
            <a:pPr lvl="1"/>
            <a:r>
              <a:rPr lang="pt-BR" dirty="0"/>
              <a:t>Sem Fio:</a:t>
            </a:r>
          </a:p>
          <a:p>
            <a:pPr lvl="2"/>
            <a:r>
              <a:rPr lang="pt-BR" dirty="0" err="1"/>
              <a:t>ZigBee</a:t>
            </a:r>
            <a:endParaRPr lang="pt-BR" dirty="0"/>
          </a:p>
          <a:p>
            <a:pPr lvl="3"/>
            <a:r>
              <a:rPr lang="pt-BR" dirty="0"/>
              <a:t>É um protocolo Aberto</a:t>
            </a:r>
          </a:p>
          <a:p>
            <a:pPr lvl="3"/>
            <a:r>
              <a:rPr lang="pt-BR" dirty="0"/>
              <a:t>Implementa rede </a:t>
            </a:r>
            <a:r>
              <a:rPr lang="pt-BR" dirty="0" err="1"/>
              <a:t>Mesh</a:t>
            </a:r>
            <a:endParaRPr lang="pt-BR" dirty="0"/>
          </a:p>
          <a:p>
            <a:pPr lvl="3"/>
            <a:r>
              <a:rPr lang="pt-BR" dirty="0"/>
              <a:t>Taxa de transmissão na casa das dezenas de </a:t>
            </a:r>
            <a:r>
              <a:rPr lang="pt-BR" dirty="0" err="1"/>
              <a:t>kilobits</a:t>
            </a:r>
            <a:r>
              <a:rPr lang="pt-BR" dirty="0"/>
              <a:t> por segundo</a:t>
            </a:r>
          </a:p>
          <a:p>
            <a:pPr lvl="3"/>
            <a:r>
              <a:rPr lang="pt-BR" dirty="0"/>
              <a:t>Distancia entre nós de algumas dezenas de metros</a:t>
            </a:r>
          </a:p>
          <a:p>
            <a:pPr lvl="3"/>
            <a:r>
              <a:rPr lang="pt-BR" dirty="0"/>
              <a:t>Número de equipamentos compatíveis menor do que o </a:t>
            </a:r>
            <a:r>
              <a:rPr lang="pt-BR" dirty="0" err="1"/>
              <a:t>Zwave</a:t>
            </a:r>
            <a:endParaRPr lang="pt-BR" dirty="0"/>
          </a:p>
          <a:p>
            <a:pPr lvl="3"/>
            <a:r>
              <a:rPr lang="pt-BR" dirty="0"/>
              <a:t>Opera na faixa ISM</a:t>
            </a:r>
          </a:p>
        </p:txBody>
      </p:sp>
    </p:spTree>
    <p:extLst>
      <p:ext uri="{BB962C8B-B14F-4D97-AF65-F5344CB8AC3E}">
        <p14:creationId xmlns:p14="http://schemas.microsoft.com/office/powerpoint/2010/main" val="2964780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9FDC64-CF5D-4F54-87D0-923A66EE6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Projeto de um assistente pessoal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B42301-8A4E-4A04-BE5F-383D0CEE0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Formas de comunicação:</a:t>
            </a:r>
          </a:p>
          <a:p>
            <a:pPr lvl="1"/>
            <a:r>
              <a:rPr lang="pt-BR" dirty="0"/>
              <a:t>Sem Fio:</a:t>
            </a:r>
          </a:p>
          <a:p>
            <a:pPr lvl="2"/>
            <a:r>
              <a:rPr lang="pt-BR" dirty="0"/>
              <a:t>WiFi</a:t>
            </a:r>
          </a:p>
          <a:p>
            <a:pPr lvl="3"/>
            <a:r>
              <a:rPr lang="pt-BR" dirty="0"/>
              <a:t>É um protocolo Aberto</a:t>
            </a:r>
          </a:p>
          <a:p>
            <a:pPr lvl="3"/>
            <a:r>
              <a:rPr lang="pt-BR" dirty="0"/>
              <a:t>É possível implementar uma rede </a:t>
            </a:r>
            <a:r>
              <a:rPr lang="pt-BR" dirty="0" err="1"/>
              <a:t>Mesh</a:t>
            </a:r>
            <a:r>
              <a:rPr lang="pt-BR" dirty="0"/>
              <a:t> usando o meio físico WiFi</a:t>
            </a:r>
          </a:p>
          <a:p>
            <a:pPr lvl="3"/>
            <a:r>
              <a:rPr lang="pt-BR" dirty="0"/>
              <a:t>Taxa de transmissão na casa das centenas de Megabit por segundo</a:t>
            </a:r>
          </a:p>
          <a:p>
            <a:pPr lvl="3"/>
            <a:r>
              <a:rPr lang="pt-BR" dirty="0"/>
              <a:t>Distancia entre nós de algumas dezenas de metros</a:t>
            </a:r>
          </a:p>
          <a:p>
            <a:pPr lvl="3"/>
            <a:r>
              <a:rPr lang="pt-BR" dirty="0"/>
              <a:t>Cada vez mais equipamentos estão sendo fabricados compatíveis com WiFi</a:t>
            </a:r>
          </a:p>
        </p:txBody>
      </p:sp>
    </p:spTree>
    <p:extLst>
      <p:ext uri="{BB962C8B-B14F-4D97-AF65-F5344CB8AC3E}">
        <p14:creationId xmlns:p14="http://schemas.microsoft.com/office/powerpoint/2010/main" val="967534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9FDC64-CF5D-4F54-87D0-923A66EE6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Projeto de um assistente pessoal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B42301-8A4E-4A04-BE5F-383D0CEE0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Formas de comunicação:</a:t>
            </a:r>
          </a:p>
          <a:p>
            <a:pPr lvl="1"/>
            <a:r>
              <a:rPr lang="pt-BR" dirty="0"/>
              <a:t>Sem Fio:</a:t>
            </a:r>
          </a:p>
          <a:p>
            <a:pPr lvl="2"/>
            <a:r>
              <a:rPr lang="pt-BR" dirty="0" err="1"/>
              <a:t>BlueTooth</a:t>
            </a:r>
            <a:endParaRPr lang="pt-BR" dirty="0"/>
          </a:p>
          <a:p>
            <a:pPr lvl="3"/>
            <a:r>
              <a:rPr lang="pt-BR" dirty="0"/>
              <a:t>É um protocolo Aberto</a:t>
            </a:r>
          </a:p>
          <a:p>
            <a:pPr lvl="3"/>
            <a:r>
              <a:rPr lang="pt-BR" dirty="0"/>
              <a:t>Inicialmente foi pensado como uma rede pessoal (alcance para atingir menos de 10 metros)</a:t>
            </a:r>
          </a:p>
          <a:p>
            <a:pPr lvl="3"/>
            <a:r>
              <a:rPr lang="pt-BR" dirty="0"/>
              <a:t>Taxa de transmissão na casa das Megabit por segundo</a:t>
            </a:r>
          </a:p>
          <a:p>
            <a:pPr lvl="3"/>
            <a:r>
              <a:rPr lang="pt-BR" dirty="0"/>
              <a:t>Existem muitos equipamentos que possuem </a:t>
            </a:r>
            <a:r>
              <a:rPr lang="pt-BR" dirty="0" err="1"/>
              <a:t>BlueTooth</a:t>
            </a:r>
            <a:endParaRPr lang="pt-BR" dirty="0"/>
          </a:p>
          <a:p>
            <a:pPr lvl="3"/>
            <a:r>
              <a:rPr lang="pt-BR" dirty="0"/>
              <a:t>É possível implementar redes </a:t>
            </a:r>
            <a:r>
              <a:rPr lang="pt-BR" dirty="0" err="1"/>
              <a:t>Mesh</a:t>
            </a:r>
            <a:r>
              <a:rPr lang="pt-BR" dirty="0"/>
              <a:t> usando </a:t>
            </a:r>
            <a:r>
              <a:rPr lang="pt-BR" dirty="0" err="1"/>
              <a:t>BlueTooth</a:t>
            </a:r>
            <a:r>
              <a:rPr lang="pt-BR" dirty="0"/>
              <a:t> </a:t>
            </a:r>
            <a:r>
              <a:rPr lang="pt-BR" dirty="0" err="1"/>
              <a:t>Low</a:t>
            </a:r>
            <a:r>
              <a:rPr lang="pt-BR" dirty="0"/>
              <a:t> Energy, mas não é qualquer nó BLE que suporta isso</a:t>
            </a:r>
          </a:p>
        </p:txBody>
      </p:sp>
    </p:spTree>
    <p:extLst>
      <p:ext uri="{BB962C8B-B14F-4D97-AF65-F5344CB8AC3E}">
        <p14:creationId xmlns:p14="http://schemas.microsoft.com/office/powerpoint/2010/main" val="2635448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C73BA-C616-4813-BC3F-F17659AF9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Tarefa para quinta feira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C327F3-9FD8-44D5-B1B5-1A1983746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Documento com:</a:t>
            </a:r>
          </a:p>
          <a:p>
            <a:pPr lvl="1"/>
            <a:r>
              <a:rPr lang="pt-BR" dirty="0"/>
              <a:t>Motivação e Objetivos</a:t>
            </a:r>
          </a:p>
          <a:p>
            <a:pPr lvl="1"/>
            <a:r>
              <a:rPr lang="pt-BR" dirty="0"/>
              <a:t>Requisitos Funcionais</a:t>
            </a:r>
          </a:p>
          <a:p>
            <a:pPr lvl="1"/>
            <a:r>
              <a:rPr lang="pt-BR" dirty="0"/>
              <a:t>Requisitos não Funcionais</a:t>
            </a:r>
          </a:p>
          <a:p>
            <a:pPr lvl="1"/>
            <a:r>
              <a:rPr lang="pt-BR" dirty="0"/>
              <a:t>Especificações</a:t>
            </a:r>
          </a:p>
          <a:p>
            <a:pPr lvl="1"/>
            <a:r>
              <a:rPr lang="pt-BR" dirty="0"/>
              <a:t>Plano de trabalho</a:t>
            </a:r>
          </a:p>
          <a:p>
            <a:pPr lvl="1"/>
            <a:r>
              <a:rPr lang="pt-BR" dirty="0"/>
              <a:t>Estado da arte das tecnologias utilizadas</a:t>
            </a:r>
          </a:p>
        </p:txBody>
      </p:sp>
    </p:spTree>
    <p:extLst>
      <p:ext uri="{BB962C8B-B14F-4D97-AF65-F5344CB8AC3E}">
        <p14:creationId xmlns:p14="http://schemas.microsoft.com/office/powerpoint/2010/main" val="2725768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04A502-58E7-4406-AF63-3B67EDDB3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Revisando o que já conversamos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C7F028-CAE8-408A-A398-18FA5FEAF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Nas ultimas aulas nós:</a:t>
            </a:r>
          </a:p>
          <a:p>
            <a:pPr lvl="1"/>
            <a:r>
              <a:rPr lang="pt-BR" dirty="0"/>
              <a:t>Conhecemos a </a:t>
            </a:r>
            <a:r>
              <a:rPr lang="pt-BR" dirty="0" err="1"/>
              <a:t>Raspberry</a:t>
            </a:r>
            <a:r>
              <a:rPr lang="pt-BR" dirty="0"/>
              <a:t> </a:t>
            </a:r>
            <a:r>
              <a:rPr lang="pt-BR" dirty="0" err="1"/>
              <a:t>Pi</a:t>
            </a:r>
            <a:endParaRPr lang="pt-BR" dirty="0"/>
          </a:p>
          <a:p>
            <a:pPr lvl="1"/>
            <a:r>
              <a:rPr lang="pt-BR" dirty="0"/>
              <a:t>Conhecemos o </a:t>
            </a:r>
            <a:r>
              <a:rPr lang="pt-BR" dirty="0" err="1"/>
              <a:t>NodeRed</a:t>
            </a:r>
            <a:endParaRPr lang="pt-BR" dirty="0"/>
          </a:p>
          <a:p>
            <a:pPr lvl="1"/>
            <a:r>
              <a:rPr lang="pt-BR" dirty="0"/>
              <a:t>Conhecemos o </a:t>
            </a:r>
            <a:r>
              <a:rPr lang="pt-BR" dirty="0" err="1"/>
              <a:t>BlueMix</a:t>
            </a:r>
            <a:endParaRPr lang="pt-BR" dirty="0"/>
          </a:p>
          <a:p>
            <a:pPr lvl="1"/>
            <a:r>
              <a:rPr lang="pt-BR" dirty="0"/>
              <a:t>Conhecemos algumas opções de hardware</a:t>
            </a:r>
          </a:p>
          <a:p>
            <a:pPr lvl="1"/>
            <a:r>
              <a:rPr lang="pt-BR" dirty="0"/>
              <a:t>Conhecemos algumas opções de Sistemas Operacionais</a:t>
            </a:r>
          </a:p>
          <a:p>
            <a:pPr lvl="1"/>
            <a:r>
              <a:rPr lang="pt-BR" dirty="0"/>
              <a:t>Vimos como fazer reconhecimento de voz</a:t>
            </a:r>
          </a:p>
        </p:txBody>
      </p:sp>
    </p:spTree>
    <p:extLst>
      <p:ext uri="{BB962C8B-B14F-4D97-AF65-F5344CB8AC3E}">
        <p14:creationId xmlns:p14="http://schemas.microsoft.com/office/powerpoint/2010/main" val="3269885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A2C652-DE57-4022-A881-A64ED69AE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Projeto de um assistente pessoal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513E4D-2AA0-48D9-B6DA-0720A4655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270583"/>
          </a:xfrm>
        </p:spPr>
        <p:txBody>
          <a:bodyPr/>
          <a:lstStyle/>
          <a:p>
            <a:r>
              <a:rPr lang="pt-BR" dirty="0"/>
              <a:t>Exemplo de um projeto:</a:t>
            </a:r>
          </a:p>
          <a:p>
            <a:pPr lvl="1"/>
            <a:r>
              <a:rPr lang="pt-BR" dirty="0"/>
              <a:t>Qual o problema a ser atacado?</a:t>
            </a:r>
          </a:p>
          <a:p>
            <a:pPr lvl="2"/>
            <a:r>
              <a:rPr lang="pt-BR" dirty="0"/>
              <a:t>Criar um assistente pessoal para acionar lâmpadas e tocar musica</a:t>
            </a:r>
          </a:p>
          <a:p>
            <a:pPr lvl="1"/>
            <a:r>
              <a:rPr lang="pt-BR" dirty="0"/>
              <a:t>Qual a metodologia de desenvolvimento?</a:t>
            </a:r>
          </a:p>
          <a:p>
            <a:pPr lvl="2"/>
            <a:r>
              <a:rPr lang="pt-BR" dirty="0"/>
              <a:t>Pesquisa do estado da arte</a:t>
            </a:r>
          </a:p>
          <a:p>
            <a:pPr lvl="2"/>
            <a:r>
              <a:rPr lang="pt-BR" dirty="0"/>
              <a:t>Definir a primeira aproximação de solução</a:t>
            </a:r>
          </a:p>
          <a:p>
            <a:pPr lvl="2"/>
            <a:r>
              <a:rPr lang="pt-BR" dirty="0"/>
              <a:t>Definir os pontos fracos</a:t>
            </a:r>
          </a:p>
          <a:p>
            <a:pPr lvl="2"/>
            <a:r>
              <a:rPr lang="pt-BR" dirty="0"/>
              <a:t>Implementação dos protótipos</a:t>
            </a:r>
          </a:p>
          <a:p>
            <a:pPr lvl="2"/>
            <a:r>
              <a:rPr lang="pt-BR" dirty="0"/>
              <a:t>Avaliação dos resultados</a:t>
            </a:r>
          </a:p>
        </p:txBody>
      </p:sp>
    </p:spTree>
    <p:extLst>
      <p:ext uri="{BB962C8B-B14F-4D97-AF65-F5344CB8AC3E}">
        <p14:creationId xmlns:p14="http://schemas.microsoft.com/office/powerpoint/2010/main" val="469056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BDB563-9092-41BE-A76B-6C5542B5E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Projeto de um assistente pessoal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C0B17A-27F1-417E-889D-A31928262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Background:</a:t>
            </a:r>
          </a:p>
          <a:p>
            <a:pPr lvl="1"/>
            <a:r>
              <a:rPr lang="pt-BR" dirty="0"/>
              <a:t>Speech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Text</a:t>
            </a:r>
            <a:r>
              <a:rPr lang="pt-BR" dirty="0"/>
              <a:t> Services – Reconhecimento da fala: Transformação de voz em texto</a:t>
            </a:r>
          </a:p>
          <a:p>
            <a:pPr lvl="1"/>
            <a:r>
              <a:rPr lang="pt-BR" dirty="0"/>
              <a:t>Diferente de Voice </a:t>
            </a:r>
            <a:r>
              <a:rPr lang="pt-BR" dirty="0" err="1"/>
              <a:t>Recognition</a:t>
            </a:r>
            <a:r>
              <a:rPr lang="pt-BR" dirty="0"/>
              <a:t> – Identifica QUEM está falando</a:t>
            </a:r>
          </a:p>
          <a:p>
            <a:pPr lvl="1"/>
            <a:r>
              <a:rPr lang="pt-BR" dirty="0"/>
              <a:t>Algumas das opções disponíveis:</a:t>
            </a:r>
          </a:p>
          <a:p>
            <a:pPr lvl="2"/>
            <a:r>
              <a:rPr lang="pt-BR" dirty="0"/>
              <a:t>Google Cloud API</a:t>
            </a:r>
          </a:p>
          <a:p>
            <a:pPr lvl="3"/>
            <a:r>
              <a:rPr lang="pt-BR" dirty="0"/>
              <a:t>Disponível em várias línguas</a:t>
            </a:r>
          </a:p>
          <a:p>
            <a:pPr lvl="3"/>
            <a:r>
              <a:rPr lang="pt-BR" dirty="0"/>
              <a:t>Possui tarifação do serviço</a:t>
            </a:r>
          </a:p>
          <a:p>
            <a:pPr lvl="3"/>
            <a:r>
              <a:rPr lang="pt-BR" dirty="0"/>
              <a:t>Exige uma palavra de comando “Ok Google” para iniciar o reconhecimento</a:t>
            </a:r>
          </a:p>
        </p:txBody>
      </p:sp>
    </p:spTree>
    <p:extLst>
      <p:ext uri="{BB962C8B-B14F-4D97-AF65-F5344CB8AC3E}">
        <p14:creationId xmlns:p14="http://schemas.microsoft.com/office/powerpoint/2010/main" val="1722076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D248C6-0D3A-41E9-B86B-8A4C6C976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Projeto de um assistente pessoal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9B106A-FC03-4B7E-873E-9A47DE3AE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Opções de Reconhecimento da Fala:</a:t>
            </a:r>
          </a:p>
          <a:p>
            <a:pPr lvl="1"/>
            <a:r>
              <a:rPr lang="pt-BR" dirty="0" err="1"/>
              <a:t>Pocketsphinx</a:t>
            </a:r>
            <a:endParaRPr lang="pt-BR" dirty="0"/>
          </a:p>
          <a:p>
            <a:pPr lvl="2"/>
            <a:r>
              <a:rPr lang="pt-BR" dirty="0"/>
              <a:t>Projeto Open </a:t>
            </a:r>
            <a:r>
              <a:rPr lang="pt-BR" dirty="0" err="1"/>
              <a:t>source</a:t>
            </a:r>
            <a:endParaRPr lang="pt-BR" dirty="0"/>
          </a:p>
          <a:p>
            <a:pPr lvl="2"/>
            <a:r>
              <a:rPr lang="pt-BR" dirty="0"/>
              <a:t>Rápido o desenhado para rodar em Smartphones e sistemas embarcados</a:t>
            </a:r>
          </a:p>
          <a:p>
            <a:pPr lvl="2"/>
            <a:r>
              <a:rPr lang="pt-BR" dirty="0"/>
              <a:t>Funciona offline</a:t>
            </a:r>
          </a:p>
          <a:p>
            <a:pPr lvl="2"/>
            <a:r>
              <a:rPr lang="pt-BR" dirty="0"/>
              <a:t>Algumas pesquisas para portar ele para o Português estão sendo realizadas</a:t>
            </a:r>
          </a:p>
        </p:txBody>
      </p:sp>
    </p:spTree>
    <p:extLst>
      <p:ext uri="{BB962C8B-B14F-4D97-AF65-F5344CB8AC3E}">
        <p14:creationId xmlns:p14="http://schemas.microsoft.com/office/powerpoint/2010/main" val="2107266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E3B2C-80D3-4DB8-B929-5E0FEFC1D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Projeto de um assistente pessoal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2AB553-72D6-4C5D-BF31-A0BD625B5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Opções de Reconhecimento da Fala:</a:t>
            </a:r>
          </a:p>
          <a:p>
            <a:pPr lvl="1"/>
            <a:r>
              <a:rPr lang="pt-BR" dirty="0"/>
              <a:t>A&amp;T STT</a:t>
            </a:r>
          </a:p>
          <a:p>
            <a:pPr lvl="2"/>
            <a:r>
              <a:rPr lang="pt-BR" dirty="0"/>
              <a:t>Similar ao Google API</a:t>
            </a:r>
          </a:p>
          <a:p>
            <a:pPr lvl="2"/>
            <a:r>
              <a:rPr lang="pt-BR" dirty="0"/>
              <a:t>Necessário ter uma conta pagante</a:t>
            </a:r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3569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08C79-38AD-4B42-81C4-867CBB0CF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Projeto de um assistente pessoal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7CCD6E-0D26-4EB8-B63C-740809BAA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Opções de Reconhecimento da Fala:</a:t>
            </a:r>
          </a:p>
          <a:p>
            <a:pPr lvl="1"/>
            <a:r>
              <a:rPr lang="pt-BR" dirty="0"/>
              <a:t>Julius</a:t>
            </a:r>
          </a:p>
          <a:p>
            <a:pPr lvl="2"/>
            <a:r>
              <a:rPr lang="pt-BR" dirty="0"/>
              <a:t>Trabalha Offline</a:t>
            </a:r>
          </a:p>
          <a:p>
            <a:pPr lvl="2"/>
            <a:r>
              <a:rPr lang="pt-BR" dirty="0"/>
              <a:t>Open </a:t>
            </a:r>
            <a:r>
              <a:rPr lang="pt-BR" dirty="0" err="1"/>
              <a:t>Source</a:t>
            </a:r>
            <a:endParaRPr lang="pt-BR" dirty="0"/>
          </a:p>
          <a:p>
            <a:pPr lvl="2"/>
            <a:r>
              <a:rPr lang="pt-BR" dirty="0"/>
              <a:t>Possui uma versão falando português</a:t>
            </a:r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280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58823-407D-4E1A-A931-C563207E8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Projeto de um assistente pessoal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55EB39-5812-46CE-A111-456B32EC6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Opções de Reconhecimento da Fala:</a:t>
            </a:r>
          </a:p>
          <a:p>
            <a:pPr lvl="1"/>
            <a:r>
              <a:rPr lang="pt-BR" dirty="0"/>
              <a:t>Wit.ai STT</a:t>
            </a:r>
          </a:p>
          <a:p>
            <a:pPr lvl="2"/>
            <a:r>
              <a:rPr lang="pt-BR" dirty="0"/>
              <a:t>Similar ao Google </a:t>
            </a:r>
            <a:r>
              <a:rPr lang="pt-BR" dirty="0" err="1"/>
              <a:t>Clod</a:t>
            </a:r>
            <a:r>
              <a:rPr lang="pt-BR" dirty="0"/>
              <a:t> </a:t>
            </a:r>
            <a:r>
              <a:rPr lang="pt-BR" dirty="0" err="1"/>
              <a:t>Api</a:t>
            </a:r>
            <a:endParaRPr lang="pt-BR" dirty="0"/>
          </a:p>
          <a:p>
            <a:pPr lvl="2"/>
            <a:r>
              <a:rPr lang="pt-BR" dirty="0"/>
              <a:t>Gratuito</a:t>
            </a:r>
          </a:p>
          <a:p>
            <a:pPr lvl="2"/>
            <a:r>
              <a:rPr lang="pt-BR" dirty="0"/>
              <a:t>Fala Português</a:t>
            </a:r>
          </a:p>
          <a:p>
            <a:pPr lvl="2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3549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3C5A61-37A8-48C1-8E38-1E7873026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Projeto de um assistente pessoal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E09B6C-40FC-49D8-BAAF-B90B56416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Opções de Reconhecimento da Fala:</a:t>
            </a:r>
          </a:p>
          <a:p>
            <a:pPr lvl="1"/>
            <a:r>
              <a:rPr lang="pt-BR" dirty="0" err="1"/>
              <a:t>Bluemix</a:t>
            </a:r>
            <a:endParaRPr lang="pt-BR" dirty="0"/>
          </a:p>
          <a:p>
            <a:pPr lvl="2"/>
            <a:r>
              <a:rPr lang="pt-BR" dirty="0"/>
              <a:t>Fala </a:t>
            </a:r>
            <a:r>
              <a:rPr lang="pt-BR" dirty="0" err="1"/>
              <a:t>Portugês</a:t>
            </a:r>
            <a:endParaRPr lang="pt-BR" dirty="0"/>
          </a:p>
          <a:p>
            <a:pPr lvl="2"/>
            <a:r>
              <a:rPr lang="pt-BR" dirty="0"/>
              <a:t>Similar ao Google Cloud </a:t>
            </a:r>
            <a:r>
              <a:rPr lang="pt-BR" dirty="0" err="1"/>
              <a:t>Api</a:t>
            </a:r>
            <a:endParaRPr lang="pt-BR" dirty="0"/>
          </a:p>
          <a:p>
            <a:pPr lvl="2"/>
            <a:r>
              <a:rPr lang="pt-BR" dirty="0"/>
              <a:t>Possui Tarifação</a:t>
            </a:r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7001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1857</TotalTime>
  <Words>715</Words>
  <Application>Microsoft Office PowerPoint</Application>
  <PresentationFormat>Widescreen</PresentationFormat>
  <Paragraphs>134</Paragraphs>
  <Slides>18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Tw Cen MT</vt:lpstr>
      <vt:lpstr>Circuito</vt:lpstr>
      <vt:lpstr>Implementando um sistema ioT</vt:lpstr>
      <vt:lpstr>Revisando o que já conversamos</vt:lpstr>
      <vt:lpstr>Projeto de um assistente pessoal</vt:lpstr>
      <vt:lpstr>Projeto de um assistente pessoal</vt:lpstr>
      <vt:lpstr>Projeto de um assistente pessoal</vt:lpstr>
      <vt:lpstr>Projeto de um assistente pessoal</vt:lpstr>
      <vt:lpstr>Projeto de um assistente pessoal</vt:lpstr>
      <vt:lpstr>Projeto de um assistente pessoal</vt:lpstr>
      <vt:lpstr>Projeto de um assistente pessoal</vt:lpstr>
      <vt:lpstr>Projeto de um assistente pessoal</vt:lpstr>
      <vt:lpstr>Projeto de um assistente pessoal</vt:lpstr>
      <vt:lpstr>Projeto de um assistente pessoal</vt:lpstr>
      <vt:lpstr>Projeto de um assistente pessoal</vt:lpstr>
      <vt:lpstr>Projeto de um assistente pessoal</vt:lpstr>
      <vt:lpstr>Projeto de um assistente pessoal</vt:lpstr>
      <vt:lpstr>Projeto de um assistente pessoal</vt:lpstr>
      <vt:lpstr>Projeto de um assistente pessoal</vt:lpstr>
      <vt:lpstr>Tarefa para quinta feira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Implementando um sistema ioT</dc:title>
  <dc:creator>Alexandre Barboza</dc:creator>
  <cp:lastModifiedBy>Alexandre Barboza</cp:lastModifiedBy>
  <cp:revision>57</cp:revision>
  <dcterms:created xsi:type="dcterms:W3CDTF">2018-09-03T13:18:31Z</dcterms:created>
  <dcterms:modified xsi:type="dcterms:W3CDTF">2018-10-02T22:16:43Z</dcterms:modified>
</cp:coreProperties>
</file>