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10DD54-AB23-442E-B3E6-6F07999644A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802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E5801-E1BD-475C-9613-AD35AB39DCED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080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4.xml"/><Relationship Id="rId2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slideMaster" Target="../slideMasters/slideMaster1.xml"/><Relationship Id="rId1" Type="http://schemas.openxmlformats.org/officeDocument/2006/relationships/tags" Target="../tags/tag27.xml"/><Relationship Id="rId2" Type="http://schemas.openxmlformats.org/officeDocument/2006/relationships/tags" Target="../tags/tag2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39.xml"/><Relationship Id="rId2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43510-038A-4CCB-BE01-9E64E1718B4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EC06-67AC-4301-A5D7-98ABEDE9DC2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16409-D117-4627-976F-E236C12E2A0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53EDC-9DF8-447F-AFA7-0A24962926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017F7-5428-4C84-ADBF-6F2968D245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8B8D1-8D2C-4123-95FE-7FA5BE8F25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FBC7-251E-4424-B301-C1769EE2EAB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78EFB-45D2-4218-873C-B40D6C4A6B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16461-32A2-44B5-A3A9-CC1A5390791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DD11D-5470-44FE-9E2C-3CEDE48DD84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B250A-E9CC-4C78-A6F2-7171BB668DE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tags" Target="../tags/tag3.xml"/><Relationship Id="rId16" Type="http://schemas.openxmlformats.org/officeDocument/2006/relationships/tags" Target="../tags/tag4.xml"/><Relationship Id="rId17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C4EDB3-0D33-4900-9099-8468ABF96E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20" Type="http://schemas.openxmlformats.org/officeDocument/2006/relationships/tags" Target="../tags/tag83.xml"/><Relationship Id="rId21" Type="http://schemas.openxmlformats.org/officeDocument/2006/relationships/tags" Target="../tags/tag84.xml"/><Relationship Id="rId22" Type="http://schemas.openxmlformats.org/officeDocument/2006/relationships/tags" Target="../tags/tag85.xml"/><Relationship Id="rId23" Type="http://schemas.openxmlformats.org/officeDocument/2006/relationships/slideLayout" Target="../slideLayouts/slideLayout7.xml"/><Relationship Id="rId24" Type="http://schemas.openxmlformats.org/officeDocument/2006/relationships/notesSlide" Target="../notesSlides/notesSlide1.xml"/><Relationship Id="rId25" Type="http://schemas.openxmlformats.org/officeDocument/2006/relationships/hyperlink" Target="file://localhost/Users/ivanfrancajunior/Dropbox/2016/Aulas/Sirio/1.%20ComoFazemosBuscaBibliografica.pptx" TargetMode="External"/><Relationship Id="rId10" Type="http://schemas.openxmlformats.org/officeDocument/2006/relationships/tags" Target="../tags/tag73.xml"/><Relationship Id="rId11" Type="http://schemas.openxmlformats.org/officeDocument/2006/relationships/tags" Target="../tags/tag74.xml"/><Relationship Id="rId12" Type="http://schemas.openxmlformats.org/officeDocument/2006/relationships/tags" Target="../tags/tag75.xml"/><Relationship Id="rId13" Type="http://schemas.openxmlformats.org/officeDocument/2006/relationships/tags" Target="../tags/tag76.xml"/><Relationship Id="rId14" Type="http://schemas.openxmlformats.org/officeDocument/2006/relationships/tags" Target="../tags/tag77.xml"/><Relationship Id="rId15" Type="http://schemas.openxmlformats.org/officeDocument/2006/relationships/tags" Target="../tags/tag78.xml"/><Relationship Id="rId16" Type="http://schemas.openxmlformats.org/officeDocument/2006/relationships/tags" Target="../tags/tag79.xml"/><Relationship Id="rId17" Type="http://schemas.openxmlformats.org/officeDocument/2006/relationships/tags" Target="../tags/tag80.xml"/><Relationship Id="rId18" Type="http://schemas.openxmlformats.org/officeDocument/2006/relationships/tags" Target="../tags/tag81.xml"/><Relationship Id="rId19" Type="http://schemas.openxmlformats.org/officeDocument/2006/relationships/tags" Target="../tags/tag82.xml"/><Relationship Id="rId1" Type="http://schemas.openxmlformats.org/officeDocument/2006/relationships/tags" Target="../tags/tag64.xml"/><Relationship Id="rId2" Type="http://schemas.openxmlformats.org/officeDocument/2006/relationships/tags" Target="../tags/tag65.xml"/><Relationship Id="rId3" Type="http://schemas.openxmlformats.org/officeDocument/2006/relationships/tags" Target="../tags/tag66.xml"/><Relationship Id="rId4" Type="http://schemas.openxmlformats.org/officeDocument/2006/relationships/tags" Target="../tags/tag67.xml"/><Relationship Id="rId5" Type="http://schemas.openxmlformats.org/officeDocument/2006/relationships/tags" Target="../tags/tag68.xml"/><Relationship Id="rId6" Type="http://schemas.openxmlformats.org/officeDocument/2006/relationships/tags" Target="../tags/tag69.xml"/><Relationship Id="rId7" Type="http://schemas.openxmlformats.org/officeDocument/2006/relationships/tags" Target="../tags/tag70.xml"/><Relationship Id="rId8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692696"/>
            <a:ext cx="3655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Escolha o Nível da Revista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1" name="Grupo 10"/>
          <p:cNvGrpSpPr/>
          <p:nvPr>
            <p:custDataLst>
              <p:tags r:id="rId3"/>
            </p:custDataLst>
          </p:nvPr>
        </p:nvGrpSpPr>
        <p:grpSpPr>
          <a:xfrm>
            <a:off x="827584" y="1758414"/>
            <a:ext cx="2249186" cy="1454562"/>
            <a:chOff x="251520" y="1758414"/>
            <a:chExt cx="1305979" cy="950506"/>
          </a:xfrm>
        </p:grpSpPr>
        <p:sp>
          <p:nvSpPr>
            <p:cNvPr id="5" name="Retângulo 4"/>
            <p:cNvSpPr/>
            <p:nvPr/>
          </p:nvSpPr>
          <p:spPr bwMode="auto">
            <a:xfrm>
              <a:off x="1115616" y="1916832"/>
              <a:ext cx="216024" cy="79208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tângulo 5"/>
            <p:cNvSpPr>
              <a:spLocks/>
            </p:cNvSpPr>
            <p:nvPr/>
          </p:nvSpPr>
          <p:spPr bwMode="auto">
            <a:xfrm>
              <a:off x="899592" y="2075250"/>
              <a:ext cx="216024" cy="63367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tângulo 6"/>
            <p:cNvSpPr/>
            <p:nvPr/>
          </p:nvSpPr>
          <p:spPr bwMode="auto">
            <a:xfrm>
              <a:off x="683568" y="2233667"/>
              <a:ext cx="216024" cy="47525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tângulo 7"/>
            <p:cNvSpPr/>
            <p:nvPr/>
          </p:nvSpPr>
          <p:spPr bwMode="auto">
            <a:xfrm>
              <a:off x="467544" y="2392085"/>
              <a:ext cx="216024" cy="31683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tângulo 8"/>
            <p:cNvSpPr/>
            <p:nvPr/>
          </p:nvSpPr>
          <p:spPr bwMode="auto">
            <a:xfrm>
              <a:off x="251520" y="2550502"/>
              <a:ext cx="216024" cy="15841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pt-BR" sz="1200" dirty="0" smtClean="0">
                <a:solidFill>
                  <a:srgbClr val="000000"/>
                </a:solidFill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tângulo 9"/>
            <p:cNvSpPr/>
            <p:nvPr/>
          </p:nvSpPr>
          <p:spPr bwMode="auto">
            <a:xfrm>
              <a:off x="1331640" y="1758414"/>
              <a:ext cx="225859" cy="95050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2" name="Elipse 11"/>
          <p:cNvSpPr/>
          <p:nvPr>
            <p:custDataLst>
              <p:tags r:id="rId4"/>
            </p:custDataLst>
          </p:nvPr>
        </p:nvSpPr>
        <p:spPr bwMode="auto">
          <a:xfrm>
            <a:off x="1960662" y="2060848"/>
            <a:ext cx="360040" cy="129614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Seta para a direita 12"/>
          <p:cNvSpPr/>
          <p:nvPr>
            <p:custDataLst>
              <p:tags r:id="rId5"/>
            </p:custDataLst>
          </p:nvPr>
        </p:nvSpPr>
        <p:spPr bwMode="auto">
          <a:xfrm rot="2700000">
            <a:off x="1171332" y="1390698"/>
            <a:ext cx="996507" cy="2880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78373" y="692696"/>
            <a:ext cx="3811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Exame artigos dessa revista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Pergaminho vertical 14"/>
          <p:cNvSpPr/>
          <p:nvPr>
            <p:custDataLst>
              <p:tags r:id="rId7"/>
            </p:custDataLst>
          </p:nvPr>
        </p:nvSpPr>
        <p:spPr bwMode="auto">
          <a:xfrm>
            <a:off x="5004048" y="1700808"/>
            <a:ext cx="1008112" cy="1296144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CaixaDeTexto 15"/>
          <p:cNvSpPr txBox="1"/>
          <p:nvPr>
            <p:custDataLst>
              <p:tags r:id="rId8"/>
            </p:custDataLst>
          </p:nvPr>
        </p:nvSpPr>
        <p:spPr>
          <a:xfrm>
            <a:off x="6300192" y="1700808"/>
            <a:ext cx="2390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Desconsidere</a:t>
            </a:r>
            <a:r>
              <a:rPr lang="pt-BR" dirty="0" smtClean="0"/>
              <a:t>:</a:t>
            </a:r>
          </a:p>
          <a:p>
            <a:pPr>
              <a:buFontTx/>
              <a:buChar char="-"/>
            </a:pPr>
            <a:r>
              <a:rPr lang="pt-BR" dirty="0" smtClean="0"/>
              <a:t>Países e Autores </a:t>
            </a:r>
            <a:br>
              <a:rPr lang="pt-BR" dirty="0" smtClean="0"/>
            </a:br>
            <a:r>
              <a:rPr lang="pt-BR" dirty="0" smtClean="0"/>
              <a:t>        Consagrados</a:t>
            </a:r>
          </a:p>
        </p:txBody>
      </p:sp>
      <p:cxnSp>
        <p:nvCxnSpPr>
          <p:cNvPr id="18" name="Conector reto 17"/>
          <p:cNvCxnSpPr/>
          <p:nvPr>
            <p:custDataLst>
              <p:tags r:id="rId9"/>
            </p:custDataLst>
          </p:nvPr>
        </p:nvCxnSpPr>
        <p:spPr bwMode="auto">
          <a:xfrm rot="5400000">
            <a:off x="2987824" y="2310780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3528" y="3861048"/>
            <a:ext cx="2802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Entenda a novidade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CaixaDeTexto 20"/>
          <p:cNvSpPr txBox="1"/>
          <p:nvPr>
            <p:custDataLst>
              <p:tags r:id="rId11"/>
            </p:custDataLst>
          </p:nvPr>
        </p:nvSpPr>
        <p:spPr>
          <a:xfrm>
            <a:off x="35496" y="450912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 que essa revista publicou </a:t>
            </a:r>
          </a:p>
          <a:p>
            <a:pPr algn="ctr"/>
            <a:r>
              <a:rPr lang="pt-BR" dirty="0" smtClean="0"/>
              <a:t>estas conclusões?</a:t>
            </a:r>
          </a:p>
        </p:txBody>
      </p:sp>
      <p:cxnSp>
        <p:nvCxnSpPr>
          <p:cNvPr id="22" name="Conector reto 21"/>
          <p:cNvCxnSpPr/>
          <p:nvPr>
            <p:custDataLst>
              <p:tags r:id="rId12"/>
            </p:custDataLst>
          </p:nvPr>
        </p:nvCxnSpPr>
        <p:spPr bwMode="auto">
          <a:xfrm rot="10800000">
            <a:off x="1691680" y="3789039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16016" y="3861048"/>
            <a:ext cx="4199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Veja a qualidade metodológica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CaixaDeTexto 23"/>
          <p:cNvSpPr txBox="1"/>
          <p:nvPr>
            <p:custDataLst>
              <p:tags r:id="rId14"/>
            </p:custDataLst>
          </p:nvPr>
        </p:nvSpPr>
        <p:spPr>
          <a:xfrm>
            <a:off x="4499992" y="4509120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Você tem acesso a essas técnicas?</a:t>
            </a:r>
          </a:p>
          <a:p>
            <a:endParaRPr lang="pt-BR" dirty="0" smtClean="0"/>
          </a:p>
          <a:p>
            <a:r>
              <a:rPr lang="pt-BR" dirty="0" smtClean="0"/>
              <a:t>Consegue esses tamanhos amostrais?</a:t>
            </a:r>
          </a:p>
        </p:txBody>
      </p:sp>
      <p:cxnSp>
        <p:nvCxnSpPr>
          <p:cNvPr id="25" name="Conector reto 24"/>
          <p:cNvCxnSpPr/>
          <p:nvPr>
            <p:custDataLst>
              <p:tags r:id="rId15"/>
            </p:custDataLst>
          </p:nvPr>
        </p:nvCxnSpPr>
        <p:spPr bwMode="auto">
          <a:xfrm rot="5400000">
            <a:off x="2987824" y="4906243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ector reto 25"/>
          <p:cNvCxnSpPr/>
          <p:nvPr>
            <p:custDataLst>
              <p:tags r:id="rId16"/>
            </p:custDataLst>
          </p:nvPr>
        </p:nvCxnSpPr>
        <p:spPr bwMode="auto">
          <a:xfrm rot="10800000">
            <a:off x="4287267" y="3789039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Seta dobrada 26"/>
          <p:cNvSpPr/>
          <p:nvPr>
            <p:custDataLst>
              <p:tags r:id="rId17"/>
            </p:custDataLst>
          </p:nvPr>
        </p:nvSpPr>
        <p:spPr bwMode="auto">
          <a:xfrm rot="1800000">
            <a:off x="683568" y="2708920"/>
            <a:ext cx="216024" cy="28803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Seta dobrada 27"/>
          <p:cNvSpPr/>
          <p:nvPr>
            <p:custDataLst>
              <p:tags r:id="rId18"/>
            </p:custDataLst>
          </p:nvPr>
        </p:nvSpPr>
        <p:spPr bwMode="auto">
          <a:xfrm rot="1800000">
            <a:off x="1130086" y="2455600"/>
            <a:ext cx="216024" cy="28803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Seta dobrada 28"/>
          <p:cNvSpPr/>
          <p:nvPr>
            <p:custDataLst>
              <p:tags r:id="rId19"/>
            </p:custDataLst>
          </p:nvPr>
        </p:nvSpPr>
        <p:spPr bwMode="auto">
          <a:xfrm rot="1800000">
            <a:off x="1490126" y="2167568"/>
            <a:ext cx="216024" cy="28803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Seta dobrada 29"/>
          <p:cNvSpPr/>
          <p:nvPr>
            <p:custDataLst>
              <p:tags r:id="rId20"/>
            </p:custDataLst>
          </p:nvPr>
        </p:nvSpPr>
        <p:spPr bwMode="auto">
          <a:xfrm rot="1800000">
            <a:off x="1850166" y="1951544"/>
            <a:ext cx="216024" cy="28803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Seta dobrada 30"/>
          <p:cNvSpPr/>
          <p:nvPr>
            <p:custDataLst>
              <p:tags r:id="rId21"/>
            </p:custDataLst>
          </p:nvPr>
        </p:nvSpPr>
        <p:spPr bwMode="auto">
          <a:xfrm rot="1800000">
            <a:off x="2210206" y="1735520"/>
            <a:ext cx="216024" cy="28803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Seta dobrada 31"/>
          <p:cNvSpPr/>
          <p:nvPr>
            <p:custDataLst>
              <p:tags r:id="rId22"/>
            </p:custDataLst>
          </p:nvPr>
        </p:nvSpPr>
        <p:spPr bwMode="auto">
          <a:xfrm rot="1800000">
            <a:off x="2570246" y="1519496"/>
            <a:ext cx="216024" cy="28803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63688" y="6330806"/>
            <a:ext cx="5884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Fonte: Volpato, G  Método lógico para a redação científica (2011)</a:t>
            </a:r>
          </a:p>
        </p:txBody>
      </p:sp>
      <p:cxnSp>
        <p:nvCxnSpPr>
          <p:cNvPr id="3" name="Conector de seta reta 2"/>
          <p:cNvCxnSpPr/>
          <p:nvPr/>
        </p:nvCxnSpPr>
        <p:spPr bwMode="auto">
          <a:xfrm>
            <a:off x="851588" y="3356992"/>
            <a:ext cx="2184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CaixaDeTexto 3"/>
          <p:cNvSpPr txBox="1"/>
          <p:nvPr/>
        </p:nvSpPr>
        <p:spPr>
          <a:xfrm>
            <a:off x="743716" y="3376022"/>
            <a:ext cx="23963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00"/>
              </a:lnSpc>
            </a:pPr>
            <a:r>
              <a:rPr lang="pt-BR" sz="1200" dirty="0" smtClean="0"/>
              <a:t>Baixo                                         Alto</a:t>
            </a:r>
            <a:br>
              <a:rPr lang="pt-BR" sz="1200" dirty="0" smtClean="0"/>
            </a:br>
            <a:r>
              <a:rPr lang="pt-BR" sz="1200" dirty="0" smtClean="0"/>
              <a:t>                       </a:t>
            </a:r>
            <a:endParaRPr lang="pt-BR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267887" y="1752260"/>
            <a:ext cx="383503" cy="148418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pt-BR" sz="1200" dirty="0"/>
              <a:t>Impacto</a:t>
            </a:r>
          </a:p>
        </p:txBody>
      </p:sp>
      <p:sp>
        <p:nvSpPr>
          <p:cNvPr id="2" name="Left Arrow 1">
            <a:hlinkClick r:id="rId25" action="ppaction://hlinkpres?slideindex=11&amp;slidetitle=PowerPoint Presentation"/>
          </p:cNvPr>
          <p:cNvSpPr/>
          <p:nvPr/>
        </p:nvSpPr>
        <p:spPr bwMode="auto">
          <a:xfrm>
            <a:off x="8100392" y="6381328"/>
            <a:ext cx="360040" cy="2880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16" grpId="0"/>
      <p:bldP spid="19" grpId="0"/>
      <p:bldP spid="21" grpId="0"/>
      <p:bldP spid="23" grpId="0"/>
      <p:bldP spid="24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BC60mpalo2zjgS3USVJ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GhqjQwjSwz9ECgGXlU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jqzvW2nRIYudW1Z6GznN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BQ7a4dKuYMsmQQNUtV0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qGeHQFkANqGYXEOSiDY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uE9gSFTRBPRWprVnn49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2GRS95BDmP79ZbzyAMFGV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61fmWVgTk7ssYhnJzie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MqglPMitH3dPLRTJEI6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2wJBhd36nGARnfO6A6tB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f8wwPPDw83WJTxKxzen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8MEbbRZ4idwWdEixR6RP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XoB4D4BCkWC8usLGdgJ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OqvVyQyTms51Bb8UKczUv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7K3hMT17Adb9X594d3J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7ShCMt4afW5poavyL0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q1aOB7mQMLwADb097x2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xHYzEiIC71jrfsXRWOo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TOxkyBTNi4QcWC7CyHy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oyjJKH9G6Cz3KETqf5HPO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teiQQfn6P7bufeAOUJ7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8cXebjBRdjzBPurQjrI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CYSTbx0iCa03sQsObxbh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zaDcEhM5HCuc66SB34v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UEo5n3qGtXxcDNBZEk4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7DolXHnEZK2HfYOzUJF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EUs503pbTMfXxKH25Ii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9WyCa5qlsBOAYtSSGjfO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rir3SSDWIkzRKwwoTkLy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9WLd9c1Yz8WTuga7dyHv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17IlliqU3iWN9uhFIrUJ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VR1gdM7dROLFVEuORJx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DXH6GPxPgA9IBbRj44E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2n2dKn0PS4409GjhGs30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1tzDaTAab5kiUk9xWzn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WksDuMFTRfcPGD6cnWGp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gTWZUwHetQTpxeaxoNv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555EwqKcqUOEj4zGvR8b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Wg5S2PxSUEoaNRln6X2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LeaBRTWm7AjK9nryImT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UTLP9t2dBJqRvQHrXDVx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R3IXWxeF9SaLkhP2Ktk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khSARhpf6ns61H6bwuY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HJwpBVTscDOiJq5mGXg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9cs42UjEz1OVuRXMDhM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jeg7VyWQV3YMA83rGtl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hJYF5aN1FGLUqi9t0kw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jWQXifhMy7CvWw9ftL2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1GHLhct07N5xq1P8SyJ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DhVlDkKRKkOm1VafwX4jx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pp67qkTtau9noMqESI8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ao6ESlBEzADswWwckxR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SxMs6icApCm8eH0LrxSv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KWgt7GoBvCCjwzSqfis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05nIPcz5jX9WjNPcCawc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rGLvURIe5eGrS0iiXUzp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KwUaqS1iz3VnJQTLitOv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mdM3dC8WMnTlQNELH41o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1V4ZjRS2nhU53yXEPNFr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ZPu2XDI7rbgmkhI3ULgTp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w4dHofO2abz3CYO2cDBbI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GINap8ekYo5bLZksfAvp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DCASHoy1a4rN1lZo3wxC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h2ovUBUXQ21Z4bAwrPMX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1KXXZsRxZRZi2lxubuW7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M1gONw4IQrnfiryV82q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lKOpIFpIO50aKLjx0sV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H2Q22fkPP0NlbVIE30U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F5f3DzO5NneKkeXLuPn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sWfCctYpV1SQmLNZCL1K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7rBuGiv5L9fjCiN0mk6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StRcXvcBZR93PO1IMGU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B39ubBpHEQYUz8Cul0T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n9ytZZExqsBX8RN2sjAci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5VeS5ikUX5zdTA1cBK9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mWqgPsSGiWRaQtyK7yf5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zDTrr7Yr8ZVIYOCfQse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f3YXukkRHwttl0Gu83O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H337ssubU8OI4QCV0qyjv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UKAVujoCkZISAQkZFufd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0TXZkQ1FlDYR8mSw0Svv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Y25FrTPfvkNKGXvYyBF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UJIX68tnIlDhxZXeaAL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wlCcyuUWUN5h4jnHkKl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qIgwZpU7ua2LvKrLb5oW"/>
</p:tagLst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59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Design padrão</vt:lpstr>
      <vt:lpstr>PowerPoint Presentation</vt:lpstr>
    </vt:vector>
  </TitlesOfParts>
  <Company>Organização não conhecida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Gilson L. Volpato</dc:creator>
  <cp:lastModifiedBy>Ivan Franca Junior</cp:lastModifiedBy>
  <cp:revision>50</cp:revision>
  <dcterms:created xsi:type="dcterms:W3CDTF">2003-04-07T11:35:14Z</dcterms:created>
  <dcterms:modified xsi:type="dcterms:W3CDTF">2016-03-07T09:19:52Z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1tys-6-xH7MYe_KO5apzLsaUG1PJPRooIUUIpSOluhMo</vt:lpwstr>
  </property>
  <property fmtid="{D5CDD505-2E9C-101B-9397-08002B2CF9AE}" pid="4" name="Google.Documents.RevisionId">
    <vt:lpwstr>17704171294014979234</vt:lpwstr>
  </property>
  <property fmtid="{D5CDD505-2E9C-101B-9397-08002B2CF9AE}" pid="5" name="Google.Documents.PreviousRevisionId">
    <vt:lpwstr>11310487129794641598</vt:lpwstr>
  </property>
  <property fmtid="{D5CDD505-2E9C-101B-9397-08002B2CF9AE}" pid="6" name="Google.Documents.PluginVersion">
    <vt:lpwstr>2.0.2154.5604</vt:lpwstr>
  </property>
  <property fmtid="{D5CDD505-2E9C-101B-9397-08002B2CF9AE}" pid="7" name="Google.Documents.MergeIncapabilityFlags">
    <vt:i4>0</vt:i4>
  </property>
</Properties>
</file>